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7" r:id="rId3"/>
    <p:sldId id="272" r:id="rId4"/>
    <p:sldId id="282" r:id="rId5"/>
    <p:sldId id="267" r:id="rId6"/>
    <p:sldId id="269" r:id="rId7"/>
    <p:sldId id="262" r:id="rId8"/>
    <p:sldId id="264" r:id="rId9"/>
    <p:sldId id="276" r:id="rId10"/>
    <p:sldId id="258" r:id="rId11"/>
    <p:sldId id="277" r:id="rId12"/>
    <p:sldId id="278" r:id="rId13"/>
    <p:sldId id="279" r:id="rId14"/>
    <p:sldId id="280" r:id="rId15"/>
    <p:sldId id="281"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78" y="144"/>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792CF-9883-4CE6-A35B-2C843D3D83D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s-CL"/>
        </a:p>
      </dgm:t>
    </dgm:pt>
    <dgm:pt modelId="{5505F86A-FA9D-4A5B-8F90-E9200465838B}">
      <dgm:prSet phldrT="[Texto]"/>
      <dgm:spPr/>
      <dgm:t>
        <a:bodyPr/>
        <a:lstStyle/>
        <a:p>
          <a:r>
            <a:rPr lang="fr-FR" b="1" dirty="0" err="1" smtClean="0"/>
            <a:t>Imitación</a:t>
          </a:r>
          <a:endParaRPr lang="es-CL" b="1" dirty="0"/>
        </a:p>
      </dgm:t>
    </dgm:pt>
    <dgm:pt modelId="{FC5266BF-A08F-40D7-B894-32BB083FECE0}" type="parTrans" cxnId="{03B1A3A8-E9CD-406C-ABFA-7052D254C1A8}">
      <dgm:prSet/>
      <dgm:spPr/>
      <dgm:t>
        <a:bodyPr/>
        <a:lstStyle/>
        <a:p>
          <a:endParaRPr lang="es-CL"/>
        </a:p>
      </dgm:t>
    </dgm:pt>
    <dgm:pt modelId="{1709F854-9B09-473D-AB51-55B12EE70CAF}" type="sibTrans" cxnId="{03B1A3A8-E9CD-406C-ABFA-7052D254C1A8}">
      <dgm:prSet/>
      <dgm:spPr/>
      <dgm:t>
        <a:bodyPr/>
        <a:lstStyle/>
        <a:p>
          <a:endParaRPr lang="es-CL"/>
        </a:p>
      </dgm:t>
    </dgm:pt>
    <dgm:pt modelId="{6B4BEFDC-2B08-44F7-85A6-9CB1C9E9CB30}">
      <dgm:prSet phldrT="[Texto]"/>
      <dgm:spPr/>
      <dgm:t>
        <a:bodyPr/>
        <a:lstStyle/>
        <a:p>
          <a:r>
            <a:rPr lang="fr-FR" b="1" dirty="0" err="1" smtClean="0"/>
            <a:t>Analogía</a:t>
          </a:r>
          <a:r>
            <a:rPr lang="fr-FR" b="1" dirty="0" smtClean="0"/>
            <a:t> </a:t>
          </a:r>
          <a:endParaRPr lang="es-CL" b="1" dirty="0"/>
        </a:p>
      </dgm:t>
    </dgm:pt>
    <dgm:pt modelId="{7E746947-0E40-4213-99AB-365933D66BA2}" type="parTrans" cxnId="{B4D1BF1B-B213-4DA3-BB17-63797DC0BE38}">
      <dgm:prSet/>
      <dgm:spPr/>
      <dgm:t>
        <a:bodyPr/>
        <a:lstStyle/>
        <a:p>
          <a:endParaRPr lang="es-CL"/>
        </a:p>
      </dgm:t>
    </dgm:pt>
    <dgm:pt modelId="{BF4B6D6E-FBF5-4C34-867E-B2073FD6E77D}" type="sibTrans" cxnId="{B4D1BF1B-B213-4DA3-BB17-63797DC0BE38}">
      <dgm:prSet/>
      <dgm:spPr/>
      <dgm:t>
        <a:bodyPr/>
        <a:lstStyle/>
        <a:p>
          <a:endParaRPr lang="es-CL"/>
        </a:p>
      </dgm:t>
    </dgm:pt>
    <dgm:pt modelId="{4E7AA36A-C9A6-40E6-A68E-790CA8A34A98}">
      <dgm:prSet phldrT="[Texto]" custT="1"/>
      <dgm:spPr/>
      <dgm:t>
        <a:bodyPr/>
        <a:lstStyle/>
        <a:p>
          <a:endParaRPr lang="fr-FR" sz="2000" b="1" dirty="0" smtClean="0"/>
        </a:p>
        <a:p>
          <a:r>
            <a:rPr lang="fr-FR" sz="1800" b="1" dirty="0" err="1" smtClean="0"/>
            <a:t>Empatía</a:t>
          </a:r>
          <a:endParaRPr lang="fr-FR" sz="1800" b="1" dirty="0" smtClean="0"/>
        </a:p>
        <a:p>
          <a:r>
            <a:rPr lang="es-CL" sz="1000" dirty="0" smtClean="0"/>
            <a:t>-la comprensión del fenómeno de la vida y del continuum de vida. </a:t>
          </a:r>
        </a:p>
        <a:p>
          <a:r>
            <a:rPr lang="es-CL" sz="1000" dirty="0" smtClean="0"/>
            <a:t>-la condición de constitución del individuo propio y el mundo</a:t>
          </a:r>
        </a:p>
        <a:p>
          <a:r>
            <a:rPr lang="es-CL" sz="1000" dirty="0" smtClean="0"/>
            <a:t>-el medio de percepción de la vida espiritual de las personas</a:t>
          </a:r>
          <a:endParaRPr lang="es-CL" sz="1000" dirty="0"/>
        </a:p>
      </dgm:t>
    </dgm:pt>
    <dgm:pt modelId="{09644173-1007-44C6-80D4-79357C9EF828}" type="parTrans" cxnId="{930F93BB-8FD2-4CC6-B446-AAEAF1619649}">
      <dgm:prSet/>
      <dgm:spPr/>
      <dgm:t>
        <a:bodyPr/>
        <a:lstStyle/>
        <a:p>
          <a:endParaRPr lang="es-CL"/>
        </a:p>
      </dgm:t>
    </dgm:pt>
    <dgm:pt modelId="{07DD4AD9-2DB5-4583-A523-E29E5052679F}" type="sibTrans" cxnId="{930F93BB-8FD2-4CC6-B446-AAEAF1619649}">
      <dgm:prSet/>
      <dgm:spPr/>
      <dgm:t>
        <a:bodyPr/>
        <a:lstStyle/>
        <a:p>
          <a:endParaRPr lang="es-CL"/>
        </a:p>
      </dgm:t>
    </dgm:pt>
    <dgm:pt modelId="{CA3628A3-3C76-41BA-8377-F6D00177EC12}">
      <dgm:prSet phldrT="[Texto]"/>
      <dgm:spPr/>
      <dgm:t>
        <a:bodyPr/>
        <a:lstStyle/>
        <a:p>
          <a:r>
            <a:rPr lang="fr-FR" b="1" dirty="0" err="1" smtClean="0"/>
            <a:t>Asociación</a:t>
          </a:r>
          <a:endParaRPr lang="es-CL" b="1" dirty="0"/>
        </a:p>
      </dgm:t>
    </dgm:pt>
    <dgm:pt modelId="{0CAFB4B5-3A43-4B8D-AE5F-56A2099C2C84}" type="parTrans" cxnId="{BFB7BA44-D685-4C13-8B3E-45D06CDAA75B}">
      <dgm:prSet/>
      <dgm:spPr/>
      <dgm:t>
        <a:bodyPr/>
        <a:lstStyle/>
        <a:p>
          <a:endParaRPr lang="es-CL"/>
        </a:p>
      </dgm:t>
    </dgm:pt>
    <dgm:pt modelId="{0D4D6B05-8CCC-4424-8049-1F4C0328DFDD}" type="sibTrans" cxnId="{BFB7BA44-D685-4C13-8B3E-45D06CDAA75B}">
      <dgm:prSet/>
      <dgm:spPr/>
      <dgm:t>
        <a:bodyPr/>
        <a:lstStyle/>
        <a:p>
          <a:endParaRPr lang="es-CL"/>
        </a:p>
      </dgm:t>
    </dgm:pt>
    <dgm:pt modelId="{59A264FA-02F4-4FE0-9646-099E546F7295}" type="pres">
      <dgm:prSet presAssocID="{99B792CF-9883-4CE6-A35B-2C843D3D83D7}" presName="compositeShape" presStyleCnt="0">
        <dgm:presLayoutVars>
          <dgm:chMax val="9"/>
          <dgm:dir/>
          <dgm:resizeHandles val="exact"/>
        </dgm:presLayoutVars>
      </dgm:prSet>
      <dgm:spPr/>
      <dgm:t>
        <a:bodyPr/>
        <a:lstStyle/>
        <a:p>
          <a:endParaRPr lang="es-CL"/>
        </a:p>
      </dgm:t>
    </dgm:pt>
    <dgm:pt modelId="{66616A90-9288-4EF3-B2E6-AEA7C52D1B3F}" type="pres">
      <dgm:prSet presAssocID="{99B792CF-9883-4CE6-A35B-2C843D3D83D7}" presName="triangle1" presStyleLbl="node1" presStyleIdx="0" presStyleCnt="4" custScaleX="76563" custScaleY="69102" custLinFactNeighborX="3652" custLinFactNeighborY="8800">
        <dgm:presLayoutVars>
          <dgm:bulletEnabled val="1"/>
        </dgm:presLayoutVars>
      </dgm:prSet>
      <dgm:spPr/>
      <dgm:t>
        <a:bodyPr/>
        <a:lstStyle/>
        <a:p>
          <a:endParaRPr lang="es-CL"/>
        </a:p>
      </dgm:t>
    </dgm:pt>
    <dgm:pt modelId="{C0117190-2C3A-4E1E-A274-794F9204C947}" type="pres">
      <dgm:prSet presAssocID="{99B792CF-9883-4CE6-A35B-2C843D3D83D7}" presName="triangle2" presStyleLbl="node1" presStyleIdx="1" presStyleCnt="4" custScaleY="45409" custLinFactNeighborX="2891" custLinFactNeighborY="-3730">
        <dgm:presLayoutVars>
          <dgm:bulletEnabled val="1"/>
        </dgm:presLayoutVars>
      </dgm:prSet>
      <dgm:spPr/>
      <dgm:t>
        <a:bodyPr/>
        <a:lstStyle/>
        <a:p>
          <a:endParaRPr lang="es-CL"/>
        </a:p>
      </dgm:t>
    </dgm:pt>
    <dgm:pt modelId="{26A85FA5-D43D-4089-BF57-E0552B3F8B50}" type="pres">
      <dgm:prSet presAssocID="{99B792CF-9883-4CE6-A35B-2C843D3D83D7}" presName="triangle3" presStyleLbl="node1" presStyleIdx="2" presStyleCnt="4" custScaleX="157393" custScaleY="109728" custLinFactNeighborX="2380" custLinFactNeighborY="-12331">
        <dgm:presLayoutVars>
          <dgm:bulletEnabled val="1"/>
        </dgm:presLayoutVars>
      </dgm:prSet>
      <dgm:spPr/>
      <dgm:t>
        <a:bodyPr/>
        <a:lstStyle/>
        <a:p>
          <a:endParaRPr lang="es-CL"/>
        </a:p>
      </dgm:t>
    </dgm:pt>
    <dgm:pt modelId="{F4EA2A1B-6690-498D-BCFC-BAD62E2E53D3}" type="pres">
      <dgm:prSet presAssocID="{99B792CF-9883-4CE6-A35B-2C843D3D83D7}" presName="triangle4" presStyleLbl="node1" presStyleIdx="3" presStyleCnt="4" custScaleY="44791" custLinFactNeighborX="0" custLinFactNeighborY="-1396">
        <dgm:presLayoutVars>
          <dgm:bulletEnabled val="1"/>
        </dgm:presLayoutVars>
      </dgm:prSet>
      <dgm:spPr/>
      <dgm:t>
        <a:bodyPr/>
        <a:lstStyle/>
        <a:p>
          <a:endParaRPr lang="es-CL"/>
        </a:p>
      </dgm:t>
    </dgm:pt>
  </dgm:ptLst>
  <dgm:cxnLst>
    <dgm:cxn modelId="{7596817E-AEB8-4069-B526-D2D21C624CA8}" type="presOf" srcId="{6B4BEFDC-2B08-44F7-85A6-9CB1C9E9CB30}" destId="{C0117190-2C3A-4E1E-A274-794F9204C947}" srcOrd="0" destOrd="0" presId="urn:microsoft.com/office/officeart/2005/8/layout/pyramid4"/>
    <dgm:cxn modelId="{A3AB1D27-F4C6-4977-9A30-26E57E807091}" type="presOf" srcId="{99B792CF-9883-4CE6-A35B-2C843D3D83D7}" destId="{59A264FA-02F4-4FE0-9646-099E546F7295}" srcOrd="0" destOrd="0" presId="urn:microsoft.com/office/officeart/2005/8/layout/pyramid4"/>
    <dgm:cxn modelId="{0985C7A5-B4D3-4442-A5F5-58D6088A529D}" type="presOf" srcId="{4E7AA36A-C9A6-40E6-A68E-790CA8A34A98}" destId="{26A85FA5-D43D-4089-BF57-E0552B3F8B50}" srcOrd="0" destOrd="0" presId="urn:microsoft.com/office/officeart/2005/8/layout/pyramid4"/>
    <dgm:cxn modelId="{B4D1BF1B-B213-4DA3-BB17-63797DC0BE38}" srcId="{99B792CF-9883-4CE6-A35B-2C843D3D83D7}" destId="{6B4BEFDC-2B08-44F7-85A6-9CB1C9E9CB30}" srcOrd="1" destOrd="0" parTransId="{7E746947-0E40-4213-99AB-365933D66BA2}" sibTransId="{BF4B6D6E-FBF5-4C34-867E-B2073FD6E77D}"/>
    <dgm:cxn modelId="{03B1A3A8-E9CD-406C-ABFA-7052D254C1A8}" srcId="{99B792CF-9883-4CE6-A35B-2C843D3D83D7}" destId="{5505F86A-FA9D-4A5B-8F90-E9200465838B}" srcOrd="0" destOrd="0" parTransId="{FC5266BF-A08F-40D7-B894-32BB083FECE0}" sibTransId="{1709F854-9B09-473D-AB51-55B12EE70CAF}"/>
    <dgm:cxn modelId="{52431139-738C-4B90-8FB7-B67A4F843AC9}" type="presOf" srcId="{CA3628A3-3C76-41BA-8377-F6D00177EC12}" destId="{F4EA2A1B-6690-498D-BCFC-BAD62E2E53D3}" srcOrd="0" destOrd="0" presId="urn:microsoft.com/office/officeart/2005/8/layout/pyramid4"/>
    <dgm:cxn modelId="{930F93BB-8FD2-4CC6-B446-AAEAF1619649}" srcId="{99B792CF-9883-4CE6-A35B-2C843D3D83D7}" destId="{4E7AA36A-C9A6-40E6-A68E-790CA8A34A98}" srcOrd="2" destOrd="0" parTransId="{09644173-1007-44C6-80D4-79357C9EF828}" sibTransId="{07DD4AD9-2DB5-4583-A523-E29E5052679F}"/>
    <dgm:cxn modelId="{851D79A6-8D83-4454-8C92-6E484C78ECD2}" type="presOf" srcId="{5505F86A-FA9D-4A5B-8F90-E9200465838B}" destId="{66616A90-9288-4EF3-B2E6-AEA7C52D1B3F}" srcOrd="0" destOrd="0" presId="urn:microsoft.com/office/officeart/2005/8/layout/pyramid4"/>
    <dgm:cxn modelId="{BFB7BA44-D685-4C13-8B3E-45D06CDAA75B}" srcId="{99B792CF-9883-4CE6-A35B-2C843D3D83D7}" destId="{CA3628A3-3C76-41BA-8377-F6D00177EC12}" srcOrd="3" destOrd="0" parTransId="{0CAFB4B5-3A43-4B8D-AE5F-56A2099C2C84}" sibTransId="{0D4D6B05-8CCC-4424-8049-1F4C0328DFDD}"/>
    <dgm:cxn modelId="{D46E74C5-9E21-4EB1-AF4D-5648AB8504CB}" type="presParOf" srcId="{59A264FA-02F4-4FE0-9646-099E546F7295}" destId="{66616A90-9288-4EF3-B2E6-AEA7C52D1B3F}" srcOrd="0" destOrd="0" presId="urn:microsoft.com/office/officeart/2005/8/layout/pyramid4"/>
    <dgm:cxn modelId="{183169CE-FB23-48D5-8D0F-71EA3DC446A5}" type="presParOf" srcId="{59A264FA-02F4-4FE0-9646-099E546F7295}" destId="{C0117190-2C3A-4E1E-A274-794F9204C947}" srcOrd="1" destOrd="0" presId="urn:microsoft.com/office/officeart/2005/8/layout/pyramid4"/>
    <dgm:cxn modelId="{45FD5C66-EFB8-4780-BD68-6B5236F3FB80}" type="presParOf" srcId="{59A264FA-02F4-4FE0-9646-099E546F7295}" destId="{26A85FA5-D43D-4089-BF57-E0552B3F8B50}" srcOrd="2" destOrd="0" presId="urn:microsoft.com/office/officeart/2005/8/layout/pyramid4"/>
    <dgm:cxn modelId="{209D475C-E521-437E-BF37-5548EDC00FAB}" type="presParOf" srcId="{59A264FA-02F4-4FE0-9646-099E546F7295}" destId="{F4EA2A1B-6690-498D-BCFC-BAD62E2E53D3}"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27928-1AA0-4281-9355-0069484FE4D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CL"/>
        </a:p>
      </dgm:t>
    </dgm:pt>
    <dgm:pt modelId="{53DABC4E-7CBD-48D7-9B0F-42083A6AF1FF}">
      <dgm:prSet phldrT="[Texto]"/>
      <dgm:spPr>
        <a:noFill/>
      </dgm:spPr>
      <dgm:t>
        <a:bodyPr/>
        <a:lstStyle/>
        <a:p>
          <a:r>
            <a:rPr lang="fr-FR" b="1" dirty="0" err="1" smtClean="0">
              <a:solidFill>
                <a:schemeClr val="bg2">
                  <a:lumMod val="50000"/>
                </a:schemeClr>
              </a:solidFill>
            </a:rPr>
            <a:t>Busca</a:t>
          </a:r>
          <a:r>
            <a:rPr lang="fr-FR" b="1" dirty="0" smtClean="0">
              <a:solidFill>
                <a:schemeClr val="bg2">
                  <a:lumMod val="50000"/>
                </a:schemeClr>
              </a:solidFill>
            </a:rPr>
            <a:t> de </a:t>
          </a:r>
          <a:r>
            <a:rPr lang="fr-FR" b="1" dirty="0" err="1" smtClean="0">
              <a:solidFill>
                <a:schemeClr val="bg2">
                  <a:lumMod val="50000"/>
                </a:schemeClr>
              </a:solidFill>
            </a:rPr>
            <a:t>sentido</a:t>
          </a:r>
          <a:r>
            <a:rPr lang="fr-FR" b="1" dirty="0" smtClean="0">
              <a:solidFill>
                <a:schemeClr val="bg2">
                  <a:lumMod val="50000"/>
                </a:schemeClr>
              </a:solidFill>
            </a:rPr>
            <a:t>, </a:t>
          </a:r>
          <a:r>
            <a:rPr lang="fr-FR" b="1" dirty="0" err="1" smtClean="0">
              <a:solidFill>
                <a:schemeClr val="bg2">
                  <a:lumMod val="50000"/>
                </a:schemeClr>
              </a:solidFill>
            </a:rPr>
            <a:t>necesidades</a:t>
          </a:r>
          <a:r>
            <a:rPr lang="fr-FR" b="1" dirty="0" smtClean="0">
              <a:solidFill>
                <a:schemeClr val="bg2">
                  <a:lumMod val="50000"/>
                </a:schemeClr>
              </a:solidFill>
            </a:rPr>
            <a:t> </a:t>
          </a:r>
          <a:r>
            <a:rPr lang="fr-FR" b="1" dirty="0" err="1" smtClean="0">
              <a:solidFill>
                <a:schemeClr val="bg2">
                  <a:lumMod val="50000"/>
                </a:schemeClr>
              </a:solidFill>
            </a:rPr>
            <a:t>espirituales</a:t>
          </a:r>
          <a:endParaRPr lang="es-CL" b="1" dirty="0">
            <a:solidFill>
              <a:schemeClr val="bg2">
                <a:lumMod val="50000"/>
              </a:schemeClr>
            </a:solidFill>
          </a:endParaRPr>
        </a:p>
      </dgm:t>
    </dgm:pt>
    <dgm:pt modelId="{3911565F-EA05-481C-834F-86A356390F4A}" type="parTrans" cxnId="{1B91ECE2-03A9-461A-BDF6-108C8D701EDC}">
      <dgm:prSet/>
      <dgm:spPr/>
      <dgm:t>
        <a:bodyPr/>
        <a:lstStyle/>
        <a:p>
          <a:endParaRPr lang="es-CL"/>
        </a:p>
      </dgm:t>
    </dgm:pt>
    <dgm:pt modelId="{BB697ECA-7ED0-4C95-B191-547E53B790FE}" type="sibTrans" cxnId="{1B91ECE2-03A9-461A-BDF6-108C8D701EDC}">
      <dgm:prSet/>
      <dgm:spPr/>
      <dgm:t>
        <a:bodyPr/>
        <a:lstStyle/>
        <a:p>
          <a:endParaRPr lang="es-CL"/>
        </a:p>
      </dgm:t>
    </dgm:pt>
    <dgm:pt modelId="{1897F078-E88B-4D98-AB39-78E56A46D37E}">
      <dgm:prSet phldrT="[Texto]" custT="1"/>
      <dgm:spPr/>
      <dgm:t>
        <a:bodyPr/>
        <a:lstStyle/>
        <a:p>
          <a:r>
            <a:rPr lang="fr-FR" sz="1200" dirty="0" err="1" smtClean="0"/>
            <a:t>Sufrimiento</a:t>
          </a:r>
          <a:r>
            <a:rPr lang="fr-FR" sz="1200" dirty="0" smtClean="0"/>
            <a:t> </a:t>
          </a:r>
          <a:r>
            <a:rPr lang="fr-FR" sz="1200" b="1" dirty="0" smtClean="0"/>
            <a:t>moral</a:t>
          </a:r>
          <a:endParaRPr lang="es-CL" sz="1200" b="1" dirty="0"/>
        </a:p>
      </dgm:t>
    </dgm:pt>
    <dgm:pt modelId="{6E9FB926-1903-4144-BDD0-3597119C5A2C}" type="parTrans" cxnId="{E6BB8344-59E4-46EC-A3D6-0BBC909703A9}">
      <dgm:prSet/>
      <dgm:spPr/>
      <dgm:t>
        <a:bodyPr/>
        <a:lstStyle/>
        <a:p>
          <a:endParaRPr lang="es-CL"/>
        </a:p>
      </dgm:t>
    </dgm:pt>
    <dgm:pt modelId="{11F9DBE7-0331-4FEA-94DB-F7559FE0C69E}" type="sibTrans" cxnId="{E6BB8344-59E4-46EC-A3D6-0BBC909703A9}">
      <dgm:prSet/>
      <dgm:spPr/>
      <dgm:t>
        <a:bodyPr/>
        <a:lstStyle/>
        <a:p>
          <a:endParaRPr lang="es-CL"/>
        </a:p>
      </dgm:t>
    </dgm:pt>
    <dgm:pt modelId="{3E034902-42B6-4A01-9168-1BC7B09E3E8E}">
      <dgm:prSet phldrT="[Texto]" custT="1"/>
      <dgm:spPr/>
      <dgm:t>
        <a:bodyPr/>
        <a:lstStyle/>
        <a:p>
          <a:r>
            <a:rPr lang="fr-FR" sz="1200" dirty="0" err="1" smtClean="0"/>
            <a:t>Sufrimiento</a:t>
          </a:r>
          <a:r>
            <a:rPr lang="fr-FR" sz="1200" dirty="0" smtClean="0"/>
            <a:t> </a:t>
          </a:r>
          <a:r>
            <a:rPr lang="fr-FR" sz="1200" b="1" dirty="0" err="1" smtClean="0"/>
            <a:t>síquico</a:t>
          </a:r>
          <a:endParaRPr lang="es-CL" sz="1200" b="1" dirty="0"/>
        </a:p>
      </dgm:t>
    </dgm:pt>
    <dgm:pt modelId="{3DCAC47F-88BB-490F-8930-5997890D5C94}" type="parTrans" cxnId="{B79EAF10-CE67-4FAE-AF46-A988F684B189}">
      <dgm:prSet/>
      <dgm:spPr/>
      <dgm:t>
        <a:bodyPr/>
        <a:lstStyle/>
        <a:p>
          <a:endParaRPr lang="es-CL"/>
        </a:p>
      </dgm:t>
    </dgm:pt>
    <dgm:pt modelId="{4CA2E9D2-7078-4E49-B106-A4578E4B7A9D}" type="sibTrans" cxnId="{B79EAF10-CE67-4FAE-AF46-A988F684B189}">
      <dgm:prSet/>
      <dgm:spPr/>
      <dgm:t>
        <a:bodyPr/>
        <a:lstStyle/>
        <a:p>
          <a:endParaRPr lang="es-CL"/>
        </a:p>
      </dgm:t>
    </dgm:pt>
    <dgm:pt modelId="{2EE33D1F-824B-4764-8342-DCD041B3CE7A}">
      <dgm:prSet phldrT="[Texto]" custT="1"/>
      <dgm:spPr/>
      <dgm:t>
        <a:bodyPr/>
        <a:lstStyle/>
        <a:p>
          <a:r>
            <a:rPr lang="fr-FR" sz="1200" dirty="0" err="1" smtClean="0"/>
            <a:t>Sufrimiento</a:t>
          </a:r>
          <a:r>
            <a:rPr lang="fr-FR" sz="1200" dirty="0" smtClean="0"/>
            <a:t> </a:t>
          </a:r>
          <a:r>
            <a:rPr lang="fr-FR" sz="1200" b="1" dirty="0" smtClean="0"/>
            <a:t>social</a:t>
          </a:r>
          <a:endParaRPr lang="es-CL" sz="1200" b="1" dirty="0"/>
        </a:p>
      </dgm:t>
    </dgm:pt>
    <dgm:pt modelId="{F428B8AB-C35A-443E-BDA0-A01B7334AC70}" type="parTrans" cxnId="{8051A42F-50B3-449B-A774-82B18AAE8FA2}">
      <dgm:prSet/>
      <dgm:spPr/>
      <dgm:t>
        <a:bodyPr/>
        <a:lstStyle/>
        <a:p>
          <a:endParaRPr lang="es-CL"/>
        </a:p>
      </dgm:t>
    </dgm:pt>
    <dgm:pt modelId="{DE28D40F-D4D9-47F2-B3BC-E753A639C82A}" type="sibTrans" cxnId="{8051A42F-50B3-449B-A774-82B18AAE8FA2}">
      <dgm:prSet/>
      <dgm:spPr/>
      <dgm:t>
        <a:bodyPr/>
        <a:lstStyle/>
        <a:p>
          <a:endParaRPr lang="es-CL"/>
        </a:p>
      </dgm:t>
    </dgm:pt>
    <dgm:pt modelId="{2E702BEA-3639-469B-B90B-F4F28A72D7AE}">
      <dgm:prSet phldrT="[Texto]" custT="1"/>
      <dgm:spPr/>
      <dgm:t>
        <a:bodyPr/>
        <a:lstStyle/>
        <a:p>
          <a:r>
            <a:rPr lang="fr-FR" sz="1400" dirty="0" err="1" smtClean="0"/>
            <a:t>Dolor</a:t>
          </a:r>
          <a:r>
            <a:rPr lang="fr-FR" sz="1400" dirty="0" smtClean="0"/>
            <a:t> </a:t>
          </a:r>
          <a:r>
            <a:rPr lang="fr-FR" sz="1400" b="1" dirty="0" smtClean="0"/>
            <a:t>f</a:t>
          </a:r>
          <a:r>
            <a:rPr lang="es-CL" sz="1400" b="1" dirty="0" smtClean="0"/>
            <a:t>í</a:t>
          </a:r>
          <a:r>
            <a:rPr lang="fr-FR" sz="1400" b="1" dirty="0" err="1" smtClean="0"/>
            <a:t>sico</a:t>
          </a:r>
          <a:endParaRPr lang="es-CL" sz="1400" b="1" dirty="0"/>
        </a:p>
      </dgm:t>
    </dgm:pt>
    <dgm:pt modelId="{A5615E07-4FD9-4396-9E24-C1BF0BD8FC09}" type="parTrans" cxnId="{3274F904-516C-4EBB-871D-12D05E73A02C}">
      <dgm:prSet/>
      <dgm:spPr/>
      <dgm:t>
        <a:bodyPr/>
        <a:lstStyle/>
        <a:p>
          <a:endParaRPr lang="es-CL"/>
        </a:p>
      </dgm:t>
    </dgm:pt>
    <dgm:pt modelId="{64353E15-4E61-406B-830D-5A77507DC89A}" type="sibTrans" cxnId="{3274F904-516C-4EBB-871D-12D05E73A02C}">
      <dgm:prSet/>
      <dgm:spPr/>
      <dgm:t>
        <a:bodyPr/>
        <a:lstStyle/>
        <a:p>
          <a:endParaRPr lang="es-CL"/>
        </a:p>
      </dgm:t>
    </dgm:pt>
    <dgm:pt modelId="{FC93D49E-FA0A-4847-AE10-089AED2A1853}" type="pres">
      <dgm:prSet presAssocID="{02227928-1AA0-4281-9355-0069484FE4D0}" presName="composite" presStyleCnt="0">
        <dgm:presLayoutVars>
          <dgm:chMax val="1"/>
          <dgm:dir/>
          <dgm:resizeHandles val="exact"/>
        </dgm:presLayoutVars>
      </dgm:prSet>
      <dgm:spPr/>
      <dgm:t>
        <a:bodyPr/>
        <a:lstStyle/>
        <a:p>
          <a:endParaRPr lang="es-CL"/>
        </a:p>
      </dgm:t>
    </dgm:pt>
    <dgm:pt modelId="{21A2C22F-0F49-4EBD-AEB4-25B1909C67B8}" type="pres">
      <dgm:prSet presAssocID="{02227928-1AA0-4281-9355-0069484FE4D0}" presName="radial" presStyleCnt="0">
        <dgm:presLayoutVars>
          <dgm:animLvl val="ctr"/>
        </dgm:presLayoutVars>
      </dgm:prSet>
      <dgm:spPr/>
    </dgm:pt>
    <dgm:pt modelId="{3B45E1A1-ADD1-407B-B434-A19BC88C0CBD}" type="pres">
      <dgm:prSet presAssocID="{53DABC4E-7CBD-48D7-9B0F-42083A6AF1FF}" presName="centerShape" presStyleLbl="vennNode1" presStyleIdx="0" presStyleCnt="5" custScaleY="90590" custLinFactNeighborX="2268" custLinFactNeighborY="-1367"/>
      <dgm:spPr/>
      <dgm:t>
        <a:bodyPr/>
        <a:lstStyle/>
        <a:p>
          <a:endParaRPr lang="es-CL"/>
        </a:p>
      </dgm:t>
    </dgm:pt>
    <dgm:pt modelId="{6E937E19-001D-4E01-B7C0-609CFD29125B}" type="pres">
      <dgm:prSet presAssocID="{1897F078-E88B-4D98-AB39-78E56A46D37E}" presName="node" presStyleLbl="vennNode1" presStyleIdx="1" presStyleCnt="5" custScaleX="119926" custScaleY="162673" custRadScaleRad="97401" custRadScaleInc="612">
        <dgm:presLayoutVars>
          <dgm:bulletEnabled val="1"/>
        </dgm:presLayoutVars>
      </dgm:prSet>
      <dgm:spPr/>
      <dgm:t>
        <a:bodyPr/>
        <a:lstStyle/>
        <a:p>
          <a:endParaRPr lang="es-CL"/>
        </a:p>
      </dgm:t>
    </dgm:pt>
    <dgm:pt modelId="{4B43D709-8577-4FCE-9951-D4721A7AB873}" type="pres">
      <dgm:prSet presAssocID="{3E034902-42B6-4A01-9168-1BC7B09E3E8E}" presName="node" presStyleLbl="vennNode1" presStyleIdx="2" presStyleCnt="5" custScaleX="166423" custRadScaleRad="103483" custRadScaleInc="517">
        <dgm:presLayoutVars>
          <dgm:bulletEnabled val="1"/>
        </dgm:presLayoutVars>
      </dgm:prSet>
      <dgm:spPr/>
      <dgm:t>
        <a:bodyPr/>
        <a:lstStyle/>
        <a:p>
          <a:endParaRPr lang="es-CL"/>
        </a:p>
      </dgm:t>
    </dgm:pt>
    <dgm:pt modelId="{4FE0D87A-9282-400D-AD3B-4C1A5195B4A3}" type="pres">
      <dgm:prSet presAssocID="{2EE33D1F-824B-4764-8342-DCD041B3CE7A}" presName="node" presStyleLbl="vennNode1" presStyleIdx="3" presStyleCnt="5" custScaleX="134348" custScaleY="167845" custRadScaleRad="95287" custRadScaleInc="-698">
        <dgm:presLayoutVars>
          <dgm:bulletEnabled val="1"/>
        </dgm:presLayoutVars>
      </dgm:prSet>
      <dgm:spPr/>
      <dgm:t>
        <a:bodyPr/>
        <a:lstStyle/>
        <a:p>
          <a:endParaRPr lang="es-CL"/>
        </a:p>
      </dgm:t>
    </dgm:pt>
    <dgm:pt modelId="{AB7C05EA-5265-4EA6-A60A-96B4B592AB3D}" type="pres">
      <dgm:prSet presAssocID="{2E702BEA-3639-469B-B90B-F4F28A72D7AE}" presName="node" presStyleLbl="vennNode1" presStyleIdx="4" presStyleCnt="5" custScaleX="175161" custRadScaleRad="97287" custRadScaleInc="870">
        <dgm:presLayoutVars>
          <dgm:bulletEnabled val="1"/>
        </dgm:presLayoutVars>
      </dgm:prSet>
      <dgm:spPr/>
      <dgm:t>
        <a:bodyPr/>
        <a:lstStyle/>
        <a:p>
          <a:endParaRPr lang="es-CL"/>
        </a:p>
      </dgm:t>
    </dgm:pt>
  </dgm:ptLst>
  <dgm:cxnLst>
    <dgm:cxn modelId="{6E6220D3-85B9-4A51-9582-786A701421DB}" type="presOf" srcId="{53DABC4E-7CBD-48D7-9B0F-42083A6AF1FF}" destId="{3B45E1A1-ADD1-407B-B434-A19BC88C0CBD}" srcOrd="0" destOrd="0" presId="urn:microsoft.com/office/officeart/2005/8/layout/radial3"/>
    <dgm:cxn modelId="{1715EC93-5D59-48FC-BCDC-50766417D221}" type="presOf" srcId="{02227928-1AA0-4281-9355-0069484FE4D0}" destId="{FC93D49E-FA0A-4847-AE10-089AED2A1853}" srcOrd="0" destOrd="0" presId="urn:microsoft.com/office/officeart/2005/8/layout/radial3"/>
    <dgm:cxn modelId="{6B8A58C6-CFE7-420F-B2AA-C79608EFEAC1}" type="presOf" srcId="{1897F078-E88B-4D98-AB39-78E56A46D37E}" destId="{6E937E19-001D-4E01-B7C0-609CFD29125B}" srcOrd="0" destOrd="0" presId="urn:microsoft.com/office/officeart/2005/8/layout/radial3"/>
    <dgm:cxn modelId="{8051A42F-50B3-449B-A774-82B18AAE8FA2}" srcId="{53DABC4E-7CBD-48D7-9B0F-42083A6AF1FF}" destId="{2EE33D1F-824B-4764-8342-DCD041B3CE7A}" srcOrd="2" destOrd="0" parTransId="{F428B8AB-C35A-443E-BDA0-A01B7334AC70}" sibTransId="{DE28D40F-D4D9-47F2-B3BC-E753A639C82A}"/>
    <dgm:cxn modelId="{E6BB8344-59E4-46EC-A3D6-0BBC909703A9}" srcId="{53DABC4E-7CBD-48D7-9B0F-42083A6AF1FF}" destId="{1897F078-E88B-4D98-AB39-78E56A46D37E}" srcOrd="0" destOrd="0" parTransId="{6E9FB926-1903-4144-BDD0-3597119C5A2C}" sibTransId="{11F9DBE7-0331-4FEA-94DB-F7559FE0C69E}"/>
    <dgm:cxn modelId="{3274F904-516C-4EBB-871D-12D05E73A02C}" srcId="{53DABC4E-7CBD-48D7-9B0F-42083A6AF1FF}" destId="{2E702BEA-3639-469B-B90B-F4F28A72D7AE}" srcOrd="3" destOrd="0" parTransId="{A5615E07-4FD9-4396-9E24-C1BF0BD8FC09}" sibTransId="{64353E15-4E61-406B-830D-5A77507DC89A}"/>
    <dgm:cxn modelId="{1B91ECE2-03A9-461A-BDF6-108C8D701EDC}" srcId="{02227928-1AA0-4281-9355-0069484FE4D0}" destId="{53DABC4E-7CBD-48D7-9B0F-42083A6AF1FF}" srcOrd="0" destOrd="0" parTransId="{3911565F-EA05-481C-834F-86A356390F4A}" sibTransId="{BB697ECA-7ED0-4C95-B191-547E53B790FE}"/>
    <dgm:cxn modelId="{94E3724E-51C5-45A3-BC85-D07AE1EA16B3}" type="presOf" srcId="{3E034902-42B6-4A01-9168-1BC7B09E3E8E}" destId="{4B43D709-8577-4FCE-9951-D4721A7AB873}" srcOrd="0" destOrd="0" presId="urn:microsoft.com/office/officeart/2005/8/layout/radial3"/>
    <dgm:cxn modelId="{D866AC4A-A86F-4D05-A074-05DDDBF7DF48}" type="presOf" srcId="{2EE33D1F-824B-4764-8342-DCD041B3CE7A}" destId="{4FE0D87A-9282-400D-AD3B-4C1A5195B4A3}" srcOrd="0" destOrd="0" presId="urn:microsoft.com/office/officeart/2005/8/layout/radial3"/>
    <dgm:cxn modelId="{B79EAF10-CE67-4FAE-AF46-A988F684B189}" srcId="{53DABC4E-7CBD-48D7-9B0F-42083A6AF1FF}" destId="{3E034902-42B6-4A01-9168-1BC7B09E3E8E}" srcOrd="1" destOrd="0" parTransId="{3DCAC47F-88BB-490F-8930-5997890D5C94}" sibTransId="{4CA2E9D2-7078-4E49-B106-A4578E4B7A9D}"/>
    <dgm:cxn modelId="{AFCF2BEF-8F6C-41F4-8EBD-55EA9A09A060}" type="presOf" srcId="{2E702BEA-3639-469B-B90B-F4F28A72D7AE}" destId="{AB7C05EA-5265-4EA6-A60A-96B4B592AB3D}" srcOrd="0" destOrd="0" presId="urn:microsoft.com/office/officeart/2005/8/layout/radial3"/>
    <dgm:cxn modelId="{D37A1D5B-E3B6-42F9-86BA-74A8BB4F143E}" type="presParOf" srcId="{FC93D49E-FA0A-4847-AE10-089AED2A1853}" destId="{21A2C22F-0F49-4EBD-AEB4-25B1909C67B8}" srcOrd="0" destOrd="0" presId="urn:microsoft.com/office/officeart/2005/8/layout/radial3"/>
    <dgm:cxn modelId="{4CE5DACB-91DF-4ED3-8D18-C22CF4FBDE36}" type="presParOf" srcId="{21A2C22F-0F49-4EBD-AEB4-25B1909C67B8}" destId="{3B45E1A1-ADD1-407B-B434-A19BC88C0CBD}" srcOrd="0" destOrd="0" presId="urn:microsoft.com/office/officeart/2005/8/layout/radial3"/>
    <dgm:cxn modelId="{B22A0B72-44C0-4D8D-8662-90EAB144D9ED}" type="presParOf" srcId="{21A2C22F-0F49-4EBD-AEB4-25B1909C67B8}" destId="{6E937E19-001D-4E01-B7C0-609CFD29125B}" srcOrd="1" destOrd="0" presId="urn:microsoft.com/office/officeart/2005/8/layout/radial3"/>
    <dgm:cxn modelId="{7E89884D-7F00-4443-B07B-CC7ACBE85FA0}" type="presParOf" srcId="{21A2C22F-0F49-4EBD-AEB4-25B1909C67B8}" destId="{4B43D709-8577-4FCE-9951-D4721A7AB873}" srcOrd="2" destOrd="0" presId="urn:microsoft.com/office/officeart/2005/8/layout/radial3"/>
    <dgm:cxn modelId="{6449ED61-8014-463A-98F0-99A4F6FEB786}" type="presParOf" srcId="{21A2C22F-0F49-4EBD-AEB4-25B1909C67B8}" destId="{4FE0D87A-9282-400D-AD3B-4C1A5195B4A3}" srcOrd="3" destOrd="0" presId="urn:microsoft.com/office/officeart/2005/8/layout/radial3"/>
    <dgm:cxn modelId="{E5F49239-16C3-4F57-B594-DC31DF584BD7}" type="presParOf" srcId="{21A2C22F-0F49-4EBD-AEB4-25B1909C67B8}" destId="{AB7C05EA-5265-4EA6-A60A-96B4B592AB3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68D1F-C228-4832-B0B6-EA62618E600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CL"/>
        </a:p>
      </dgm:t>
    </dgm:pt>
    <dgm:pt modelId="{B3D09047-DACE-463C-A25C-485DDB0E4F6C}">
      <dgm:prSet phldrT="[Texto]" custT="1"/>
      <dgm:spPr/>
      <dgm:t>
        <a:bodyPr/>
        <a:lstStyle/>
        <a:p>
          <a:r>
            <a:rPr lang="fr-FR" sz="1200" dirty="0" smtClean="0"/>
            <a:t>Médico/ enfermera/</a:t>
          </a:r>
        </a:p>
        <a:p>
          <a:r>
            <a:rPr lang="fr-FR" sz="1200" dirty="0" err="1" smtClean="0"/>
            <a:t>competentes</a:t>
          </a:r>
          <a:endParaRPr lang="es-CL" sz="1200" dirty="0"/>
        </a:p>
      </dgm:t>
    </dgm:pt>
    <dgm:pt modelId="{3C8A7516-2A4C-488E-80F1-F05DF0925D3B}" type="parTrans" cxnId="{C71A3B0A-B666-465D-89D3-10094375C079}">
      <dgm:prSet/>
      <dgm:spPr/>
      <dgm:t>
        <a:bodyPr/>
        <a:lstStyle/>
        <a:p>
          <a:endParaRPr lang="es-CL"/>
        </a:p>
      </dgm:t>
    </dgm:pt>
    <dgm:pt modelId="{CA333D98-27E1-4000-B430-B38939A92A81}" type="sibTrans" cxnId="{C71A3B0A-B666-465D-89D3-10094375C079}">
      <dgm:prSet/>
      <dgm:spPr/>
      <dgm:t>
        <a:bodyPr/>
        <a:lstStyle/>
        <a:p>
          <a:endParaRPr lang="es-CL"/>
        </a:p>
      </dgm:t>
    </dgm:pt>
    <dgm:pt modelId="{E8838698-2E9D-4DAD-BF18-494827D5C2C6}">
      <dgm:prSet phldrT="[Texto]" custT="1"/>
      <dgm:spPr/>
      <dgm:t>
        <a:bodyPr/>
        <a:lstStyle/>
        <a:p>
          <a:r>
            <a:rPr lang="fr-FR" sz="1200" dirty="0" smtClean="0"/>
            <a:t>Patiente/ </a:t>
          </a:r>
        </a:p>
        <a:p>
          <a:r>
            <a:rPr lang="fr-FR" sz="1200" dirty="0" err="1" smtClean="0"/>
            <a:t>Vulnerable</a:t>
          </a:r>
          <a:r>
            <a:rPr lang="fr-FR" sz="1200" dirty="0" smtClean="0"/>
            <a:t>/</a:t>
          </a:r>
          <a:r>
            <a:rPr lang="fr-FR" sz="1200" dirty="0" err="1" smtClean="0"/>
            <a:t>enfermo</a:t>
          </a:r>
          <a:endParaRPr lang="es-CL" sz="1200" dirty="0"/>
        </a:p>
      </dgm:t>
    </dgm:pt>
    <dgm:pt modelId="{21FF7FCA-CFA9-4E51-8D37-7DC729594698}" type="parTrans" cxnId="{E9884FCE-4C9F-4B20-B1AC-D257D0A3DDDA}">
      <dgm:prSet/>
      <dgm:spPr/>
      <dgm:t>
        <a:bodyPr/>
        <a:lstStyle/>
        <a:p>
          <a:endParaRPr lang="es-CL"/>
        </a:p>
      </dgm:t>
    </dgm:pt>
    <dgm:pt modelId="{8F0D3405-29CF-4169-A9CF-8D5B1592EA23}" type="sibTrans" cxnId="{E9884FCE-4C9F-4B20-B1AC-D257D0A3DDDA}">
      <dgm:prSet/>
      <dgm:spPr/>
      <dgm:t>
        <a:bodyPr/>
        <a:lstStyle/>
        <a:p>
          <a:endParaRPr lang="es-CL"/>
        </a:p>
      </dgm:t>
    </dgm:pt>
    <dgm:pt modelId="{7F55AE25-EDEE-48E0-86A2-8542EB858FD7}" type="pres">
      <dgm:prSet presAssocID="{B9468D1F-C228-4832-B0B6-EA62618E6006}" presName="compositeShape" presStyleCnt="0">
        <dgm:presLayoutVars>
          <dgm:chMax val="2"/>
          <dgm:dir/>
          <dgm:resizeHandles val="exact"/>
        </dgm:presLayoutVars>
      </dgm:prSet>
      <dgm:spPr/>
      <dgm:t>
        <a:bodyPr/>
        <a:lstStyle/>
        <a:p>
          <a:endParaRPr lang="es-CL"/>
        </a:p>
      </dgm:t>
    </dgm:pt>
    <dgm:pt modelId="{567C914D-878A-48EA-B8F9-6B6878B4F0D5}" type="pres">
      <dgm:prSet presAssocID="{B9468D1F-C228-4832-B0B6-EA62618E6006}" presName="divider" presStyleLbl="fgShp" presStyleIdx="0" presStyleCnt="1" custScaleX="99763" custScaleY="157910" custLinFactNeighborX="3107" custLinFactNeighborY="28668"/>
      <dgm:spPr/>
    </dgm:pt>
    <dgm:pt modelId="{DEC1D2F8-2BCE-4DF4-8CC7-23801C22DB84}" type="pres">
      <dgm:prSet presAssocID="{B3D09047-DACE-463C-A25C-485DDB0E4F6C}" presName="downArrow" presStyleLbl="node1" presStyleIdx="0" presStyleCnt="2" custScaleX="121506" custScaleY="147618" custLinFactNeighborX="35269" custLinFactNeighborY="23214"/>
      <dgm:spPr/>
    </dgm:pt>
    <dgm:pt modelId="{E40C1F8F-2ADE-4027-A633-FE0DCB3D9A3B}" type="pres">
      <dgm:prSet presAssocID="{B3D09047-DACE-463C-A25C-485DDB0E4F6C}" presName="downArrowText" presStyleLbl="revTx" presStyleIdx="0" presStyleCnt="2" custScaleX="169153">
        <dgm:presLayoutVars>
          <dgm:bulletEnabled val="1"/>
        </dgm:presLayoutVars>
      </dgm:prSet>
      <dgm:spPr/>
      <dgm:t>
        <a:bodyPr/>
        <a:lstStyle/>
        <a:p>
          <a:endParaRPr lang="es-CL"/>
        </a:p>
      </dgm:t>
    </dgm:pt>
    <dgm:pt modelId="{73883F95-F6CF-4D8B-B387-E2B1DCBC1FAF}" type="pres">
      <dgm:prSet presAssocID="{E8838698-2E9D-4DAD-BF18-494827D5C2C6}" presName="upArrow" presStyleLbl="node1" presStyleIdx="1" presStyleCnt="2" custScaleY="66666" custLinFactNeighborX="-21290" custLinFactNeighborY="-6547"/>
      <dgm:spPr/>
    </dgm:pt>
    <dgm:pt modelId="{FDDED41A-2693-499B-BCB9-B1E67B69F883}" type="pres">
      <dgm:prSet presAssocID="{E8838698-2E9D-4DAD-BF18-494827D5C2C6}" presName="upArrowText" presStyleLbl="revTx" presStyleIdx="1" presStyleCnt="2" custScaleX="312500" custScaleY="122676">
        <dgm:presLayoutVars>
          <dgm:bulletEnabled val="1"/>
        </dgm:presLayoutVars>
      </dgm:prSet>
      <dgm:spPr/>
      <dgm:t>
        <a:bodyPr/>
        <a:lstStyle/>
        <a:p>
          <a:endParaRPr lang="es-CL"/>
        </a:p>
      </dgm:t>
    </dgm:pt>
  </dgm:ptLst>
  <dgm:cxnLst>
    <dgm:cxn modelId="{14556460-B9BA-438C-94D3-E4D0A236AC93}" type="presOf" srcId="{E8838698-2E9D-4DAD-BF18-494827D5C2C6}" destId="{FDDED41A-2693-499B-BCB9-B1E67B69F883}" srcOrd="0" destOrd="0" presId="urn:microsoft.com/office/officeart/2005/8/layout/arrow3"/>
    <dgm:cxn modelId="{C71A3B0A-B666-465D-89D3-10094375C079}" srcId="{B9468D1F-C228-4832-B0B6-EA62618E6006}" destId="{B3D09047-DACE-463C-A25C-485DDB0E4F6C}" srcOrd="0" destOrd="0" parTransId="{3C8A7516-2A4C-488E-80F1-F05DF0925D3B}" sibTransId="{CA333D98-27E1-4000-B430-B38939A92A81}"/>
    <dgm:cxn modelId="{1FF6FEBF-5302-47AB-995E-5ABEEA2665C4}" type="presOf" srcId="{B9468D1F-C228-4832-B0B6-EA62618E6006}" destId="{7F55AE25-EDEE-48E0-86A2-8542EB858FD7}" srcOrd="0" destOrd="0" presId="urn:microsoft.com/office/officeart/2005/8/layout/arrow3"/>
    <dgm:cxn modelId="{B695943F-E77F-406A-8A5F-B6995953D7F7}" type="presOf" srcId="{B3D09047-DACE-463C-A25C-485DDB0E4F6C}" destId="{E40C1F8F-2ADE-4027-A633-FE0DCB3D9A3B}" srcOrd="0" destOrd="0" presId="urn:microsoft.com/office/officeart/2005/8/layout/arrow3"/>
    <dgm:cxn modelId="{E9884FCE-4C9F-4B20-B1AC-D257D0A3DDDA}" srcId="{B9468D1F-C228-4832-B0B6-EA62618E6006}" destId="{E8838698-2E9D-4DAD-BF18-494827D5C2C6}" srcOrd="1" destOrd="0" parTransId="{21FF7FCA-CFA9-4E51-8D37-7DC729594698}" sibTransId="{8F0D3405-29CF-4169-A9CF-8D5B1592EA23}"/>
    <dgm:cxn modelId="{0F905D29-512B-4A47-AB5E-033FD6C5DE2D}" type="presParOf" srcId="{7F55AE25-EDEE-48E0-86A2-8542EB858FD7}" destId="{567C914D-878A-48EA-B8F9-6B6878B4F0D5}" srcOrd="0" destOrd="0" presId="urn:microsoft.com/office/officeart/2005/8/layout/arrow3"/>
    <dgm:cxn modelId="{F030040D-9BE5-491D-9766-44B7A892B255}" type="presParOf" srcId="{7F55AE25-EDEE-48E0-86A2-8542EB858FD7}" destId="{DEC1D2F8-2BCE-4DF4-8CC7-23801C22DB84}" srcOrd="1" destOrd="0" presId="urn:microsoft.com/office/officeart/2005/8/layout/arrow3"/>
    <dgm:cxn modelId="{21CA0953-CC87-4640-9E59-722CD4542705}" type="presParOf" srcId="{7F55AE25-EDEE-48E0-86A2-8542EB858FD7}" destId="{E40C1F8F-2ADE-4027-A633-FE0DCB3D9A3B}" srcOrd="2" destOrd="0" presId="urn:microsoft.com/office/officeart/2005/8/layout/arrow3"/>
    <dgm:cxn modelId="{80311A3E-0096-4668-98F7-B2F9C0BF19DE}" type="presParOf" srcId="{7F55AE25-EDEE-48E0-86A2-8542EB858FD7}" destId="{73883F95-F6CF-4D8B-B387-E2B1DCBC1FAF}" srcOrd="3" destOrd="0" presId="urn:microsoft.com/office/officeart/2005/8/layout/arrow3"/>
    <dgm:cxn modelId="{31C4B92F-6A6E-495D-953F-D15A5F71386E}" type="presParOf" srcId="{7F55AE25-EDEE-48E0-86A2-8542EB858FD7}" destId="{FDDED41A-2693-499B-BCB9-B1E67B69F883}"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94D74-9354-4B3E-AB76-E27D10E0142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CL"/>
        </a:p>
      </dgm:t>
    </dgm:pt>
    <dgm:pt modelId="{F5648E06-5F60-47BA-875C-0AE02BCD8EC5}">
      <dgm:prSet phldrT="[Texto]"/>
      <dgm:spPr/>
      <dgm:t>
        <a:bodyPr/>
        <a:lstStyle/>
        <a:p>
          <a:r>
            <a:rPr lang="fr-FR" dirty="0" err="1" smtClean="0"/>
            <a:t>empatía</a:t>
          </a:r>
          <a:endParaRPr lang="es-CL" dirty="0"/>
        </a:p>
      </dgm:t>
    </dgm:pt>
    <dgm:pt modelId="{095A0AEB-80E1-494C-ACC7-3B75D7F76E34}" type="parTrans" cxnId="{E9977D0B-0745-4882-8B90-472F434E3D13}">
      <dgm:prSet/>
      <dgm:spPr/>
      <dgm:t>
        <a:bodyPr/>
        <a:lstStyle/>
        <a:p>
          <a:endParaRPr lang="es-CL"/>
        </a:p>
      </dgm:t>
    </dgm:pt>
    <dgm:pt modelId="{EB2E3D55-3051-4372-B809-7EF9FB25FDF8}" type="sibTrans" cxnId="{E9977D0B-0745-4882-8B90-472F434E3D13}">
      <dgm:prSet/>
      <dgm:spPr/>
      <dgm:t>
        <a:bodyPr/>
        <a:lstStyle/>
        <a:p>
          <a:endParaRPr lang="es-CL"/>
        </a:p>
      </dgm:t>
    </dgm:pt>
    <dgm:pt modelId="{38F22758-E611-4CF0-9928-F99ED434DD78}">
      <dgm:prSet phldrT="[Texto]"/>
      <dgm:spPr/>
      <dgm:t>
        <a:bodyPr/>
        <a:lstStyle/>
        <a:p>
          <a:r>
            <a:rPr lang="fr-FR" dirty="0" err="1" smtClean="0"/>
            <a:t>dignidad</a:t>
          </a:r>
          <a:endParaRPr lang="es-CL" dirty="0"/>
        </a:p>
      </dgm:t>
    </dgm:pt>
    <dgm:pt modelId="{77A5065D-468F-418B-8B10-E6C7FA6D0187}" type="parTrans" cxnId="{94F9B38E-5DF8-4439-9E7D-60225F01AE16}">
      <dgm:prSet/>
      <dgm:spPr/>
      <dgm:t>
        <a:bodyPr/>
        <a:lstStyle/>
        <a:p>
          <a:endParaRPr lang="es-CL"/>
        </a:p>
      </dgm:t>
    </dgm:pt>
    <dgm:pt modelId="{C33545D3-7BC2-4AC1-B62B-36CDEFE8BFBB}" type="sibTrans" cxnId="{94F9B38E-5DF8-4439-9E7D-60225F01AE16}">
      <dgm:prSet/>
      <dgm:spPr/>
      <dgm:t>
        <a:bodyPr/>
        <a:lstStyle/>
        <a:p>
          <a:endParaRPr lang="es-CL"/>
        </a:p>
      </dgm:t>
    </dgm:pt>
    <dgm:pt modelId="{CE0A679B-882A-464D-ACFF-CB9BA1083571}">
      <dgm:prSet phldrT="[Texto]"/>
      <dgm:spPr/>
      <dgm:t>
        <a:bodyPr/>
        <a:lstStyle/>
        <a:p>
          <a:r>
            <a:rPr lang="fr-FR" dirty="0" err="1" smtClean="0"/>
            <a:t>respeto</a:t>
          </a:r>
          <a:endParaRPr lang="es-CL" dirty="0"/>
        </a:p>
      </dgm:t>
    </dgm:pt>
    <dgm:pt modelId="{B322E919-F7C4-497A-BD78-41E1EEC054F7}" type="parTrans" cxnId="{A1D4E739-7659-475A-B6F7-7946BD90F5AD}">
      <dgm:prSet/>
      <dgm:spPr/>
      <dgm:t>
        <a:bodyPr/>
        <a:lstStyle/>
        <a:p>
          <a:endParaRPr lang="es-CL"/>
        </a:p>
      </dgm:t>
    </dgm:pt>
    <dgm:pt modelId="{04366980-47E4-428E-BA5C-AA3281EE71AF}" type="sibTrans" cxnId="{A1D4E739-7659-475A-B6F7-7946BD90F5AD}">
      <dgm:prSet/>
      <dgm:spPr/>
      <dgm:t>
        <a:bodyPr/>
        <a:lstStyle/>
        <a:p>
          <a:endParaRPr lang="es-CL"/>
        </a:p>
      </dgm:t>
    </dgm:pt>
    <dgm:pt modelId="{FF53C69B-D75B-4098-B35D-AD89D9A45E3B}" type="pres">
      <dgm:prSet presAssocID="{ABA94D74-9354-4B3E-AB76-E27D10E01421}" presName="Name0" presStyleCnt="0">
        <dgm:presLayoutVars>
          <dgm:dir/>
          <dgm:resizeHandles val="exact"/>
        </dgm:presLayoutVars>
      </dgm:prSet>
      <dgm:spPr/>
      <dgm:t>
        <a:bodyPr/>
        <a:lstStyle/>
        <a:p>
          <a:endParaRPr lang="es-CL"/>
        </a:p>
      </dgm:t>
    </dgm:pt>
    <dgm:pt modelId="{0B63F8A8-80DC-4B4F-ADD8-55991BBAD0D0}" type="pres">
      <dgm:prSet presAssocID="{F5648E06-5F60-47BA-875C-0AE02BCD8EC5}" presName="node" presStyleLbl="node1" presStyleIdx="0" presStyleCnt="3">
        <dgm:presLayoutVars>
          <dgm:bulletEnabled val="1"/>
        </dgm:presLayoutVars>
      </dgm:prSet>
      <dgm:spPr/>
      <dgm:t>
        <a:bodyPr/>
        <a:lstStyle/>
        <a:p>
          <a:endParaRPr lang="es-CL"/>
        </a:p>
      </dgm:t>
    </dgm:pt>
    <dgm:pt modelId="{6D8EBA1B-A681-4A17-A610-09315BCE2863}" type="pres">
      <dgm:prSet presAssocID="{EB2E3D55-3051-4372-B809-7EF9FB25FDF8}" presName="sibTrans" presStyleLbl="sibTrans2D1" presStyleIdx="0" presStyleCnt="3"/>
      <dgm:spPr/>
      <dgm:t>
        <a:bodyPr/>
        <a:lstStyle/>
        <a:p>
          <a:endParaRPr lang="es-CL"/>
        </a:p>
      </dgm:t>
    </dgm:pt>
    <dgm:pt modelId="{C0F9DB37-A6A9-407B-87FA-78DF7F260DC8}" type="pres">
      <dgm:prSet presAssocID="{EB2E3D55-3051-4372-B809-7EF9FB25FDF8}" presName="connectorText" presStyleLbl="sibTrans2D1" presStyleIdx="0" presStyleCnt="3"/>
      <dgm:spPr/>
      <dgm:t>
        <a:bodyPr/>
        <a:lstStyle/>
        <a:p>
          <a:endParaRPr lang="es-CL"/>
        </a:p>
      </dgm:t>
    </dgm:pt>
    <dgm:pt modelId="{94426F16-DBC0-46C3-BBE2-4F1B7DE99B57}" type="pres">
      <dgm:prSet presAssocID="{38F22758-E611-4CF0-9928-F99ED434DD78}" presName="node" presStyleLbl="node1" presStyleIdx="1" presStyleCnt="3">
        <dgm:presLayoutVars>
          <dgm:bulletEnabled val="1"/>
        </dgm:presLayoutVars>
      </dgm:prSet>
      <dgm:spPr/>
      <dgm:t>
        <a:bodyPr/>
        <a:lstStyle/>
        <a:p>
          <a:endParaRPr lang="es-CL"/>
        </a:p>
      </dgm:t>
    </dgm:pt>
    <dgm:pt modelId="{8CC98D81-722D-458A-BBEE-77426CF87C18}" type="pres">
      <dgm:prSet presAssocID="{C33545D3-7BC2-4AC1-B62B-36CDEFE8BFBB}" presName="sibTrans" presStyleLbl="sibTrans2D1" presStyleIdx="1" presStyleCnt="3"/>
      <dgm:spPr/>
      <dgm:t>
        <a:bodyPr/>
        <a:lstStyle/>
        <a:p>
          <a:endParaRPr lang="es-CL"/>
        </a:p>
      </dgm:t>
    </dgm:pt>
    <dgm:pt modelId="{BF125F39-3640-48F6-A7CD-E6AF0ED89726}" type="pres">
      <dgm:prSet presAssocID="{C33545D3-7BC2-4AC1-B62B-36CDEFE8BFBB}" presName="connectorText" presStyleLbl="sibTrans2D1" presStyleIdx="1" presStyleCnt="3"/>
      <dgm:spPr/>
      <dgm:t>
        <a:bodyPr/>
        <a:lstStyle/>
        <a:p>
          <a:endParaRPr lang="es-CL"/>
        </a:p>
      </dgm:t>
    </dgm:pt>
    <dgm:pt modelId="{087BA7E6-7895-4F22-BFF1-04931B3D94C2}" type="pres">
      <dgm:prSet presAssocID="{CE0A679B-882A-464D-ACFF-CB9BA1083571}" presName="node" presStyleLbl="node1" presStyleIdx="2" presStyleCnt="3">
        <dgm:presLayoutVars>
          <dgm:bulletEnabled val="1"/>
        </dgm:presLayoutVars>
      </dgm:prSet>
      <dgm:spPr/>
      <dgm:t>
        <a:bodyPr/>
        <a:lstStyle/>
        <a:p>
          <a:endParaRPr lang="es-CL"/>
        </a:p>
      </dgm:t>
    </dgm:pt>
    <dgm:pt modelId="{CADC91BC-BB2B-4585-BA5D-78F149F6B8EB}" type="pres">
      <dgm:prSet presAssocID="{04366980-47E4-428E-BA5C-AA3281EE71AF}" presName="sibTrans" presStyleLbl="sibTrans2D1" presStyleIdx="2" presStyleCnt="3"/>
      <dgm:spPr/>
      <dgm:t>
        <a:bodyPr/>
        <a:lstStyle/>
        <a:p>
          <a:endParaRPr lang="es-CL"/>
        </a:p>
      </dgm:t>
    </dgm:pt>
    <dgm:pt modelId="{1E6B23DE-8E11-4B00-946B-609239CD91C0}" type="pres">
      <dgm:prSet presAssocID="{04366980-47E4-428E-BA5C-AA3281EE71AF}" presName="connectorText" presStyleLbl="sibTrans2D1" presStyleIdx="2" presStyleCnt="3"/>
      <dgm:spPr/>
      <dgm:t>
        <a:bodyPr/>
        <a:lstStyle/>
        <a:p>
          <a:endParaRPr lang="es-CL"/>
        </a:p>
      </dgm:t>
    </dgm:pt>
  </dgm:ptLst>
  <dgm:cxnLst>
    <dgm:cxn modelId="{A29F719D-99AA-4079-BADF-5F7ADB5F1A61}" type="presOf" srcId="{CE0A679B-882A-464D-ACFF-CB9BA1083571}" destId="{087BA7E6-7895-4F22-BFF1-04931B3D94C2}" srcOrd="0" destOrd="0" presId="urn:microsoft.com/office/officeart/2005/8/layout/cycle7"/>
    <dgm:cxn modelId="{FF579D49-E71C-4978-9D0B-F994433F0610}" type="presOf" srcId="{ABA94D74-9354-4B3E-AB76-E27D10E01421}" destId="{FF53C69B-D75B-4098-B35D-AD89D9A45E3B}" srcOrd="0" destOrd="0" presId="urn:microsoft.com/office/officeart/2005/8/layout/cycle7"/>
    <dgm:cxn modelId="{56FA1248-FF46-4CE6-BFDA-013FB7DC44A1}" type="presOf" srcId="{EB2E3D55-3051-4372-B809-7EF9FB25FDF8}" destId="{C0F9DB37-A6A9-407B-87FA-78DF7F260DC8}" srcOrd="1" destOrd="0" presId="urn:microsoft.com/office/officeart/2005/8/layout/cycle7"/>
    <dgm:cxn modelId="{E9977D0B-0745-4882-8B90-472F434E3D13}" srcId="{ABA94D74-9354-4B3E-AB76-E27D10E01421}" destId="{F5648E06-5F60-47BA-875C-0AE02BCD8EC5}" srcOrd="0" destOrd="0" parTransId="{095A0AEB-80E1-494C-ACC7-3B75D7F76E34}" sibTransId="{EB2E3D55-3051-4372-B809-7EF9FB25FDF8}"/>
    <dgm:cxn modelId="{B4C3439C-6EAF-437F-B4BD-DFCE7AF741D2}" type="presOf" srcId="{F5648E06-5F60-47BA-875C-0AE02BCD8EC5}" destId="{0B63F8A8-80DC-4B4F-ADD8-55991BBAD0D0}" srcOrd="0" destOrd="0" presId="urn:microsoft.com/office/officeart/2005/8/layout/cycle7"/>
    <dgm:cxn modelId="{3E8BAD7E-BB0A-4F54-800C-B21CA571B5CD}" type="presOf" srcId="{C33545D3-7BC2-4AC1-B62B-36CDEFE8BFBB}" destId="{8CC98D81-722D-458A-BBEE-77426CF87C18}" srcOrd="0" destOrd="0" presId="urn:microsoft.com/office/officeart/2005/8/layout/cycle7"/>
    <dgm:cxn modelId="{A1D4E739-7659-475A-B6F7-7946BD90F5AD}" srcId="{ABA94D74-9354-4B3E-AB76-E27D10E01421}" destId="{CE0A679B-882A-464D-ACFF-CB9BA1083571}" srcOrd="2" destOrd="0" parTransId="{B322E919-F7C4-497A-BD78-41E1EEC054F7}" sibTransId="{04366980-47E4-428E-BA5C-AA3281EE71AF}"/>
    <dgm:cxn modelId="{B2ABC0ED-5BBE-40B7-92C1-AAAD8E8E36F0}" type="presOf" srcId="{04366980-47E4-428E-BA5C-AA3281EE71AF}" destId="{1E6B23DE-8E11-4B00-946B-609239CD91C0}" srcOrd="1" destOrd="0" presId="urn:microsoft.com/office/officeart/2005/8/layout/cycle7"/>
    <dgm:cxn modelId="{F368B3E2-64BE-474B-A44E-639475C0912D}" type="presOf" srcId="{04366980-47E4-428E-BA5C-AA3281EE71AF}" destId="{CADC91BC-BB2B-4585-BA5D-78F149F6B8EB}" srcOrd="0" destOrd="0" presId="urn:microsoft.com/office/officeart/2005/8/layout/cycle7"/>
    <dgm:cxn modelId="{D5676661-9329-49EE-A681-4D195D59E8A3}" type="presOf" srcId="{EB2E3D55-3051-4372-B809-7EF9FB25FDF8}" destId="{6D8EBA1B-A681-4A17-A610-09315BCE2863}" srcOrd="0" destOrd="0" presId="urn:microsoft.com/office/officeart/2005/8/layout/cycle7"/>
    <dgm:cxn modelId="{8CDE1B87-7649-4D05-A027-3AEFA646B601}" type="presOf" srcId="{C33545D3-7BC2-4AC1-B62B-36CDEFE8BFBB}" destId="{BF125F39-3640-48F6-A7CD-E6AF0ED89726}" srcOrd="1" destOrd="0" presId="urn:microsoft.com/office/officeart/2005/8/layout/cycle7"/>
    <dgm:cxn modelId="{EF4519CC-4BF5-4A75-8032-01F5F23328C7}" type="presOf" srcId="{38F22758-E611-4CF0-9928-F99ED434DD78}" destId="{94426F16-DBC0-46C3-BBE2-4F1B7DE99B57}" srcOrd="0" destOrd="0" presId="urn:microsoft.com/office/officeart/2005/8/layout/cycle7"/>
    <dgm:cxn modelId="{94F9B38E-5DF8-4439-9E7D-60225F01AE16}" srcId="{ABA94D74-9354-4B3E-AB76-E27D10E01421}" destId="{38F22758-E611-4CF0-9928-F99ED434DD78}" srcOrd="1" destOrd="0" parTransId="{77A5065D-468F-418B-8B10-E6C7FA6D0187}" sibTransId="{C33545D3-7BC2-4AC1-B62B-36CDEFE8BFBB}"/>
    <dgm:cxn modelId="{708AE16C-BAC3-4B00-9FE6-0741A1C80204}" type="presParOf" srcId="{FF53C69B-D75B-4098-B35D-AD89D9A45E3B}" destId="{0B63F8A8-80DC-4B4F-ADD8-55991BBAD0D0}" srcOrd="0" destOrd="0" presId="urn:microsoft.com/office/officeart/2005/8/layout/cycle7"/>
    <dgm:cxn modelId="{358C6E3B-D337-480E-AC96-AE122332E3EC}" type="presParOf" srcId="{FF53C69B-D75B-4098-B35D-AD89D9A45E3B}" destId="{6D8EBA1B-A681-4A17-A610-09315BCE2863}" srcOrd="1" destOrd="0" presId="urn:microsoft.com/office/officeart/2005/8/layout/cycle7"/>
    <dgm:cxn modelId="{7CCEE3B7-666E-4C35-BB01-C7FE8F9D0965}" type="presParOf" srcId="{6D8EBA1B-A681-4A17-A610-09315BCE2863}" destId="{C0F9DB37-A6A9-407B-87FA-78DF7F260DC8}" srcOrd="0" destOrd="0" presId="urn:microsoft.com/office/officeart/2005/8/layout/cycle7"/>
    <dgm:cxn modelId="{56219E18-9233-402C-9975-FB67AB462C57}" type="presParOf" srcId="{FF53C69B-D75B-4098-B35D-AD89D9A45E3B}" destId="{94426F16-DBC0-46C3-BBE2-4F1B7DE99B57}" srcOrd="2" destOrd="0" presId="urn:microsoft.com/office/officeart/2005/8/layout/cycle7"/>
    <dgm:cxn modelId="{4A382587-8D2D-4C4F-83E1-AD1D3F78E6E1}" type="presParOf" srcId="{FF53C69B-D75B-4098-B35D-AD89D9A45E3B}" destId="{8CC98D81-722D-458A-BBEE-77426CF87C18}" srcOrd="3" destOrd="0" presId="urn:microsoft.com/office/officeart/2005/8/layout/cycle7"/>
    <dgm:cxn modelId="{601B3F8C-289E-40ED-92B1-2562F263BC9A}" type="presParOf" srcId="{8CC98D81-722D-458A-BBEE-77426CF87C18}" destId="{BF125F39-3640-48F6-A7CD-E6AF0ED89726}" srcOrd="0" destOrd="0" presId="urn:microsoft.com/office/officeart/2005/8/layout/cycle7"/>
    <dgm:cxn modelId="{3C5BDDF9-7AED-4CEB-944F-832883F69433}" type="presParOf" srcId="{FF53C69B-D75B-4098-B35D-AD89D9A45E3B}" destId="{087BA7E6-7895-4F22-BFF1-04931B3D94C2}" srcOrd="4" destOrd="0" presId="urn:microsoft.com/office/officeart/2005/8/layout/cycle7"/>
    <dgm:cxn modelId="{27C983EA-5A2E-4EE0-B1E3-10E5E605C342}" type="presParOf" srcId="{FF53C69B-D75B-4098-B35D-AD89D9A45E3B}" destId="{CADC91BC-BB2B-4585-BA5D-78F149F6B8EB}" srcOrd="5" destOrd="0" presId="urn:microsoft.com/office/officeart/2005/8/layout/cycle7"/>
    <dgm:cxn modelId="{255E2A9B-4A38-4D82-9D60-C81DBCB78547}" type="presParOf" srcId="{CADC91BC-BB2B-4585-BA5D-78F149F6B8EB}" destId="{1E6B23DE-8E11-4B00-946B-609239CD91C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16A90-9288-4EF3-B2E6-AEA7C52D1B3F}">
      <dsp:nvSpPr>
        <dsp:cNvPr id="0" name=""/>
        <dsp:cNvSpPr/>
      </dsp:nvSpPr>
      <dsp:spPr>
        <a:xfrm>
          <a:off x="2764184" y="398905"/>
          <a:ext cx="2167210" cy="195601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err="1" smtClean="0"/>
            <a:t>Imitación</a:t>
          </a:r>
          <a:endParaRPr lang="es-CL" sz="1700" b="1" kern="1200" dirty="0"/>
        </a:p>
      </dsp:txBody>
      <dsp:txXfrm>
        <a:off x="3305987" y="1376914"/>
        <a:ext cx="1083605" cy="978008"/>
      </dsp:txXfrm>
    </dsp:sp>
    <dsp:sp modelId="{C0117190-2C3A-4E1E-A274-794F9204C947}">
      <dsp:nvSpPr>
        <dsp:cNvPr id="0" name=""/>
        <dsp:cNvSpPr/>
      </dsp:nvSpPr>
      <dsp:spPr>
        <a:xfrm>
          <a:off x="995624" y="3210182"/>
          <a:ext cx="2830624" cy="128535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err="1" smtClean="0"/>
            <a:t>Analogía</a:t>
          </a:r>
          <a:r>
            <a:rPr lang="fr-FR" sz="1700" b="1" kern="1200" dirty="0" smtClean="0"/>
            <a:t> </a:t>
          </a:r>
          <a:endParaRPr lang="es-CL" sz="1700" b="1" kern="1200" dirty="0"/>
        </a:p>
      </dsp:txBody>
      <dsp:txXfrm>
        <a:off x="1703280" y="3852861"/>
        <a:ext cx="1415312" cy="642679"/>
      </dsp:txXfrm>
    </dsp:sp>
    <dsp:sp modelId="{26A85FA5-D43D-4089-BF57-E0552B3F8B50}">
      <dsp:nvSpPr>
        <dsp:cNvPr id="0" name=""/>
        <dsp:cNvSpPr/>
      </dsp:nvSpPr>
      <dsp:spPr>
        <a:xfrm rot="10800000">
          <a:off x="1584182" y="2056405"/>
          <a:ext cx="4455204" cy="310598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1800" b="1" kern="1200" dirty="0" err="1" smtClean="0"/>
            <a:t>Empatía</a:t>
          </a:r>
          <a:endParaRPr lang="fr-FR" sz="1800" b="1" kern="1200" dirty="0" smtClean="0"/>
        </a:p>
        <a:p>
          <a:pPr lvl="0" algn="ctr" defTabSz="889000">
            <a:lnSpc>
              <a:spcPct val="90000"/>
            </a:lnSpc>
            <a:spcBef>
              <a:spcPct val="0"/>
            </a:spcBef>
            <a:spcAft>
              <a:spcPct val="35000"/>
            </a:spcAft>
          </a:pPr>
          <a:r>
            <a:rPr lang="es-CL" sz="1000" kern="1200" dirty="0" smtClean="0"/>
            <a:t>-la comprensión del fenómeno de la vida y del continuum de vida. </a:t>
          </a:r>
        </a:p>
        <a:p>
          <a:pPr lvl="0" algn="ctr" defTabSz="889000">
            <a:lnSpc>
              <a:spcPct val="90000"/>
            </a:lnSpc>
            <a:spcBef>
              <a:spcPct val="0"/>
            </a:spcBef>
            <a:spcAft>
              <a:spcPct val="35000"/>
            </a:spcAft>
          </a:pPr>
          <a:r>
            <a:rPr lang="es-CL" sz="1000" kern="1200" dirty="0" smtClean="0"/>
            <a:t>-la condición de constitución del individuo propio y el mundo</a:t>
          </a:r>
        </a:p>
        <a:p>
          <a:pPr lvl="0" algn="ctr" defTabSz="889000">
            <a:lnSpc>
              <a:spcPct val="90000"/>
            </a:lnSpc>
            <a:spcBef>
              <a:spcPct val="0"/>
            </a:spcBef>
            <a:spcAft>
              <a:spcPct val="35000"/>
            </a:spcAft>
          </a:pPr>
          <a:r>
            <a:rPr lang="es-CL" sz="1000" kern="1200" dirty="0" smtClean="0"/>
            <a:t>-el medio de percepción de la vida espiritual de las personas</a:t>
          </a:r>
          <a:endParaRPr lang="es-CL" sz="1000" kern="1200" dirty="0"/>
        </a:p>
      </dsp:txBody>
      <dsp:txXfrm rot="10800000">
        <a:off x="2697983" y="2056405"/>
        <a:ext cx="2227602" cy="1552993"/>
      </dsp:txXfrm>
    </dsp:sp>
    <dsp:sp modelId="{F4EA2A1B-6690-498D-BCFC-BAD62E2E53D3}">
      <dsp:nvSpPr>
        <dsp:cNvPr id="0" name=""/>
        <dsp:cNvSpPr/>
      </dsp:nvSpPr>
      <dsp:spPr>
        <a:xfrm>
          <a:off x="3744415" y="3284995"/>
          <a:ext cx="2830624" cy="126786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err="1" smtClean="0"/>
            <a:t>Asociación</a:t>
          </a:r>
          <a:endParaRPr lang="es-CL" sz="1700" b="1" kern="1200" dirty="0"/>
        </a:p>
      </dsp:txBody>
      <dsp:txXfrm>
        <a:off x="4452071" y="3918927"/>
        <a:ext cx="1415312" cy="633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5E1A1-ADD1-407B-B434-A19BC88C0CBD}">
      <dsp:nvSpPr>
        <dsp:cNvPr id="0" name=""/>
        <dsp:cNvSpPr/>
      </dsp:nvSpPr>
      <dsp:spPr>
        <a:xfrm>
          <a:off x="936111" y="864089"/>
          <a:ext cx="2037038" cy="1845353"/>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err="1" smtClean="0">
              <a:solidFill>
                <a:schemeClr val="bg2">
                  <a:lumMod val="50000"/>
                </a:schemeClr>
              </a:solidFill>
            </a:rPr>
            <a:t>Busca</a:t>
          </a:r>
          <a:r>
            <a:rPr lang="fr-FR" sz="1900" b="1" kern="1200" dirty="0" smtClean="0">
              <a:solidFill>
                <a:schemeClr val="bg2">
                  <a:lumMod val="50000"/>
                </a:schemeClr>
              </a:solidFill>
            </a:rPr>
            <a:t> de </a:t>
          </a:r>
          <a:r>
            <a:rPr lang="fr-FR" sz="1900" b="1" kern="1200" dirty="0" err="1" smtClean="0">
              <a:solidFill>
                <a:schemeClr val="bg2">
                  <a:lumMod val="50000"/>
                </a:schemeClr>
              </a:solidFill>
            </a:rPr>
            <a:t>sentido</a:t>
          </a:r>
          <a:r>
            <a:rPr lang="fr-FR" sz="1900" b="1" kern="1200" dirty="0" smtClean="0">
              <a:solidFill>
                <a:schemeClr val="bg2">
                  <a:lumMod val="50000"/>
                </a:schemeClr>
              </a:solidFill>
            </a:rPr>
            <a:t>, </a:t>
          </a:r>
          <a:r>
            <a:rPr lang="fr-FR" sz="1900" b="1" kern="1200" dirty="0" err="1" smtClean="0">
              <a:solidFill>
                <a:schemeClr val="bg2">
                  <a:lumMod val="50000"/>
                </a:schemeClr>
              </a:solidFill>
            </a:rPr>
            <a:t>necesidades</a:t>
          </a:r>
          <a:r>
            <a:rPr lang="fr-FR" sz="1900" b="1" kern="1200" dirty="0" smtClean="0">
              <a:solidFill>
                <a:schemeClr val="bg2">
                  <a:lumMod val="50000"/>
                </a:schemeClr>
              </a:solidFill>
            </a:rPr>
            <a:t> </a:t>
          </a:r>
          <a:r>
            <a:rPr lang="fr-FR" sz="1900" b="1" kern="1200" dirty="0" err="1" smtClean="0">
              <a:solidFill>
                <a:schemeClr val="bg2">
                  <a:lumMod val="50000"/>
                </a:schemeClr>
              </a:solidFill>
            </a:rPr>
            <a:t>espirituales</a:t>
          </a:r>
          <a:endParaRPr lang="es-CL" sz="1900" b="1" kern="1200" dirty="0">
            <a:solidFill>
              <a:schemeClr val="bg2">
                <a:lumMod val="50000"/>
              </a:schemeClr>
            </a:solidFill>
          </a:endParaRPr>
        </a:p>
      </dsp:txBody>
      <dsp:txXfrm>
        <a:off x="1234428" y="1134335"/>
        <a:ext cx="1440404" cy="1304861"/>
      </dsp:txXfrm>
    </dsp:sp>
    <dsp:sp modelId="{6E937E19-001D-4E01-B7C0-609CFD29125B}">
      <dsp:nvSpPr>
        <dsp:cNvPr id="0" name=""/>
        <dsp:cNvSpPr/>
      </dsp:nvSpPr>
      <dsp:spPr>
        <a:xfrm>
          <a:off x="1296143" y="-297436"/>
          <a:ext cx="1221469" cy="16568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t>Sufrimiento</a:t>
          </a:r>
          <a:r>
            <a:rPr lang="fr-FR" sz="1200" kern="1200" dirty="0" smtClean="0"/>
            <a:t> </a:t>
          </a:r>
          <a:r>
            <a:rPr lang="fr-FR" sz="1200" b="1" kern="1200" dirty="0" smtClean="0"/>
            <a:t>moral</a:t>
          </a:r>
          <a:endParaRPr lang="es-CL" sz="1200" b="1" kern="1200" dirty="0"/>
        </a:p>
      </dsp:txBody>
      <dsp:txXfrm>
        <a:off x="1475023" y="-54795"/>
        <a:ext cx="863709" cy="1171574"/>
      </dsp:txXfrm>
    </dsp:sp>
    <dsp:sp modelId="{4B43D709-8577-4FCE-9951-D4721A7AB873}">
      <dsp:nvSpPr>
        <dsp:cNvPr id="0" name=""/>
        <dsp:cNvSpPr/>
      </dsp:nvSpPr>
      <dsp:spPr>
        <a:xfrm>
          <a:off x="2373512" y="1324923"/>
          <a:ext cx="1695050" cy="1018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t>Sufrimiento</a:t>
          </a:r>
          <a:r>
            <a:rPr lang="fr-FR" sz="1200" kern="1200" dirty="0" smtClean="0"/>
            <a:t> </a:t>
          </a:r>
          <a:r>
            <a:rPr lang="fr-FR" sz="1200" b="1" kern="1200" dirty="0" err="1" smtClean="0"/>
            <a:t>síquico</a:t>
          </a:r>
          <a:endParaRPr lang="es-CL" sz="1200" b="1" kern="1200" dirty="0"/>
        </a:p>
      </dsp:txBody>
      <dsp:txXfrm>
        <a:off x="2621746" y="1474082"/>
        <a:ext cx="1198582" cy="720201"/>
      </dsp:txXfrm>
    </dsp:sp>
    <dsp:sp modelId="{4FE0D87A-9282-400D-AD3B-4C1A5195B4A3}">
      <dsp:nvSpPr>
        <dsp:cNvPr id="0" name=""/>
        <dsp:cNvSpPr/>
      </dsp:nvSpPr>
      <dsp:spPr>
        <a:xfrm>
          <a:off x="1224136" y="2232250"/>
          <a:ext cx="1368360" cy="170953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t>Sufrimiento</a:t>
          </a:r>
          <a:r>
            <a:rPr lang="fr-FR" sz="1200" kern="1200" dirty="0" smtClean="0"/>
            <a:t> </a:t>
          </a:r>
          <a:r>
            <a:rPr lang="fr-FR" sz="1200" b="1" kern="1200" dirty="0" smtClean="0"/>
            <a:t>social</a:t>
          </a:r>
          <a:endParaRPr lang="es-CL" sz="1200" b="1" kern="1200" dirty="0"/>
        </a:p>
      </dsp:txBody>
      <dsp:txXfrm>
        <a:off x="1424528" y="2482605"/>
        <a:ext cx="967576" cy="1208823"/>
      </dsp:txXfrm>
    </dsp:sp>
    <dsp:sp modelId="{AB7C05EA-5265-4EA6-A60A-96B4B592AB3D}">
      <dsp:nvSpPr>
        <dsp:cNvPr id="0" name=""/>
        <dsp:cNvSpPr/>
      </dsp:nvSpPr>
      <dsp:spPr>
        <a:xfrm>
          <a:off x="-288036" y="1296138"/>
          <a:ext cx="1784048" cy="10185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t>Dolor</a:t>
          </a:r>
          <a:r>
            <a:rPr lang="fr-FR" sz="1400" kern="1200" dirty="0" smtClean="0"/>
            <a:t> </a:t>
          </a:r>
          <a:r>
            <a:rPr lang="fr-FR" sz="1400" b="1" kern="1200" dirty="0" smtClean="0"/>
            <a:t>f</a:t>
          </a:r>
          <a:r>
            <a:rPr lang="es-CL" sz="1400" b="1" kern="1200" dirty="0" smtClean="0"/>
            <a:t>í</a:t>
          </a:r>
          <a:r>
            <a:rPr lang="fr-FR" sz="1400" b="1" kern="1200" dirty="0" err="1" smtClean="0"/>
            <a:t>sico</a:t>
          </a:r>
          <a:endParaRPr lang="es-CL" sz="1400" b="1" kern="1200" dirty="0"/>
        </a:p>
      </dsp:txBody>
      <dsp:txXfrm>
        <a:off x="-26768" y="1445297"/>
        <a:ext cx="1261512" cy="720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C914D-878A-48EA-B8F9-6B6878B4F0D5}">
      <dsp:nvSpPr>
        <dsp:cNvPr id="0" name=""/>
        <dsp:cNvSpPr/>
      </dsp:nvSpPr>
      <dsp:spPr>
        <a:xfrm rot="21300000">
          <a:off x="23611" y="626045"/>
          <a:ext cx="2190315" cy="51605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1D2F8-2BCE-4DF4-8CC7-23801C22DB84}">
      <dsp:nvSpPr>
        <dsp:cNvPr id="0" name=""/>
        <dsp:cNvSpPr/>
      </dsp:nvSpPr>
      <dsp:spPr>
        <a:xfrm>
          <a:off x="432047" y="72009"/>
          <a:ext cx="813694" cy="89289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C1F8F-2ADE-4027-A633-FE0DCB3D9A3B}">
      <dsp:nvSpPr>
        <dsp:cNvPr id="0" name=""/>
        <dsp:cNvSpPr/>
      </dsp:nvSpPr>
      <dsp:spPr>
        <a:xfrm>
          <a:off x="936104" y="0"/>
          <a:ext cx="1208292" cy="63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smtClean="0"/>
            <a:t>Médico/ enfermera/</a:t>
          </a:r>
        </a:p>
        <a:p>
          <a:pPr lvl="0" algn="ctr" defTabSz="533400">
            <a:lnSpc>
              <a:spcPct val="90000"/>
            </a:lnSpc>
            <a:spcBef>
              <a:spcPct val="0"/>
            </a:spcBef>
            <a:spcAft>
              <a:spcPct val="35000"/>
            </a:spcAft>
          </a:pPr>
          <a:r>
            <a:rPr lang="fr-FR" sz="1200" kern="1200" dirty="0" err="1" smtClean="0"/>
            <a:t>competentes</a:t>
          </a:r>
          <a:endParaRPr lang="es-CL" sz="1200" kern="1200" dirty="0"/>
        </a:p>
      </dsp:txBody>
      <dsp:txXfrm>
        <a:off x="936104" y="0"/>
        <a:ext cx="1208292" cy="635110"/>
      </dsp:txXfrm>
    </dsp:sp>
    <dsp:sp modelId="{73883F95-F6CF-4D8B-B387-E2B1DCBC1FAF}">
      <dsp:nvSpPr>
        <dsp:cNvPr id="0" name=""/>
        <dsp:cNvSpPr/>
      </dsp:nvSpPr>
      <dsp:spPr>
        <a:xfrm>
          <a:off x="1152130" y="892904"/>
          <a:ext cx="669674" cy="40324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ED41A-2693-499B-BCB9-B1E67B69F883}">
      <dsp:nvSpPr>
        <dsp:cNvPr id="0" name=""/>
        <dsp:cNvSpPr/>
      </dsp:nvSpPr>
      <dsp:spPr>
        <a:xfrm>
          <a:off x="-424127" y="805048"/>
          <a:ext cx="2232248" cy="7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smtClean="0"/>
            <a:t>Patiente/ </a:t>
          </a:r>
        </a:p>
        <a:p>
          <a:pPr lvl="0" algn="ctr" defTabSz="533400">
            <a:lnSpc>
              <a:spcPct val="90000"/>
            </a:lnSpc>
            <a:spcBef>
              <a:spcPct val="0"/>
            </a:spcBef>
            <a:spcAft>
              <a:spcPct val="35000"/>
            </a:spcAft>
          </a:pPr>
          <a:r>
            <a:rPr lang="fr-FR" sz="1200" kern="1200" dirty="0" err="1" smtClean="0"/>
            <a:t>Vulnerable</a:t>
          </a:r>
          <a:r>
            <a:rPr lang="fr-FR" sz="1200" kern="1200" dirty="0" smtClean="0"/>
            <a:t>/</a:t>
          </a:r>
          <a:r>
            <a:rPr lang="fr-FR" sz="1200" kern="1200" dirty="0" err="1" smtClean="0"/>
            <a:t>enfermo</a:t>
          </a:r>
          <a:endParaRPr lang="es-CL" sz="1200" kern="1200" dirty="0"/>
        </a:p>
      </dsp:txBody>
      <dsp:txXfrm>
        <a:off x="-424127" y="805048"/>
        <a:ext cx="2232248" cy="779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3F8A8-80DC-4B4F-ADD8-55991BBAD0D0}">
      <dsp:nvSpPr>
        <dsp:cNvPr id="0" name=""/>
        <dsp:cNvSpPr/>
      </dsp:nvSpPr>
      <dsp:spPr>
        <a:xfrm>
          <a:off x="1918601" y="462"/>
          <a:ext cx="843316" cy="421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empatía</a:t>
          </a:r>
          <a:endParaRPr lang="es-CL" sz="1400" kern="1200" dirty="0"/>
        </a:p>
      </dsp:txBody>
      <dsp:txXfrm>
        <a:off x="1930951" y="12812"/>
        <a:ext cx="818616" cy="396958"/>
      </dsp:txXfrm>
    </dsp:sp>
    <dsp:sp modelId="{6D8EBA1B-A681-4A17-A610-09315BCE2863}">
      <dsp:nvSpPr>
        <dsp:cNvPr id="0" name=""/>
        <dsp:cNvSpPr/>
      </dsp:nvSpPr>
      <dsp:spPr>
        <a:xfrm rot="3600000">
          <a:off x="2468714" y="740463"/>
          <a:ext cx="439331" cy="1475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CL" sz="500" kern="1200"/>
        </a:p>
      </dsp:txBody>
      <dsp:txXfrm>
        <a:off x="2512988" y="769979"/>
        <a:ext cx="350783" cy="88548"/>
      </dsp:txXfrm>
    </dsp:sp>
    <dsp:sp modelId="{94426F16-DBC0-46C3-BBE2-4F1B7DE99B57}">
      <dsp:nvSpPr>
        <dsp:cNvPr id="0" name=""/>
        <dsp:cNvSpPr/>
      </dsp:nvSpPr>
      <dsp:spPr>
        <a:xfrm>
          <a:off x="2614842" y="1206386"/>
          <a:ext cx="843316" cy="421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dignidad</a:t>
          </a:r>
          <a:endParaRPr lang="es-CL" sz="1400" kern="1200" dirty="0"/>
        </a:p>
      </dsp:txBody>
      <dsp:txXfrm>
        <a:off x="2627192" y="1218736"/>
        <a:ext cx="818616" cy="396958"/>
      </dsp:txXfrm>
    </dsp:sp>
    <dsp:sp modelId="{8CC98D81-722D-458A-BBEE-77426CF87C18}">
      <dsp:nvSpPr>
        <dsp:cNvPr id="0" name=""/>
        <dsp:cNvSpPr/>
      </dsp:nvSpPr>
      <dsp:spPr>
        <a:xfrm rot="10800000">
          <a:off x="2120594" y="1343425"/>
          <a:ext cx="439331" cy="1475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CL" sz="500" kern="1200"/>
        </a:p>
      </dsp:txBody>
      <dsp:txXfrm rot="10800000">
        <a:off x="2164868" y="1372941"/>
        <a:ext cx="350783" cy="88548"/>
      </dsp:txXfrm>
    </dsp:sp>
    <dsp:sp modelId="{087BA7E6-7895-4F22-BFF1-04931B3D94C2}">
      <dsp:nvSpPr>
        <dsp:cNvPr id="0" name=""/>
        <dsp:cNvSpPr/>
      </dsp:nvSpPr>
      <dsp:spPr>
        <a:xfrm>
          <a:off x="1222361" y="1206386"/>
          <a:ext cx="843316" cy="421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respeto</a:t>
          </a:r>
          <a:endParaRPr lang="es-CL" sz="1400" kern="1200" dirty="0"/>
        </a:p>
      </dsp:txBody>
      <dsp:txXfrm>
        <a:off x="1234711" y="1218736"/>
        <a:ext cx="818616" cy="396958"/>
      </dsp:txXfrm>
    </dsp:sp>
    <dsp:sp modelId="{CADC91BC-BB2B-4585-BA5D-78F149F6B8EB}">
      <dsp:nvSpPr>
        <dsp:cNvPr id="0" name=""/>
        <dsp:cNvSpPr/>
      </dsp:nvSpPr>
      <dsp:spPr>
        <a:xfrm rot="18000000">
          <a:off x="1772473" y="740463"/>
          <a:ext cx="439331" cy="1475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CL" sz="500" kern="1200"/>
        </a:p>
      </dsp:txBody>
      <dsp:txXfrm>
        <a:off x="1816747" y="769979"/>
        <a:ext cx="350783" cy="885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s-CL"/>
              <a:t>18-04-2015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‹Nº›</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s-CL"/>
              <a:t>18-04-2015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‹Nº›</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E61351F-DBB1-4664-ADA9-83BC7CB8848D}" type="slidenum">
              <a:rPr lang="en-US" sz="1200" b="0" i="0">
                <a:latin typeface="Euphemia"/>
                <a:ea typeface="+mn-ea"/>
                <a:cs typeface="+mn-cs"/>
              </a:rPr>
              <a:t>4</a:t>
            </a:fld>
            <a:endParaRPr lang="en-US" sz="1200" b="0" i="0">
              <a:latin typeface="Euphemia"/>
              <a:ea typeface="+mn-ea"/>
              <a:cs typeface="+mn-cs"/>
            </a:endParaRPr>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0D00EA6-0821-4AC5-933C-321AA6545349}" type="slidenum">
              <a:rPr lang="en-US" sz="1200" b="0" i="0">
                <a:latin typeface="Euphemia"/>
                <a:ea typeface="+mn-ea"/>
                <a:cs typeface="+mn-cs"/>
              </a:rPr>
              <a:t>6</a:t>
            </a:fld>
            <a:endParaRPr lang="en-US" sz="1200" b="0" i="0">
              <a:latin typeface="Euphemia"/>
              <a:ea typeface="+mn-ea"/>
              <a:cs typeface="+mn-cs"/>
            </a:endParaRPr>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3CD9712D-992A-4AB1-A5C2-575F75921AA2}" type="datetimeFigureOut">
              <a:rPr lang="es-CL"/>
              <a:t>18-04-2015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CD9712D-992A-4AB1-A5C2-575F75921AA2}" type="datetimeFigureOut">
              <a:rPr lang="es-CL"/>
              <a:t>18-04-2015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CD9712D-992A-4AB1-A5C2-575F75921AA2}" type="datetimeFigureOut">
              <a:rPr lang="es-CL"/>
              <a:t>18-04-2015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CD9712D-992A-4AB1-A5C2-575F75921AA2}" type="datetimeFigureOut">
              <a:rPr lang="es-CL"/>
              <a:t>18-04-2015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D9712D-992A-4AB1-A5C2-575F75921AA2}" type="datetimeFigureOut">
              <a:rPr lang="es-CL"/>
              <a:t>18-04-2015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CD9712D-992A-4AB1-A5C2-575F75921AA2}" type="datetimeFigureOut">
              <a:rPr lang="es-CL"/>
              <a:t>18-04-2015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CD9712D-992A-4AB1-A5C2-575F75921AA2}" type="datetimeFigureOut">
              <a:rPr lang="es-CL"/>
              <a:t>18-04-2015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CD9712D-992A-4AB1-A5C2-575F75921AA2}" type="datetimeFigureOut">
              <a:rPr lang="es-CL"/>
              <a:t>18-04-2015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s-CL"/>
              <a:t>18-04-2015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s-ES" smtClean="0"/>
              <a:t>Haga clic para modificar el estilo de título del patrón</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D9712D-992A-4AB1-A5C2-575F75921AA2}" type="datetimeFigureOut">
              <a:rPr lang="es-CL"/>
              <a:t>18-04-2015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‹Nº›</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s-CL"/>
              <a:pPr/>
              <a:t>18-04-2015</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‹Nº›</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833046" cy="3200400"/>
          </a:xfrm>
        </p:spPr>
        <p:txBody>
          <a:bodyPr>
            <a:normAutofit fontScale="90000"/>
          </a:bodyPr>
          <a:lstStyle/>
          <a:p>
            <a:pPr algn="l" defTabSz="914400">
              <a:lnSpc>
                <a:spcPct val="90000"/>
              </a:lnSpc>
              <a:spcBef>
                <a:spcPts val="0"/>
              </a:spcBef>
              <a:buNone/>
            </a:pPr>
            <a:r>
              <a:rPr lang="es-ES_tradnl" sz="6000" b="0" i="0" dirty="0" smtClean="0">
                <a:solidFill>
                  <a:srgbClr val="164B4F"/>
                </a:solidFill>
                <a:latin typeface="Euphemia"/>
                <a:ea typeface="+mj-ea"/>
                <a:cs typeface="+mj-cs"/>
              </a:rPr>
              <a:t>La empatía a la luz de la fenomenología,</a:t>
            </a:r>
            <a:br>
              <a:rPr lang="es-ES_tradnl" sz="6000" b="0" i="0" dirty="0" smtClean="0">
                <a:solidFill>
                  <a:srgbClr val="164B4F"/>
                </a:solidFill>
                <a:latin typeface="Euphemia"/>
                <a:ea typeface="+mj-ea"/>
                <a:cs typeface="+mj-cs"/>
              </a:rPr>
            </a:br>
            <a:r>
              <a:rPr lang="es-ES_tradnl" sz="6000" b="0" i="0" dirty="0" smtClean="0">
                <a:solidFill>
                  <a:srgbClr val="164B4F"/>
                </a:solidFill>
                <a:latin typeface="Euphemia"/>
                <a:ea typeface="+mj-ea"/>
                <a:cs typeface="+mj-cs"/>
              </a:rPr>
              <a:t>perspectivas en el cuidado</a:t>
            </a:r>
            <a:endParaRPr lang="es-ES_tradnl" sz="6000" b="0" i="0" dirty="0">
              <a:solidFill>
                <a:srgbClr val="164B4F"/>
              </a:solidFill>
              <a:latin typeface="Euphemia"/>
              <a:ea typeface="+mj-ea"/>
              <a:cs typeface="+mj-cs"/>
            </a:endParaRPr>
          </a:p>
        </p:txBody>
      </p:sp>
      <p:sp>
        <p:nvSpPr>
          <p:cNvPr id="3" name="Subtitle 2"/>
          <p:cNvSpPr>
            <a:spLocks noGrp="1"/>
          </p:cNvSpPr>
          <p:nvPr>
            <p:ph type="subTitle" idx="1"/>
          </p:nvPr>
        </p:nvSpPr>
        <p:spPr>
          <a:xfrm>
            <a:off x="1293814" y="4191000"/>
            <a:ext cx="8458200" cy="1371600"/>
          </a:xfrm>
        </p:spPr>
        <p:txBody>
          <a:bodyPr>
            <a:normAutofit lnSpcReduction="10000"/>
          </a:bodyPr>
          <a:lstStyle/>
          <a:p>
            <a:pPr marL="0" indent="0" algn="l">
              <a:spcBef>
                <a:spcPts val="0"/>
              </a:spcBef>
              <a:buNone/>
            </a:pPr>
            <a:r>
              <a:rPr lang="es-ES_tradnl" dirty="0" smtClean="0">
                <a:solidFill>
                  <a:srgbClr val="164B4F"/>
                </a:solidFill>
              </a:rPr>
              <a:t>Autora: Cécile Furstenberg</a:t>
            </a:r>
          </a:p>
          <a:p>
            <a:pPr marL="0" indent="0" algn="l">
              <a:spcBef>
                <a:spcPts val="0"/>
              </a:spcBef>
              <a:buNone/>
            </a:pPr>
            <a:r>
              <a:rPr lang="es-ES_tradnl" dirty="0" smtClean="0">
                <a:solidFill>
                  <a:srgbClr val="164B4F"/>
                </a:solidFill>
              </a:rPr>
              <a:t>Estudiante en doctorado de filosofía </a:t>
            </a:r>
          </a:p>
          <a:p>
            <a:pPr marL="0" indent="0" algn="l">
              <a:spcBef>
                <a:spcPts val="0"/>
              </a:spcBef>
              <a:buNone/>
            </a:pPr>
            <a:r>
              <a:rPr lang="es-ES_tradnl" sz="2400" b="0" i="0" dirty="0" smtClean="0">
                <a:solidFill>
                  <a:srgbClr val="164B4F"/>
                </a:solidFill>
              </a:rPr>
              <a:t>Pontificia Universidad Católica de Chile</a:t>
            </a:r>
          </a:p>
          <a:p>
            <a:pPr marL="0" indent="0" algn="l">
              <a:spcBef>
                <a:spcPts val="0"/>
              </a:spcBef>
              <a:buNone/>
            </a:pPr>
            <a:r>
              <a:rPr lang="es-ES_tradnl" dirty="0" smtClean="0">
                <a:solidFill>
                  <a:srgbClr val="164B4F"/>
                </a:solidFill>
              </a:rPr>
              <a:t>Santiago</a:t>
            </a:r>
            <a:endParaRPr lang="es-ES_tradnl" sz="2400" b="0" i="0" dirty="0">
              <a:solidFill>
                <a:srgbClr val="164B4F"/>
              </a:solidFill>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81000"/>
            <a:ext cx="9601200" cy="1175792"/>
          </a:xfrm>
        </p:spPr>
        <p:txBody>
          <a:bodyPr/>
          <a:lstStyle/>
          <a:p>
            <a:r>
              <a:rPr lang="fr-FR" dirty="0" err="1" smtClean="0"/>
              <a:t>Applicaciones</a:t>
            </a:r>
            <a:r>
              <a:rPr lang="fr-FR" dirty="0" smtClean="0"/>
              <a:t> </a:t>
            </a:r>
            <a:r>
              <a:rPr lang="fr-FR" dirty="0" err="1" smtClean="0"/>
              <a:t>concretas</a:t>
            </a:r>
            <a:r>
              <a:rPr lang="fr-FR" dirty="0" smtClean="0"/>
              <a:t/>
            </a:r>
            <a:br>
              <a:rPr lang="fr-FR" dirty="0" smtClean="0"/>
            </a:br>
            <a:endParaRPr lang="es-CL" dirty="0"/>
          </a:p>
        </p:txBody>
      </p:sp>
      <p:sp>
        <p:nvSpPr>
          <p:cNvPr id="3" name="Marcador de contenido 2"/>
          <p:cNvSpPr>
            <a:spLocks noGrp="1"/>
          </p:cNvSpPr>
          <p:nvPr>
            <p:ph idx="1"/>
          </p:nvPr>
        </p:nvSpPr>
        <p:spPr/>
        <p:txBody>
          <a:bodyPr>
            <a:normAutofit lnSpcReduction="10000"/>
          </a:bodyPr>
          <a:lstStyle/>
          <a:p>
            <a:r>
              <a:rPr lang="fr-FR" dirty="0" err="1" smtClean="0"/>
              <a:t>Estudio</a:t>
            </a:r>
            <a:r>
              <a:rPr lang="fr-FR" dirty="0" smtClean="0"/>
              <a:t> sobre la </a:t>
            </a:r>
            <a:r>
              <a:rPr lang="fr-FR" dirty="0" err="1" smtClean="0"/>
              <a:t>percepción</a:t>
            </a:r>
            <a:r>
              <a:rPr lang="fr-FR" dirty="0" smtClean="0"/>
              <a:t> de la </a:t>
            </a:r>
            <a:r>
              <a:rPr lang="fr-FR" dirty="0" err="1" smtClean="0"/>
              <a:t>identidad</a:t>
            </a:r>
            <a:r>
              <a:rPr lang="fr-FR" dirty="0" smtClean="0"/>
              <a:t> para </a:t>
            </a:r>
            <a:r>
              <a:rPr lang="fr-FR" dirty="0" err="1" smtClean="0"/>
              <a:t>personas</a:t>
            </a:r>
            <a:r>
              <a:rPr lang="fr-FR" dirty="0" smtClean="0"/>
              <a:t> con la </a:t>
            </a:r>
            <a:r>
              <a:rPr lang="fr-FR" dirty="0" err="1" smtClean="0"/>
              <a:t>enfermedad</a:t>
            </a:r>
            <a:r>
              <a:rPr lang="fr-FR" dirty="0" smtClean="0"/>
              <a:t> de Alzheimer- </a:t>
            </a:r>
          </a:p>
          <a:p>
            <a:pPr marL="621982" lvl="1" indent="-342900">
              <a:buFont typeface="Wingdings" panose="05000000000000000000" pitchFamily="2" charset="2"/>
              <a:buChar char="Ø"/>
            </a:pPr>
            <a:r>
              <a:rPr lang="fr-FR" dirty="0" err="1" smtClean="0"/>
              <a:t>memoria</a:t>
            </a:r>
            <a:r>
              <a:rPr lang="fr-FR" dirty="0" smtClean="0"/>
              <a:t> </a:t>
            </a:r>
          </a:p>
          <a:p>
            <a:pPr marL="621982" lvl="1" indent="-342900">
              <a:buFont typeface="Wingdings" panose="05000000000000000000" pitchFamily="2" charset="2"/>
              <a:buChar char="Ø"/>
            </a:pPr>
            <a:r>
              <a:rPr lang="fr-FR" dirty="0" err="1" smtClean="0"/>
              <a:t>retención</a:t>
            </a:r>
            <a:r>
              <a:rPr lang="fr-FR" dirty="0" smtClean="0"/>
              <a:t> </a:t>
            </a:r>
          </a:p>
          <a:p>
            <a:pPr marL="621982" lvl="1" indent="-342900">
              <a:buFont typeface="Wingdings" panose="05000000000000000000" pitchFamily="2" charset="2"/>
              <a:buChar char="Ø"/>
            </a:pPr>
            <a:r>
              <a:rPr lang="fr-FR" dirty="0" err="1" smtClean="0"/>
              <a:t>vivencias</a:t>
            </a:r>
            <a:endParaRPr lang="fr-FR" dirty="0" smtClean="0"/>
          </a:p>
          <a:p>
            <a:pPr marL="621982" lvl="1" indent="-342900">
              <a:buFont typeface="Wingdings" panose="05000000000000000000" pitchFamily="2" charset="2"/>
              <a:buChar char="Ø"/>
            </a:pPr>
            <a:r>
              <a:rPr lang="fr-FR" dirty="0" err="1" smtClean="0"/>
              <a:t>identidad</a:t>
            </a:r>
            <a:endParaRPr lang="fr-FR" dirty="0" smtClean="0"/>
          </a:p>
          <a:p>
            <a:pPr marL="0" indent="0">
              <a:buNone/>
            </a:pPr>
            <a:endParaRPr lang="fr-FR" sz="2000" dirty="0" smtClean="0"/>
          </a:p>
          <a:p>
            <a:r>
              <a:rPr lang="fr-FR" dirty="0" err="1" smtClean="0"/>
              <a:t>Situacion</a:t>
            </a:r>
            <a:r>
              <a:rPr lang="fr-FR" dirty="0" smtClean="0"/>
              <a:t> </a:t>
            </a:r>
            <a:r>
              <a:rPr lang="fr-FR" dirty="0" err="1" smtClean="0"/>
              <a:t>concreta</a:t>
            </a:r>
            <a:r>
              <a:rPr lang="fr-FR" dirty="0" smtClean="0"/>
              <a:t> </a:t>
            </a:r>
            <a:r>
              <a:rPr lang="fr-FR" dirty="0" err="1" smtClean="0"/>
              <a:t>vivida</a:t>
            </a:r>
            <a:r>
              <a:rPr lang="fr-FR" dirty="0" smtClean="0"/>
              <a:t> con </a:t>
            </a:r>
            <a:r>
              <a:rPr lang="fr-FR" dirty="0" err="1" smtClean="0"/>
              <a:t>paciente</a:t>
            </a:r>
            <a:r>
              <a:rPr lang="fr-FR" dirty="0" smtClean="0"/>
              <a:t> IMC </a:t>
            </a:r>
            <a:r>
              <a:rPr lang="fr-FR" dirty="0" err="1" smtClean="0"/>
              <a:t>avanzado</a:t>
            </a:r>
            <a:endParaRPr lang="fr-FR" dirty="0" smtClean="0"/>
          </a:p>
          <a:p>
            <a:pPr marL="0" indent="0">
              <a:buNone/>
            </a:pPr>
            <a:endParaRPr lang="fr-FR" dirty="0" smtClean="0"/>
          </a:p>
          <a:p>
            <a:pPr marL="621982" lvl="1" indent="-342900">
              <a:buFont typeface="Wingdings" panose="05000000000000000000" pitchFamily="2" charset="2"/>
              <a:buChar char="Ø"/>
            </a:pPr>
            <a:r>
              <a:rPr lang="fr-FR" dirty="0" err="1" smtClean="0"/>
              <a:t>Vivencias</a:t>
            </a:r>
            <a:r>
              <a:rPr lang="fr-FR" dirty="0" smtClean="0"/>
              <a:t> </a:t>
            </a:r>
            <a:r>
              <a:rPr lang="fr-FR" dirty="0" err="1" smtClean="0"/>
              <a:t>propias</a:t>
            </a:r>
            <a:r>
              <a:rPr lang="fr-FR" dirty="0" smtClean="0"/>
              <a:t> y </a:t>
            </a:r>
            <a:r>
              <a:rPr lang="fr-FR" dirty="0" err="1" smtClean="0"/>
              <a:t>ajenas</a:t>
            </a:r>
            <a:r>
              <a:rPr lang="fr-FR" dirty="0" smtClean="0"/>
              <a:t>/ </a:t>
            </a:r>
            <a:r>
              <a:rPr lang="fr-FR" dirty="0" err="1" smtClean="0"/>
              <a:t>influencia</a:t>
            </a:r>
            <a:r>
              <a:rPr lang="fr-FR" dirty="0" smtClean="0"/>
              <a:t> de la </a:t>
            </a:r>
            <a:r>
              <a:rPr lang="fr-FR" dirty="0" err="1" smtClean="0"/>
              <a:t>cultura</a:t>
            </a:r>
            <a:endParaRPr lang="fr-FR" dirty="0"/>
          </a:p>
          <a:p>
            <a:pPr marL="621982" lvl="1" indent="-342900">
              <a:buFont typeface="Wingdings" panose="05000000000000000000" pitchFamily="2" charset="2"/>
              <a:buChar char="Ø"/>
            </a:pPr>
            <a:r>
              <a:rPr lang="fr-FR" dirty="0" smtClean="0"/>
              <a:t>La </a:t>
            </a:r>
            <a:r>
              <a:rPr lang="fr-FR" dirty="0" err="1" smtClean="0"/>
              <a:t>spacialidad</a:t>
            </a:r>
            <a:r>
              <a:rPr lang="fr-FR" dirty="0" smtClean="0"/>
              <a:t> y la </a:t>
            </a:r>
            <a:r>
              <a:rPr lang="fr-FR" dirty="0" err="1" smtClean="0"/>
              <a:t>corporaleidad</a:t>
            </a:r>
            <a:r>
              <a:rPr lang="fr-FR" dirty="0" smtClean="0"/>
              <a:t> </a:t>
            </a:r>
            <a:r>
              <a:rPr lang="fr-FR" dirty="0" err="1" smtClean="0"/>
              <a:t>aportes</a:t>
            </a:r>
            <a:r>
              <a:rPr lang="fr-FR" dirty="0" smtClean="0"/>
              <a:t> de la </a:t>
            </a:r>
            <a:r>
              <a:rPr lang="fr-FR" dirty="0" err="1" smtClean="0"/>
              <a:t>fenomenologia</a:t>
            </a:r>
            <a:endParaRPr lang="fr-FR" dirty="0"/>
          </a:p>
          <a:p>
            <a:pPr marL="621982" lvl="1" indent="-342900">
              <a:buFont typeface="Wingdings" panose="05000000000000000000" pitchFamily="2" charset="2"/>
              <a:buChar char="Ø"/>
            </a:pPr>
            <a:r>
              <a:rPr lang="fr-FR" dirty="0" err="1" smtClean="0"/>
              <a:t>Vivencia</a:t>
            </a:r>
            <a:r>
              <a:rPr lang="fr-FR" dirty="0" smtClean="0"/>
              <a:t> </a:t>
            </a:r>
            <a:r>
              <a:rPr lang="fr-FR" dirty="0" err="1" smtClean="0"/>
              <a:t>del</a:t>
            </a:r>
            <a:r>
              <a:rPr lang="fr-FR" dirty="0" smtClean="0"/>
              <a:t> </a:t>
            </a:r>
            <a:r>
              <a:rPr lang="fr-FR" dirty="0" err="1" smtClean="0"/>
              <a:t>tiempo</a:t>
            </a:r>
            <a:endParaRPr lang="fr-FR" dirty="0" smtClean="0"/>
          </a:p>
          <a:p>
            <a:endParaRPr lang="es-CL" dirty="0"/>
          </a:p>
        </p:txBody>
      </p:sp>
    </p:spTree>
    <p:extLst>
      <p:ext uri="{BB962C8B-B14F-4D97-AF65-F5344CB8AC3E}">
        <p14:creationId xmlns:p14="http://schemas.microsoft.com/office/powerpoint/2010/main" val="4796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81000"/>
            <a:ext cx="9601200" cy="455712"/>
          </a:xfrm>
        </p:spPr>
        <p:txBody>
          <a:bodyPr>
            <a:normAutofit fontScale="90000"/>
          </a:bodyPr>
          <a:lstStyle/>
          <a:p>
            <a:r>
              <a:rPr lang="es-CL" dirty="0" smtClean="0"/>
              <a:t>Estudios y perspectivas</a:t>
            </a:r>
            <a:endParaRPr lang="es-CL" dirty="0"/>
          </a:p>
        </p:txBody>
      </p:sp>
      <p:sp>
        <p:nvSpPr>
          <p:cNvPr id="3" name="Marcador de contenido 2"/>
          <p:cNvSpPr>
            <a:spLocks noGrp="1"/>
          </p:cNvSpPr>
          <p:nvPr>
            <p:ph idx="1"/>
          </p:nvPr>
        </p:nvSpPr>
        <p:spPr>
          <a:xfrm>
            <a:off x="1293813" y="980728"/>
            <a:ext cx="9601200" cy="5191472"/>
          </a:xfrm>
        </p:spPr>
        <p:txBody>
          <a:bodyPr>
            <a:normAutofit fontScale="92500" lnSpcReduction="20000"/>
          </a:bodyPr>
          <a:lstStyle/>
          <a:p>
            <a:r>
              <a:rPr lang="es-CL" b="1" u="sng" dirty="0"/>
              <a:t>La empatía asocia la emoción, la razón y la experiencia</a:t>
            </a:r>
            <a:r>
              <a:rPr lang="es-CL" dirty="0"/>
              <a:t>. </a:t>
            </a:r>
            <a:endParaRPr lang="es-CL" dirty="0" smtClean="0"/>
          </a:p>
          <a:p>
            <a:endParaRPr lang="es-CL" b="1" u="sng" dirty="0"/>
          </a:p>
          <a:p>
            <a:r>
              <a:rPr lang="es-CL" b="1" u="sng" dirty="0" smtClean="0"/>
              <a:t>La </a:t>
            </a:r>
            <a:r>
              <a:rPr lang="es-CL" b="1" u="sng" dirty="0"/>
              <a:t>relación entre empatía y la prudencia o “</a:t>
            </a:r>
            <a:r>
              <a:rPr lang="es-CL" b="1" u="sng" dirty="0" err="1"/>
              <a:t>phronesis</a:t>
            </a:r>
            <a:r>
              <a:rPr lang="es-CL" b="1" u="sng" dirty="0"/>
              <a:t>” aristotélica </a:t>
            </a:r>
            <a:endParaRPr lang="es-CL" b="1" u="sng" dirty="0" smtClean="0"/>
          </a:p>
          <a:p>
            <a:r>
              <a:rPr lang="es-CL" dirty="0" smtClean="0"/>
              <a:t>“</a:t>
            </a:r>
            <a:r>
              <a:rPr lang="es-CL" dirty="0"/>
              <a:t>I </a:t>
            </a:r>
            <a:r>
              <a:rPr lang="es-CL" dirty="0" err="1"/>
              <a:t>will</a:t>
            </a:r>
            <a:r>
              <a:rPr lang="es-CL" dirty="0"/>
              <a:t> </a:t>
            </a:r>
            <a:r>
              <a:rPr lang="es-CL" dirty="0" err="1"/>
              <a:t>argue</a:t>
            </a:r>
            <a:r>
              <a:rPr lang="es-CL" dirty="0"/>
              <a:t> </a:t>
            </a:r>
            <a:r>
              <a:rPr lang="es-CL" dirty="0" err="1"/>
              <a:t>that</a:t>
            </a:r>
            <a:r>
              <a:rPr lang="es-CL" dirty="0"/>
              <a:t> </a:t>
            </a:r>
            <a:r>
              <a:rPr lang="es-CL" dirty="0" err="1"/>
              <a:t>empathy</a:t>
            </a:r>
            <a:r>
              <a:rPr lang="es-CL" dirty="0"/>
              <a:t> </a:t>
            </a:r>
            <a:r>
              <a:rPr lang="es-CL" dirty="0" err="1"/>
              <a:t>is</a:t>
            </a:r>
            <a:r>
              <a:rPr lang="es-CL" dirty="0"/>
              <a:t> a </a:t>
            </a:r>
            <a:r>
              <a:rPr lang="es-CL" dirty="0" err="1"/>
              <a:t>basic</a:t>
            </a:r>
            <a:r>
              <a:rPr lang="es-CL" dirty="0"/>
              <a:t> </a:t>
            </a:r>
            <a:r>
              <a:rPr lang="es-CL" dirty="0" err="1"/>
              <a:t>condition</a:t>
            </a:r>
            <a:r>
              <a:rPr lang="es-CL" dirty="0"/>
              <a:t> and </a:t>
            </a:r>
            <a:r>
              <a:rPr lang="es-CL" dirty="0" err="1"/>
              <a:t>source</a:t>
            </a:r>
            <a:r>
              <a:rPr lang="es-CL" dirty="0"/>
              <a:t> of moral </a:t>
            </a:r>
            <a:r>
              <a:rPr lang="es-CL" dirty="0" err="1"/>
              <a:t>knowledge</a:t>
            </a:r>
            <a:r>
              <a:rPr lang="es-CL" dirty="0"/>
              <a:t> </a:t>
            </a:r>
            <a:r>
              <a:rPr lang="es-CL" dirty="0" err="1"/>
              <a:t>by</a:t>
            </a:r>
            <a:r>
              <a:rPr lang="es-CL" dirty="0"/>
              <a:t> </a:t>
            </a:r>
            <a:r>
              <a:rPr lang="es-CL" dirty="0" err="1"/>
              <a:t>being</a:t>
            </a:r>
            <a:r>
              <a:rPr lang="es-CL" dirty="0"/>
              <a:t> </a:t>
            </a:r>
            <a:r>
              <a:rPr lang="es-CL" dirty="0" err="1"/>
              <a:t>the</a:t>
            </a:r>
            <a:r>
              <a:rPr lang="es-CL" dirty="0"/>
              <a:t> </a:t>
            </a:r>
            <a:r>
              <a:rPr lang="es-CL" dirty="0" err="1"/>
              <a:t>feeling</a:t>
            </a:r>
            <a:r>
              <a:rPr lang="es-CL" dirty="0"/>
              <a:t> </a:t>
            </a:r>
            <a:r>
              <a:rPr lang="es-CL" dirty="0" err="1"/>
              <a:t>component</a:t>
            </a:r>
            <a:r>
              <a:rPr lang="es-CL" dirty="0"/>
              <a:t> of </a:t>
            </a:r>
            <a:r>
              <a:rPr lang="es-CL" dirty="0" err="1"/>
              <a:t>phronesis</a:t>
            </a:r>
            <a:r>
              <a:rPr lang="es-CL" dirty="0"/>
              <a:t>, and </a:t>
            </a:r>
            <a:r>
              <a:rPr lang="es-CL" dirty="0" err="1"/>
              <a:t>by</a:t>
            </a:r>
            <a:r>
              <a:rPr lang="es-CL" dirty="0"/>
              <a:t> </a:t>
            </a:r>
            <a:r>
              <a:rPr lang="es-CL" dirty="0" err="1"/>
              <a:t>the</a:t>
            </a:r>
            <a:r>
              <a:rPr lang="es-CL" dirty="0"/>
              <a:t> </a:t>
            </a:r>
            <a:r>
              <a:rPr lang="es-CL" dirty="0" err="1"/>
              <a:t>same</a:t>
            </a:r>
            <a:r>
              <a:rPr lang="es-CL" dirty="0"/>
              <a:t> </a:t>
            </a:r>
            <a:r>
              <a:rPr lang="es-CL" dirty="0" err="1"/>
              <a:t>power</a:t>
            </a:r>
            <a:r>
              <a:rPr lang="es-CL" dirty="0"/>
              <a:t>, </a:t>
            </a:r>
            <a:r>
              <a:rPr lang="es-CL" dirty="0" err="1"/>
              <a:t>it</a:t>
            </a:r>
            <a:r>
              <a:rPr lang="es-CL" dirty="0"/>
              <a:t> </a:t>
            </a:r>
            <a:r>
              <a:rPr lang="es-CL" dirty="0" err="1"/>
              <a:t>is</a:t>
            </a:r>
            <a:r>
              <a:rPr lang="es-CL" dirty="0"/>
              <a:t> </a:t>
            </a:r>
            <a:r>
              <a:rPr lang="es-CL" dirty="0" err="1"/>
              <a:t>also</a:t>
            </a:r>
            <a:r>
              <a:rPr lang="es-CL" dirty="0"/>
              <a:t> a </a:t>
            </a:r>
            <a:r>
              <a:rPr lang="es-CL" dirty="0" err="1"/>
              <a:t>motivation</a:t>
            </a:r>
            <a:r>
              <a:rPr lang="es-CL" dirty="0"/>
              <a:t> </a:t>
            </a:r>
            <a:r>
              <a:rPr lang="es-CL" dirty="0" err="1"/>
              <a:t>for</a:t>
            </a:r>
            <a:r>
              <a:rPr lang="es-CL" dirty="0"/>
              <a:t> </a:t>
            </a:r>
            <a:r>
              <a:rPr lang="es-CL" dirty="0" err="1"/>
              <a:t>acting</a:t>
            </a:r>
            <a:r>
              <a:rPr lang="es-CL" dirty="0"/>
              <a:t> in a </a:t>
            </a:r>
            <a:r>
              <a:rPr lang="es-CL" dirty="0" err="1"/>
              <a:t>good</a:t>
            </a:r>
            <a:r>
              <a:rPr lang="es-CL" dirty="0"/>
              <a:t> </a:t>
            </a:r>
            <a:r>
              <a:rPr lang="es-CL" dirty="0" err="1"/>
              <a:t>way</a:t>
            </a:r>
            <a:r>
              <a:rPr lang="es-CL" dirty="0"/>
              <a:t>” (</a:t>
            </a:r>
            <a:r>
              <a:rPr lang="es-CL" sz="1400" dirty="0" err="1"/>
              <a:t>Svenaeus</a:t>
            </a:r>
            <a:r>
              <a:rPr lang="es-CL" sz="1400" dirty="0"/>
              <a:t>, </a:t>
            </a:r>
            <a:r>
              <a:rPr lang="es-CL" sz="1400" dirty="0" smtClean="0"/>
              <a:t>2014, </a:t>
            </a:r>
            <a:r>
              <a:rPr lang="es-CL" sz="1400" dirty="0"/>
              <a:t>293</a:t>
            </a:r>
            <a:r>
              <a:rPr lang="es-CL" sz="1400" dirty="0" smtClean="0"/>
              <a:t>).</a:t>
            </a:r>
          </a:p>
          <a:p>
            <a:endParaRPr lang="es-CL" dirty="0" smtClean="0"/>
          </a:p>
          <a:p>
            <a:r>
              <a:rPr lang="es-CL" b="1" u="sng" dirty="0" smtClean="0"/>
              <a:t>La </a:t>
            </a:r>
            <a:r>
              <a:rPr lang="es-CL" b="1" u="sng" dirty="0" err="1" smtClean="0"/>
              <a:t>relacion</a:t>
            </a:r>
            <a:r>
              <a:rPr lang="es-CL" b="1" u="sng" dirty="0" smtClean="0"/>
              <a:t> entre e</a:t>
            </a:r>
            <a:r>
              <a:rPr lang="fr-FR" b="1" u="sng" dirty="0" err="1" smtClean="0"/>
              <a:t>mpatia</a:t>
            </a:r>
            <a:r>
              <a:rPr lang="fr-FR" b="1" u="sng" dirty="0" smtClean="0"/>
              <a:t> y </a:t>
            </a:r>
            <a:r>
              <a:rPr lang="fr-FR" b="1" u="sng" dirty="0" err="1" smtClean="0"/>
              <a:t>alivio</a:t>
            </a:r>
            <a:r>
              <a:rPr lang="fr-FR" b="1" u="sng" dirty="0" smtClean="0"/>
              <a:t> </a:t>
            </a:r>
            <a:r>
              <a:rPr lang="fr-FR" b="1" u="sng" dirty="0" err="1" smtClean="0"/>
              <a:t>del</a:t>
            </a:r>
            <a:r>
              <a:rPr lang="fr-FR" b="1" u="sng" dirty="0" smtClean="0"/>
              <a:t> </a:t>
            </a:r>
            <a:r>
              <a:rPr lang="fr-FR" b="1" u="sng" dirty="0" err="1" smtClean="0"/>
              <a:t>estres</a:t>
            </a:r>
            <a:r>
              <a:rPr lang="fr-FR" b="1" u="sng" dirty="0" smtClean="0"/>
              <a:t> y </a:t>
            </a:r>
            <a:r>
              <a:rPr lang="fr-FR" b="1" u="sng" dirty="0" err="1" smtClean="0"/>
              <a:t>del</a:t>
            </a:r>
            <a:r>
              <a:rPr lang="fr-FR" b="1" u="sng" dirty="0" smtClean="0"/>
              <a:t> </a:t>
            </a:r>
            <a:r>
              <a:rPr lang="fr-FR" b="1" u="sng" dirty="0" err="1" smtClean="0"/>
              <a:t>sufrimiento</a:t>
            </a:r>
            <a:r>
              <a:rPr lang="fr-FR" b="1" u="sng" dirty="0" smtClean="0"/>
              <a:t>/tomas de </a:t>
            </a:r>
            <a:r>
              <a:rPr lang="fr-FR" b="1" u="sng" dirty="0" err="1" smtClean="0"/>
              <a:t>decisiones</a:t>
            </a:r>
            <a:endParaRPr lang="fr-FR" b="1" u="sng" dirty="0" smtClean="0"/>
          </a:p>
          <a:p>
            <a:pPr marL="0" indent="0">
              <a:buNone/>
            </a:pPr>
            <a:r>
              <a:rPr lang="en-US" dirty="0" smtClean="0"/>
              <a:t>“</a:t>
            </a:r>
            <a:r>
              <a:rPr lang="en-US" dirty="0"/>
              <a:t>Empathy in medicine is an emotional account of the patient that makes it possible to see how and why he is suffering and thereby making way for </a:t>
            </a:r>
            <a:r>
              <a:rPr lang="en-US" b="1" dirty="0"/>
              <a:t>the ethical decisions </a:t>
            </a:r>
            <a:r>
              <a:rPr lang="en-US" dirty="0"/>
              <a:t>and actions being formed and taken by the doctor or other health-care professionals” </a:t>
            </a:r>
            <a:r>
              <a:rPr lang="en-US" sz="1200" dirty="0"/>
              <a:t>(</a:t>
            </a:r>
            <a:r>
              <a:rPr lang="en-US" sz="1200" dirty="0" err="1"/>
              <a:t>Svenaeus</a:t>
            </a:r>
            <a:r>
              <a:rPr lang="en-US" sz="1200" dirty="0"/>
              <a:t> </a:t>
            </a:r>
            <a:r>
              <a:rPr lang="en-US" sz="1200" dirty="0" smtClean="0"/>
              <a:t>2014, 247</a:t>
            </a:r>
            <a:r>
              <a:rPr lang="en-US" sz="1200" dirty="0"/>
              <a:t>). </a:t>
            </a:r>
            <a:endParaRPr lang="en-US" sz="1200" dirty="0" smtClean="0"/>
          </a:p>
          <a:p>
            <a:pPr marL="0" indent="0">
              <a:buNone/>
            </a:pPr>
            <a:r>
              <a:rPr lang="en-US" dirty="0" smtClean="0"/>
              <a:t>“</a:t>
            </a:r>
            <a:r>
              <a:rPr lang="en-US" b="1" dirty="0"/>
              <a:t>Empathy is about seeing, understanding and caring for the other person</a:t>
            </a:r>
            <a:r>
              <a:rPr lang="en-US" dirty="0"/>
              <a:t>, but it is also about </a:t>
            </a:r>
            <a:r>
              <a:rPr lang="en-US" b="1" dirty="0"/>
              <a:t>the feeling of the being seen</a:t>
            </a:r>
            <a:r>
              <a:rPr lang="en-US" dirty="0"/>
              <a:t>” </a:t>
            </a:r>
            <a:r>
              <a:rPr lang="en-US" sz="1200" dirty="0"/>
              <a:t>(248)</a:t>
            </a:r>
            <a:r>
              <a:rPr lang="en-US" dirty="0"/>
              <a:t>.</a:t>
            </a:r>
            <a:endParaRPr lang="es-CL" dirty="0"/>
          </a:p>
        </p:txBody>
      </p:sp>
    </p:spTree>
    <p:extLst>
      <p:ext uri="{BB962C8B-B14F-4D97-AF65-F5344CB8AC3E}">
        <p14:creationId xmlns:p14="http://schemas.microsoft.com/office/powerpoint/2010/main" val="22703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smtClean="0"/>
              <a:t>Empatía</a:t>
            </a:r>
            <a:r>
              <a:rPr lang="fr-FR" dirty="0" smtClean="0"/>
              <a:t> y </a:t>
            </a:r>
            <a:r>
              <a:rPr lang="fr-FR" dirty="0" err="1" smtClean="0"/>
              <a:t>espiritualidad</a:t>
            </a:r>
            <a:endParaRPr lang="es-CL" dirty="0"/>
          </a:p>
        </p:txBody>
      </p:sp>
      <p:sp>
        <p:nvSpPr>
          <p:cNvPr id="3" name="Marcador de contenido 2"/>
          <p:cNvSpPr>
            <a:spLocks noGrp="1"/>
          </p:cNvSpPr>
          <p:nvPr>
            <p:ph idx="1"/>
          </p:nvPr>
        </p:nvSpPr>
        <p:spPr/>
        <p:txBody>
          <a:bodyPr/>
          <a:lstStyle/>
          <a:p>
            <a:r>
              <a:rPr lang="en-US" dirty="0"/>
              <a:t>“</a:t>
            </a:r>
            <a:r>
              <a:rPr lang="en-US" b="1" dirty="0"/>
              <a:t>Spiritual empathy</a:t>
            </a:r>
            <a:r>
              <a:rPr lang="en-US" dirty="0"/>
              <a:t>, in contrast with sensual empathy, is what enables me to identify and understand spiritual persons, i.e. I’s who consciously perform one mental act because of another. It involves understanding the other’s </a:t>
            </a:r>
            <a:r>
              <a:rPr lang="en-US" b="1" dirty="0"/>
              <a:t>motivations</a:t>
            </a:r>
            <a:r>
              <a:rPr lang="en-US" dirty="0"/>
              <a:t> (why he thinks he does what he does as distinct from why he does it – I can also know the latter of animals and plants), and these motivations can be followed in so far as what is felt gets expressed in a glance, an attitude, in language or in art”. (Mette </a:t>
            </a:r>
            <a:r>
              <a:rPr lang="en-US" dirty="0" err="1"/>
              <a:t>Lebech</a:t>
            </a:r>
            <a:r>
              <a:rPr lang="en-US" dirty="0"/>
              <a:t>, 2009, 20</a:t>
            </a:r>
            <a:r>
              <a:rPr lang="en-US" dirty="0" smtClean="0"/>
              <a:t>).</a:t>
            </a:r>
          </a:p>
          <a:p>
            <a:r>
              <a:rPr lang="en-US" dirty="0" err="1" smtClean="0"/>
              <a:t>Empatía</a:t>
            </a:r>
            <a:r>
              <a:rPr lang="en-US" dirty="0" smtClean="0"/>
              <a:t> y </a:t>
            </a:r>
            <a:r>
              <a:rPr lang="en-US" dirty="0" err="1" smtClean="0"/>
              <a:t>cuidado</a:t>
            </a:r>
            <a:endParaRPr lang="en-US" dirty="0" smtClean="0"/>
          </a:p>
          <a:p>
            <a:endParaRPr lang="en-US" dirty="0"/>
          </a:p>
          <a:p>
            <a:endParaRPr lang="es-CL" dirty="0"/>
          </a:p>
        </p:txBody>
      </p:sp>
      <p:graphicFrame>
        <p:nvGraphicFramePr>
          <p:cNvPr id="4" name="Diagrama 3"/>
          <p:cNvGraphicFramePr/>
          <p:nvPr>
            <p:extLst>
              <p:ext uri="{D42A27DB-BD31-4B8C-83A1-F6EECF244321}">
                <p14:modId xmlns:p14="http://schemas.microsoft.com/office/powerpoint/2010/main" val="2165634472"/>
              </p:ext>
            </p:extLst>
          </p:nvPr>
        </p:nvGraphicFramePr>
        <p:xfrm>
          <a:off x="4006180" y="4509120"/>
          <a:ext cx="4680520" cy="162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5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3" y="1124744"/>
            <a:ext cx="9601200" cy="504056"/>
          </a:xfrm>
        </p:spPr>
        <p:txBody>
          <a:bodyPr>
            <a:normAutofit fontScale="90000"/>
          </a:bodyPr>
          <a:lstStyle/>
          <a:p>
            <a:r>
              <a:rPr lang="es-CL" sz="2200" b="1" dirty="0" smtClean="0"/>
              <a:t/>
            </a:r>
            <a:br>
              <a:rPr lang="es-CL" sz="2200" b="1" dirty="0" smtClean="0"/>
            </a:br>
            <a:r>
              <a:rPr lang="es-CL" sz="2200" b="1" dirty="0"/>
              <a:t/>
            </a:r>
            <a:br>
              <a:rPr lang="es-CL" sz="2200" b="1" dirty="0"/>
            </a:br>
            <a:r>
              <a:rPr lang="es-CL" sz="2200" b="1" dirty="0" smtClean="0"/>
              <a:t/>
            </a:r>
            <a:br>
              <a:rPr lang="es-CL" sz="2200" b="1" dirty="0" smtClean="0"/>
            </a:br>
            <a:r>
              <a:rPr lang="es-CL" sz="2200" b="1" dirty="0"/>
              <a:t/>
            </a:r>
            <a:br>
              <a:rPr lang="es-CL" sz="2200" b="1" dirty="0"/>
            </a:br>
            <a:r>
              <a:rPr lang="es-CL" sz="2200" b="1" dirty="0" smtClean="0"/>
              <a:t/>
            </a:r>
            <a:br>
              <a:rPr lang="es-CL" sz="2200" b="1" dirty="0" smtClean="0"/>
            </a:br>
            <a:r>
              <a:rPr lang="es-CL" sz="2200" b="1" dirty="0"/>
              <a:t> </a:t>
            </a:r>
            <a:r>
              <a:rPr lang="es-CL" sz="2200" b="1" dirty="0" smtClean="0"/>
              <a:t>    </a:t>
            </a:r>
            <a:br>
              <a:rPr lang="es-CL" sz="2200" b="1" dirty="0" smtClean="0"/>
            </a:br>
            <a:r>
              <a:rPr lang="es-CL" sz="2200" b="1" dirty="0"/>
              <a:t/>
            </a:r>
            <a:br>
              <a:rPr lang="es-CL" sz="2200" b="1" dirty="0"/>
            </a:br>
            <a:r>
              <a:rPr lang="es-CL" sz="2200" b="1" dirty="0" smtClean="0"/>
              <a:t/>
            </a:r>
            <a:br>
              <a:rPr lang="es-CL" sz="2200" b="1" dirty="0" smtClean="0"/>
            </a:br>
            <a:r>
              <a:rPr lang="fr-FR" sz="2200" b="1" dirty="0" smtClean="0"/>
              <a:t/>
            </a:r>
            <a:br>
              <a:rPr lang="fr-FR" sz="2200" b="1" dirty="0" smtClean="0"/>
            </a:br>
            <a:r>
              <a:rPr lang="fr-FR" dirty="0" smtClean="0"/>
              <a:t/>
            </a:r>
            <a:br>
              <a:rPr lang="fr-FR" dirty="0" smtClean="0"/>
            </a:br>
            <a:endParaRPr lang="es-CL" dirty="0"/>
          </a:p>
        </p:txBody>
      </p:sp>
      <p:sp>
        <p:nvSpPr>
          <p:cNvPr id="3" name="Marcador de contenido 2"/>
          <p:cNvSpPr>
            <a:spLocks noGrp="1"/>
          </p:cNvSpPr>
          <p:nvPr>
            <p:ph idx="1"/>
          </p:nvPr>
        </p:nvSpPr>
        <p:spPr>
          <a:xfrm>
            <a:off x="981844" y="1268760"/>
            <a:ext cx="10297144" cy="5184576"/>
          </a:xfrm>
        </p:spPr>
        <p:txBody>
          <a:bodyPr>
            <a:normAutofit fontScale="85000" lnSpcReduction="10000"/>
          </a:bodyPr>
          <a:lstStyle/>
          <a:p>
            <a:r>
              <a:rPr lang="fr-FR" b="1" u="sng" dirty="0" smtClean="0"/>
              <a:t>CONCLUSION</a:t>
            </a:r>
            <a:endParaRPr lang="es-CL" b="1" u="sng" dirty="0" smtClean="0"/>
          </a:p>
          <a:p>
            <a:r>
              <a:rPr lang="es-CL" b="1" dirty="0" smtClean="0"/>
              <a:t>C</a:t>
            </a:r>
            <a:r>
              <a:rPr lang="fr-FR" b="1" dirty="0" err="1" smtClean="0"/>
              <a:t>omplementariedad</a:t>
            </a:r>
            <a:r>
              <a:rPr lang="fr-FR" b="1" dirty="0" smtClean="0"/>
              <a:t> </a:t>
            </a:r>
            <a:r>
              <a:rPr lang="fr-FR" b="1" dirty="0"/>
              <a:t>Adam Smith </a:t>
            </a:r>
            <a:r>
              <a:rPr lang="fr-FR" b="1" dirty="0" smtClean="0"/>
              <a:t>/</a:t>
            </a:r>
            <a:r>
              <a:rPr lang="fr-FR" b="1" dirty="0" smtClean="0"/>
              <a:t>Husserl</a:t>
            </a:r>
            <a:r>
              <a:rPr lang="fr-FR" b="1" dirty="0" smtClean="0"/>
              <a:t>/ </a:t>
            </a:r>
            <a:r>
              <a:rPr lang="fr-FR" b="1" dirty="0" err="1" smtClean="0"/>
              <a:t>Lévinas</a:t>
            </a:r>
            <a:endParaRPr lang="fr-FR" b="1" dirty="0"/>
          </a:p>
          <a:p>
            <a:pPr marL="0" indent="0">
              <a:buNone/>
            </a:pPr>
            <a:r>
              <a:rPr lang="fr-FR" b="1" dirty="0" smtClean="0"/>
              <a:t>Adam Smith </a:t>
            </a:r>
            <a:r>
              <a:rPr lang="fr-FR" dirty="0" smtClean="0"/>
              <a:t>y la </a:t>
            </a:r>
            <a:r>
              <a:rPr lang="fr-FR" dirty="0" err="1" smtClean="0"/>
              <a:t>simpatía</a:t>
            </a:r>
            <a:r>
              <a:rPr lang="fr-FR" dirty="0" smtClean="0"/>
              <a:t> en </a:t>
            </a:r>
            <a:r>
              <a:rPr lang="fr-FR" b="1" i="1" dirty="0" smtClean="0"/>
              <a:t>la </a:t>
            </a:r>
            <a:r>
              <a:rPr lang="fr-FR" b="1" i="1" dirty="0" err="1" smtClean="0"/>
              <a:t>teoria</a:t>
            </a:r>
            <a:r>
              <a:rPr lang="fr-FR" b="1" i="1" dirty="0" smtClean="0"/>
              <a:t> de los </a:t>
            </a:r>
            <a:r>
              <a:rPr lang="fr-FR" b="1" i="1" dirty="0" err="1" smtClean="0"/>
              <a:t>sentimientos</a:t>
            </a:r>
            <a:r>
              <a:rPr lang="fr-FR" b="1" i="1" dirty="0" smtClean="0"/>
              <a:t> morales </a:t>
            </a:r>
            <a:r>
              <a:rPr lang="fr-FR" dirty="0" smtClean="0"/>
              <a:t>(1723-1790) </a:t>
            </a:r>
            <a:r>
              <a:rPr lang="fr-FR" dirty="0" err="1" smtClean="0"/>
              <a:t>proponía</a:t>
            </a:r>
            <a:r>
              <a:rPr lang="fr-FR" dirty="0" smtClean="0"/>
              <a:t> </a:t>
            </a:r>
            <a:r>
              <a:rPr lang="fr-FR" dirty="0" err="1" smtClean="0"/>
              <a:t>ya</a:t>
            </a:r>
            <a:r>
              <a:rPr lang="fr-FR" dirty="0" smtClean="0"/>
              <a:t> </a:t>
            </a:r>
            <a:r>
              <a:rPr lang="fr-FR" dirty="0" err="1" smtClean="0"/>
              <a:t>reflexiones</a:t>
            </a:r>
            <a:r>
              <a:rPr lang="fr-FR" dirty="0" smtClean="0"/>
              <a:t> y </a:t>
            </a:r>
            <a:r>
              <a:rPr lang="fr-FR" dirty="0" err="1" smtClean="0"/>
              <a:t>analisis</a:t>
            </a:r>
            <a:r>
              <a:rPr lang="fr-FR" dirty="0" smtClean="0"/>
              <a:t> de los </a:t>
            </a:r>
            <a:r>
              <a:rPr lang="fr-FR" dirty="0" err="1"/>
              <a:t>sentimientos</a:t>
            </a:r>
            <a:r>
              <a:rPr lang="fr-FR" dirty="0"/>
              <a:t> de placer, </a:t>
            </a:r>
            <a:r>
              <a:rPr lang="fr-FR" dirty="0" err="1"/>
              <a:t>agrado</a:t>
            </a:r>
            <a:r>
              <a:rPr lang="fr-FR" dirty="0"/>
              <a:t>, </a:t>
            </a:r>
            <a:r>
              <a:rPr lang="fr-FR" dirty="0" err="1"/>
              <a:t>dolor</a:t>
            </a:r>
            <a:r>
              <a:rPr lang="fr-FR" dirty="0"/>
              <a:t> o </a:t>
            </a:r>
            <a:r>
              <a:rPr lang="fr-FR" dirty="0" err="1"/>
              <a:t>resentimiento</a:t>
            </a:r>
            <a:r>
              <a:rPr lang="fr-FR" dirty="0"/>
              <a:t> en las </a:t>
            </a:r>
            <a:r>
              <a:rPr lang="fr-FR" dirty="0" err="1"/>
              <a:t>relaciones</a:t>
            </a:r>
            <a:r>
              <a:rPr lang="fr-FR" dirty="0"/>
              <a:t> </a:t>
            </a:r>
            <a:r>
              <a:rPr lang="fr-FR" dirty="0" err="1"/>
              <a:t>humanas</a:t>
            </a:r>
            <a:r>
              <a:rPr lang="fr-FR" dirty="0"/>
              <a:t> </a:t>
            </a:r>
            <a:r>
              <a:rPr lang="fr-FR" dirty="0" smtClean="0"/>
              <a:t>van </a:t>
            </a:r>
            <a:r>
              <a:rPr lang="fr-FR" dirty="0"/>
              <a:t>a </a:t>
            </a:r>
            <a:r>
              <a:rPr lang="fr-FR" dirty="0" err="1"/>
              <a:t>fundar</a:t>
            </a:r>
            <a:r>
              <a:rPr lang="fr-FR" dirty="0"/>
              <a:t> la moral. </a:t>
            </a:r>
            <a:endParaRPr lang="es-CL" dirty="0"/>
          </a:p>
          <a:p>
            <a:pPr marL="0" indent="0">
              <a:buNone/>
            </a:pPr>
            <a:r>
              <a:rPr lang="es-CL" b="1" dirty="0" err="1" smtClean="0"/>
              <a:t>Lévinas</a:t>
            </a:r>
            <a:r>
              <a:rPr lang="es-CL" dirty="0"/>
              <a:t>: </a:t>
            </a:r>
            <a:r>
              <a:rPr lang="es-CL" i="1" dirty="0" smtClean="0"/>
              <a:t>“</a:t>
            </a:r>
            <a:r>
              <a:rPr lang="es-CL" dirty="0" err="1" smtClean="0"/>
              <a:t>C’est</a:t>
            </a:r>
            <a:r>
              <a:rPr lang="es-CL" dirty="0" smtClean="0"/>
              <a:t> </a:t>
            </a:r>
            <a:r>
              <a:rPr lang="es-CL" dirty="0" err="1"/>
              <a:t>précisément</a:t>
            </a:r>
            <a:r>
              <a:rPr lang="es-CL" dirty="0"/>
              <a:t> </a:t>
            </a:r>
            <a:r>
              <a:rPr lang="es-CL" dirty="0" err="1"/>
              <a:t>dans</a:t>
            </a:r>
            <a:r>
              <a:rPr lang="es-CL" dirty="0"/>
              <a:t> ce rappel de la </a:t>
            </a:r>
            <a:r>
              <a:rPr lang="es-CL" dirty="0" err="1"/>
              <a:t>responsabilité</a:t>
            </a:r>
            <a:r>
              <a:rPr lang="es-CL" dirty="0"/>
              <a:t> du </a:t>
            </a:r>
            <a:r>
              <a:rPr lang="es-CL" dirty="0" err="1"/>
              <a:t>moi</a:t>
            </a:r>
            <a:r>
              <a:rPr lang="es-CL" dirty="0"/>
              <a:t> par le </a:t>
            </a:r>
            <a:r>
              <a:rPr lang="es-CL" dirty="0" err="1"/>
              <a:t>visage</a:t>
            </a:r>
            <a:r>
              <a:rPr lang="es-CL" dirty="0"/>
              <a:t> </a:t>
            </a:r>
            <a:r>
              <a:rPr lang="es-CL" dirty="0" err="1"/>
              <a:t>qui</a:t>
            </a:r>
            <a:r>
              <a:rPr lang="es-CL" dirty="0"/>
              <a:t> </a:t>
            </a:r>
            <a:r>
              <a:rPr lang="es-CL" dirty="0" err="1"/>
              <a:t>l’assigne</a:t>
            </a:r>
            <a:r>
              <a:rPr lang="es-CL" dirty="0"/>
              <a:t>, </a:t>
            </a:r>
            <a:r>
              <a:rPr lang="es-CL" dirty="0" err="1"/>
              <a:t>qui</a:t>
            </a:r>
            <a:r>
              <a:rPr lang="es-CL" dirty="0"/>
              <a:t> le demande, </a:t>
            </a:r>
            <a:r>
              <a:rPr lang="es-CL" dirty="0" err="1"/>
              <a:t>qui</a:t>
            </a:r>
            <a:r>
              <a:rPr lang="es-CL" dirty="0"/>
              <a:t> le </a:t>
            </a:r>
            <a:r>
              <a:rPr lang="es-CL" dirty="0" err="1"/>
              <a:t>réclame</a:t>
            </a:r>
            <a:r>
              <a:rPr lang="es-CL" dirty="0"/>
              <a:t> </a:t>
            </a:r>
            <a:r>
              <a:rPr lang="es-CL" dirty="0" err="1"/>
              <a:t>qu’autrui</a:t>
            </a:r>
            <a:r>
              <a:rPr lang="es-CL" dirty="0"/>
              <a:t> </a:t>
            </a:r>
            <a:r>
              <a:rPr lang="es-CL" dirty="0" err="1"/>
              <a:t>est</a:t>
            </a:r>
            <a:r>
              <a:rPr lang="es-CL" dirty="0"/>
              <a:t> le </a:t>
            </a:r>
            <a:r>
              <a:rPr lang="es-CL" dirty="0" err="1"/>
              <a:t>prochain</a:t>
            </a:r>
            <a:r>
              <a:rPr lang="es-CL" dirty="0"/>
              <a:t> du </a:t>
            </a:r>
            <a:r>
              <a:rPr lang="es-CL" dirty="0" err="1"/>
              <a:t>moi</a:t>
            </a:r>
            <a:r>
              <a:rPr lang="es-CL" dirty="0"/>
              <a:t>” (1995, 206).  </a:t>
            </a:r>
            <a:endParaRPr lang="es-CL" dirty="0" smtClean="0"/>
          </a:p>
          <a:p>
            <a:pPr marL="0" indent="0">
              <a:buNone/>
            </a:pPr>
            <a:r>
              <a:rPr lang="es-CL" dirty="0" smtClean="0"/>
              <a:t>Más </a:t>
            </a:r>
            <a:r>
              <a:rPr lang="es-CL" dirty="0"/>
              <a:t>allá de la empatía, </a:t>
            </a:r>
            <a:r>
              <a:rPr lang="es-CL" dirty="0" err="1"/>
              <a:t>Lévinas</a:t>
            </a:r>
            <a:r>
              <a:rPr lang="es-CL" dirty="0"/>
              <a:t> presenta </a:t>
            </a:r>
            <a:r>
              <a:rPr lang="es-CL" b="1" dirty="0"/>
              <a:t>la responsabilidad al amor del prójimo </a:t>
            </a:r>
            <a:r>
              <a:rPr lang="es-CL" dirty="0"/>
              <a:t>en el sentido fuerte «  sin concupiscencia ». A su vez el amor no es ausente de las obras de Husserl, se encuentran trabajos recientes que lo destaca: “</a:t>
            </a:r>
            <a:r>
              <a:rPr lang="es-CL" b="1" dirty="0"/>
              <a:t>El amor como motivo ético en la fenomenología de Edmund Husserl</a:t>
            </a:r>
            <a:r>
              <a:rPr lang="es-CL" dirty="0"/>
              <a:t>” (Crespo, 2012), “Con afirmaciones que recuerdan al agustiniano amor </a:t>
            </a:r>
            <a:r>
              <a:rPr lang="es-CL" dirty="0" err="1"/>
              <a:t>meus</a:t>
            </a:r>
            <a:r>
              <a:rPr lang="es-CL" dirty="0"/>
              <a:t>, </a:t>
            </a:r>
            <a:r>
              <a:rPr lang="es-CL" dirty="0" err="1"/>
              <a:t>pondus</a:t>
            </a:r>
            <a:r>
              <a:rPr lang="es-CL" dirty="0"/>
              <a:t> </a:t>
            </a:r>
            <a:r>
              <a:rPr lang="es-CL" dirty="0" err="1"/>
              <a:t>meus</a:t>
            </a:r>
            <a:r>
              <a:rPr lang="es-CL" dirty="0"/>
              <a:t>, o al ordo </a:t>
            </a:r>
            <a:r>
              <a:rPr lang="es-CL" dirty="0" err="1"/>
              <a:t>amoris</a:t>
            </a:r>
            <a:r>
              <a:rPr lang="es-CL" dirty="0"/>
              <a:t> </a:t>
            </a:r>
            <a:r>
              <a:rPr lang="es-CL" dirty="0" err="1"/>
              <a:t>scheleriano</a:t>
            </a:r>
            <a:r>
              <a:rPr lang="es-CL" dirty="0"/>
              <a:t>, </a:t>
            </a:r>
            <a:r>
              <a:rPr lang="es-CL" b="1" dirty="0"/>
              <a:t>Husserl sostiene que es el amor de cada persona lo que, en última instancia, revela la individualidad de ésta</a:t>
            </a:r>
            <a:r>
              <a:rPr lang="es-CL" dirty="0"/>
              <a:t>” (23). </a:t>
            </a:r>
            <a:endParaRPr lang="es-CL" dirty="0" smtClean="0"/>
          </a:p>
          <a:p>
            <a:pPr marL="0" indent="0">
              <a:buNone/>
            </a:pPr>
            <a:r>
              <a:rPr lang="es-CL" dirty="0" smtClean="0"/>
              <a:t>¿</a:t>
            </a:r>
            <a:r>
              <a:rPr lang="es-CL" dirty="0"/>
              <a:t>Hasta qué punto el amor completa los límites de la empatía  o la colma?  ¿El amor comprende  de por sí la empatía? </a:t>
            </a:r>
          </a:p>
        </p:txBody>
      </p:sp>
    </p:spTree>
    <p:extLst>
      <p:ext uri="{BB962C8B-B14F-4D97-AF65-F5344CB8AC3E}">
        <p14:creationId xmlns:p14="http://schemas.microsoft.com/office/powerpoint/2010/main" val="274998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0036" y="1268760"/>
            <a:ext cx="6714454" cy="4495800"/>
          </a:xfrm>
        </p:spPr>
      </p:pic>
    </p:spTree>
    <p:extLst>
      <p:ext uri="{BB962C8B-B14F-4D97-AF65-F5344CB8AC3E}">
        <p14:creationId xmlns:p14="http://schemas.microsoft.com/office/powerpoint/2010/main" val="12598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88640"/>
            <a:ext cx="9985175" cy="720080"/>
          </a:xfrm>
        </p:spPr>
        <p:txBody>
          <a:bodyPr>
            <a:normAutofit fontScale="90000"/>
          </a:bodyPr>
          <a:lstStyle/>
          <a:p>
            <a:pPr algn="l" defTabSz="914400">
              <a:lnSpc>
                <a:spcPct val="90000"/>
              </a:lnSpc>
              <a:spcBef>
                <a:spcPts val="0"/>
              </a:spcBef>
              <a:buNone/>
            </a:pPr>
            <a:r>
              <a:rPr lang="es-ES_tradnl" dirty="0" smtClean="0">
                <a:solidFill>
                  <a:srgbClr val="164B4F"/>
                </a:solidFill>
                <a:latin typeface="Euphemia"/>
              </a:rPr>
              <a:t>1</a:t>
            </a:r>
            <a:r>
              <a:rPr lang="fr-FR" dirty="0" smtClean="0">
                <a:solidFill>
                  <a:srgbClr val="164B4F"/>
                </a:solidFill>
                <a:latin typeface="Euphemia"/>
              </a:rPr>
              <a:t>- </a:t>
            </a:r>
            <a:r>
              <a:rPr lang="es-ES_tradnl" sz="3600" b="0" i="0" dirty="0" smtClean="0">
                <a:solidFill>
                  <a:srgbClr val="164B4F"/>
                </a:solidFill>
                <a:latin typeface="Euphemia"/>
                <a:ea typeface="+mj-ea"/>
                <a:cs typeface="+mj-cs"/>
              </a:rPr>
              <a:t>La empatía en la fenomenología según Husserl</a:t>
            </a:r>
            <a:endParaRPr lang="es-ES_tradnl" sz="3600" b="0" i="0" dirty="0">
              <a:solidFill>
                <a:srgbClr val="164B4F"/>
              </a:solidFill>
              <a:latin typeface="Euphemia"/>
              <a:ea typeface="+mj-ea"/>
              <a:cs typeface="+mj-cs"/>
            </a:endParaRPr>
          </a:p>
        </p:txBody>
      </p:sp>
      <p:sp>
        <p:nvSpPr>
          <p:cNvPr id="14" name="Content Placeholder 13"/>
          <p:cNvSpPr>
            <a:spLocks noGrp="1"/>
          </p:cNvSpPr>
          <p:nvPr>
            <p:ph idx="1"/>
          </p:nvPr>
        </p:nvSpPr>
        <p:spPr>
          <a:xfrm>
            <a:off x="693812" y="1052736"/>
            <a:ext cx="8424936" cy="5184576"/>
          </a:xfrm>
        </p:spPr>
        <p:txBody>
          <a:bodyPr>
            <a:normAutofit/>
          </a:bodyPr>
          <a:lstStyle/>
          <a:p>
            <a:pPr marL="0" indent="0" algn="l" defTabSz="914400">
              <a:lnSpc>
                <a:spcPct val="90000"/>
              </a:lnSpc>
              <a:spcBef>
                <a:spcPts val="1600"/>
              </a:spcBef>
              <a:buClr>
                <a:srgbClr val="164B4F"/>
              </a:buClr>
              <a:buNone/>
            </a:pPr>
            <a:r>
              <a:rPr lang="es-ES_tradnl" sz="2900" b="1" u="sng" dirty="0" smtClean="0">
                <a:solidFill>
                  <a:srgbClr val="164B4F"/>
                </a:solidFill>
                <a:latin typeface="Euphemia"/>
              </a:rPr>
              <a:t>La empatía: origen-etimología-</a:t>
            </a:r>
            <a:r>
              <a:rPr lang="es-ES_tradnl" sz="2900" b="1" u="sng" dirty="0" err="1" smtClean="0">
                <a:solidFill>
                  <a:srgbClr val="164B4F"/>
                </a:solidFill>
                <a:latin typeface="Euphemia"/>
              </a:rPr>
              <a:t>définicion</a:t>
            </a:r>
            <a:r>
              <a:rPr lang="es-ES_tradnl" sz="2900" b="1" u="sng" dirty="0" smtClean="0">
                <a:solidFill>
                  <a:srgbClr val="164B4F"/>
                </a:solidFill>
                <a:latin typeface="Euphemia"/>
              </a:rPr>
              <a:t> en </a:t>
            </a:r>
            <a:r>
              <a:rPr lang="es-ES_tradnl" sz="2900" b="1" u="sng" dirty="0" err="1" smtClean="0">
                <a:solidFill>
                  <a:srgbClr val="164B4F"/>
                </a:solidFill>
                <a:latin typeface="Euphemia"/>
              </a:rPr>
              <a:t>filosofia</a:t>
            </a:r>
            <a:r>
              <a:rPr lang="es-ES_tradnl" sz="2900" b="1" u="sng" dirty="0" smtClean="0">
                <a:solidFill>
                  <a:srgbClr val="164B4F"/>
                </a:solidFill>
                <a:latin typeface="Euphemia"/>
              </a:rPr>
              <a:t> </a:t>
            </a:r>
          </a:p>
          <a:p>
            <a:pPr marL="219456" indent="-228600" algn="l" defTabSz="914400">
              <a:lnSpc>
                <a:spcPct val="90000"/>
              </a:lnSpc>
              <a:spcBef>
                <a:spcPts val="1600"/>
              </a:spcBef>
              <a:buClr>
                <a:srgbClr val="164B4F"/>
              </a:buClr>
              <a:buFont typeface="Arial"/>
              <a:buChar char="•"/>
            </a:pPr>
            <a:r>
              <a:rPr lang="es-ES_tradnl" sz="2500" b="1" dirty="0" smtClean="0">
                <a:solidFill>
                  <a:srgbClr val="164B4F"/>
                </a:solidFill>
                <a:latin typeface="Euphemia"/>
              </a:rPr>
              <a:t>Antigüedad: </a:t>
            </a:r>
            <a:r>
              <a:rPr lang="es-ES_tradnl" sz="2500" dirty="0" smtClean="0">
                <a:solidFill>
                  <a:srgbClr val="164B4F"/>
                </a:solidFill>
              </a:rPr>
              <a:t>simpatía</a:t>
            </a:r>
            <a:r>
              <a:rPr lang="es-ES_tradnl" sz="2500" dirty="0">
                <a:solidFill>
                  <a:srgbClr val="164B4F"/>
                </a:solidFill>
              </a:rPr>
              <a:t>, compasión, piedad, empatía</a:t>
            </a:r>
          </a:p>
          <a:p>
            <a:pPr marL="219456">
              <a:buClr>
                <a:srgbClr val="164B4F"/>
              </a:buClr>
              <a:buFont typeface="Arial"/>
              <a:buChar char="•"/>
            </a:pPr>
            <a:endParaRPr lang="es-ES_tradnl" sz="2500" b="1" dirty="0" smtClean="0">
              <a:solidFill>
                <a:srgbClr val="164B4F"/>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897" y="3116082"/>
            <a:ext cx="2349997" cy="309634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916" y="2507344"/>
            <a:ext cx="7128792" cy="3873984"/>
          </a:xfrm>
          <a:prstGeom prst="rect">
            <a:avLst/>
          </a:prstGeom>
        </p:spPr>
      </p:pic>
      <p:sp>
        <p:nvSpPr>
          <p:cNvPr id="4" name="Rectángulo 3"/>
          <p:cNvSpPr/>
          <p:nvPr/>
        </p:nvSpPr>
        <p:spPr>
          <a:xfrm>
            <a:off x="9118748" y="6237312"/>
            <a:ext cx="26642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Husserl (1859-1938</a:t>
            </a:r>
            <a:endParaRPr lang="es-CL" sz="2000"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200" dirty="0"/>
              <a:t>Variaciones : </a:t>
            </a:r>
            <a:r>
              <a:rPr lang="es-CL" sz="2200" dirty="0" err="1"/>
              <a:t>einfühlung</a:t>
            </a:r>
            <a:r>
              <a:rPr lang="es-CL" sz="2200" dirty="0"/>
              <a:t>/ </a:t>
            </a:r>
            <a:r>
              <a:rPr lang="es-CL" sz="2200" dirty="0" err="1"/>
              <a:t>einsfühlung</a:t>
            </a:r>
            <a:r>
              <a:rPr lang="es-CL" sz="2200" dirty="0"/>
              <a:t>/ </a:t>
            </a:r>
            <a:r>
              <a:rPr lang="es-CL" sz="2200" dirty="0" err="1"/>
              <a:t>intropatía</a:t>
            </a:r>
            <a:r>
              <a:rPr lang="es-CL" sz="2200" dirty="0"/>
              <a:t>/ endopatía/ empatía </a:t>
            </a:r>
            <a:r>
              <a:rPr lang="es-CL" dirty="0"/>
              <a:t/>
            </a:r>
            <a:br>
              <a:rPr lang="es-CL" dirty="0"/>
            </a:br>
            <a:endParaRPr lang="es-CL" dirty="0"/>
          </a:p>
        </p:txBody>
      </p:sp>
      <p:sp>
        <p:nvSpPr>
          <p:cNvPr id="3" name="Marcador de contenido 2"/>
          <p:cNvSpPr>
            <a:spLocks noGrp="1"/>
          </p:cNvSpPr>
          <p:nvPr>
            <p:ph idx="1"/>
          </p:nvPr>
        </p:nvSpPr>
        <p:spPr/>
        <p:txBody>
          <a:bodyPr>
            <a:normAutofit fontScale="70000" lnSpcReduction="20000"/>
          </a:bodyPr>
          <a:lstStyle/>
          <a:p>
            <a:r>
              <a:rPr lang="es-CL" b="1" u="sng" dirty="0"/>
              <a:t>Teodoro </a:t>
            </a:r>
            <a:r>
              <a:rPr lang="es-CL" b="1" u="sng" dirty="0" err="1"/>
              <a:t>Lipps</a:t>
            </a:r>
            <a:r>
              <a:rPr lang="es-CL" b="1" u="sng" dirty="0"/>
              <a:t> </a:t>
            </a:r>
            <a:r>
              <a:rPr lang="es-CL" dirty="0"/>
              <a:t>( </a:t>
            </a:r>
            <a:r>
              <a:rPr lang="es-CL" dirty="0" err="1"/>
              <a:t>XIXs</a:t>
            </a:r>
            <a:r>
              <a:rPr lang="es-CL" dirty="0"/>
              <a:t>):Se trata de la </a:t>
            </a:r>
            <a:r>
              <a:rPr lang="es-CL" b="1" dirty="0"/>
              <a:t>experiencia de la conciencia ajena</a:t>
            </a:r>
            <a:r>
              <a:rPr lang="es-CL" dirty="0"/>
              <a:t>. La empatía es un vivenciar propio la vivencia de otro, en la cual se integra la vivencia de recuerdo y la esperada, en un vivenciar presente</a:t>
            </a:r>
          </a:p>
          <a:p>
            <a:r>
              <a:rPr lang="es-CL" b="1" u="sng" dirty="0" smtClean="0"/>
              <a:t>Husserl</a:t>
            </a:r>
            <a:r>
              <a:rPr lang="es-CL" b="1" u="sng" dirty="0"/>
              <a:t>: </a:t>
            </a:r>
            <a:r>
              <a:rPr lang="es-CL" dirty="0"/>
              <a:t>(1859-1938) fenomenólogo el de vivencia intencional, que ocupará un lugar central en la fenomenología. La intencionalidad es descrita ahí como la </a:t>
            </a:r>
            <a:r>
              <a:rPr lang="es-CL" b="1" dirty="0"/>
              <a:t>propiedad de las vivencias </a:t>
            </a:r>
            <a:r>
              <a:rPr lang="es-CL" dirty="0"/>
              <a:t>de estar referidas a </a:t>
            </a:r>
            <a:r>
              <a:rPr lang="es-CL" dirty="0" smtClean="0"/>
              <a:t>algo. </a:t>
            </a:r>
            <a:r>
              <a:rPr lang="es-CL" b="1" dirty="0" smtClean="0"/>
              <a:t>La </a:t>
            </a:r>
            <a:r>
              <a:rPr lang="es-CL" b="1" dirty="0"/>
              <a:t>vida de conciencia es necesariamente intencional</a:t>
            </a:r>
            <a:r>
              <a:rPr lang="es-CL" dirty="0"/>
              <a:t>, esto es, todas las vivencias se refieren necesariamente a objetos. A los objetos entendidos como correlatos necesarios de vivencias, los denomina Husserl objetos intencionales</a:t>
            </a:r>
          </a:p>
          <a:p>
            <a:r>
              <a:rPr lang="es-CL" dirty="0"/>
              <a:t>Husserl detenidamente describe el yo, su unidad como yo puro y yo hombre, la constitución del fenómeno por el yo, y  las vivencias que pertenecen al yo. Se destaca la distinción del yo </a:t>
            </a:r>
            <a:r>
              <a:rPr lang="es-CL" b="1" dirty="0"/>
              <a:t>corporal</a:t>
            </a:r>
            <a:r>
              <a:rPr lang="es-CL" dirty="0"/>
              <a:t> (</a:t>
            </a:r>
            <a:r>
              <a:rPr lang="es-CL" dirty="0" err="1"/>
              <a:t>körper</a:t>
            </a:r>
            <a:r>
              <a:rPr lang="es-CL" dirty="0"/>
              <a:t>) del yo </a:t>
            </a:r>
            <a:r>
              <a:rPr lang="es-CL" b="1" dirty="0"/>
              <a:t>anímico </a:t>
            </a:r>
            <a:r>
              <a:rPr lang="es-CL" dirty="0"/>
              <a:t>(</a:t>
            </a:r>
            <a:r>
              <a:rPr lang="es-CL" dirty="0" err="1"/>
              <a:t>Leib</a:t>
            </a:r>
            <a:r>
              <a:rPr lang="es-CL" dirty="0"/>
              <a:t>) o cuerpo vivido. </a:t>
            </a:r>
          </a:p>
          <a:p>
            <a:r>
              <a:rPr lang="es-CL" b="1" dirty="0"/>
              <a:t>Flores </a:t>
            </a:r>
            <a:r>
              <a:rPr lang="es-CL" dirty="0"/>
              <a:t>(2012, 96): describe “cuatro funciones o intencionalidades básicas del cuerpo vivido” </a:t>
            </a:r>
          </a:p>
          <a:p>
            <a:r>
              <a:rPr lang="es-CL" dirty="0"/>
              <a:t>1- “la función cognitiva”, </a:t>
            </a:r>
          </a:p>
          <a:p>
            <a:r>
              <a:rPr lang="es-CL" dirty="0"/>
              <a:t>2-  La “función deóntica”, </a:t>
            </a:r>
          </a:p>
          <a:p>
            <a:r>
              <a:rPr lang="es-CL" dirty="0"/>
              <a:t>3- “La función sintomática”, (sus estados psíquicos o su trasfondo cultural)”. </a:t>
            </a:r>
          </a:p>
          <a:p>
            <a:r>
              <a:rPr lang="es-CL" dirty="0"/>
              <a:t>4- “la función estética”, (en el sentido de la belleza u otro criterio estético). </a:t>
            </a:r>
          </a:p>
          <a:p>
            <a:endParaRPr lang="es-CL" dirty="0"/>
          </a:p>
        </p:txBody>
      </p:sp>
    </p:spTree>
    <p:extLst>
      <p:ext uri="{BB962C8B-B14F-4D97-AF65-F5344CB8AC3E}">
        <p14:creationId xmlns:p14="http://schemas.microsoft.com/office/powerpoint/2010/main" val="2975727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4563616"/>
            <a:ext cx="9409112" cy="2537792"/>
          </a:xfrm>
        </p:spPr>
        <p:txBody>
          <a:bodyPr>
            <a:noAutofit/>
          </a:bodyPr>
          <a:lstStyle/>
          <a:p>
            <a:r>
              <a:rPr lang="es-CL" sz="2000" b="1" i="1" dirty="0"/>
              <a:t>3-Renovación del hombre y de la cultura.  </a:t>
            </a:r>
            <a:r>
              <a:rPr lang="es-CL" sz="2000" b="1" dirty="0"/>
              <a:t>: </a:t>
            </a:r>
            <a:r>
              <a:rPr lang="es-CL" sz="2000" dirty="0"/>
              <a:t/>
            </a:r>
            <a:br>
              <a:rPr lang="es-CL" sz="2000" dirty="0"/>
            </a:br>
            <a:r>
              <a:rPr lang="es-CL" sz="1800" dirty="0"/>
              <a:t>“De suerte que en la </a:t>
            </a:r>
            <a:r>
              <a:rPr lang="es-CL" sz="1800" b="1" dirty="0"/>
              <a:t>voluntad ética </a:t>
            </a:r>
            <a:r>
              <a:rPr lang="es-CL" sz="1800" dirty="0"/>
              <a:t>de este individuo ha de entrar también el poner cuanto esté de su parte en la </a:t>
            </a:r>
            <a:r>
              <a:rPr lang="es-CL" sz="1800" b="1" dirty="0"/>
              <a:t>empresa ética </a:t>
            </a:r>
            <a:r>
              <a:rPr lang="es-CL" sz="1800" dirty="0"/>
              <a:t>del segundo. También esto es </a:t>
            </a:r>
            <a:r>
              <a:rPr lang="es-CL" sz="1800" b="1" dirty="0"/>
              <a:t>exigencia categórica: el mejor ser  y el mejor querer y obrar, </a:t>
            </a:r>
            <a:r>
              <a:rPr lang="es-CL" sz="1800" dirty="0"/>
              <a:t>posibles del otro forman parte de mi propio ser y querer obrar, y a la inversa. Desear </a:t>
            </a:r>
            <a:r>
              <a:rPr lang="es-CL" sz="1800" b="1" dirty="0"/>
              <a:t>la bondad </a:t>
            </a:r>
            <a:r>
              <a:rPr lang="es-CL" sz="1800" dirty="0"/>
              <a:t>no solo para mí, son para toda la comunidad como comunidad de hombres de bien, y tener que incorporar esta empresa al círculo de mis fines prácticos, de mi </a:t>
            </a:r>
            <a:r>
              <a:rPr lang="es-CL" sz="1800" b="1" dirty="0"/>
              <a:t>voluntad practica</a:t>
            </a:r>
            <a:r>
              <a:rPr lang="es-CL" sz="1800" dirty="0"/>
              <a:t>: todo ello pertenece a </a:t>
            </a:r>
            <a:r>
              <a:rPr lang="es-CL" sz="1800" b="1" dirty="0"/>
              <a:t>mi vivir auténticamente humano</a:t>
            </a:r>
            <a:r>
              <a:rPr lang="es-CL" sz="1800" dirty="0"/>
              <a:t>”(2002, 50). </a:t>
            </a:r>
            <a:r>
              <a:rPr lang="es-CL" sz="2000" dirty="0"/>
              <a:t/>
            </a:r>
            <a:br>
              <a:rPr lang="es-CL" sz="2000" dirty="0"/>
            </a:br>
            <a:endParaRPr lang="en-US" sz="2000" dirty="0"/>
          </a:p>
        </p:txBody>
      </p:sp>
      <p:sp>
        <p:nvSpPr>
          <p:cNvPr id="3" name="Text Placeholder 2"/>
          <p:cNvSpPr>
            <a:spLocks noGrp="1"/>
          </p:cNvSpPr>
          <p:nvPr>
            <p:ph type="body" idx="1"/>
          </p:nvPr>
        </p:nvSpPr>
        <p:spPr>
          <a:xfrm>
            <a:off x="1293813" y="679919"/>
            <a:ext cx="4701142" cy="576063"/>
          </a:xfrm>
        </p:spPr>
        <p:txBody>
          <a:bodyPr/>
          <a:lstStyle/>
          <a:p>
            <a:r>
              <a:rPr lang="en-US" b="1" i="1" dirty="0"/>
              <a:t>1-meditaciones </a:t>
            </a:r>
            <a:r>
              <a:rPr lang="en-US" b="1" i="1" dirty="0" err="1" smtClean="0"/>
              <a:t>Cartesianas</a:t>
            </a:r>
            <a:r>
              <a:rPr lang="en-US" dirty="0" smtClean="0"/>
              <a:t>:</a:t>
            </a:r>
            <a:endParaRPr lang="en-US" dirty="0"/>
          </a:p>
          <a:p>
            <a:endParaRPr lang="en-US" dirty="0"/>
          </a:p>
        </p:txBody>
      </p:sp>
      <p:sp>
        <p:nvSpPr>
          <p:cNvPr id="4" name="Content Placeholder 3"/>
          <p:cNvSpPr>
            <a:spLocks noGrp="1"/>
          </p:cNvSpPr>
          <p:nvPr>
            <p:ph sz="half" idx="2"/>
          </p:nvPr>
        </p:nvSpPr>
        <p:spPr>
          <a:xfrm>
            <a:off x="1293813" y="1412777"/>
            <a:ext cx="4701142" cy="3150839"/>
          </a:xfrm>
        </p:spPr>
        <p:txBody>
          <a:bodyPr>
            <a:noAutofit/>
          </a:bodyPr>
          <a:lstStyle/>
          <a:p>
            <a:r>
              <a:rPr lang="es-CL" sz="2000" dirty="0" smtClean="0"/>
              <a:t>“El </a:t>
            </a:r>
            <a:r>
              <a:rPr lang="es-CL" sz="2000" b="1" dirty="0" smtClean="0"/>
              <a:t>alter ego </a:t>
            </a:r>
            <a:r>
              <a:rPr lang="es-CL" sz="2000" dirty="0" smtClean="0"/>
              <a:t>se anuncia y verifica: tenemos que ver cómo, en qué intencionalidades, en qué síntesis, en qué motivaciones se configura en </a:t>
            </a:r>
            <a:r>
              <a:rPr lang="es-CL" sz="2000" dirty="0"/>
              <a:t>mí el sentido alter ego y, bajo el título de una experiencia concordante del </a:t>
            </a:r>
            <a:r>
              <a:rPr lang="es-CL" sz="2000" dirty="0" smtClean="0"/>
              <a:t>extraño, se </a:t>
            </a:r>
            <a:r>
              <a:rPr lang="es-CL" sz="2000" dirty="0"/>
              <a:t>verifica como siendo e inclusive como estando presente ahí  él mismo en un modo que le es propio”(1979, 122). </a:t>
            </a:r>
          </a:p>
        </p:txBody>
      </p:sp>
      <p:sp>
        <p:nvSpPr>
          <p:cNvPr id="5" name="Text Placeholder 4"/>
          <p:cNvSpPr>
            <a:spLocks noGrp="1"/>
          </p:cNvSpPr>
          <p:nvPr>
            <p:ph type="body" sz="quarter" idx="3"/>
          </p:nvPr>
        </p:nvSpPr>
        <p:spPr>
          <a:xfrm>
            <a:off x="6191754" y="548681"/>
            <a:ext cx="4703259" cy="576063"/>
          </a:xfrm>
        </p:spPr>
        <p:txBody>
          <a:bodyPr/>
          <a:lstStyle/>
          <a:p>
            <a:r>
              <a:rPr lang="en-US" b="1" i="1" dirty="0"/>
              <a:t>2-Ideas II:</a:t>
            </a:r>
          </a:p>
          <a:p>
            <a:endParaRPr lang="en-US" dirty="0"/>
          </a:p>
        </p:txBody>
      </p:sp>
      <p:sp>
        <p:nvSpPr>
          <p:cNvPr id="6" name="Content Placeholder 5"/>
          <p:cNvSpPr>
            <a:spLocks noGrp="1"/>
          </p:cNvSpPr>
          <p:nvPr>
            <p:ph sz="quarter" idx="4"/>
          </p:nvPr>
        </p:nvSpPr>
        <p:spPr>
          <a:xfrm>
            <a:off x="6191754" y="1412776"/>
            <a:ext cx="4895347" cy="3150839"/>
          </a:xfrm>
        </p:spPr>
        <p:txBody>
          <a:bodyPr>
            <a:normAutofit fontScale="92500" lnSpcReduction="20000"/>
          </a:bodyPr>
          <a:lstStyle/>
          <a:p>
            <a:r>
              <a:rPr lang="es-CL" dirty="0" smtClean="0"/>
              <a:t>El </a:t>
            </a:r>
            <a:r>
              <a:rPr lang="es-CL" dirty="0"/>
              <a:t>otro se inserta en una experiencia tempo-espacial a partir de mi yo </a:t>
            </a:r>
            <a:r>
              <a:rPr lang="es-CL" b="1" dirty="0" err="1"/>
              <a:t>solipsista</a:t>
            </a:r>
            <a:r>
              <a:rPr lang="es-CL" dirty="0"/>
              <a:t>. Lo que veo u oigo localiza el </a:t>
            </a:r>
            <a:r>
              <a:rPr lang="es-CL" dirty="0" smtClean="0"/>
              <a:t>otro </a:t>
            </a:r>
            <a:r>
              <a:rPr lang="es-CL" dirty="0"/>
              <a:t>en un campo de visión, a una cierta distancia y le puede conferir  movimiento, pero sigo percibiéndolo desde mi </a:t>
            </a:r>
            <a:r>
              <a:rPr lang="es-CL" dirty="0" smtClean="0"/>
              <a:t>cuerpo con </a:t>
            </a:r>
            <a:r>
              <a:rPr lang="es-CL" dirty="0"/>
              <a:t>sus sentidos. La vivencias se dan en el presente, sin embargo, incluyen una </a:t>
            </a:r>
            <a:r>
              <a:rPr lang="es-CL" b="1" dirty="0"/>
              <a:t>retención</a:t>
            </a:r>
            <a:r>
              <a:rPr lang="es-CL" dirty="0"/>
              <a:t> de lo recién pasado y retenido </a:t>
            </a:r>
            <a:r>
              <a:rPr lang="es-CL" dirty="0" smtClean="0"/>
              <a:t>y una </a:t>
            </a:r>
            <a:r>
              <a:rPr lang="es-CL" b="1" dirty="0" err="1"/>
              <a:t>protensión</a:t>
            </a:r>
            <a:r>
              <a:rPr lang="es-CL" dirty="0"/>
              <a:t> del futuro que es anticipado. El ejemplo dado de la melodía de la música es evocativo.</a:t>
            </a:r>
          </a:p>
          <a:p>
            <a:endParaRPr lang="en-US" dirty="0"/>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29442057"/>
              </p:ext>
            </p:extLst>
          </p:nvPr>
        </p:nvGraphicFramePr>
        <p:xfrm>
          <a:off x="405780" y="0"/>
          <a:ext cx="7488831"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Explosión 2 10"/>
          <p:cNvSpPr/>
          <p:nvPr/>
        </p:nvSpPr>
        <p:spPr>
          <a:xfrm>
            <a:off x="7606579" y="3573016"/>
            <a:ext cx="4320481" cy="20162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las fragilidades de la empatía, engaños y correcciones</a:t>
            </a:r>
          </a:p>
        </p:txBody>
      </p:sp>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708" y="116632"/>
            <a:ext cx="2286000" cy="3048000"/>
          </a:xfrm>
          <a:prstGeom prst="rect">
            <a:avLst/>
          </a:prstGeom>
        </p:spPr>
      </p:pic>
      <p:sp>
        <p:nvSpPr>
          <p:cNvPr id="15" name="Rectángulo 14"/>
          <p:cNvSpPr/>
          <p:nvPr/>
        </p:nvSpPr>
        <p:spPr>
          <a:xfrm>
            <a:off x="8758708" y="2974637"/>
            <a:ext cx="2286000" cy="6096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1600" dirty="0" smtClean="0"/>
              <a:t>Edith </a:t>
            </a:r>
            <a:r>
              <a:rPr lang="es-CL" sz="1600" dirty="0" err="1" smtClean="0"/>
              <a:t>Stein</a:t>
            </a:r>
            <a:r>
              <a:rPr lang="es-CL" sz="1600" dirty="0" smtClean="0"/>
              <a:t> </a:t>
            </a:r>
            <a:r>
              <a:rPr lang="fr-FR" sz="1600" dirty="0" smtClean="0"/>
              <a:t>1891-1942</a:t>
            </a:r>
            <a:endParaRPr lang="es-CL" sz="1600" dirty="0"/>
          </a:p>
        </p:txBody>
      </p:sp>
      <p:sp>
        <p:nvSpPr>
          <p:cNvPr id="16" name="Rectángulo 15"/>
          <p:cNvSpPr/>
          <p:nvPr/>
        </p:nvSpPr>
        <p:spPr>
          <a:xfrm>
            <a:off x="837828" y="5863583"/>
            <a:ext cx="10729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t>Relación</a:t>
            </a:r>
            <a:r>
              <a:rPr lang="fr-FR" sz="2400" dirty="0" smtClean="0"/>
              <a:t> </a:t>
            </a:r>
            <a:r>
              <a:rPr lang="fr-FR" sz="2400" dirty="0" smtClean="0"/>
              <a:t>entre su </a:t>
            </a:r>
            <a:r>
              <a:rPr lang="fr-FR" sz="2400" dirty="0" err="1" smtClean="0"/>
              <a:t>tésis</a:t>
            </a:r>
            <a:r>
              <a:rPr lang="fr-FR" sz="2400" dirty="0" smtClean="0"/>
              <a:t> </a:t>
            </a:r>
            <a:r>
              <a:rPr lang="fr-FR" sz="2400" dirty="0" smtClean="0"/>
              <a:t>« los </a:t>
            </a:r>
            <a:r>
              <a:rPr lang="fr-FR" sz="2400" dirty="0" err="1" smtClean="0"/>
              <a:t>problemas</a:t>
            </a:r>
            <a:r>
              <a:rPr lang="fr-FR" sz="2400" dirty="0" smtClean="0"/>
              <a:t> de la </a:t>
            </a:r>
            <a:r>
              <a:rPr lang="fr-FR" sz="2400" dirty="0" err="1" smtClean="0"/>
              <a:t>empatía</a:t>
            </a:r>
            <a:r>
              <a:rPr lang="fr-FR" sz="2400" dirty="0" smtClean="0"/>
              <a:t> » </a:t>
            </a:r>
          </a:p>
          <a:p>
            <a:pPr algn="ctr"/>
            <a:r>
              <a:rPr lang="fr-FR" sz="2400" dirty="0" smtClean="0"/>
              <a:t>Y el </a:t>
            </a:r>
            <a:r>
              <a:rPr lang="fr-FR" sz="2400" dirty="0" err="1" smtClean="0"/>
              <a:t>voluntariado</a:t>
            </a:r>
            <a:r>
              <a:rPr lang="fr-FR" sz="2400" dirty="0" smtClean="0"/>
              <a:t> </a:t>
            </a:r>
            <a:r>
              <a:rPr lang="fr-FR" sz="2400" dirty="0" err="1" smtClean="0"/>
              <a:t>como</a:t>
            </a:r>
            <a:r>
              <a:rPr lang="fr-FR" sz="2400" dirty="0" smtClean="0"/>
              <a:t> enfermera</a:t>
            </a:r>
            <a:endParaRPr lang="es-CL" sz="2400"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4692" y="836712"/>
            <a:ext cx="3240360" cy="792088"/>
          </a:xfrm>
        </p:spPr>
        <p:txBody>
          <a:bodyPr/>
          <a:lstStyle/>
          <a:p>
            <a:r>
              <a:rPr lang="es-CL" b="1" dirty="0" smtClean="0"/>
              <a:t/>
            </a:r>
            <a:br>
              <a:rPr lang="es-CL" b="1" dirty="0" smtClean="0"/>
            </a:br>
            <a:r>
              <a:rPr lang="es-CL" b="1" dirty="0"/>
              <a:t/>
            </a:r>
            <a:br>
              <a:rPr lang="es-CL" b="1" dirty="0"/>
            </a:br>
            <a:r>
              <a:rPr lang="es-CL" b="1" dirty="0" smtClean="0"/>
              <a:t/>
            </a:r>
            <a:br>
              <a:rPr lang="es-CL" b="1" dirty="0" smtClean="0"/>
            </a:br>
            <a:r>
              <a:rPr lang="es-CL" b="1" dirty="0"/>
              <a:t>	</a:t>
            </a:r>
            <a:r>
              <a:rPr lang="es-CL" b="1" dirty="0" smtClean="0"/>
              <a:t/>
            </a:r>
            <a:br>
              <a:rPr lang="es-CL" b="1" dirty="0" smtClean="0"/>
            </a:br>
            <a:r>
              <a:rPr lang="es-CL" b="1" dirty="0" smtClean="0"/>
              <a:t/>
            </a:r>
            <a:br>
              <a:rPr lang="es-CL" b="1" dirty="0" smtClean="0"/>
            </a:br>
            <a:r>
              <a:rPr lang="es-CL" b="1" dirty="0"/>
              <a:t/>
            </a:r>
            <a:br>
              <a:rPr lang="es-CL" b="1" dirty="0"/>
            </a:br>
            <a:r>
              <a:rPr lang="es-CL" b="1" dirty="0" smtClean="0"/>
              <a:t/>
            </a:r>
            <a:br>
              <a:rPr lang="es-CL" b="1" dirty="0" smtClean="0"/>
            </a:br>
            <a:r>
              <a:rPr lang="es-CL" b="1" dirty="0"/>
              <a:t/>
            </a:r>
            <a:br>
              <a:rPr lang="es-CL" b="1" dirty="0"/>
            </a:br>
            <a:r>
              <a:rPr lang="es-CL" b="1" dirty="0" smtClean="0"/>
              <a:t/>
            </a:r>
            <a:br>
              <a:rPr lang="es-CL" b="1" dirty="0" smtClean="0"/>
            </a:br>
            <a:r>
              <a:rPr lang="es-CL" b="1" dirty="0"/>
              <a:t>2-La empatía </a:t>
            </a:r>
            <a:br>
              <a:rPr lang="es-CL" b="1" dirty="0"/>
            </a:br>
            <a:r>
              <a:rPr lang="es-CL" b="1" dirty="0"/>
              <a:t>en el cuidado. </a:t>
            </a:r>
            <a:endParaRPr lang="es-ES_tradnl" b="1" dirty="0"/>
          </a:p>
        </p:txBody>
      </p:sp>
      <p:sp>
        <p:nvSpPr>
          <p:cNvPr id="3" name="Text Placeholder 2"/>
          <p:cNvSpPr>
            <a:spLocks noGrp="1"/>
          </p:cNvSpPr>
          <p:nvPr>
            <p:ph type="body" sz="half" idx="2"/>
          </p:nvPr>
        </p:nvSpPr>
        <p:spPr>
          <a:xfrm>
            <a:off x="1053852" y="548680"/>
            <a:ext cx="6912768" cy="5688632"/>
          </a:xfrm>
        </p:spPr>
        <p:txBody>
          <a:bodyPr>
            <a:normAutofit fontScale="85000" lnSpcReduction="20000"/>
          </a:bodyPr>
          <a:lstStyle/>
          <a:p>
            <a:r>
              <a:rPr lang="fr-FR" sz="2000" b="1" u="sng" dirty="0" err="1" smtClean="0"/>
              <a:t>Asymetría</a:t>
            </a:r>
            <a:r>
              <a:rPr lang="fr-FR" sz="2000" b="1" u="sng" dirty="0" smtClean="0"/>
              <a:t> de la </a:t>
            </a:r>
            <a:r>
              <a:rPr lang="fr-FR" sz="2000" b="1" u="sng" dirty="0" err="1" smtClean="0"/>
              <a:t>relación</a:t>
            </a:r>
            <a:r>
              <a:rPr lang="fr-FR" sz="2000" b="1" u="sng" dirty="0" smtClean="0"/>
              <a:t>:</a:t>
            </a:r>
          </a:p>
          <a:p>
            <a:endParaRPr lang="fr-FR" sz="2000" b="1" u="sng" dirty="0" smtClean="0"/>
          </a:p>
          <a:p>
            <a:endParaRPr lang="fr-FR" sz="2000" b="1" u="sng" dirty="0" smtClean="0"/>
          </a:p>
          <a:p>
            <a:r>
              <a:rPr lang="fr-FR" sz="2000" b="1" u="sng" dirty="0" smtClean="0"/>
              <a:t>Virginia Henderson</a:t>
            </a:r>
            <a:r>
              <a:rPr lang="es-CL" sz="2000" b="1" dirty="0" smtClean="0"/>
              <a:t>: </a:t>
            </a:r>
            <a:endParaRPr lang="es-CL" sz="2000" b="1" dirty="0" smtClean="0"/>
          </a:p>
          <a:p>
            <a:r>
              <a:rPr lang="es-CL" sz="2000" dirty="0" smtClean="0"/>
              <a:t>un </a:t>
            </a:r>
            <a:r>
              <a:rPr lang="es-CL" sz="2000" dirty="0"/>
              <a:t>concepto de </a:t>
            </a:r>
            <a:r>
              <a:rPr lang="es-CL" sz="2000" b="1" dirty="0"/>
              <a:t>persona como ser </a:t>
            </a:r>
            <a:r>
              <a:rPr lang="es-CL" sz="2000" b="1" dirty="0" err="1"/>
              <a:t>bio</a:t>
            </a:r>
            <a:r>
              <a:rPr lang="es-CL" sz="2000" b="1" dirty="0"/>
              <a:t>-</a:t>
            </a:r>
            <a:r>
              <a:rPr lang="es-CL" sz="2000" b="1" dirty="0" err="1"/>
              <a:t>psico</a:t>
            </a:r>
            <a:r>
              <a:rPr lang="es-CL" sz="2000" b="1" dirty="0"/>
              <a:t>-social</a:t>
            </a:r>
            <a:r>
              <a:rPr lang="es-CL" sz="2000" dirty="0"/>
              <a:t>, </a:t>
            </a:r>
            <a:endParaRPr lang="es-CL" sz="2000" dirty="0"/>
          </a:p>
          <a:p>
            <a:r>
              <a:rPr lang="es-CL" sz="2000" dirty="0" smtClean="0"/>
              <a:t>un </a:t>
            </a:r>
            <a:r>
              <a:rPr lang="es-CL" sz="2000" dirty="0"/>
              <a:t>concepto de cuidado que involucra la atención a las 14 necesidades básicas del hombre que comprenden las necesidades biológicas, psicológicas y sociales fundamentales. </a:t>
            </a:r>
          </a:p>
          <a:p>
            <a:r>
              <a:rPr lang="es-CL" sz="2000" b="1" u="sng" dirty="0" err="1" smtClean="0"/>
              <a:t>Ethics</a:t>
            </a:r>
            <a:r>
              <a:rPr lang="es-CL" sz="2000" b="1" u="sng" dirty="0" smtClean="0"/>
              <a:t> of </a:t>
            </a:r>
            <a:r>
              <a:rPr lang="es-CL" sz="2000" b="1" u="sng" dirty="0" err="1" smtClean="0"/>
              <a:t>care</a:t>
            </a:r>
            <a:r>
              <a:rPr lang="es-CL" sz="2000" b="1" u="sng" dirty="0" smtClean="0"/>
              <a:t> Carol </a:t>
            </a:r>
            <a:r>
              <a:rPr lang="es-CL" sz="2000" b="1" u="sng" dirty="0" err="1" smtClean="0"/>
              <a:t>Gilligan</a:t>
            </a:r>
            <a:endParaRPr lang="es-CL" sz="2000" b="1" u="sng" dirty="0" smtClean="0"/>
          </a:p>
          <a:p>
            <a:r>
              <a:rPr lang="es-CL" sz="2000" dirty="0" smtClean="0"/>
              <a:t>El </a:t>
            </a:r>
            <a:r>
              <a:rPr lang="es-CL" sz="2000" dirty="0"/>
              <a:t>concepto de “</a:t>
            </a:r>
            <a:r>
              <a:rPr lang="es-CL" sz="2000" dirty="0" err="1"/>
              <a:t>care</a:t>
            </a:r>
            <a:r>
              <a:rPr lang="es-CL" sz="2000" dirty="0"/>
              <a:t>”, </a:t>
            </a:r>
            <a:r>
              <a:rPr lang="es-CL" sz="2000" dirty="0" smtClean="0"/>
              <a:t>y </a:t>
            </a:r>
            <a:r>
              <a:rPr lang="en-US" sz="2000" dirty="0"/>
              <a:t>As an ethic grounded in voice and relationships, in the importance of everyone having a voice, being listened to carefully (in their own right and on their own terms) and heard with </a:t>
            </a:r>
            <a:r>
              <a:rPr lang="en-US" sz="2000" b="1" dirty="0"/>
              <a:t>respect</a:t>
            </a:r>
            <a:r>
              <a:rPr lang="en-US" sz="2000" dirty="0"/>
              <a:t>. </a:t>
            </a:r>
            <a:r>
              <a:rPr lang="en-US" sz="2000" b="1" dirty="0" smtClean="0"/>
              <a:t>An ethics of care directs our attention to the need </a:t>
            </a:r>
            <a:r>
              <a:rPr lang="en-US" sz="2000" b="1" dirty="0"/>
              <a:t>for responsiveness in relationships </a:t>
            </a:r>
            <a:r>
              <a:rPr lang="en-US" sz="2000" dirty="0"/>
              <a:t>(paying attention, listening, responding) and to the costs of losing connection with oneself or with others. </a:t>
            </a:r>
            <a:r>
              <a:rPr lang="en-US" sz="2000" dirty="0" smtClean="0"/>
              <a:t>(</a:t>
            </a:r>
            <a:r>
              <a:rPr lang="en-US" sz="2000" b="1" dirty="0"/>
              <a:t>Gilligan, </a:t>
            </a:r>
            <a:r>
              <a:rPr lang="en-US" sz="2000" dirty="0"/>
              <a:t>2011</a:t>
            </a:r>
            <a:r>
              <a:rPr lang="en-US" sz="2000" dirty="0" smtClean="0"/>
              <a:t>)</a:t>
            </a:r>
          </a:p>
          <a:p>
            <a:r>
              <a:rPr lang="en-US" sz="2000" dirty="0" smtClean="0"/>
              <a:t>“</a:t>
            </a:r>
            <a:r>
              <a:rPr lang="en-US" sz="2000" b="1" u="sng" dirty="0" err="1" smtClean="0"/>
              <a:t>prendre</a:t>
            </a:r>
            <a:r>
              <a:rPr lang="en-US" sz="2000" b="1" u="sng" dirty="0" smtClean="0"/>
              <a:t> </a:t>
            </a:r>
            <a:r>
              <a:rPr lang="en-US" sz="2000" b="1" u="sng" dirty="0" err="1" smtClean="0"/>
              <a:t>soin</a:t>
            </a:r>
            <a:r>
              <a:rPr lang="en-US" sz="2000" b="1" u="sng" dirty="0" smtClean="0"/>
              <a:t>” Walter </a:t>
            </a:r>
            <a:r>
              <a:rPr lang="en-US" sz="2000" b="1" u="sng" dirty="0" err="1" smtClean="0"/>
              <a:t>Hesbeen</a:t>
            </a:r>
            <a:r>
              <a:rPr lang="en-US" sz="2000" b="1" u="sng" dirty="0" smtClean="0"/>
              <a:t>: </a:t>
            </a:r>
            <a:r>
              <a:rPr lang="en-US" sz="2000" dirty="0" err="1" smtClean="0"/>
              <a:t>Disposiciones</a:t>
            </a:r>
            <a:r>
              <a:rPr lang="en-US" sz="2000" dirty="0" smtClean="0"/>
              <a:t>: </a:t>
            </a:r>
          </a:p>
          <a:p>
            <a:r>
              <a:rPr lang="es-CL" sz="2000" dirty="0" smtClean="0"/>
              <a:t>la </a:t>
            </a:r>
            <a:r>
              <a:rPr lang="es-CL" sz="2000" dirty="0"/>
              <a:t>calidez, la escucha, la disponibilidad, la simplicidad, la humildad, el humor y la compasión. </a:t>
            </a:r>
            <a:endParaRPr lang="en-US" sz="2000" dirty="0" smtClean="0"/>
          </a:p>
          <a:p>
            <a:endParaRPr lang="es-ES_tradnl" sz="2000" dirty="0"/>
          </a:p>
        </p:txBody>
      </p:sp>
      <p:graphicFrame>
        <p:nvGraphicFramePr>
          <p:cNvPr id="5" name="Diagrama 4"/>
          <p:cNvGraphicFramePr/>
          <p:nvPr>
            <p:extLst>
              <p:ext uri="{D42A27DB-BD31-4B8C-83A1-F6EECF244321}">
                <p14:modId xmlns:p14="http://schemas.microsoft.com/office/powerpoint/2010/main" val="2697663313"/>
              </p:ext>
            </p:extLst>
          </p:nvPr>
        </p:nvGraphicFramePr>
        <p:xfrm>
          <a:off x="8110636" y="2132856"/>
          <a:ext cx="374441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7966620" y="5877272"/>
            <a:ext cx="38884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Spiritual needs and global pain </a:t>
            </a:r>
            <a:r>
              <a:rPr lang="en-US" sz="2000" b="1" u="sng" dirty="0"/>
              <a:t>Cicely Saunders</a:t>
            </a:r>
          </a:p>
        </p:txBody>
      </p:sp>
      <p:graphicFrame>
        <p:nvGraphicFramePr>
          <p:cNvPr id="7" name="Diagrama 6"/>
          <p:cNvGraphicFramePr/>
          <p:nvPr>
            <p:extLst>
              <p:ext uri="{D42A27DB-BD31-4B8C-83A1-F6EECF244321}">
                <p14:modId xmlns:p14="http://schemas.microsoft.com/office/powerpoint/2010/main" val="1083533953"/>
              </p:ext>
            </p:extLst>
          </p:nvPr>
        </p:nvGraphicFramePr>
        <p:xfrm>
          <a:off x="4654252" y="332656"/>
          <a:ext cx="2232248"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4632176"/>
          </a:xfrm>
        </p:spPr>
        <p:txBody>
          <a:bodyPr>
            <a:normAutofit fontScale="90000"/>
          </a:bodyPr>
          <a:lstStyle/>
          <a:p>
            <a:r>
              <a:rPr lang="fr-FR" b="1" dirty="0"/>
              <a:t>La </a:t>
            </a:r>
            <a:r>
              <a:rPr lang="fr-FR" b="1" dirty="0" err="1"/>
              <a:t>solicitud</a:t>
            </a:r>
            <a:r>
              <a:rPr lang="fr-FR" b="1" dirty="0"/>
              <a:t> </a:t>
            </a:r>
            <a:r>
              <a:rPr lang="fr-FR" b="1" dirty="0" smtClean="0"/>
              <a:t>/ Paul </a:t>
            </a:r>
            <a:r>
              <a:rPr lang="fr-FR" b="1" dirty="0" err="1" smtClean="0"/>
              <a:t>Ricoeur</a:t>
            </a:r>
            <a:r>
              <a:rPr lang="fr-FR" b="1" dirty="0" smtClean="0"/>
              <a:t/>
            </a:r>
            <a:br>
              <a:rPr lang="fr-FR" b="1" dirty="0" smtClean="0"/>
            </a:br>
            <a:r>
              <a:rPr lang="fr-FR" b="1" dirty="0"/>
              <a:t/>
            </a:r>
            <a:br>
              <a:rPr lang="fr-FR" b="1" dirty="0"/>
            </a:br>
            <a:r>
              <a:rPr lang="fr-FR" sz="2800" dirty="0" smtClean="0"/>
              <a:t>La </a:t>
            </a:r>
            <a:r>
              <a:rPr lang="fr-FR" sz="2800" dirty="0" err="1" smtClean="0"/>
              <a:t>solicitud</a:t>
            </a:r>
            <a:r>
              <a:rPr lang="fr-FR" sz="2800" dirty="0" smtClean="0"/>
              <a:t> es </a:t>
            </a:r>
            <a:r>
              <a:rPr lang="fr-FR" sz="2800" dirty="0" err="1"/>
              <a:t>una</a:t>
            </a:r>
            <a:r>
              <a:rPr lang="fr-FR" sz="2800" dirty="0"/>
              <a:t> </a:t>
            </a:r>
            <a:r>
              <a:rPr lang="fr-FR" sz="2800" dirty="0" err="1"/>
              <a:t>actitud</a:t>
            </a:r>
            <a:r>
              <a:rPr lang="fr-FR" sz="2800" dirty="0"/>
              <a:t> de </a:t>
            </a:r>
            <a:r>
              <a:rPr lang="fr-FR" sz="2800" dirty="0" err="1"/>
              <a:t>benevolencia</a:t>
            </a:r>
            <a:r>
              <a:rPr lang="fr-FR" sz="2800" dirty="0"/>
              <a:t> </a:t>
            </a:r>
            <a:r>
              <a:rPr lang="fr-FR" sz="2800" dirty="0" err="1"/>
              <a:t>hacia</a:t>
            </a:r>
            <a:r>
              <a:rPr lang="fr-FR" sz="2800" dirty="0"/>
              <a:t> el </a:t>
            </a:r>
            <a:r>
              <a:rPr lang="fr-FR" sz="2800" dirty="0" err="1"/>
              <a:t>otro</a:t>
            </a:r>
            <a:r>
              <a:rPr lang="fr-FR" sz="2800" dirty="0"/>
              <a:t>, </a:t>
            </a:r>
            <a:r>
              <a:rPr lang="fr-FR" sz="2800" dirty="0" err="1"/>
              <a:t>cuyo</a:t>
            </a:r>
            <a:r>
              <a:rPr lang="fr-FR" sz="2800" dirty="0"/>
              <a:t> </a:t>
            </a:r>
            <a:r>
              <a:rPr lang="fr-FR" sz="2800" dirty="0" err="1"/>
              <a:t>secreto</a:t>
            </a:r>
            <a:r>
              <a:rPr lang="fr-FR" sz="2800" dirty="0"/>
              <a:t> son los </a:t>
            </a:r>
            <a:r>
              <a:rPr lang="fr-FR" sz="2800" dirty="0" err="1"/>
              <a:t>tres</a:t>
            </a:r>
            <a:r>
              <a:rPr lang="fr-FR" sz="2800" dirty="0"/>
              <a:t> </a:t>
            </a:r>
            <a:r>
              <a:rPr lang="fr-FR" sz="2800" dirty="0" err="1"/>
              <a:t>elementos</a:t>
            </a:r>
            <a:r>
              <a:rPr lang="fr-FR" sz="2800" dirty="0"/>
              <a:t> que la </a:t>
            </a:r>
            <a:r>
              <a:rPr lang="fr-FR" sz="2800" dirty="0" err="1"/>
              <a:t>caracterizan</a:t>
            </a:r>
            <a:r>
              <a:rPr lang="fr-FR" sz="2800" dirty="0"/>
              <a:t>: </a:t>
            </a:r>
            <a:r>
              <a:rPr lang="fr-FR" sz="2800" dirty="0" err="1" smtClean="0"/>
              <a:t>réversibilidad</a:t>
            </a:r>
            <a:r>
              <a:rPr lang="fr-FR" sz="2800" dirty="0" smtClean="0"/>
              <a:t>, </a:t>
            </a:r>
            <a:r>
              <a:rPr lang="fr-FR" sz="2800" dirty="0" err="1" smtClean="0"/>
              <a:t>insubstituabilidad</a:t>
            </a:r>
            <a:r>
              <a:rPr lang="fr-FR" sz="2800" dirty="0" smtClean="0"/>
              <a:t>, </a:t>
            </a:r>
            <a:r>
              <a:rPr lang="fr-FR" sz="2800" dirty="0" err="1" smtClean="0"/>
              <a:t>similitud</a:t>
            </a:r>
            <a:r>
              <a:rPr lang="fr-FR" sz="2800" dirty="0" smtClean="0"/>
              <a:t>(</a:t>
            </a:r>
            <a:r>
              <a:rPr lang="fr-FR" sz="2800" dirty="0" err="1" smtClean="0"/>
              <a:t>Ricoeur</a:t>
            </a:r>
            <a:r>
              <a:rPr lang="fr-FR" sz="2800" dirty="0"/>
              <a:t>, 1990, 225</a:t>
            </a:r>
            <a:r>
              <a:rPr lang="fr-FR" sz="2800" dirty="0" smtClean="0"/>
              <a:t>).</a:t>
            </a:r>
            <a:br>
              <a:rPr lang="fr-FR" sz="2800" dirty="0" smtClean="0"/>
            </a:br>
            <a:r>
              <a:rPr lang="fr-FR" sz="2800" dirty="0" smtClean="0"/>
              <a:t/>
            </a:r>
            <a:br>
              <a:rPr lang="fr-FR" sz="2800" dirty="0" smtClean="0"/>
            </a:br>
            <a:r>
              <a:rPr lang="fr-FR" sz="2800" dirty="0" smtClean="0"/>
              <a:t>	</a:t>
            </a:r>
            <a:r>
              <a:rPr lang="fr-FR" sz="2800" dirty="0"/>
              <a:t>-</a:t>
            </a:r>
            <a:r>
              <a:rPr lang="fr-FR" sz="2800" dirty="0" smtClean="0"/>
              <a:t>La </a:t>
            </a:r>
            <a:r>
              <a:rPr lang="fr-FR" sz="2800" dirty="0" err="1" smtClean="0"/>
              <a:t>proximidad</a:t>
            </a:r>
            <a:r>
              <a:rPr lang="fr-FR" sz="2800" dirty="0" smtClean="0"/>
              <a:t> y la distancia </a:t>
            </a:r>
            <a:r>
              <a:rPr lang="fr-FR" sz="2800" dirty="0" err="1" smtClean="0"/>
              <a:t>paradojicamente</a:t>
            </a:r>
            <a:r>
              <a:rPr lang="fr-FR" sz="2800" dirty="0" smtClean="0"/>
              <a:t> se </a:t>
            </a:r>
            <a:r>
              <a:rPr lang="fr-FR" sz="2800" dirty="0" err="1" smtClean="0"/>
              <a:t>reunen</a:t>
            </a:r>
            <a:r>
              <a:rPr lang="fr-FR" sz="2800" dirty="0" smtClean="0"/>
              <a:t> </a:t>
            </a:r>
            <a:r>
              <a:rPr lang="fr-FR" sz="2700" dirty="0"/>
              <a:t/>
            </a:r>
            <a:br>
              <a:rPr lang="fr-FR" sz="2700" dirty="0"/>
            </a:br>
            <a:r>
              <a:rPr lang="fr-FR" sz="2700" dirty="0" smtClean="0"/>
              <a:t>	-LA </a:t>
            </a:r>
            <a:r>
              <a:rPr lang="fr-FR" sz="2700" dirty="0" err="1" smtClean="0"/>
              <a:t>solicitud</a:t>
            </a:r>
            <a:r>
              <a:rPr lang="fr-FR" sz="2700" dirty="0" smtClean="0"/>
              <a:t> invita a la </a:t>
            </a:r>
            <a:r>
              <a:rPr lang="fr-FR" sz="2700" dirty="0" err="1" smtClean="0"/>
              <a:t>proximidad</a:t>
            </a:r>
            <a:r>
              <a:rPr lang="fr-FR" sz="2700" dirty="0" smtClean="0"/>
              <a:t> </a:t>
            </a:r>
            <a:br>
              <a:rPr lang="fr-FR" sz="2700" dirty="0" smtClean="0"/>
            </a:br>
            <a:r>
              <a:rPr lang="fr-FR" sz="2700" dirty="0" smtClean="0"/>
              <a:t>	-La distancia </a:t>
            </a:r>
            <a:r>
              <a:rPr lang="fr-FR" sz="2700" dirty="0" err="1" smtClean="0"/>
              <a:t>relacional</a:t>
            </a:r>
            <a:r>
              <a:rPr lang="fr-FR" sz="2700" dirty="0" smtClean="0"/>
              <a:t> es el </a:t>
            </a:r>
            <a:r>
              <a:rPr lang="fr-FR" sz="2700" dirty="0" err="1" smtClean="0"/>
              <a:t>respeto</a:t>
            </a:r>
            <a:r>
              <a:rPr lang="fr-FR" sz="2700" dirty="0" smtClean="0"/>
              <a:t> de la </a:t>
            </a:r>
            <a:r>
              <a:rPr lang="fr-FR" sz="2700" dirty="0" err="1" smtClean="0"/>
              <a:t>alteridad</a:t>
            </a:r>
            <a:r>
              <a:rPr lang="fr-FR" sz="2700" dirty="0" smtClean="0"/>
              <a:t>;</a:t>
            </a:r>
            <a:r>
              <a:rPr lang="fr-FR" dirty="0"/>
              <a:t/>
            </a:r>
            <a:br>
              <a:rPr lang="fr-FR" dirty="0"/>
            </a:br>
            <a:endParaRPr lang="en-US"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677" y="685800"/>
            <a:ext cx="3024335" cy="1159024"/>
          </a:xfrm>
        </p:spPr>
        <p:txBody>
          <a:bodyPr>
            <a:normAutofit/>
          </a:bodyPr>
          <a:lstStyle/>
          <a:p>
            <a:r>
              <a:rPr lang="en-US" dirty="0" smtClean="0"/>
              <a:t>La </a:t>
            </a:r>
            <a:r>
              <a:rPr lang="en-US" dirty="0" err="1" smtClean="0"/>
              <a:t>empatía</a:t>
            </a:r>
            <a:r>
              <a:rPr lang="en-US" dirty="0" smtClean="0"/>
              <a:t> </a:t>
            </a:r>
            <a:r>
              <a:rPr lang="en-US" dirty="0" err="1" smtClean="0"/>
              <a:t>en</a:t>
            </a:r>
            <a:r>
              <a:rPr lang="en-US" dirty="0" smtClean="0"/>
              <a:t> </a:t>
            </a:r>
            <a:r>
              <a:rPr lang="en-US" dirty="0" err="1" smtClean="0"/>
              <a:t>neurociencias</a:t>
            </a:r>
            <a:r>
              <a:rPr lang="en-US" dirty="0" smtClean="0"/>
              <a:t> </a:t>
            </a:r>
            <a:endParaRPr lang="en-US" dirty="0"/>
          </a:p>
        </p:txBody>
      </p:sp>
      <p:sp>
        <p:nvSpPr>
          <p:cNvPr id="3" name="Content Placeholder 2"/>
          <p:cNvSpPr>
            <a:spLocks noGrp="1"/>
          </p:cNvSpPr>
          <p:nvPr>
            <p:ph idx="1"/>
          </p:nvPr>
        </p:nvSpPr>
        <p:spPr>
          <a:xfrm>
            <a:off x="1293812" y="685800"/>
            <a:ext cx="6476999" cy="5486400"/>
          </a:xfrm>
        </p:spPr>
        <p:txBody>
          <a:bodyPr>
            <a:normAutofit/>
          </a:bodyPr>
          <a:lstStyle/>
          <a:p>
            <a:r>
              <a:rPr lang="es-CL" dirty="0"/>
              <a:t>El sistema de </a:t>
            </a:r>
            <a:r>
              <a:rPr lang="es-CL" b="1" dirty="0"/>
              <a:t>neuronas espejo </a:t>
            </a:r>
            <a:r>
              <a:rPr lang="es-CL" dirty="0"/>
              <a:t>constituye un mecanismo fisiológico de resonancia motora y puede participar en la</a:t>
            </a:r>
            <a:r>
              <a:rPr lang="es-CL" b="1" dirty="0"/>
              <a:t> imitación </a:t>
            </a:r>
            <a:r>
              <a:rPr lang="es-CL" dirty="0"/>
              <a:t>y quizás </a:t>
            </a:r>
            <a:r>
              <a:rPr lang="es-CL" b="1" dirty="0"/>
              <a:t>en el contagio de las emociones</a:t>
            </a:r>
            <a:r>
              <a:rPr lang="es-CL" dirty="0"/>
              <a:t>. </a:t>
            </a:r>
            <a:r>
              <a:rPr lang="es-CL" sz="1200" dirty="0" smtClean="0"/>
              <a:t>(</a:t>
            </a:r>
            <a:r>
              <a:rPr lang="es-CL" sz="1200" dirty="0"/>
              <a:t>Comentario y resumen de </a:t>
            </a:r>
            <a:r>
              <a:rPr lang="es-CL" sz="1200" dirty="0" err="1"/>
              <a:t>Dr</a:t>
            </a:r>
            <a:r>
              <a:rPr lang="es-CL" sz="1200" dirty="0"/>
              <a:t> Ricardo </a:t>
            </a:r>
            <a:r>
              <a:rPr lang="es-CL" sz="1200" dirty="0" err="1"/>
              <a:t>Perreira</a:t>
            </a:r>
            <a:r>
              <a:rPr lang="es-CL" sz="1200" dirty="0"/>
              <a:t> de una charla de Juan </a:t>
            </a:r>
            <a:r>
              <a:rPr lang="es-CL" sz="1200" dirty="0" err="1"/>
              <a:t>Decety</a:t>
            </a:r>
            <a:r>
              <a:rPr lang="es-CL" sz="1200" dirty="0"/>
              <a:t> en un Simposio INECO el 14/06/2010). </a:t>
            </a:r>
            <a:endParaRPr lang="en-US" sz="1200" dirty="0"/>
          </a:p>
        </p:txBody>
      </p:sp>
      <p:sp>
        <p:nvSpPr>
          <p:cNvPr id="4" name="Text Placeholder 3"/>
          <p:cNvSpPr>
            <a:spLocks noGrp="1"/>
          </p:cNvSpPr>
          <p:nvPr>
            <p:ph type="body" sz="half" idx="2"/>
          </p:nvPr>
        </p:nvSpPr>
        <p:spPr>
          <a:xfrm>
            <a:off x="1293812" y="3861048"/>
            <a:ext cx="10489231" cy="1853952"/>
          </a:xfrm>
        </p:spPr>
        <p:txBody>
          <a:bodyPr/>
          <a:lstStyle/>
          <a:p>
            <a:r>
              <a:rPr lang="es-CL" u="sng" dirty="0" err="1"/>
              <a:t>Vilayanur</a:t>
            </a:r>
            <a:r>
              <a:rPr lang="es-CL" u="sng" dirty="0"/>
              <a:t> </a:t>
            </a:r>
            <a:r>
              <a:rPr lang="es-CL" u="sng" dirty="0" err="1"/>
              <a:t>Ramachandran</a:t>
            </a:r>
            <a:r>
              <a:rPr lang="es-CL" dirty="0"/>
              <a:t>, uno de los pioneros en neurociencias, llama a estas células neuronas Gandhi o neuronas de empatía, y afirma que desempeñan un papel esencial en la estructura de la </a:t>
            </a:r>
            <a:r>
              <a:rPr lang="es-CL" b="1" dirty="0"/>
              <a:t>cultura</a:t>
            </a:r>
            <a:r>
              <a:rPr lang="es-CL" dirty="0"/>
              <a:t>, el desarrollo de las </a:t>
            </a:r>
            <a:r>
              <a:rPr lang="es-CL" b="1" dirty="0"/>
              <a:t>habilidades sociales</a:t>
            </a:r>
            <a:r>
              <a:rPr lang="es-CL" dirty="0"/>
              <a:t>, las redes sociales y </a:t>
            </a:r>
            <a:r>
              <a:rPr lang="es-CL" b="1" dirty="0"/>
              <a:t>el conocimiento</a:t>
            </a:r>
            <a:r>
              <a:rPr lang="es-CL" dirty="0"/>
              <a:t>. </a:t>
            </a:r>
            <a:r>
              <a:rPr lang="es-CL" b="1" dirty="0"/>
              <a:t>Reconoce la imitación como la base de las relaciones humanas</a:t>
            </a:r>
            <a:endParaRPr lang="en-US" b="1" dirty="0"/>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92697"/>
            <a:ext cx="8458201" cy="864096"/>
          </a:xfrm>
        </p:spPr>
        <p:txBody>
          <a:bodyPr>
            <a:normAutofit/>
          </a:bodyPr>
          <a:lstStyle/>
          <a:p>
            <a:r>
              <a:rPr lang="en-US" dirty="0" smtClean="0"/>
              <a:t>L</a:t>
            </a:r>
            <a:r>
              <a:rPr lang="fr-FR" dirty="0" smtClean="0"/>
              <a:t>a </a:t>
            </a:r>
            <a:r>
              <a:rPr lang="fr-FR" dirty="0" err="1" smtClean="0"/>
              <a:t>empatia</a:t>
            </a:r>
            <a:r>
              <a:rPr lang="fr-FR" dirty="0" smtClean="0"/>
              <a:t> en la </a:t>
            </a:r>
            <a:r>
              <a:rPr lang="fr-FR" dirty="0" err="1" smtClean="0"/>
              <a:t>salud</a:t>
            </a:r>
            <a:endParaRPr lang="en-US" dirty="0"/>
          </a:p>
        </p:txBody>
      </p:sp>
      <p:sp>
        <p:nvSpPr>
          <p:cNvPr id="3" name="Text Placeholder 2"/>
          <p:cNvSpPr>
            <a:spLocks noGrp="1"/>
          </p:cNvSpPr>
          <p:nvPr>
            <p:ph type="body" idx="1"/>
          </p:nvPr>
        </p:nvSpPr>
        <p:spPr>
          <a:xfrm>
            <a:off x="1293813" y="1556793"/>
            <a:ext cx="9193087" cy="4752527"/>
          </a:xfrm>
        </p:spPr>
        <p:txBody>
          <a:bodyPr>
            <a:normAutofit fontScale="92500" lnSpcReduction="20000"/>
          </a:bodyPr>
          <a:lstStyle/>
          <a:p>
            <a:r>
              <a:rPr lang="fr-FR" b="1" dirty="0"/>
              <a:t>L'empathie est la capacité d'une personne à se mettre à la place d'une autre afin de mieux la cerner</a:t>
            </a:r>
            <a:r>
              <a:rPr lang="fr-FR" dirty="0"/>
              <a:t>. Souvent considérée comme une qualité, l'empathie est </a:t>
            </a:r>
            <a:r>
              <a:rPr lang="fr-FR" b="1" dirty="0"/>
              <a:t>indispensable dans le milieu médical</a:t>
            </a:r>
            <a:r>
              <a:rPr lang="fr-FR" dirty="0"/>
              <a:t>. </a:t>
            </a:r>
            <a:endParaRPr lang="fr-FR" dirty="0" smtClean="0"/>
          </a:p>
          <a:p>
            <a:r>
              <a:rPr lang="fr-FR" dirty="0" smtClean="0"/>
              <a:t>Utilité de l’empathie:</a:t>
            </a:r>
          </a:p>
          <a:p>
            <a:endParaRPr lang="fr-FR" dirty="0" smtClean="0"/>
          </a:p>
          <a:p>
            <a:pPr marL="342900" indent="-342900">
              <a:buFont typeface="Wingdings" panose="05000000000000000000" pitchFamily="2" charset="2"/>
              <a:buChar char="ü"/>
            </a:pPr>
            <a:r>
              <a:rPr lang="fr-FR" dirty="0" smtClean="0"/>
              <a:t>comprendre </a:t>
            </a:r>
            <a:r>
              <a:rPr lang="fr-FR" dirty="0"/>
              <a:t>un </a:t>
            </a:r>
            <a:r>
              <a:rPr lang="fr-FR" dirty="0" smtClean="0"/>
              <a:t>patient</a:t>
            </a:r>
          </a:p>
          <a:p>
            <a:pPr marL="342900" indent="-342900">
              <a:buFont typeface="Wingdings" panose="05000000000000000000" pitchFamily="2" charset="2"/>
              <a:buChar char="ü"/>
            </a:pPr>
            <a:r>
              <a:rPr lang="fr-FR" dirty="0" smtClean="0"/>
              <a:t>lui </a:t>
            </a:r>
            <a:r>
              <a:rPr lang="fr-FR" dirty="0"/>
              <a:t>expliquer avec les mots justes sa maladie, </a:t>
            </a:r>
            <a:endParaRPr lang="fr-FR" dirty="0" smtClean="0"/>
          </a:p>
          <a:p>
            <a:pPr marL="342900" indent="-342900">
              <a:buFont typeface="Wingdings" panose="05000000000000000000" pitchFamily="2" charset="2"/>
              <a:buChar char="ü"/>
            </a:pPr>
            <a:r>
              <a:rPr lang="fr-FR" dirty="0" smtClean="0"/>
              <a:t>le </a:t>
            </a:r>
            <a:r>
              <a:rPr lang="fr-FR" dirty="0"/>
              <a:t>déroulement des examens ou d'un traitement. </a:t>
            </a:r>
            <a:endParaRPr lang="fr-FR" dirty="0" smtClean="0"/>
          </a:p>
          <a:p>
            <a:pPr marL="342900" indent="-342900">
              <a:buFont typeface="Wingdings" panose="05000000000000000000" pitchFamily="2" charset="2"/>
              <a:buChar char="ü"/>
            </a:pPr>
            <a:r>
              <a:rPr lang="fr-FR" dirty="0" smtClean="0"/>
              <a:t>Faire </a:t>
            </a:r>
            <a:r>
              <a:rPr lang="fr-FR" dirty="0"/>
              <a:t>preuve d'empathie est notamment indispensable quand les professionnels travaillent auprès des enfants, des personnes âgées ou des personnes handicapées . </a:t>
            </a:r>
            <a:r>
              <a:rPr lang="fr-FR" sz="1300" dirty="0" smtClean="0"/>
              <a:t>(dictionnaire médical)</a:t>
            </a:r>
            <a:endParaRPr lang="en-US" sz="1300" dirty="0" smtClean="0"/>
          </a:p>
          <a:p>
            <a:endParaRPr lang="en-US" dirty="0"/>
          </a:p>
          <a:p>
            <a:endParaRPr lang="en-US" dirty="0" smtClean="0"/>
          </a:p>
          <a:p>
            <a:endParaRPr lang="en-US" dirty="0"/>
          </a:p>
          <a:p>
            <a:r>
              <a:rPr lang="en-US" dirty="0" smtClean="0"/>
              <a:t>“</a:t>
            </a:r>
            <a:r>
              <a:rPr lang="en-US" b="1" dirty="0"/>
              <a:t>Empathic medical care </a:t>
            </a:r>
            <a:r>
              <a:rPr lang="en-US" dirty="0"/>
              <a:t>may provide patients with a sense of personal connection and perceived control over their health that results in more effective coping strategies, </a:t>
            </a:r>
            <a:r>
              <a:rPr lang="en-US" b="1" dirty="0"/>
              <a:t>influencing health </a:t>
            </a:r>
            <a:r>
              <a:rPr lang="en-US" dirty="0"/>
              <a:t>outcomes through chronic modulation of </a:t>
            </a:r>
            <a:r>
              <a:rPr lang="en-US" b="1" dirty="0"/>
              <a:t>physiological stress responses</a:t>
            </a:r>
            <a:r>
              <a:rPr lang="en-US" dirty="0"/>
              <a:t>” </a:t>
            </a:r>
            <a:r>
              <a:rPr lang="en-US" sz="1300" dirty="0"/>
              <a:t>(</a:t>
            </a:r>
            <a:r>
              <a:rPr lang="en-US" sz="1300" dirty="0" err="1"/>
              <a:t>Decety</a:t>
            </a:r>
            <a:r>
              <a:rPr lang="en-US" sz="1300" dirty="0"/>
              <a:t> &amp; Smith, 2014, 235). </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01C90A-FDEA-4B5F-A197-EA706FF59A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serenidad (pantalla panorámica)</Template>
  <TotalTime>0</TotalTime>
  <Words>1520</Words>
  <Application>Microsoft Office PowerPoint</Application>
  <PresentationFormat>Personalizado</PresentationFormat>
  <Paragraphs>108</Paragraphs>
  <Slides>14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Euphemia</vt:lpstr>
      <vt:lpstr>Wingdings</vt:lpstr>
      <vt:lpstr>Serenity_16x9</vt:lpstr>
      <vt:lpstr>La empatía a la luz de la fenomenología, perspectivas en el cuidado</vt:lpstr>
      <vt:lpstr>1- La empatía en la fenomenología según Husserl</vt:lpstr>
      <vt:lpstr>Variaciones : einfühlung/ einsfühlung/ intropatía/ endopatía/ empatía  </vt:lpstr>
      <vt:lpstr>3-Renovación del hombre y de la cultura.  :  “De suerte que en la voluntad ética de este individuo ha de entrar también el poner cuanto esté de su parte en la empresa ética del segundo. También esto es exigencia categórica: el mejor ser  y el mejor querer y obrar, posibles del otro forman parte de mi propio ser y querer obrar, y a la inversa. Desear la bondad no solo para mí, son para toda la comunidad como comunidad de hombres de bien, y tener que incorporar esta empresa al círculo de mis fines prácticos, de mi voluntad practica: todo ello pertenece a mi vivir auténticamente humano”(2002, 50).  </vt:lpstr>
      <vt:lpstr>Presentación de PowerPoint</vt:lpstr>
      <vt:lpstr>          2-La empatía  en el cuidado. </vt:lpstr>
      <vt:lpstr>La solicitud / Paul Ricoeur  La solicitud es una actitud de benevolencia hacia el otro, cuyo secreto son los tres elementos que la caracterizan: réversibilidad, insubstituabilidad, similitud(Ricoeur, 1990, 225).   -La proximidad y la distancia paradojicamente se reunen   -LA solicitud invita a la proximidad   -La distancia relacional es el respeto de la alteridad; </vt:lpstr>
      <vt:lpstr>La empatía en neurociencias </vt:lpstr>
      <vt:lpstr>La empatia en la salud</vt:lpstr>
      <vt:lpstr>Applicaciones concretas </vt:lpstr>
      <vt:lpstr>Estudios y perspectivas</vt:lpstr>
      <vt:lpstr>Empatía y espiritualidad</vt:lpstr>
      <vt:lpstr>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2015-04-16T01:07:42Z</dcterms:created>
  <dcterms:modified xsi:type="dcterms:W3CDTF">2015-04-19T23:35:32Z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