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64" r:id="rId3"/>
    <p:sldId id="265" r:id="rId4"/>
    <p:sldId id="267" r:id="rId5"/>
    <p:sldId id="263" r:id="rId6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9117"/>
    <a:srgbClr val="89EB81"/>
    <a:srgbClr val="29BC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howGuides="1">
      <p:cViewPr varScale="1">
        <p:scale>
          <a:sx n="48" d="100"/>
          <a:sy n="48" d="100"/>
        </p:scale>
        <p:origin x="-2364" y="-9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Mély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0878A-BDEF-4F41-8761-E62EFE752CB4}" type="datetimeFigureOut">
              <a:rPr lang="fr-FR" smtClean="0"/>
              <a:t>31/08/2013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83E26-B508-466D-8B11-1ED3598AC04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Mély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E1D0B-930B-4D91-819A-AC4490A3E108}" type="datetimeFigureOut">
              <a:rPr lang="fr-FR" smtClean="0"/>
              <a:t>31/08/2013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F3F12-76AF-41A0-AE7B-274B8644F3D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3F12-76AF-41A0-AE7B-274B8644F3DB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/>
              <a:t>Mély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5910-0DD0-41A8-B91C-25B385EA7E23}" type="datetimeFigureOut">
              <a:rPr lang="fr-FR" smtClean="0"/>
              <a:pPr/>
              <a:t>31/08/2013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FB8C-EB61-4A30-8180-DCF16DCAF2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9159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5910-0DD0-41A8-B91C-25B385EA7E23}" type="datetimeFigureOut">
              <a:rPr lang="fr-FR" smtClean="0"/>
              <a:pPr/>
              <a:t>31/08/2013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FB8C-EB61-4A30-8180-DCF16DCAF2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4595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5910-0DD0-41A8-B91C-25B385EA7E23}" type="datetimeFigureOut">
              <a:rPr lang="fr-FR" smtClean="0"/>
              <a:pPr/>
              <a:t>31/08/2013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FB8C-EB61-4A30-8180-DCF16DCAF2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3269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5910-0DD0-41A8-B91C-25B385EA7E23}" type="datetimeFigureOut">
              <a:rPr lang="fr-FR" smtClean="0"/>
              <a:pPr/>
              <a:t>31/08/2013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FB8C-EB61-4A30-8180-DCF16DCAF2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1796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5910-0DD0-41A8-B91C-25B385EA7E23}" type="datetimeFigureOut">
              <a:rPr lang="fr-FR" smtClean="0"/>
              <a:pPr/>
              <a:t>31/08/2013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FB8C-EB61-4A30-8180-DCF16DCAF2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9854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5910-0DD0-41A8-B91C-25B385EA7E23}" type="datetimeFigureOut">
              <a:rPr lang="fr-FR" smtClean="0"/>
              <a:pPr/>
              <a:t>31/08/2013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FB8C-EB61-4A30-8180-DCF16DCAF2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4058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5910-0DD0-41A8-B91C-25B385EA7E23}" type="datetimeFigureOut">
              <a:rPr lang="fr-FR" smtClean="0"/>
              <a:pPr/>
              <a:t>31/08/2013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FB8C-EB61-4A30-8180-DCF16DCAF2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0531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5910-0DD0-41A8-B91C-25B385EA7E23}" type="datetimeFigureOut">
              <a:rPr lang="fr-FR" smtClean="0"/>
              <a:pPr/>
              <a:t>31/08/2013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FB8C-EB61-4A30-8180-DCF16DCAF2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0922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5910-0DD0-41A8-B91C-25B385EA7E23}" type="datetimeFigureOut">
              <a:rPr lang="fr-FR" smtClean="0"/>
              <a:pPr/>
              <a:t>31/08/2013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FB8C-EB61-4A30-8180-DCF16DCAF2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6473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5910-0DD0-41A8-B91C-25B385EA7E23}" type="datetimeFigureOut">
              <a:rPr lang="fr-FR" smtClean="0"/>
              <a:pPr/>
              <a:t>31/08/2013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FB8C-EB61-4A30-8180-DCF16DCAF2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7717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5910-0DD0-41A8-B91C-25B385EA7E23}" type="datetimeFigureOut">
              <a:rPr lang="fr-FR" smtClean="0"/>
              <a:pPr/>
              <a:t>31/08/2013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FB8C-EB61-4A30-8180-DCF16DCAF2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2679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05910-0DD0-41A8-B91C-25B385EA7E23}" type="datetimeFigureOut">
              <a:rPr lang="fr-FR" smtClean="0"/>
              <a:pPr/>
              <a:t>31/08/2013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9FB8C-EB61-4A30-8180-DCF16DCAF2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7533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ekladata.com/_pfAHolhBxaYkrHNXVZK1klnjxY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y\Desktop\chatea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08" y="632520"/>
            <a:ext cx="7389440" cy="7257256"/>
          </a:xfrm>
          <a:prstGeom prst="rect">
            <a:avLst/>
          </a:prstGeom>
          <a:noFill/>
        </p:spPr>
      </p:pic>
      <p:sp>
        <p:nvSpPr>
          <p:cNvPr id="7" name="Ruban vers le bas 6"/>
          <p:cNvSpPr/>
          <p:nvPr/>
        </p:nvSpPr>
        <p:spPr>
          <a:xfrm>
            <a:off x="0" y="272480"/>
            <a:ext cx="6858000" cy="1296144"/>
          </a:xfrm>
          <a:prstGeom prst="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Old English Text MT" pitchFamily="66" charset="0"/>
              </a:rPr>
              <a:t>Le château </a:t>
            </a:r>
          </a:p>
          <a:p>
            <a:pPr algn="ctr"/>
            <a:r>
              <a:rPr lang="fr-FR" sz="3200" b="1" dirty="0" smtClean="0">
                <a:latin typeface="Old English Text MT" pitchFamily="66" charset="0"/>
              </a:rPr>
              <a:t>des responsabilités</a:t>
            </a:r>
            <a:endParaRPr lang="fr-FR" sz="3200" b="1" dirty="0">
              <a:latin typeface="Old English Text MT" pitchFamily="66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041232"/>
            <a:ext cx="6858000" cy="286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276872" y="8337376"/>
            <a:ext cx="430117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latin typeface="Old English Text MT" pitchFamily="66" charset="0"/>
                <a:ea typeface="Kozuka Gothic Pro H" pitchFamily="34" charset="-128"/>
                <a:cs typeface="Arial" pitchFamily="34" charset="0"/>
              </a:rPr>
              <a:t>Le responsable de l’appel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solidFill>
                <a:schemeClr val="bg1">
                  <a:lumMod val="75000"/>
                </a:schemeClr>
              </a:solidFill>
              <a:latin typeface="Cursive standard" pitchFamily="2" charset="0"/>
              <a:ea typeface="Kozuka Gothic Pro H" pitchFamily="34" charset="-128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bg1">
                    <a:lumMod val="75000"/>
                  </a:schemeClr>
                </a:solidFill>
                <a:latin typeface="Cursive standard" pitchFamily="2" charset="0"/>
                <a:ea typeface="Kozuka Gothic Pro H" pitchFamily="34" charset="-128"/>
                <a:cs typeface="Arial" pitchFamily="34" charset="0"/>
              </a:rPr>
              <a:t>Il vérifie les présences et les absences</a:t>
            </a:r>
          </a:p>
        </p:txBody>
      </p:sp>
      <p:pic>
        <p:nvPicPr>
          <p:cNvPr id="6" name="Image 14" descr="mod_article46406973_4fb779d43191f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545288"/>
            <a:ext cx="2880320" cy="202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563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6496"/>
            <a:ext cx="6525344" cy="792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E:\da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1048" y="1208584"/>
            <a:ext cx="2216868" cy="221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24" descr="mod_article46339210_4fae527f7776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664" y="3368824"/>
            <a:ext cx="2173784" cy="217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23" descr="mod_article46249354_4fa98f091310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4984" y="5673080"/>
            <a:ext cx="2664296" cy="266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0" y="1064568"/>
            <a:ext cx="45512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latin typeface="Old English Text MT" pitchFamily="66" charset="0"/>
                <a:cs typeface="Arial" pitchFamily="34" charset="0"/>
              </a:rPr>
              <a:t>Responsable de la date </a:t>
            </a:r>
            <a:endParaRPr lang="fr-FR" sz="3200" b="1" dirty="0" smtClean="0">
              <a:latin typeface="Old English Text MT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latin typeface="Old English Text MT" pitchFamily="66" charset="0"/>
                <a:cs typeface="Arial" pitchFamily="34" charset="0"/>
              </a:rPr>
              <a:t>et </a:t>
            </a:r>
            <a:r>
              <a:rPr lang="fr-FR" sz="3200" b="1" dirty="0" smtClean="0">
                <a:latin typeface="Old English Text MT" pitchFamily="66" charset="0"/>
                <a:cs typeface="Arial" pitchFamily="34" charset="0"/>
              </a:rPr>
              <a:t>de la météo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Cursive standard" pitchFamily="2" charset="0"/>
              </a:rPr>
              <a:t>Il indique la date sur le calendrier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Cursive standard" pitchFamily="2" charset="0"/>
              </a:rPr>
              <a:t>et l’écrit au tableau en français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Cursive standard" pitchFamily="2" charset="0"/>
              </a:rPr>
              <a:t>et en anglais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29780" y="4016896"/>
            <a:ext cx="325441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latin typeface="Old English Text MT" pitchFamily="66" charset="0"/>
                <a:cs typeface="Arial" pitchFamily="34" charset="0"/>
              </a:rPr>
              <a:t>Le distributeur </a:t>
            </a:r>
            <a:endParaRPr lang="fr-FR" sz="3200" b="1" dirty="0" smtClean="0">
              <a:latin typeface="Old English Text MT" pitchFamily="66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latin typeface="Old English Text MT" pitchFamily="66" charset="0"/>
                <a:cs typeface="Arial" pitchFamily="34" charset="0"/>
              </a:rPr>
              <a:t>Le ramasseur</a:t>
            </a:r>
            <a:endParaRPr lang="fr-FR" b="1" dirty="0" smtClean="0">
              <a:solidFill>
                <a:schemeClr val="bg1">
                  <a:lumMod val="75000"/>
                </a:schemeClr>
              </a:solidFill>
              <a:latin typeface="Cursive standard" pitchFamily="2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bg1">
                    <a:lumMod val="75000"/>
                  </a:schemeClr>
                </a:solidFill>
                <a:latin typeface="Cursive standard" pitchFamily="2" charset="0"/>
                <a:cs typeface="Arial" pitchFamily="34" charset="0"/>
              </a:rPr>
              <a:t>Il distribue et ramasse les </a:t>
            </a:r>
            <a:r>
              <a:rPr lang="fr-FR" b="1" dirty="0" smtClean="0">
                <a:solidFill>
                  <a:schemeClr val="bg1">
                    <a:lumMod val="75000"/>
                  </a:schemeClr>
                </a:solidFill>
                <a:latin typeface="Cursive standard" pitchFamily="2" charset="0"/>
                <a:cs typeface="Arial" pitchFamily="34" charset="0"/>
              </a:rPr>
              <a:t>cahiers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bg1">
                    <a:lumMod val="75000"/>
                  </a:schemeClr>
                </a:solidFill>
                <a:latin typeface="Cursive standard" pitchFamily="2" charset="0"/>
                <a:cs typeface="Arial" pitchFamily="34" charset="0"/>
              </a:rPr>
              <a:t> </a:t>
            </a:r>
            <a:r>
              <a:rPr lang="fr-FR" b="1" dirty="0" smtClean="0">
                <a:solidFill>
                  <a:schemeClr val="bg1">
                    <a:lumMod val="75000"/>
                  </a:schemeClr>
                </a:solidFill>
                <a:latin typeface="Cursive standard" pitchFamily="2" charset="0"/>
                <a:cs typeface="Arial" pitchFamily="34" charset="0"/>
              </a:rPr>
              <a:t>et fichiers.</a:t>
            </a:r>
            <a:endParaRPr lang="fr-FR" b="1" dirty="0" smtClean="0">
              <a:solidFill>
                <a:schemeClr val="bg1">
                  <a:lumMod val="75000"/>
                </a:schemeClr>
              </a:solidFill>
              <a:latin typeface="Cursive standard" pitchFamily="2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4664" y="6249144"/>
            <a:ext cx="33123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latin typeface="Old English Text MT" pitchFamily="66" charset="0"/>
                <a:cs typeface="Arial" pitchFamily="34" charset="0"/>
              </a:rPr>
              <a:t>Le </a:t>
            </a:r>
            <a:r>
              <a:rPr lang="fr-FR" sz="3200" b="1" dirty="0" smtClean="0">
                <a:latin typeface="Old English Text MT" pitchFamily="66" charset="0"/>
                <a:cs typeface="Arial" pitchFamily="34" charset="0"/>
              </a:rPr>
              <a:t>facteur</a:t>
            </a:r>
            <a:endParaRPr lang="fr-FR" dirty="0" smtClean="0">
              <a:solidFill>
                <a:schemeClr val="bg1">
                  <a:lumMod val="75000"/>
                </a:schemeClr>
              </a:solidFill>
              <a:latin typeface="Cursive standard" pitchFamily="2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Cursive standard" pitchFamily="2" charset="0"/>
              </a:rPr>
              <a:t>Il 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Cursive standard" pitchFamily="2" charset="0"/>
              </a:rPr>
              <a:t>apporte ou va chercher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Cursive standard" pitchFamily="2" charset="0"/>
              </a:rPr>
              <a:t> des documents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Cursive standard" pitchFamily="2" charset="0"/>
              </a:rPr>
              <a:t>dans les autres classes.</a:t>
            </a:r>
            <a:endParaRPr lang="fr-FR" b="1" i="1" dirty="0" smtClean="0">
              <a:solidFill>
                <a:schemeClr val="bg1">
                  <a:lumMod val="75000"/>
                </a:schemeClr>
              </a:solidFill>
              <a:latin typeface="Cursive standard" pitchFamily="2" charset="0"/>
              <a:cs typeface="Arial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60512"/>
            <a:ext cx="6453335" cy="792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7" descr="mod_article46285310_4faa794b620a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648" y="776536"/>
            <a:ext cx="2631703" cy="26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22" descr="mod_article46601940_4fc7e5b06603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7072" y="3944888"/>
            <a:ext cx="2088232" cy="208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ekladata.com/vwO4QDrck7aKbIqrJSe76csN66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80" y="6177136"/>
            <a:ext cx="1800200" cy="225132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924944" y="1280592"/>
            <a:ext cx="34579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latin typeface="Old English Text MT" pitchFamily="66" charset="0"/>
                <a:cs typeface="Arial" pitchFamily="34" charset="0"/>
              </a:rPr>
              <a:t>Le tableau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sz="3200" b="1" dirty="0" smtClean="0">
              <a:latin typeface="Old English Text MT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Cursive standard" pitchFamily="2" charset="0"/>
              </a:rPr>
              <a:t>Il efface le tableau aux récréations,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Cursive standard" pitchFamily="2" charset="0"/>
              </a:rPr>
              <a:t>à midi et le soir.</a:t>
            </a:r>
            <a:endParaRPr lang="fr-FR" dirty="0" smtClean="0">
              <a:solidFill>
                <a:schemeClr val="bg1">
                  <a:lumMod val="75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80" y="4304928"/>
            <a:ext cx="3429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latin typeface="Old English Text MT" pitchFamily="66" charset="0"/>
                <a:cs typeface="Arial" pitchFamily="34" charset="0"/>
              </a:rPr>
              <a:t>La bibliothèque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sz="3200" b="1" dirty="0" smtClean="0">
              <a:solidFill>
                <a:schemeClr val="bg1">
                  <a:lumMod val="75000"/>
                </a:schemeClr>
              </a:solidFill>
              <a:latin typeface="Old English Text MT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Cursive standard" pitchFamily="2" charset="0"/>
              </a:rPr>
              <a:t>Il range les livres et le coin lecture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564904" y="6897216"/>
            <a:ext cx="3429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latin typeface="Old English Text MT" pitchFamily="66" charset="0"/>
                <a:cs typeface="Arial" pitchFamily="34" charset="0"/>
              </a:rPr>
              <a:t>La cantine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solidFill>
                <a:schemeClr val="bg1">
                  <a:lumMod val="75000"/>
                </a:schemeClr>
              </a:solidFill>
              <a:latin typeface="Cursive standard" pitchFamily="2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bg1">
                    <a:lumMod val="75000"/>
                  </a:schemeClr>
                </a:solidFill>
                <a:latin typeface="Cursive standard" pitchFamily="2" charset="0"/>
                <a:cs typeface="Arial" pitchFamily="34" charset="0"/>
              </a:rPr>
              <a:t>Il distribue les cartes de cantine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6496"/>
            <a:ext cx="6597352" cy="87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:\responsable du cartab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6496"/>
            <a:ext cx="3091847" cy="247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essin - Le responsable des absent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2792760"/>
            <a:ext cx="2016224" cy="2524313"/>
          </a:xfrm>
          <a:prstGeom prst="rect">
            <a:avLst/>
          </a:prstGeom>
          <a:noFill/>
        </p:spPr>
      </p:pic>
      <p:pic>
        <p:nvPicPr>
          <p:cNvPr id="5" name="Picture 5" descr="E:\propreté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3056" y="502500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8680" y="776536"/>
            <a:ext cx="3429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latin typeface="Old English Text MT" pitchFamily="66" charset="0"/>
                <a:cs typeface="Arial" pitchFamily="34" charset="0"/>
              </a:rPr>
              <a:t>Le cartable et l’agenda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3200" b="1" dirty="0" smtClean="0">
              <a:latin typeface="Old English Text MT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Cursive standard" pitchFamily="2" charset="0"/>
              </a:rPr>
              <a:t>Il affiche le matériel à mettre dans le cartable pour faire les devoirs.</a:t>
            </a:r>
            <a:endParaRPr lang="fr-FR" dirty="0" smtClean="0">
              <a:solidFill>
                <a:schemeClr val="bg1">
                  <a:lumMod val="75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76872" y="3080792"/>
            <a:ext cx="3429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latin typeface="Old English Text MT" pitchFamily="66" charset="0"/>
                <a:cs typeface="Arial" pitchFamily="34" charset="0"/>
              </a:rPr>
              <a:t>Responsable des absents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sz="3200" b="1" dirty="0" smtClean="0">
              <a:solidFill>
                <a:schemeClr val="bg1">
                  <a:lumMod val="75000"/>
                </a:schemeClr>
              </a:solidFill>
              <a:latin typeface="Old English Text MT" pitchFamily="66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Cursive standard" pitchFamily="2" charset="0"/>
              </a:rPr>
              <a:t>Il met de côté les fiches pour les élèves absents </a:t>
            </a:r>
            <a:endParaRPr lang="fr-FR" b="1" dirty="0" smtClean="0">
              <a:solidFill>
                <a:schemeClr val="bg1">
                  <a:lumMod val="75000"/>
                </a:schemeClr>
              </a:solidFill>
              <a:latin typeface="Cursive standard" pitchFamily="2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672" y="5313040"/>
            <a:ext cx="3429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latin typeface="Old English Text MT" pitchFamily="66" charset="0"/>
                <a:cs typeface="Arial" pitchFamily="34" charset="0"/>
              </a:rPr>
              <a:t>Le rangement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sz="3200" b="1" dirty="0" smtClean="0">
              <a:solidFill>
                <a:schemeClr val="bg1">
                  <a:lumMod val="75000"/>
                </a:schemeClr>
              </a:solidFill>
              <a:latin typeface="Old English Text MT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Cursive standard" pitchFamily="2" charset="0"/>
              </a:rPr>
              <a:t>Il vide les poubelles le soir,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Cursive standard" pitchFamily="2" charset="0"/>
              </a:rPr>
              <a:t>nettoie  les tables après les arts visuels</a:t>
            </a:r>
            <a:endParaRPr lang="fr-FR" dirty="0" smtClean="0">
              <a:latin typeface="Cursive standard" pitchFamily="2" charset="0"/>
            </a:endParaRPr>
          </a:p>
        </p:txBody>
      </p:sp>
      <p:pic>
        <p:nvPicPr>
          <p:cNvPr id="22531" name="Picture 3" descr="C:\Users\mely\Desktop\cor_sonne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704" y="7761312"/>
            <a:ext cx="942975" cy="97155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1772816" y="7401272"/>
            <a:ext cx="45704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Harlow Solid Italic" pitchFamily="82" charset="0"/>
              </a:rPr>
              <a:t>Château de </a:t>
            </a:r>
          </a:p>
          <a:p>
            <a:r>
              <a:rPr lang="fr-FR" sz="3200" dirty="0" smtClean="0">
                <a:latin typeface="Harlow Solid Italic" pitchFamily="82" charset="0"/>
              </a:rPr>
              <a:t>Mme </a:t>
            </a:r>
            <a:r>
              <a:rPr lang="fr-FR" sz="3200" dirty="0" err="1" smtClean="0">
                <a:latin typeface="Harlow Solid Italic" pitchFamily="82" charset="0"/>
              </a:rPr>
              <a:t>Ravetta</a:t>
            </a:r>
            <a:r>
              <a:rPr lang="fr-FR" sz="3200" dirty="0" smtClean="0">
                <a:latin typeface="Harlow Solid Italic" pitchFamily="82" charset="0"/>
              </a:rPr>
              <a:t> Isabelle </a:t>
            </a:r>
          </a:p>
          <a:p>
            <a:r>
              <a:rPr lang="fr-FR" sz="3200" dirty="0" smtClean="0">
                <a:latin typeface="Harlow Solid Italic" pitchFamily="82" charset="0"/>
              </a:rPr>
              <a:t>Et Mme </a:t>
            </a:r>
            <a:r>
              <a:rPr lang="fr-FR" sz="3200" dirty="0" err="1" smtClean="0">
                <a:latin typeface="Harlow Solid Italic" pitchFamily="82" charset="0"/>
              </a:rPr>
              <a:t>Simonot</a:t>
            </a:r>
            <a:r>
              <a:rPr lang="fr-FR" sz="3200" dirty="0" smtClean="0">
                <a:latin typeface="Harlow Solid Italic" pitchFamily="82" charset="0"/>
              </a:rPr>
              <a:t> Mélanie</a:t>
            </a:r>
            <a:endParaRPr lang="fr-FR" sz="3200" dirty="0">
              <a:latin typeface="Harlow Solid Italic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lg-rolland-plessis.ac-versailles.fr/IMG/arton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272480"/>
            <a:ext cx="6297106" cy="9145016"/>
          </a:xfrm>
          <a:prstGeom prst="rect">
            <a:avLst/>
          </a:prstGeom>
          <a:noFill/>
        </p:spPr>
      </p:pic>
      <p:pic>
        <p:nvPicPr>
          <p:cNvPr id="4" name="Picture 2" descr="http://www.tableau-noir.net/moyen_age/uvodnyob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742" y="7689304"/>
            <a:ext cx="1878609" cy="1965987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836712" y="704528"/>
            <a:ext cx="5190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atin typeface="Old English Text MT" pitchFamily="66" charset="0"/>
              </a:rPr>
              <a:t>Les habitants du château</a:t>
            </a:r>
            <a:endParaRPr lang="fr-FR" sz="4000" dirty="0">
              <a:latin typeface="Old English Text MT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163</Words>
  <Application>Microsoft Office PowerPoint</Application>
  <PresentationFormat>Format A4 (210 x 297 mm)</PresentationFormat>
  <Paragraphs>44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Mély</dc:creator>
  <cp:lastModifiedBy>mely</cp:lastModifiedBy>
  <cp:revision>41</cp:revision>
  <dcterms:created xsi:type="dcterms:W3CDTF">2013-07-24T12:10:57Z</dcterms:created>
  <dcterms:modified xsi:type="dcterms:W3CDTF">2013-08-31T12:48:38Z</dcterms:modified>
</cp:coreProperties>
</file>