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428E5-280F-4C1D-AA21-68C2A8C5D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D721AB-C15E-4445-9608-94AF93F08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46F930-602C-4525-9CEF-ED0AED33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12D-A88B-4792-86E5-417F9F2292C6}" type="datetimeFigureOut">
              <a:rPr lang="fr-FR" smtClean="0"/>
              <a:t>06/09/2020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4C7FAB-5A4E-4974-AA34-0A4740C08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4741F6-D48F-4EE6-A43A-D0A9FC00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9C4-63C6-410F-B53F-A4B1988D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0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B39DAB-6B21-424F-8BFB-D749B8D86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2F4555-48AC-4A5E-BC98-8CF4AF037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C18DEE-4D05-4E4F-A29E-85B7CDDFA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12D-A88B-4792-86E5-417F9F2292C6}" type="datetimeFigureOut">
              <a:rPr lang="fr-FR" smtClean="0"/>
              <a:t>06/09/2020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B88189-6F10-47F2-ACEA-412BEB13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6D4533-1F6F-4FE2-8816-06677E1D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9C4-63C6-410F-B53F-A4B1988D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16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154D5A-239F-40EF-BA54-3F2003D70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D0F323-20B8-4F4E-A5AB-8936BFD34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3D6CED-22FA-4313-A98F-B54FC151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12D-A88B-4792-86E5-417F9F2292C6}" type="datetimeFigureOut">
              <a:rPr lang="fr-FR" smtClean="0"/>
              <a:t>06/09/2020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2BCE81-619E-4F85-9386-B363D484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9BE7EF-21B1-4226-B8DC-1A0B123C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9C4-63C6-410F-B53F-A4B1988D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8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877B7-1CF3-4DD2-A576-80949E9E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BC662D-6ADA-4223-AADD-5C5BC564D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D7717D-2B9F-4BD6-9C68-465F3F4E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12D-A88B-4792-86E5-417F9F2292C6}" type="datetimeFigureOut">
              <a:rPr lang="fr-FR" smtClean="0"/>
              <a:t>06/09/2020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BB7B12-0C1D-4FC0-B38C-CFF8760D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E52915-2FD2-4EBF-9339-B265E349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9C4-63C6-410F-B53F-A4B1988D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8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3C3EE-8F00-4826-A6D0-A8908B79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DB59BA-790A-4215-90B3-0D302AE16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5CEAA3-6906-4C19-AA40-CEF02D90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12D-A88B-4792-86E5-417F9F2292C6}" type="datetimeFigureOut">
              <a:rPr lang="fr-FR" smtClean="0"/>
              <a:t>06/09/2020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F3F05E-4EA0-43DE-B2DC-1ECF5AC8F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89EA5C-DE73-4CBA-AE08-CB97ECD6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9C4-63C6-410F-B53F-A4B1988D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84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83A02C-3F95-4FA4-972E-7CED3E70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E16AEA-631F-467C-A034-BF6F70163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9F93AB-9F4B-43A1-B815-D2A361257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EB757E-EC34-40DA-B270-5A16BBFA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12D-A88B-4792-86E5-417F9F2292C6}" type="datetimeFigureOut">
              <a:rPr lang="fr-FR" smtClean="0"/>
              <a:t>06/09/2020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D7323A-6EB4-4D41-88AD-2C2EECCB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161DCE-5EF0-42A6-86A0-2D076325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9C4-63C6-410F-B53F-A4B1988D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79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93713-FAE4-4629-A2A8-193D3CCA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E9F7C4-1E04-4D53-98D8-4879C7D8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D69D82-2BB0-4144-91ED-337DF3FFF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6565D7-9A1E-426A-8180-C47869EF0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1350109-6DF5-414A-A4A5-BB4D4A6E0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0DE34EE-6340-489B-885A-3DECBCF6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12D-A88B-4792-86E5-417F9F2292C6}" type="datetimeFigureOut">
              <a:rPr lang="fr-FR" smtClean="0"/>
              <a:t>06/09/2020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FF72CF1-1D15-4940-95FD-ADE7B36E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D959144-EC96-44B6-91F0-6A9F4BC1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9C4-63C6-410F-B53F-A4B1988D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16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4A5A03-98FE-4AD3-BB87-C887B01A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A652D9-4DF0-41D2-B681-9C51DA80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12D-A88B-4792-86E5-417F9F2292C6}" type="datetimeFigureOut">
              <a:rPr lang="fr-FR" smtClean="0"/>
              <a:t>06/09/2020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51D894-8981-47FC-94FE-C41EB379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DC76B1-92D9-474A-AA7B-399DF5CD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9C4-63C6-410F-B53F-A4B1988D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24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3B0037-5A4D-41D9-B657-BBA729B8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12D-A88B-4792-86E5-417F9F2292C6}" type="datetimeFigureOut">
              <a:rPr lang="fr-FR" smtClean="0"/>
              <a:t>06/09/2020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B804C1-F456-4798-92C9-20BF47A2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93AF09-D6F0-4BF0-AF3B-2616B719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9C4-63C6-410F-B53F-A4B1988D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93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D0A5CD-F932-4B82-BD96-0E871E7F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12E316-0467-4D42-B056-4355268D2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5BA550-B4B8-4566-9AC3-156D03009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45FA2B-04DF-4D66-84D7-6FA1B9BF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12D-A88B-4792-86E5-417F9F2292C6}" type="datetimeFigureOut">
              <a:rPr lang="fr-FR" smtClean="0"/>
              <a:t>06/09/2020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435F31-AFDF-49BD-80B9-B342427D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3FEC4E-253F-45E0-AA64-C77D124D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9C4-63C6-410F-B53F-A4B1988D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18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2DB4C-6A26-42DA-9806-375D757B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CA56A26-C136-4B97-A1E6-1049DAA50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088BBD-6DBB-4905-A8E7-C84FCC001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C3DAFD-418D-44B1-85B3-208EFD07C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12D-A88B-4792-86E5-417F9F2292C6}" type="datetimeFigureOut">
              <a:rPr lang="fr-FR" smtClean="0"/>
              <a:t>06/09/2020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C1C96B-ED50-435B-88E3-5E9FE29D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E6141A-A1AF-4A13-B555-BBED0CBD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9C4-63C6-410F-B53F-A4B1988D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7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6C16E9-9345-4519-B462-E75BDDD1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B8137A-F178-4BE4-8D14-F44CDE31D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5C2CCE-1E5E-44F2-97A2-D475CAEFA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D612D-A88B-4792-86E5-417F9F2292C6}" type="datetimeFigureOut">
              <a:rPr lang="fr-FR" smtClean="0"/>
              <a:t>06/09/2020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605503-C43D-4017-BE0C-E0052FE92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435A88-3433-4D75-A3E0-7F593CBFC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49C4-63C6-410F-B53F-A4B1988D2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17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microsoft.com/office/2017/06/relationships/model3d" Target="../media/model3d1.glb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17/06/relationships/model3d" Target="../media/model3d1.glb"/><Relationship Id="rId7" Type="http://schemas.openxmlformats.org/officeDocument/2006/relationships/image" Target="../media/image20.png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E1FD57-1957-4344-A981-8E65570D6A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eseditionsscript Normal" panose="00000500000000000000" pitchFamily="50" charset="0"/>
              </a:rPr>
              <a:t>RITUELS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eseditionsscript Normal" panose="00000500000000000000" pitchFamily="50" charset="0"/>
              </a:rPr>
            </a:b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eseditionsscript Normal" panose="00000500000000000000" pitchFamily="50" charset="0"/>
              </a:rPr>
              <a:t>NUMÉRIQUES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2D42B0B-5154-44E1-9460-CCECB6B4CAE7}"/>
              </a:ext>
            </a:extLst>
          </p:cNvPr>
          <p:cNvGrpSpPr/>
          <p:nvPr/>
        </p:nvGrpSpPr>
        <p:grpSpPr>
          <a:xfrm>
            <a:off x="455209" y="-352418"/>
            <a:ext cx="11281582" cy="7012374"/>
            <a:chOff x="455209" y="-352418"/>
            <a:chExt cx="11281582" cy="7012374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96B04690-0ED3-44EC-BE97-BE4CA5DB15C7}"/>
                </a:ext>
              </a:extLst>
            </p:cNvPr>
            <p:cNvGrpSpPr/>
            <p:nvPr/>
          </p:nvGrpSpPr>
          <p:grpSpPr>
            <a:xfrm>
              <a:off x="455209" y="-352418"/>
              <a:ext cx="11281582" cy="7012374"/>
              <a:chOff x="455209" y="-352418"/>
              <a:chExt cx="11281582" cy="7012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921CCF11-7474-4DC1-AD6A-1543E3C28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9666" y="268288"/>
                <a:ext cx="3667125" cy="4095750"/>
              </a:xfrm>
              <a:prstGeom prst="rect">
                <a:avLst/>
              </a:prstGeom>
            </p:spPr>
          </p:pic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973CAEF3-0E1C-413E-889D-C58DD4825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209" y="3429000"/>
                <a:ext cx="3419475" cy="2962275"/>
              </a:xfrm>
              <a:prstGeom prst="rect">
                <a:avLst/>
              </a:prstGeom>
            </p:spPr>
          </p:pic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512A3A76-4E2F-4C45-9B3D-AA03BC4B2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41181">
                <a:off x="1644744" y="-352418"/>
                <a:ext cx="1917434" cy="3114990"/>
              </a:xfrm>
              <a:prstGeom prst="rect">
                <a:avLst/>
              </a:prstGeom>
            </p:spPr>
          </p:pic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F8108C2B-FAE0-4AC5-A3FF-C10BB7B8A2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8646" y="3657994"/>
                <a:ext cx="1595915" cy="3001962"/>
              </a:xfrm>
              <a:prstGeom prst="rect">
                <a:avLst/>
              </a:prstGeom>
            </p:spPr>
          </p:pic>
        </p:grp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4165CC6-046A-4662-BD4E-28C54C94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618" y="3657994"/>
              <a:ext cx="1721492" cy="3001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05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1E163F4-307E-47BF-944E-F154C92AE1E9}"/>
              </a:ext>
            </a:extLst>
          </p:cNvPr>
          <p:cNvSpPr/>
          <p:nvPr/>
        </p:nvSpPr>
        <p:spPr>
          <a:xfrm>
            <a:off x="759854" y="830997"/>
            <a:ext cx="10766738" cy="555692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Modèle 3D 17" descr="Dé à 6 faces de 16 mm">
                <a:extLst>
                  <a:ext uri="{FF2B5EF4-FFF2-40B4-BE49-F238E27FC236}">
                    <a16:creationId xmlns:a16="http://schemas.microsoft.com/office/drawing/2014/main" id="{1FF79B41-C445-4061-9AC5-46271AE965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6501175"/>
                  </p:ext>
                </p:extLst>
              </p:nvPr>
            </p:nvGraphicFramePr>
            <p:xfrm>
              <a:off x="4243749" y="1842876"/>
              <a:ext cx="3704502" cy="370450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704502" cy="3704501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Modèle 3D 17" descr="Dé à 6 faces de 16 mm">
                <a:extLst>
                  <a:ext uri="{FF2B5EF4-FFF2-40B4-BE49-F238E27FC236}">
                    <a16:creationId xmlns:a16="http://schemas.microsoft.com/office/drawing/2014/main" id="{1FF79B41-C445-4061-9AC5-46271AE965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3749" y="1842876"/>
                <a:ext cx="3704502" cy="370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Modèle 3D 11" descr="Dé à 6 faces de 16 mm">
                <a:extLst>
                  <a:ext uri="{FF2B5EF4-FFF2-40B4-BE49-F238E27FC236}">
                    <a16:creationId xmlns:a16="http://schemas.microsoft.com/office/drawing/2014/main" id="{D2EF5C2D-4D95-49B1-9A50-808CCD45D59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5029703"/>
                  </p:ext>
                </p:extLst>
              </p:nvPr>
            </p:nvGraphicFramePr>
            <p:xfrm>
              <a:off x="4243749" y="1842875"/>
              <a:ext cx="3704502" cy="370450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704502" cy="3704502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y="162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418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Modèle 3D 11" descr="Dé à 6 faces de 16 mm">
                <a:extLst>
                  <a:ext uri="{FF2B5EF4-FFF2-40B4-BE49-F238E27FC236}">
                    <a16:creationId xmlns:a16="http://schemas.microsoft.com/office/drawing/2014/main" id="{D2EF5C2D-4D95-49B1-9A50-808CCD45D59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3749" y="1842875"/>
                <a:ext cx="3704502" cy="3704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4" name="Modèle 3D 13" descr="Dé à 6 faces de 16 mm">
                <a:extLst>
                  <a:ext uri="{FF2B5EF4-FFF2-40B4-BE49-F238E27FC236}">
                    <a16:creationId xmlns:a16="http://schemas.microsoft.com/office/drawing/2014/main" id="{68DA00C9-E3FF-4DB2-ADFF-44AB35D574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09707614"/>
                  </p:ext>
                </p:extLst>
              </p:nvPr>
            </p:nvGraphicFramePr>
            <p:xfrm>
              <a:off x="4243749" y="1842875"/>
              <a:ext cx="3704502" cy="370450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704502" cy="3704502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418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Modèle 3D 13" descr="Dé à 6 faces de 16 mm">
                <a:extLst>
                  <a:ext uri="{FF2B5EF4-FFF2-40B4-BE49-F238E27FC236}">
                    <a16:creationId xmlns:a16="http://schemas.microsoft.com/office/drawing/2014/main" id="{68DA00C9-E3FF-4DB2-ADFF-44AB35D574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3749" y="1842875"/>
                <a:ext cx="3704502" cy="3704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6" name="Modèle 3D 15" descr="Dé à 6 faces de 16 mm">
                <a:extLst>
                  <a:ext uri="{FF2B5EF4-FFF2-40B4-BE49-F238E27FC236}">
                    <a16:creationId xmlns:a16="http://schemas.microsoft.com/office/drawing/2014/main" id="{5A22CC6A-0BA7-416D-9B0A-DF788223C4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82685204"/>
                  </p:ext>
                </p:extLst>
              </p:nvPr>
            </p:nvGraphicFramePr>
            <p:xfrm>
              <a:off x="4243749" y="1842876"/>
              <a:ext cx="3704502" cy="370450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704502" cy="3704501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6" name="Modèle 3D 15" descr="Dé à 6 faces de 16 mm">
                <a:extLst>
                  <a:ext uri="{FF2B5EF4-FFF2-40B4-BE49-F238E27FC236}">
                    <a16:creationId xmlns:a16="http://schemas.microsoft.com/office/drawing/2014/main" id="{5A22CC6A-0BA7-416D-9B0A-DF788223C4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3749" y="1842876"/>
                <a:ext cx="3704502" cy="370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Modèle 3D 1" descr="Dé à 6 faces de 16 mm">
                <a:extLst>
                  <a:ext uri="{FF2B5EF4-FFF2-40B4-BE49-F238E27FC236}">
                    <a16:creationId xmlns:a16="http://schemas.microsoft.com/office/drawing/2014/main" id="{60D6F3DB-C546-45BC-906B-A262072BDB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89388584"/>
                  </p:ext>
                </p:extLst>
              </p:nvPr>
            </p:nvGraphicFramePr>
            <p:xfrm>
              <a:off x="4243749" y="1842875"/>
              <a:ext cx="3704502" cy="370450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704502" cy="3704502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5418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Modèle 3D 1" descr="Dé à 6 faces de 16 mm">
                <a:extLst>
                  <a:ext uri="{FF2B5EF4-FFF2-40B4-BE49-F238E27FC236}">
                    <a16:creationId xmlns:a16="http://schemas.microsoft.com/office/drawing/2014/main" id="{60D6F3DB-C546-45BC-906B-A262072BDB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43749" y="1842875"/>
                <a:ext cx="3704502" cy="3704502"/>
              </a:xfrm>
              <a:prstGeom prst="rect">
                <a:avLst/>
              </a:prstGeom>
            </p:spPr>
          </p:pic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54C96647-C5AB-48D1-B0FC-27DE5EBD0D22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fr-FR" sz="1600" dirty="0">
                <a:solidFill>
                  <a:srgbClr val="833C0B"/>
                </a:solidFill>
                <a:latin typeface="Acceseditionsscript Normal" panose="00000500000000000000" pitchFamily="50" charset="0"/>
                <a:ea typeface="Script Ecole 2" panose="02000400000000000000" pitchFamily="2" charset="0"/>
              </a:rPr>
              <a:t>L</a:t>
            </a:r>
            <a:r>
              <a:rPr lang="fr-FR" sz="1600" dirty="0">
                <a:solidFill>
                  <a:srgbClr val="833C0B"/>
                </a:solidFill>
                <a:effectLst/>
                <a:latin typeface="Acceseditionsscript Normal" panose="00000500000000000000" pitchFamily="50" charset="0"/>
                <a:ea typeface="Script Ecole 2" panose="02000400000000000000" pitchFamily="2" charset="0"/>
              </a:rPr>
              <a:t>’identification des nombres</a:t>
            </a:r>
            <a:endParaRPr lang="fr-FR" sz="1600" dirty="0">
              <a:effectLst/>
              <a:latin typeface="Acceseditionsscript Normal" panose="00000500000000000000" pitchFamily="50" charset="0"/>
              <a:ea typeface="Script Ecole 2" panose="020004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effectLst/>
                <a:latin typeface="Acceseditionsscript Normal" panose="00000500000000000000" pitchFamily="50" charset="0"/>
                <a:ea typeface="Script Ecole 2" panose="02000400000000000000" pitchFamily="2" charset="0"/>
              </a:rPr>
              <a:t>– Présenter les faces d’un gros dé : les élèves doivent énoncer le nombre représenté.</a:t>
            </a:r>
          </a:p>
          <a:p>
            <a:pPr>
              <a:spcAft>
                <a:spcPts val="0"/>
              </a:spcAft>
            </a:pPr>
            <a:r>
              <a:rPr lang="fr-FR" sz="1600" dirty="0">
                <a:effectLst/>
                <a:latin typeface="Acceseditionsscript Normal" panose="00000500000000000000" pitchFamily="50" charset="0"/>
                <a:ea typeface="Script Ecole 2" panose="02000400000000000000" pitchFamily="2" charset="0"/>
              </a:rPr>
              <a:t>– Reproduire cette activité sur un rythme assez soutenu une dizaine de fois. (×10)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Modèle 3D 4" descr="Dé à 6 faces de 16 mm">
                <a:extLst>
                  <a:ext uri="{FF2B5EF4-FFF2-40B4-BE49-F238E27FC236}">
                    <a16:creationId xmlns:a16="http://schemas.microsoft.com/office/drawing/2014/main" id="{34C61143-66E6-4E31-BBF7-69534E97C01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7438122"/>
                  </p:ext>
                </p:extLst>
              </p:nvPr>
            </p:nvGraphicFramePr>
            <p:xfrm>
              <a:off x="4243750" y="1842876"/>
              <a:ext cx="3704500" cy="370450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704500" cy="3704501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y="16200000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Modèle 3D 4" descr="Dé à 6 faces de 16 mm">
                <a:extLst>
                  <a:ext uri="{FF2B5EF4-FFF2-40B4-BE49-F238E27FC236}">
                    <a16:creationId xmlns:a16="http://schemas.microsoft.com/office/drawing/2014/main" id="{34C61143-66E6-4E31-BBF7-69534E97C0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43750" y="1842876"/>
                <a:ext cx="3704500" cy="370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Modèle 3D 5" descr="Dé à 6 faces de 16 mm">
                <a:extLst>
                  <a:ext uri="{FF2B5EF4-FFF2-40B4-BE49-F238E27FC236}">
                    <a16:creationId xmlns:a16="http://schemas.microsoft.com/office/drawing/2014/main" id="{D67D058D-D86C-4AAD-84A3-B60961F9B0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5895335"/>
                  </p:ext>
                </p:extLst>
              </p:nvPr>
            </p:nvGraphicFramePr>
            <p:xfrm>
              <a:off x="4243750" y="1842876"/>
              <a:ext cx="3704501" cy="370450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704501" cy="3704501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y="5400000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Modèle 3D 5" descr="Dé à 6 faces de 16 mm">
                <a:extLst>
                  <a:ext uri="{FF2B5EF4-FFF2-40B4-BE49-F238E27FC236}">
                    <a16:creationId xmlns:a16="http://schemas.microsoft.com/office/drawing/2014/main" id="{D67D058D-D86C-4AAD-84A3-B60961F9B0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43750" y="1842876"/>
                <a:ext cx="3704501" cy="370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Modèle 3D 7" descr="Dé à 6 faces de 16 mm">
                <a:extLst>
                  <a:ext uri="{FF2B5EF4-FFF2-40B4-BE49-F238E27FC236}">
                    <a16:creationId xmlns:a16="http://schemas.microsoft.com/office/drawing/2014/main" id="{3A79FA6C-8D90-47A4-AAEE-C6E41A7D31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61933459"/>
                  </p:ext>
                </p:extLst>
              </p:nvPr>
            </p:nvGraphicFramePr>
            <p:xfrm>
              <a:off x="4243749" y="1842876"/>
              <a:ext cx="3704502" cy="370450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704502" cy="3704501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Modèle 3D 7" descr="Dé à 6 faces de 16 mm">
                <a:extLst>
                  <a:ext uri="{FF2B5EF4-FFF2-40B4-BE49-F238E27FC236}">
                    <a16:creationId xmlns:a16="http://schemas.microsoft.com/office/drawing/2014/main" id="{3A79FA6C-8D90-47A4-AAEE-C6E41A7D31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3749" y="1842876"/>
                <a:ext cx="3704502" cy="370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Modèle 3D 9" descr="Dé à 6 faces de 16 mm">
                <a:extLst>
                  <a:ext uri="{FF2B5EF4-FFF2-40B4-BE49-F238E27FC236}">
                    <a16:creationId xmlns:a16="http://schemas.microsoft.com/office/drawing/2014/main" id="{4C459B29-44A2-40B1-84D7-0B91E43A23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81869955"/>
                  </p:ext>
                </p:extLst>
              </p:nvPr>
            </p:nvGraphicFramePr>
            <p:xfrm>
              <a:off x="4243749" y="1842876"/>
              <a:ext cx="3704502" cy="370450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704502" cy="3704501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Modèle 3D 9" descr="Dé à 6 faces de 16 mm">
                <a:extLst>
                  <a:ext uri="{FF2B5EF4-FFF2-40B4-BE49-F238E27FC236}">
                    <a16:creationId xmlns:a16="http://schemas.microsoft.com/office/drawing/2014/main" id="{4C459B29-44A2-40B1-84D7-0B91E43A23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3749" y="1842876"/>
                <a:ext cx="3704502" cy="370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9" name="Modèle 3D 18" descr="Dé à 6 faces de 16 mm">
                <a:extLst>
                  <a:ext uri="{FF2B5EF4-FFF2-40B4-BE49-F238E27FC236}">
                    <a16:creationId xmlns:a16="http://schemas.microsoft.com/office/drawing/2014/main" id="{97A3F2AB-D8D9-4898-88C4-2020768B74D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5885322"/>
                  </p:ext>
                </p:extLst>
              </p:nvPr>
            </p:nvGraphicFramePr>
            <p:xfrm>
              <a:off x="4243747" y="1842874"/>
              <a:ext cx="3704502" cy="370450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704502" cy="3704501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x="-5400002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9" name="Modèle 3D 18" descr="Dé à 6 faces de 16 mm">
                <a:extLst>
                  <a:ext uri="{FF2B5EF4-FFF2-40B4-BE49-F238E27FC236}">
                    <a16:creationId xmlns:a16="http://schemas.microsoft.com/office/drawing/2014/main" id="{97A3F2AB-D8D9-4898-88C4-2020768B74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43747" y="1842874"/>
                <a:ext cx="3704502" cy="3704501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27021093-1C53-4522-97AD-196D500BD7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946" y="3695124"/>
            <a:ext cx="1612350" cy="303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463F93A5-5C62-4598-92B6-972F6AB8866F}"/>
              </a:ext>
            </a:extLst>
          </p:cNvPr>
          <p:cNvSpPr/>
          <p:nvPr/>
        </p:nvSpPr>
        <p:spPr>
          <a:xfrm>
            <a:off x="1235675" y="718396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2778C8B-2BA8-4585-8490-5CC50538B849}"/>
              </a:ext>
            </a:extLst>
          </p:cNvPr>
          <p:cNvSpPr/>
          <p:nvPr/>
        </p:nvSpPr>
        <p:spPr>
          <a:xfrm>
            <a:off x="2298356" y="512450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6D495E9-3C5A-4A7F-91CC-2C6E76637A82}"/>
              </a:ext>
            </a:extLst>
          </p:cNvPr>
          <p:cNvSpPr/>
          <p:nvPr/>
        </p:nvSpPr>
        <p:spPr>
          <a:xfrm>
            <a:off x="3361037" y="298266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829A2CA-239D-421B-BDB1-D551E4E3DD3A}"/>
              </a:ext>
            </a:extLst>
          </p:cNvPr>
          <p:cNvSpPr/>
          <p:nvPr/>
        </p:nvSpPr>
        <p:spPr>
          <a:xfrm>
            <a:off x="4361933" y="656612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CE06486-E32F-4E8B-8A37-D5C6C3C4DFAD}"/>
              </a:ext>
            </a:extLst>
          </p:cNvPr>
          <p:cNvSpPr/>
          <p:nvPr/>
        </p:nvSpPr>
        <p:spPr>
          <a:xfrm>
            <a:off x="5338656" y="176751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9AB0356-F457-45E0-813C-DABB616A3B72}"/>
              </a:ext>
            </a:extLst>
          </p:cNvPr>
          <p:cNvSpPr/>
          <p:nvPr/>
        </p:nvSpPr>
        <p:spPr>
          <a:xfrm>
            <a:off x="6404999" y="374480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6AED5B-283E-4006-BD80-BB3E6B435062}"/>
              </a:ext>
            </a:extLst>
          </p:cNvPr>
          <p:cNvSpPr/>
          <p:nvPr/>
        </p:nvSpPr>
        <p:spPr>
          <a:xfrm>
            <a:off x="7485338" y="344127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3739652-257D-425C-B41E-3C2E740C8E03}"/>
              </a:ext>
            </a:extLst>
          </p:cNvPr>
          <p:cNvSpPr/>
          <p:nvPr/>
        </p:nvSpPr>
        <p:spPr>
          <a:xfrm>
            <a:off x="8563703" y="197359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C72EF54-C5F6-4E47-B85E-3E749F3DF900}"/>
              </a:ext>
            </a:extLst>
          </p:cNvPr>
          <p:cNvSpPr/>
          <p:nvPr/>
        </p:nvSpPr>
        <p:spPr>
          <a:xfrm>
            <a:off x="9540084" y="695255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5935308-3680-4969-A474-A8B7CB81020B}"/>
              </a:ext>
            </a:extLst>
          </p:cNvPr>
          <p:cNvSpPr/>
          <p:nvPr/>
        </p:nvSpPr>
        <p:spPr>
          <a:xfrm>
            <a:off x="10378850" y="1473344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03547C8-5585-495A-B476-4CDBB66D5A12}"/>
              </a:ext>
            </a:extLst>
          </p:cNvPr>
          <p:cNvSpPr/>
          <p:nvPr/>
        </p:nvSpPr>
        <p:spPr>
          <a:xfrm>
            <a:off x="4419760" y="2463379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39BDCBB-5098-4A53-BB78-ABC6CA47B5FA}"/>
              </a:ext>
            </a:extLst>
          </p:cNvPr>
          <p:cNvSpPr/>
          <p:nvPr/>
        </p:nvSpPr>
        <p:spPr>
          <a:xfrm>
            <a:off x="3047179" y="2393485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8B8361C-6290-4186-B498-BACD83810239}"/>
              </a:ext>
            </a:extLst>
          </p:cNvPr>
          <p:cNvSpPr/>
          <p:nvPr/>
        </p:nvSpPr>
        <p:spPr>
          <a:xfrm>
            <a:off x="1802251" y="2550815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F29FE51-A605-4CC0-8C89-69A4FA0F5EF0}"/>
              </a:ext>
            </a:extLst>
          </p:cNvPr>
          <p:cNvSpPr/>
          <p:nvPr/>
        </p:nvSpPr>
        <p:spPr>
          <a:xfrm>
            <a:off x="468136" y="2312983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864AAE3-847F-4B77-95D1-3BEEA5666D3F}"/>
              </a:ext>
            </a:extLst>
          </p:cNvPr>
          <p:cNvSpPr/>
          <p:nvPr/>
        </p:nvSpPr>
        <p:spPr>
          <a:xfrm>
            <a:off x="5538741" y="2059563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C907A8A-7278-453F-93F8-2677FB465A82}"/>
              </a:ext>
            </a:extLst>
          </p:cNvPr>
          <p:cNvSpPr/>
          <p:nvPr/>
        </p:nvSpPr>
        <p:spPr>
          <a:xfrm>
            <a:off x="6824423" y="2242891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0EDD32F-72DD-49F6-B816-87B253184ABD}"/>
              </a:ext>
            </a:extLst>
          </p:cNvPr>
          <p:cNvSpPr/>
          <p:nvPr/>
        </p:nvSpPr>
        <p:spPr>
          <a:xfrm>
            <a:off x="7945354" y="1712634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A1D998A8-A4CA-49D2-9938-7AD4C8ED09F4}"/>
              </a:ext>
            </a:extLst>
          </p:cNvPr>
          <p:cNvSpPr/>
          <p:nvPr/>
        </p:nvSpPr>
        <p:spPr>
          <a:xfrm>
            <a:off x="9269584" y="2046492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6D033BDE-B493-4D3B-BA79-60F7E43BD876}"/>
              </a:ext>
            </a:extLst>
          </p:cNvPr>
          <p:cNvSpPr/>
          <p:nvPr/>
        </p:nvSpPr>
        <p:spPr>
          <a:xfrm>
            <a:off x="53262" y="3313348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79ED051-BF8D-40F1-8423-7FD9442AC302}"/>
              </a:ext>
            </a:extLst>
          </p:cNvPr>
          <p:cNvSpPr/>
          <p:nvPr/>
        </p:nvSpPr>
        <p:spPr>
          <a:xfrm>
            <a:off x="974752" y="4026945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19085DAA-5D2B-4A35-A94C-1B1C5AE6A35E}"/>
              </a:ext>
            </a:extLst>
          </p:cNvPr>
          <p:cNvSpPr/>
          <p:nvPr/>
        </p:nvSpPr>
        <p:spPr>
          <a:xfrm>
            <a:off x="2434683" y="3827193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C5B91836-37BB-4088-B4A0-AD29F96AD318}"/>
              </a:ext>
            </a:extLst>
          </p:cNvPr>
          <p:cNvSpPr/>
          <p:nvPr/>
        </p:nvSpPr>
        <p:spPr>
          <a:xfrm>
            <a:off x="3519732" y="4324689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07892B11-CA89-4201-9684-81A051770B4A}"/>
              </a:ext>
            </a:extLst>
          </p:cNvPr>
          <p:cNvSpPr/>
          <p:nvPr/>
        </p:nvSpPr>
        <p:spPr>
          <a:xfrm>
            <a:off x="4732651" y="4035628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EB10051-CCB6-405B-A91A-6CAE86D9386D}"/>
              </a:ext>
            </a:extLst>
          </p:cNvPr>
          <p:cNvSpPr/>
          <p:nvPr/>
        </p:nvSpPr>
        <p:spPr>
          <a:xfrm>
            <a:off x="9128454" y="3683485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7DACBDCB-73B8-4756-AEA7-C6BCA6F5EA59}"/>
              </a:ext>
            </a:extLst>
          </p:cNvPr>
          <p:cNvSpPr/>
          <p:nvPr/>
        </p:nvSpPr>
        <p:spPr>
          <a:xfrm>
            <a:off x="7971828" y="4179172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50ECDCF6-22D9-4F8A-8A47-BE87B5FF3A87}"/>
              </a:ext>
            </a:extLst>
          </p:cNvPr>
          <p:cNvSpPr/>
          <p:nvPr/>
        </p:nvSpPr>
        <p:spPr>
          <a:xfrm>
            <a:off x="6905618" y="3640103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38422268-2D0F-4BE5-AA4D-D425BD58610B}"/>
              </a:ext>
            </a:extLst>
          </p:cNvPr>
          <p:cNvSpPr/>
          <p:nvPr/>
        </p:nvSpPr>
        <p:spPr>
          <a:xfrm>
            <a:off x="5978480" y="4172954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5A8D6F62-C5CD-43B5-BFF9-4389DDCCD0FF}"/>
              </a:ext>
            </a:extLst>
          </p:cNvPr>
          <p:cNvSpPr/>
          <p:nvPr/>
        </p:nvSpPr>
        <p:spPr>
          <a:xfrm>
            <a:off x="336721" y="135565"/>
            <a:ext cx="1062681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5981183A-80FE-48F7-B494-C5F8258DA96B}"/>
              </a:ext>
            </a:extLst>
          </p:cNvPr>
          <p:cNvSpPr/>
          <p:nvPr/>
        </p:nvSpPr>
        <p:spPr>
          <a:xfrm>
            <a:off x="1266568" y="708099"/>
            <a:ext cx="1062681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EE47166-A6DF-4D74-88B7-EFD00E03A081}"/>
              </a:ext>
            </a:extLst>
          </p:cNvPr>
          <p:cNvSpPr/>
          <p:nvPr/>
        </p:nvSpPr>
        <p:spPr>
          <a:xfrm>
            <a:off x="2313802" y="477439"/>
            <a:ext cx="1062681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B2F44E2-1770-49FE-ABD5-AAA6094FDD79}"/>
              </a:ext>
            </a:extLst>
          </p:cNvPr>
          <p:cNvSpPr/>
          <p:nvPr/>
        </p:nvSpPr>
        <p:spPr>
          <a:xfrm>
            <a:off x="3371847" y="259133"/>
            <a:ext cx="1062681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4C528E8-62C4-4C0C-AFC6-1B0296432978}"/>
              </a:ext>
            </a:extLst>
          </p:cNvPr>
          <p:cNvSpPr/>
          <p:nvPr/>
        </p:nvSpPr>
        <p:spPr>
          <a:xfrm>
            <a:off x="4371974" y="625720"/>
            <a:ext cx="1062681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3F3D5304-6B05-4AC3-BD2D-B7DC91989DB5}"/>
              </a:ext>
            </a:extLst>
          </p:cNvPr>
          <p:cNvSpPr/>
          <p:nvPr/>
        </p:nvSpPr>
        <p:spPr>
          <a:xfrm>
            <a:off x="5338654" y="176748"/>
            <a:ext cx="1062681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3A301E3-DB91-4F10-AC90-7D1FAD98FC8F}"/>
              </a:ext>
            </a:extLst>
          </p:cNvPr>
          <p:cNvSpPr/>
          <p:nvPr/>
        </p:nvSpPr>
        <p:spPr>
          <a:xfrm>
            <a:off x="6406973" y="355955"/>
            <a:ext cx="1062681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124A9F4-7FDB-4C7B-8546-1C0D4B4DCF32}"/>
              </a:ext>
            </a:extLst>
          </p:cNvPr>
          <p:cNvSpPr/>
          <p:nvPr/>
        </p:nvSpPr>
        <p:spPr>
          <a:xfrm>
            <a:off x="7505891" y="331763"/>
            <a:ext cx="1062681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25D0A06-CF04-43F4-A3FA-E1C5E0AD1CF3}"/>
              </a:ext>
            </a:extLst>
          </p:cNvPr>
          <p:cNvSpPr/>
          <p:nvPr/>
        </p:nvSpPr>
        <p:spPr>
          <a:xfrm>
            <a:off x="8563699" y="217951"/>
            <a:ext cx="1062681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6A3D689D-2BC6-45CF-B3AC-AC58119A1EF7}"/>
              </a:ext>
            </a:extLst>
          </p:cNvPr>
          <p:cNvSpPr/>
          <p:nvPr/>
        </p:nvSpPr>
        <p:spPr>
          <a:xfrm>
            <a:off x="9547822" y="691130"/>
            <a:ext cx="1062681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B5750A3F-0714-4232-BBCB-6A1FFAD3BF21}"/>
              </a:ext>
            </a:extLst>
          </p:cNvPr>
          <p:cNvSpPr/>
          <p:nvPr/>
        </p:nvSpPr>
        <p:spPr>
          <a:xfrm>
            <a:off x="10268984" y="1477472"/>
            <a:ext cx="1266182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269E90BB-C394-413D-B2C7-89F1F979B103}"/>
              </a:ext>
            </a:extLst>
          </p:cNvPr>
          <p:cNvSpPr/>
          <p:nvPr/>
        </p:nvSpPr>
        <p:spPr>
          <a:xfrm>
            <a:off x="9181859" y="2030003"/>
            <a:ext cx="1288160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788B5352-A1CA-4848-AACA-795A7C622B8A}"/>
              </a:ext>
            </a:extLst>
          </p:cNvPr>
          <p:cNvSpPr/>
          <p:nvPr/>
        </p:nvSpPr>
        <p:spPr>
          <a:xfrm>
            <a:off x="7959269" y="1708509"/>
            <a:ext cx="1243158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9A219B80-B10D-4475-AD9A-107B5C0375D3}"/>
              </a:ext>
            </a:extLst>
          </p:cNvPr>
          <p:cNvSpPr/>
          <p:nvPr/>
        </p:nvSpPr>
        <p:spPr>
          <a:xfrm>
            <a:off x="6821666" y="2185212"/>
            <a:ext cx="1245831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C51034C1-B53B-4286-9B92-6C1CA840CB04}"/>
              </a:ext>
            </a:extLst>
          </p:cNvPr>
          <p:cNvSpPr/>
          <p:nvPr/>
        </p:nvSpPr>
        <p:spPr>
          <a:xfrm>
            <a:off x="5553419" y="2047199"/>
            <a:ext cx="1251632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97F2EBAA-1565-48DD-98C5-2287A9390E25}"/>
              </a:ext>
            </a:extLst>
          </p:cNvPr>
          <p:cNvSpPr/>
          <p:nvPr/>
        </p:nvSpPr>
        <p:spPr>
          <a:xfrm>
            <a:off x="4415116" y="2441728"/>
            <a:ext cx="1250387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6DCA07C4-D870-43A0-BAC1-CA00ADC82F18}"/>
              </a:ext>
            </a:extLst>
          </p:cNvPr>
          <p:cNvSpPr/>
          <p:nvPr/>
        </p:nvSpPr>
        <p:spPr>
          <a:xfrm>
            <a:off x="3061585" y="2372897"/>
            <a:ext cx="1363374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E777A0B1-C82B-4186-BA2F-AB5B110ABE16}"/>
              </a:ext>
            </a:extLst>
          </p:cNvPr>
          <p:cNvSpPr/>
          <p:nvPr/>
        </p:nvSpPr>
        <p:spPr>
          <a:xfrm>
            <a:off x="1805337" y="2521991"/>
            <a:ext cx="1242628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D014270F-B229-492D-BC8B-F454ABFF9DF6}"/>
              </a:ext>
            </a:extLst>
          </p:cNvPr>
          <p:cNvSpPr/>
          <p:nvPr/>
        </p:nvSpPr>
        <p:spPr>
          <a:xfrm>
            <a:off x="427977" y="2314481"/>
            <a:ext cx="1366468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1C9C74B2-DECF-4463-A96E-2C23C23F2D72}"/>
              </a:ext>
            </a:extLst>
          </p:cNvPr>
          <p:cNvSpPr/>
          <p:nvPr/>
        </p:nvSpPr>
        <p:spPr>
          <a:xfrm>
            <a:off x="53262" y="3302654"/>
            <a:ext cx="1278309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0983C71-505E-417E-936D-83D9C49ED107}"/>
              </a:ext>
            </a:extLst>
          </p:cNvPr>
          <p:cNvSpPr/>
          <p:nvPr/>
        </p:nvSpPr>
        <p:spPr>
          <a:xfrm>
            <a:off x="999477" y="4011502"/>
            <a:ext cx="1253584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A20604FC-EDA3-44E0-BDB6-72B881DDA98A}"/>
              </a:ext>
            </a:extLst>
          </p:cNvPr>
          <p:cNvSpPr/>
          <p:nvPr/>
        </p:nvSpPr>
        <p:spPr>
          <a:xfrm>
            <a:off x="2253061" y="3818959"/>
            <a:ext cx="1253583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21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F3F837EC-CB74-473A-997D-D0411FFF959D}"/>
              </a:ext>
            </a:extLst>
          </p:cNvPr>
          <p:cNvSpPr/>
          <p:nvPr/>
        </p:nvSpPr>
        <p:spPr>
          <a:xfrm>
            <a:off x="3361037" y="4310279"/>
            <a:ext cx="1253582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22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C68C53BA-02B3-4A01-A7F0-29AA5107651E}"/>
              </a:ext>
            </a:extLst>
          </p:cNvPr>
          <p:cNvSpPr/>
          <p:nvPr/>
        </p:nvSpPr>
        <p:spPr>
          <a:xfrm>
            <a:off x="4555479" y="4035628"/>
            <a:ext cx="1254527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23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0AD31AC8-68C9-4825-A9D3-2DE5AA34EED5}"/>
              </a:ext>
            </a:extLst>
          </p:cNvPr>
          <p:cNvSpPr/>
          <p:nvPr/>
        </p:nvSpPr>
        <p:spPr>
          <a:xfrm>
            <a:off x="5810006" y="4172954"/>
            <a:ext cx="1245830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24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0B1BFF28-07E2-4815-AB4E-5E9579D09AA2}"/>
              </a:ext>
            </a:extLst>
          </p:cNvPr>
          <p:cNvSpPr/>
          <p:nvPr/>
        </p:nvSpPr>
        <p:spPr>
          <a:xfrm>
            <a:off x="6920292" y="3625689"/>
            <a:ext cx="1253582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25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18857117-B32A-4F38-807B-C287B0FE987F}"/>
              </a:ext>
            </a:extLst>
          </p:cNvPr>
          <p:cNvSpPr/>
          <p:nvPr/>
        </p:nvSpPr>
        <p:spPr>
          <a:xfrm>
            <a:off x="7982973" y="4175059"/>
            <a:ext cx="1242436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26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D864ACA-DE88-4E61-A599-D8A6117113D4}"/>
              </a:ext>
            </a:extLst>
          </p:cNvPr>
          <p:cNvSpPr/>
          <p:nvPr/>
        </p:nvSpPr>
        <p:spPr>
          <a:xfrm>
            <a:off x="9138653" y="3657493"/>
            <a:ext cx="1254527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8D8E627-D788-40A2-A509-9CDF4C1A62CF}"/>
              </a:ext>
            </a:extLst>
          </p:cNvPr>
          <p:cNvSpPr/>
          <p:nvPr/>
        </p:nvSpPr>
        <p:spPr>
          <a:xfrm>
            <a:off x="10419567" y="4030210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1E21236-F660-4D98-984A-A5987F3EECE8}"/>
              </a:ext>
            </a:extLst>
          </p:cNvPr>
          <p:cNvSpPr/>
          <p:nvPr/>
        </p:nvSpPr>
        <p:spPr>
          <a:xfrm>
            <a:off x="10920654" y="4931923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1EE5F28-4F9D-4022-BD49-9F69C7277F1D}"/>
              </a:ext>
            </a:extLst>
          </p:cNvPr>
          <p:cNvSpPr/>
          <p:nvPr/>
        </p:nvSpPr>
        <p:spPr>
          <a:xfrm>
            <a:off x="9759615" y="5430232"/>
            <a:ext cx="1062681" cy="1013254"/>
          </a:xfrm>
          <a:prstGeom prst="ellipse">
            <a:avLst/>
          </a:prstGeom>
          <a:solidFill>
            <a:srgbClr val="FFFF93"/>
          </a:solidFill>
          <a:ln>
            <a:solidFill>
              <a:srgbClr val="FFF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5876AB9B-48AA-47E3-9A0C-BD62875AF142}"/>
              </a:ext>
            </a:extLst>
          </p:cNvPr>
          <p:cNvSpPr/>
          <p:nvPr/>
        </p:nvSpPr>
        <p:spPr>
          <a:xfrm>
            <a:off x="10351927" y="3983354"/>
            <a:ext cx="1254527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28</a:t>
            </a: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88D5765-7F82-456C-A1B5-52BF724EE2CC}"/>
              </a:ext>
            </a:extLst>
          </p:cNvPr>
          <p:cNvSpPr/>
          <p:nvPr/>
        </p:nvSpPr>
        <p:spPr>
          <a:xfrm>
            <a:off x="10833408" y="4927810"/>
            <a:ext cx="1254527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29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A816451D-D04F-44C7-B299-C50347E5215D}"/>
              </a:ext>
            </a:extLst>
          </p:cNvPr>
          <p:cNvSpPr/>
          <p:nvPr/>
        </p:nvSpPr>
        <p:spPr>
          <a:xfrm>
            <a:off x="9666127" y="5387489"/>
            <a:ext cx="1254527" cy="1013254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30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69C22EC1-8B5A-4608-BFC6-4AC031089D60}"/>
              </a:ext>
            </a:extLst>
          </p:cNvPr>
          <p:cNvSpPr txBox="1"/>
          <p:nvPr/>
        </p:nvSpPr>
        <p:spPr>
          <a:xfrm>
            <a:off x="-3432" y="5762577"/>
            <a:ext cx="95737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fr-FR" sz="1600" dirty="0">
                <a:solidFill>
                  <a:srgbClr val="833C0B"/>
                </a:solidFill>
                <a:latin typeface="Acceseditionsscript Normal" panose="00000500000000000000" pitchFamily="50" charset="0"/>
                <a:ea typeface="Script Ecole 2" panose="02000400000000000000" pitchFamily="2" charset="0"/>
              </a:rPr>
              <a:t>L</a:t>
            </a:r>
            <a:r>
              <a:rPr lang="fr-FR" sz="1600" dirty="0">
                <a:solidFill>
                  <a:srgbClr val="833C0B"/>
                </a:solidFill>
                <a:effectLst/>
                <a:latin typeface="Acceseditionsscript Normal" panose="00000500000000000000" pitchFamily="50" charset="0"/>
                <a:ea typeface="Script Ecole 2" panose="02000400000000000000" pitchFamily="2" charset="0"/>
              </a:rPr>
              <a:t>a comptine numérique à l’endroit</a:t>
            </a:r>
            <a:endParaRPr lang="fr-FR" sz="1600" dirty="0">
              <a:effectLst/>
              <a:latin typeface="Acceseditionsscript Normal" panose="00000500000000000000" pitchFamily="50" charset="0"/>
              <a:ea typeface="Script Ecole 2" panose="020004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effectLst/>
                <a:latin typeface="Acceseditionsscript Normal" panose="00000500000000000000" pitchFamily="50" charset="0"/>
                <a:ea typeface="Script Ecole 2" panose="02000400000000000000" pitchFamily="2" charset="0"/>
              </a:rPr>
              <a:t>– Réciter collectivement la comptine numérique, en partant de 0, sur un rythme posé.</a:t>
            </a:r>
          </a:p>
          <a:p>
            <a:pPr>
              <a:spcAft>
                <a:spcPts val="0"/>
              </a:spcAft>
            </a:pPr>
            <a:r>
              <a:rPr lang="fr-FR" sz="1600" dirty="0">
                <a:effectLst/>
                <a:latin typeface="Acceseditionsscript Normal" panose="00000500000000000000" pitchFamily="50" charset="0"/>
                <a:ea typeface="Script Ecole 2" panose="02000400000000000000" pitchFamily="2" charset="0"/>
              </a:rPr>
              <a:t>– Réciter la comptine une deuxième fois, en annonçant en amont que vous allez vous arrêter à un nombre donné (14 par exemple). Les élèves ne doivent pas poursuivre la récitation. (×3)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F4153E7-0815-4137-B268-4EE03E034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30" y="179705"/>
            <a:ext cx="1123405" cy="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6" grpId="0" animBg="1"/>
      <p:bldP spid="77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917176B-4749-45D2-B960-4D9DD332986F}"/>
              </a:ext>
            </a:extLst>
          </p:cNvPr>
          <p:cNvSpPr/>
          <p:nvPr/>
        </p:nvSpPr>
        <p:spPr>
          <a:xfrm>
            <a:off x="534785" y="553998"/>
            <a:ext cx="11122429" cy="602672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Modèle 3D 1" descr="Dé à 6 faces de 16 mm">
                <a:extLst>
                  <a:ext uri="{FF2B5EF4-FFF2-40B4-BE49-F238E27FC236}">
                    <a16:creationId xmlns:a16="http://schemas.microsoft.com/office/drawing/2014/main" id="{EE0D102C-3789-4B31-9CF2-2C4CFC4F98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9380032"/>
                  </p:ext>
                </p:extLst>
              </p:nvPr>
            </p:nvGraphicFramePr>
            <p:xfrm>
              <a:off x="1937994" y="1977939"/>
              <a:ext cx="2902120" cy="290211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2120" cy="2902119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2450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Modèle 3D 1" descr="Dé à 6 faces de 16 mm">
                <a:extLst>
                  <a:ext uri="{FF2B5EF4-FFF2-40B4-BE49-F238E27FC236}">
                    <a16:creationId xmlns:a16="http://schemas.microsoft.com/office/drawing/2014/main" id="{EE0D102C-3789-4B31-9CF2-2C4CFC4F98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7994" y="1977939"/>
                <a:ext cx="2902120" cy="2902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èle 3D 3" descr="Dé à 6 faces de 16 mm">
                <a:extLst>
                  <a:ext uri="{FF2B5EF4-FFF2-40B4-BE49-F238E27FC236}">
                    <a16:creationId xmlns:a16="http://schemas.microsoft.com/office/drawing/2014/main" id="{F72B43CA-AE06-4CDE-936A-C5E14146E2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6883589"/>
                  </p:ext>
                </p:extLst>
              </p:nvPr>
            </p:nvGraphicFramePr>
            <p:xfrm>
              <a:off x="7026537" y="1975775"/>
              <a:ext cx="2906449" cy="29064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49" cy="2906450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y="162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245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èle 3D 3" descr="Dé à 6 faces de 16 mm">
                <a:extLst>
                  <a:ext uri="{FF2B5EF4-FFF2-40B4-BE49-F238E27FC236}">
                    <a16:creationId xmlns:a16="http://schemas.microsoft.com/office/drawing/2014/main" id="{F72B43CA-AE06-4CDE-936A-C5E14146E2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6537" y="1975775"/>
                <a:ext cx="2906449" cy="290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Modèle 3D 5" descr="Dé à 6 faces de 16 mm">
                <a:extLst>
                  <a:ext uri="{FF2B5EF4-FFF2-40B4-BE49-F238E27FC236}">
                    <a16:creationId xmlns:a16="http://schemas.microsoft.com/office/drawing/2014/main" id="{1289C178-4DDF-4B49-AED1-0434AD2B87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2519735"/>
                  </p:ext>
                </p:extLst>
              </p:nvPr>
            </p:nvGraphicFramePr>
            <p:xfrm>
              <a:off x="1935829" y="1975773"/>
              <a:ext cx="2906451" cy="29064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51" cy="2906450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42450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Modèle 3D 5" descr="Dé à 6 faces de 16 mm">
                <a:extLst>
                  <a:ext uri="{FF2B5EF4-FFF2-40B4-BE49-F238E27FC236}">
                    <a16:creationId xmlns:a16="http://schemas.microsoft.com/office/drawing/2014/main" id="{1289C178-4DDF-4B49-AED1-0434AD2B87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5829" y="1975773"/>
                <a:ext cx="2906451" cy="290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Modèle 3D 7" descr="Dé à 6 faces de 16 mm">
                <a:extLst>
                  <a:ext uri="{FF2B5EF4-FFF2-40B4-BE49-F238E27FC236}">
                    <a16:creationId xmlns:a16="http://schemas.microsoft.com/office/drawing/2014/main" id="{DAF13D1B-4588-46FC-A403-215C08408F4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7682394"/>
                  </p:ext>
                </p:extLst>
              </p:nvPr>
            </p:nvGraphicFramePr>
            <p:xfrm>
              <a:off x="7026537" y="1975776"/>
              <a:ext cx="2906449" cy="290644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49" cy="2906448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4245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Modèle 3D 7" descr="Dé à 6 faces de 16 mm">
                <a:extLst>
                  <a:ext uri="{FF2B5EF4-FFF2-40B4-BE49-F238E27FC236}">
                    <a16:creationId xmlns:a16="http://schemas.microsoft.com/office/drawing/2014/main" id="{DAF13D1B-4588-46FC-A403-215C08408F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26537" y="1975776"/>
                <a:ext cx="2906449" cy="2906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Modèle 3D 9" descr="Dé à 6 faces de 16 mm">
                <a:extLst>
                  <a:ext uri="{FF2B5EF4-FFF2-40B4-BE49-F238E27FC236}">
                    <a16:creationId xmlns:a16="http://schemas.microsoft.com/office/drawing/2014/main" id="{AB5B7307-CAE8-43D8-B3D5-3DD69BC5F6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14493123"/>
                  </p:ext>
                </p:extLst>
              </p:nvPr>
            </p:nvGraphicFramePr>
            <p:xfrm>
              <a:off x="1935830" y="1975773"/>
              <a:ext cx="2906449" cy="29064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49" cy="2906450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4245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Modèle 3D 9" descr="Dé à 6 faces de 16 mm">
                <a:extLst>
                  <a:ext uri="{FF2B5EF4-FFF2-40B4-BE49-F238E27FC236}">
                    <a16:creationId xmlns:a16="http://schemas.microsoft.com/office/drawing/2014/main" id="{AB5B7307-CAE8-43D8-B3D5-3DD69BC5F6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5830" y="1975773"/>
                <a:ext cx="2906449" cy="290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Modèle 3D 11" descr="Dé à 6 faces de 16 mm">
                <a:extLst>
                  <a:ext uri="{FF2B5EF4-FFF2-40B4-BE49-F238E27FC236}">
                    <a16:creationId xmlns:a16="http://schemas.microsoft.com/office/drawing/2014/main" id="{FE5378BD-BFAD-41A2-88A9-2210B01E5D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8832107"/>
                  </p:ext>
                </p:extLst>
              </p:nvPr>
            </p:nvGraphicFramePr>
            <p:xfrm>
              <a:off x="7026537" y="1975775"/>
              <a:ext cx="2906449" cy="29064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49" cy="2906450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4245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Modèle 3D 11" descr="Dé à 6 faces de 16 mm">
                <a:extLst>
                  <a:ext uri="{FF2B5EF4-FFF2-40B4-BE49-F238E27FC236}">
                    <a16:creationId xmlns:a16="http://schemas.microsoft.com/office/drawing/2014/main" id="{FE5378BD-BFAD-41A2-88A9-2210B01E5D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26537" y="1975775"/>
                <a:ext cx="2906449" cy="290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4" name="Modèle 3D 13" descr="Dé à 6 faces de 16 mm">
                <a:extLst>
                  <a:ext uri="{FF2B5EF4-FFF2-40B4-BE49-F238E27FC236}">
                    <a16:creationId xmlns:a16="http://schemas.microsoft.com/office/drawing/2014/main" id="{D77D1703-60A4-423E-8C23-A181B35F58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86155533"/>
                  </p:ext>
                </p:extLst>
              </p:nvPr>
            </p:nvGraphicFramePr>
            <p:xfrm>
              <a:off x="1935830" y="1975774"/>
              <a:ext cx="2906449" cy="290644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49" cy="2906448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4245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Modèle 3D 13" descr="Dé à 6 faces de 16 mm">
                <a:extLst>
                  <a:ext uri="{FF2B5EF4-FFF2-40B4-BE49-F238E27FC236}">
                    <a16:creationId xmlns:a16="http://schemas.microsoft.com/office/drawing/2014/main" id="{D77D1703-60A4-423E-8C23-A181B35F58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5830" y="1975774"/>
                <a:ext cx="2906449" cy="2906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6" name="Modèle 3D 15" descr="Dé à 6 faces de 16 mm">
                <a:extLst>
                  <a:ext uri="{FF2B5EF4-FFF2-40B4-BE49-F238E27FC236}">
                    <a16:creationId xmlns:a16="http://schemas.microsoft.com/office/drawing/2014/main" id="{339284F2-DE92-483D-97B5-E05BF570A0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0897098"/>
                  </p:ext>
                </p:extLst>
              </p:nvPr>
            </p:nvGraphicFramePr>
            <p:xfrm>
              <a:off x="7026536" y="1975775"/>
              <a:ext cx="2906451" cy="29064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51" cy="2906450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2450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6" name="Modèle 3D 15" descr="Dé à 6 faces de 16 mm">
                <a:extLst>
                  <a:ext uri="{FF2B5EF4-FFF2-40B4-BE49-F238E27FC236}">
                    <a16:creationId xmlns:a16="http://schemas.microsoft.com/office/drawing/2014/main" id="{339284F2-DE92-483D-97B5-E05BF570A0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6536" y="1975775"/>
                <a:ext cx="2906451" cy="290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Modèle 3D 17" descr="Dé à 6 faces de 16 mm">
                <a:extLst>
                  <a:ext uri="{FF2B5EF4-FFF2-40B4-BE49-F238E27FC236}">
                    <a16:creationId xmlns:a16="http://schemas.microsoft.com/office/drawing/2014/main" id="{818B4BA6-9636-4C15-8351-F2A8B70E0D1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0082503"/>
                  </p:ext>
                </p:extLst>
              </p:nvPr>
            </p:nvGraphicFramePr>
            <p:xfrm>
              <a:off x="1935830" y="1975773"/>
              <a:ext cx="2906449" cy="29064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49" cy="2906450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y="162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245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Modèle 3D 17" descr="Dé à 6 faces de 16 mm">
                <a:extLst>
                  <a:ext uri="{FF2B5EF4-FFF2-40B4-BE49-F238E27FC236}">
                    <a16:creationId xmlns:a16="http://schemas.microsoft.com/office/drawing/2014/main" id="{818B4BA6-9636-4C15-8351-F2A8B70E0D1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5830" y="1975773"/>
                <a:ext cx="2906449" cy="290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0" name="Modèle 3D 19" descr="Dé à 6 faces de 16 mm">
                <a:extLst>
                  <a:ext uri="{FF2B5EF4-FFF2-40B4-BE49-F238E27FC236}">
                    <a16:creationId xmlns:a16="http://schemas.microsoft.com/office/drawing/2014/main" id="{EEAD2AFB-F0AD-488F-815D-36D8BAB24DF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13502936"/>
                  </p:ext>
                </p:extLst>
              </p:nvPr>
            </p:nvGraphicFramePr>
            <p:xfrm>
              <a:off x="7026536" y="1975775"/>
              <a:ext cx="2906451" cy="29064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51" cy="2906450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42450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0" name="Modèle 3D 19" descr="Dé à 6 faces de 16 mm">
                <a:extLst>
                  <a:ext uri="{FF2B5EF4-FFF2-40B4-BE49-F238E27FC236}">
                    <a16:creationId xmlns:a16="http://schemas.microsoft.com/office/drawing/2014/main" id="{EEAD2AFB-F0AD-488F-815D-36D8BAB24D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26536" y="1975775"/>
                <a:ext cx="2906451" cy="290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2" name="Modèle 3D 21" descr="Dé à 6 faces de 16 mm">
                <a:extLst>
                  <a:ext uri="{FF2B5EF4-FFF2-40B4-BE49-F238E27FC236}">
                    <a16:creationId xmlns:a16="http://schemas.microsoft.com/office/drawing/2014/main" id="{DF6EDF87-4CB7-43D5-B646-6AC72C7EDF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2042924"/>
                  </p:ext>
                </p:extLst>
              </p:nvPr>
            </p:nvGraphicFramePr>
            <p:xfrm>
              <a:off x="1935829" y="1975773"/>
              <a:ext cx="2906451" cy="29064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51" cy="2906450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42450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2" name="Modèle 3D 21" descr="Dé à 6 faces de 16 mm">
                <a:extLst>
                  <a:ext uri="{FF2B5EF4-FFF2-40B4-BE49-F238E27FC236}">
                    <a16:creationId xmlns:a16="http://schemas.microsoft.com/office/drawing/2014/main" id="{DF6EDF87-4CB7-43D5-B646-6AC72C7EDF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5829" y="1975773"/>
                <a:ext cx="2906451" cy="290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4" name="Modèle 3D 23" descr="Dé à 6 faces de 16 mm">
                <a:extLst>
                  <a:ext uri="{FF2B5EF4-FFF2-40B4-BE49-F238E27FC236}">
                    <a16:creationId xmlns:a16="http://schemas.microsoft.com/office/drawing/2014/main" id="{8FD4FBA3-4EA2-4EA0-AFF3-660C1B3FD3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84502619"/>
                  </p:ext>
                </p:extLst>
              </p:nvPr>
            </p:nvGraphicFramePr>
            <p:xfrm>
              <a:off x="7026537" y="1975775"/>
              <a:ext cx="2906449" cy="29064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49" cy="2906450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4245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4" name="Modèle 3D 23" descr="Dé à 6 faces de 16 mm">
                <a:extLst>
                  <a:ext uri="{FF2B5EF4-FFF2-40B4-BE49-F238E27FC236}">
                    <a16:creationId xmlns:a16="http://schemas.microsoft.com/office/drawing/2014/main" id="{8FD4FBA3-4EA2-4EA0-AFF3-660C1B3FD3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26537" y="1975775"/>
                <a:ext cx="2906449" cy="290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Modèle 3D 25" descr="Dé à 6 faces de 16 mm">
                <a:extLst>
                  <a:ext uri="{FF2B5EF4-FFF2-40B4-BE49-F238E27FC236}">
                    <a16:creationId xmlns:a16="http://schemas.microsoft.com/office/drawing/2014/main" id="{A70F77FE-D25E-4A8B-8DC8-20FBB4DCC2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3404354"/>
                  </p:ext>
                </p:extLst>
              </p:nvPr>
            </p:nvGraphicFramePr>
            <p:xfrm>
              <a:off x="1935830" y="1975773"/>
              <a:ext cx="2906449" cy="29064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49" cy="2906450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y="162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245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Modèle 3D 25" descr="Dé à 6 faces de 16 mm">
                <a:extLst>
                  <a:ext uri="{FF2B5EF4-FFF2-40B4-BE49-F238E27FC236}">
                    <a16:creationId xmlns:a16="http://schemas.microsoft.com/office/drawing/2014/main" id="{A70F77FE-D25E-4A8B-8DC8-20FBB4DCC2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5830" y="1975773"/>
                <a:ext cx="2906449" cy="290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8" name="Modèle 3D 27" descr="Dé à 6 faces de 16 mm">
                <a:extLst>
                  <a:ext uri="{FF2B5EF4-FFF2-40B4-BE49-F238E27FC236}">
                    <a16:creationId xmlns:a16="http://schemas.microsoft.com/office/drawing/2014/main" id="{61EC840E-555C-4475-A0D5-D0BC6581750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5658153"/>
                  </p:ext>
                </p:extLst>
              </p:nvPr>
            </p:nvGraphicFramePr>
            <p:xfrm>
              <a:off x="7026536" y="1975775"/>
              <a:ext cx="2906450" cy="290645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50" cy="2906451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42450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Modèle 3D 27" descr="Dé à 6 faces de 16 mm">
                <a:extLst>
                  <a:ext uri="{FF2B5EF4-FFF2-40B4-BE49-F238E27FC236}">
                    <a16:creationId xmlns:a16="http://schemas.microsoft.com/office/drawing/2014/main" id="{61EC840E-555C-4475-A0D5-D0BC658175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26536" y="1975775"/>
                <a:ext cx="2906450" cy="2906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0" name="Modèle 3D 29" descr="Dé à 6 faces de 16 mm">
                <a:extLst>
                  <a:ext uri="{FF2B5EF4-FFF2-40B4-BE49-F238E27FC236}">
                    <a16:creationId xmlns:a16="http://schemas.microsoft.com/office/drawing/2014/main" id="{E26689D2-1233-4F6C-A622-21D43F439BD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12967998"/>
                  </p:ext>
                </p:extLst>
              </p:nvPr>
            </p:nvGraphicFramePr>
            <p:xfrm>
              <a:off x="1935830" y="1975774"/>
              <a:ext cx="2906449" cy="290644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49" cy="2906448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4245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0" name="Modèle 3D 29" descr="Dé à 6 faces de 16 mm">
                <a:extLst>
                  <a:ext uri="{FF2B5EF4-FFF2-40B4-BE49-F238E27FC236}">
                    <a16:creationId xmlns:a16="http://schemas.microsoft.com/office/drawing/2014/main" id="{E26689D2-1233-4F6C-A622-21D43F439B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5830" y="1975774"/>
                <a:ext cx="2906449" cy="2906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2" name="Modèle 3D 31" descr="Dé à 6 faces de 16 mm">
                <a:extLst>
                  <a:ext uri="{FF2B5EF4-FFF2-40B4-BE49-F238E27FC236}">
                    <a16:creationId xmlns:a16="http://schemas.microsoft.com/office/drawing/2014/main" id="{ADAA8FF1-5228-4BCD-A2E9-329847CF7E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9183680"/>
                  </p:ext>
                </p:extLst>
              </p:nvPr>
            </p:nvGraphicFramePr>
            <p:xfrm>
              <a:off x="7026537" y="1975775"/>
              <a:ext cx="2906449" cy="29064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49" cy="2906450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4245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2" name="Modèle 3D 31" descr="Dé à 6 faces de 16 mm">
                <a:extLst>
                  <a:ext uri="{FF2B5EF4-FFF2-40B4-BE49-F238E27FC236}">
                    <a16:creationId xmlns:a16="http://schemas.microsoft.com/office/drawing/2014/main" id="{ADAA8FF1-5228-4BCD-A2E9-329847CF7E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26537" y="1975775"/>
                <a:ext cx="2906449" cy="290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4" name="Modèle 3D 33" descr="Dé à 6 faces de 16 mm">
                <a:extLst>
                  <a:ext uri="{FF2B5EF4-FFF2-40B4-BE49-F238E27FC236}">
                    <a16:creationId xmlns:a16="http://schemas.microsoft.com/office/drawing/2014/main" id="{83317D9F-8658-49A8-98A1-EC2BCD8BA9F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9416666"/>
                  </p:ext>
                </p:extLst>
              </p:nvPr>
            </p:nvGraphicFramePr>
            <p:xfrm>
              <a:off x="1935830" y="1975772"/>
              <a:ext cx="2906449" cy="290645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49" cy="2906452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y="5400000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4245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4" name="Modèle 3D 33" descr="Dé à 6 faces de 16 mm">
                <a:extLst>
                  <a:ext uri="{FF2B5EF4-FFF2-40B4-BE49-F238E27FC236}">
                    <a16:creationId xmlns:a16="http://schemas.microsoft.com/office/drawing/2014/main" id="{83317D9F-8658-49A8-98A1-EC2BCD8BA9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35830" y="1975772"/>
                <a:ext cx="2906449" cy="2906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6" name="Modèle 3D 35" descr="Dé à 6 faces de 16 mm">
                <a:extLst>
                  <a:ext uri="{FF2B5EF4-FFF2-40B4-BE49-F238E27FC236}">
                    <a16:creationId xmlns:a16="http://schemas.microsoft.com/office/drawing/2014/main" id="{5A4FB3B9-D56C-4516-BE45-53DB06CB98D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6585271"/>
                  </p:ext>
                </p:extLst>
              </p:nvPr>
            </p:nvGraphicFramePr>
            <p:xfrm>
              <a:off x="7026537" y="1975775"/>
              <a:ext cx="2906449" cy="29064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49" cy="2906450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y="162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245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6" name="Modèle 3D 35" descr="Dé à 6 faces de 16 mm">
                <a:extLst>
                  <a:ext uri="{FF2B5EF4-FFF2-40B4-BE49-F238E27FC236}">
                    <a16:creationId xmlns:a16="http://schemas.microsoft.com/office/drawing/2014/main" id="{5A4FB3B9-D56C-4516-BE45-53DB06CB98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6537" y="1975775"/>
                <a:ext cx="2906449" cy="290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8" name="Modèle 3D 37" descr="Dé à 6 faces de 16 mm">
                <a:extLst>
                  <a:ext uri="{FF2B5EF4-FFF2-40B4-BE49-F238E27FC236}">
                    <a16:creationId xmlns:a16="http://schemas.microsoft.com/office/drawing/2014/main" id="{38CB3688-A354-404D-A2E5-3928BCF3BF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14247607"/>
                  </p:ext>
                </p:extLst>
              </p:nvPr>
            </p:nvGraphicFramePr>
            <p:xfrm>
              <a:off x="1933662" y="1975771"/>
              <a:ext cx="2906449" cy="29064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49" cy="2906450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x="-10799999" az="-10799999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42449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8" name="Modèle 3D 37" descr="Dé à 6 faces de 16 mm">
                <a:extLst>
                  <a:ext uri="{FF2B5EF4-FFF2-40B4-BE49-F238E27FC236}">
                    <a16:creationId xmlns:a16="http://schemas.microsoft.com/office/drawing/2014/main" id="{38CB3688-A354-404D-A2E5-3928BCF3BF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33662" y="1975771"/>
                <a:ext cx="2906449" cy="290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0" name="Modèle 3D 39" descr="Dé à 6 faces de 16 mm">
                <a:extLst>
                  <a:ext uri="{FF2B5EF4-FFF2-40B4-BE49-F238E27FC236}">
                    <a16:creationId xmlns:a16="http://schemas.microsoft.com/office/drawing/2014/main" id="{0C765456-9002-4ECA-A3B5-DCF87BED3E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317701"/>
                  </p:ext>
                </p:extLst>
              </p:nvPr>
            </p:nvGraphicFramePr>
            <p:xfrm>
              <a:off x="7026537" y="1975776"/>
              <a:ext cx="2906449" cy="290644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06449" cy="2906448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4245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0" name="Modèle 3D 39" descr="Dé à 6 faces de 16 mm">
                <a:extLst>
                  <a:ext uri="{FF2B5EF4-FFF2-40B4-BE49-F238E27FC236}">
                    <a16:creationId xmlns:a16="http://schemas.microsoft.com/office/drawing/2014/main" id="{0C765456-9002-4ECA-A3B5-DCF87BED3E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26537" y="1975776"/>
                <a:ext cx="2906449" cy="2906448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ZoneTexte 41">
            <a:extLst>
              <a:ext uri="{FF2B5EF4-FFF2-40B4-BE49-F238E27FC236}">
                <a16:creationId xmlns:a16="http://schemas.microsoft.com/office/drawing/2014/main" id="{546E96ED-8C6D-4057-8208-B718AEEAF660}"/>
              </a:ext>
            </a:extLst>
          </p:cNvPr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fr-FR" sz="1600" dirty="0">
                <a:solidFill>
                  <a:srgbClr val="833C0B"/>
                </a:solidFill>
                <a:latin typeface="Acceseditionsscript Normal" panose="00000500000000000000" pitchFamily="50" charset="0"/>
                <a:ea typeface="Script Ecole 2" panose="02000400000000000000" pitchFamily="2" charset="0"/>
              </a:rPr>
              <a:t>L</a:t>
            </a:r>
            <a:r>
              <a:rPr lang="fr-FR" sz="1600" dirty="0">
                <a:solidFill>
                  <a:srgbClr val="833C0B"/>
                </a:solidFill>
                <a:effectLst/>
                <a:latin typeface="Acceseditionsscript Normal" panose="00000500000000000000" pitchFamily="50" charset="0"/>
                <a:ea typeface="Script Ecole 2" panose="02000400000000000000" pitchFamily="2" charset="0"/>
              </a:rPr>
              <a:t>’identification des nombres</a:t>
            </a:r>
            <a:endParaRPr lang="fr-FR" sz="1600" dirty="0">
              <a:effectLst/>
              <a:latin typeface="Acceseditionsscript Normal" panose="00000500000000000000" pitchFamily="50" charset="0"/>
              <a:ea typeface="Script Ecole 2" panose="020004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fr-FR" sz="1400" dirty="0">
                <a:effectLst/>
                <a:latin typeface="Acceseditionsscript Normal" panose="00000500000000000000" pitchFamily="50" charset="0"/>
                <a:ea typeface="Script Ecole 2" panose="02000400000000000000" pitchFamily="2" charset="0"/>
              </a:rPr>
              <a:t>– avec deux dés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9A1D20-7836-4806-9F2A-426796863C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" y="3925157"/>
            <a:ext cx="1666721" cy="29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0" presetClass="exit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0" presetClass="exit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6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6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0" presetClass="exit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0" presetClass="exit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0" presetClass="exit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8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0" presetClass="exit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0" presetClass="exit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60" presetClass="exit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0" presetClass="exit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8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8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8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3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3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0" presetClass="exit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3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05D20BC-2A30-4B48-8382-0D698E65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7846" y="1261884"/>
            <a:ext cx="1828801" cy="235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8A99272-C7D1-4AEE-9FE4-A22E6D55C089}"/>
              </a:ext>
            </a:extLst>
          </p:cNvPr>
          <p:cNvSpPr txBox="1"/>
          <p:nvPr/>
        </p:nvSpPr>
        <p:spPr>
          <a:xfrm>
            <a:off x="0" y="0"/>
            <a:ext cx="1219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fr-FR" sz="1600" dirty="0">
                <a:solidFill>
                  <a:srgbClr val="833C0B"/>
                </a:solidFill>
                <a:effectLst/>
                <a:latin typeface="Acceseditionsscript Normal" panose="00000500000000000000" pitchFamily="50" charset="0"/>
                <a:ea typeface="Script Ecole 2" panose="02000400000000000000" pitchFamily="2" charset="0"/>
              </a:rPr>
              <a:t>Le jeu du nombre suivant</a:t>
            </a:r>
            <a:endParaRPr lang="fr-FR" sz="1600" dirty="0">
              <a:effectLst/>
              <a:latin typeface="Acceseditionsscript Normal" panose="00000500000000000000" pitchFamily="50" charset="0"/>
              <a:ea typeface="Script Ecole 2" panose="020004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Acceseditionsscript Normal" panose="00000500000000000000" pitchFamily="50" charset="0"/>
                <a:ea typeface="Script Ecole 2" panose="02000400000000000000" pitchFamily="2" charset="0"/>
              </a:rPr>
              <a:t>– Montrer aux élèves un nombre sous sa représentation digital. Ils doivent identifier le nombre dans leur tête, puis montrer avec leurs doigts</a:t>
            </a:r>
            <a:r>
              <a:rPr lang="fr-FR" sz="1400" dirty="0">
                <a:solidFill>
                  <a:srgbClr val="0073CD"/>
                </a:solidFill>
                <a:effectLst/>
                <a:latin typeface="Acceseditionsscript Normal" panose="00000500000000000000" pitchFamily="50" charset="0"/>
                <a:ea typeface="Script Ecole 2" panose="02000400000000000000" pitchFamily="2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effectLst/>
                <a:latin typeface="Acceseditionsscript Normal" panose="00000500000000000000" pitchFamily="50" charset="0"/>
                <a:ea typeface="Script Ecole 2" panose="02000400000000000000" pitchFamily="2" charset="0"/>
              </a:rPr>
              <a:t>le nombre suivant. (×5)</a:t>
            </a:r>
            <a:endParaRPr lang="fr-FR" sz="1400" dirty="0">
              <a:effectLst/>
              <a:latin typeface="Acceseditionsscript Normal" panose="00000500000000000000" pitchFamily="50" charset="0"/>
              <a:ea typeface="Script Ecole 2" panose="02000400000000000000" pitchFamily="2" charset="0"/>
            </a:endParaRPr>
          </a:p>
          <a:p>
            <a:r>
              <a:rPr lang="fr-FR" sz="1600" u="sng" dirty="0">
                <a:solidFill>
                  <a:srgbClr val="000000"/>
                </a:solidFill>
                <a:effectLst/>
                <a:latin typeface="Acceseditionsscript Normal" panose="00000500000000000000" pitchFamily="50" charset="0"/>
                <a:ea typeface="Script Ecole 2" panose="02000400000000000000" pitchFamily="2" charset="0"/>
              </a:rPr>
              <a:t>Consigne</a:t>
            </a:r>
            <a:r>
              <a:rPr lang="fr-FR" sz="1600" dirty="0">
                <a:solidFill>
                  <a:srgbClr val="000000"/>
                </a:solidFill>
                <a:effectLst/>
                <a:latin typeface="Acceseditionsscript Normal" panose="00000500000000000000" pitchFamily="50" charset="0"/>
                <a:ea typeface="Script Ecole 2" panose="02000400000000000000" pitchFamily="2" charset="0"/>
              </a:rPr>
              <a:t> : </a:t>
            </a:r>
            <a:r>
              <a:rPr lang="fr-FR" sz="1600" dirty="0">
                <a:solidFill>
                  <a:srgbClr val="0073CD"/>
                </a:solidFill>
                <a:effectLst/>
                <a:latin typeface="Acceseditionsscript Normal" panose="00000500000000000000" pitchFamily="50" charset="0"/>
                <a:ea typeface="Script Ecole 2" panose="02000400000000000000" pitchFamily="2" charset="0"/>
              </a:rPr>
              <a:t>« J’ai montré un doigt, et encore un, ça fait deux doigts ; et encore un, ça fait trois</a:t>
            </a:r>
            <a:r>
              <a:rPr lang="fr-FR" sz="1600" dirty="0">
                <a:solidFill>
                  <a:srgbClr val="0073CD"/>
                </a:solidFill>
                <a:latin typeface="Acceseditionsscript Normal" panose="00000500000000000000" pitchFamily="50" charset="0"/>
                <a:ea typeface="Script Ecole 2" panose="02000400000000000000" pitchFamily="2" charset="0"/>
              </a:rPr>
              <a:t>. </a:t>
            </a:r>
            <a:r>
              <a:rPr lang="fr-FR" sz="1600" dirty="0">
                <a:solidFill>
                  <a:srgbClr val="0073CD"/>
                </a:solidFill>
                <a:effectLst/>
                <a:latin typeface="Acceseditionsscript Normal" panose="00000500000000000000" pitchFamily="50" charset="0"/>
                <a:ea typeface="Script Ecole 2" panose="02000400000000000000" pitchFamily="2" charset="0"/>
              </a:rPr>
              <a:t>Je vous demande de rajouter encore un doigt. Quel est le nombre que vous obtenez ?»</a:t>
            </a:r>
            <a:endParaRPr lang="fr-FR" sz="1600" dirty="0">
              <a:latin typeface="Acceseditionsscript Normal" panose="00000500000000000000" pitchFamily="50" charset="0"/>
              <a:ea typeface="Script Ecole 2" panose="02000400000000000000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9DFC62-A095-42B5-BB24-6A64D321473E}"/>
              </a:ext>
            </a:extLst>
          </p:cNvPr>
          <p:cNvSpPr txBox="1"/>
          <p:nvPr/>
        </p:nvSpPr>
        <p:spPr>
          <a:xfrm>
            <a:off x="3880021" y="3075058"/>
            <a:ext cx="63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AC251A-2425-4AE8-9EB5-7912C604B2D2}"/>
              </a:ext>
            </a:extLst>
          </p:cNvPr>
          <p:cNvSpPr txBox="1"/>
          <p:nvPr/>
        </p:nvSpPr>
        <p:spPr>
          <a:xfrm>
            <a:off x="2965619" y="3706000"/>
            <a:ext cx="101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Acceseditionsscript Normal" panose="00000500000000000000" pitchFamily="50" charset="0"/>
              </a:rPr>
              <a:t>+1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27C831C-4C73-4B1C-BBE4-937D51E9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7846" y="4505986"/>
            <a:ext cx="1891646" cy="235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71BACB8-1A76-4C4F-B1AB-596DC81FC0E2}"/>
              </a:ext>
            </a:extLst>
          </p:cNvPr>
          <p:cNvSpPr txBox="1"/>
          <p:nvPr/>
        </p:nvSpPr>
        <p:spPr>
          <a:xfrm>
            <a:off x="3880021" y="6242215"/>
            <a:ext cx="63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cceseditionsscript Normal" panose="00000500000000000000" pitchFamily="50" charset="0"/>
              </a:rPr>
              <a:t>4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3F72A6B-204A-48B8-9B20-3C493E9A6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7" t="24719"/>
          <a:stretch>
            <a:fillRect/>
          </a:stretch>
        </p:blipFill>
        <p:spPr bwMode="auto">
          <a:xfrm>
            <a:off x="7916278" y="1900137"/>
            <a:ext cx="1387585" cy="180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FB4B0DC-F5A3-4F22-9E2E-BD8DAE129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6278" y="4446255"/>
            <a:ext cx="1778599" cy="24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35E9C71-CB5A-4D45-B1A4-5B4C4B8DFC9F}"/>
              </a:ext>
            </a:extLst>
          </p:cNvPr>
          <p:cNvSpPr txBox="1"/>
          <p:nvPr/>
        </p:nvSpPr>
        <p:spPr>
          <a:xfrm>
            <a:off x="9319057" y="3075058"/>
            <a:ext cx="63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E0027DA-D165-422F-9E59-CB4FE1BF0263}"/>
              </a:ext>
            </a:extLst>
          </p:cNvPr>
          <p:cNvSpPr txBox="1"/>
          <p:nvPr/>
        </p:nvSpPr>
        <p:spPr>
          <a:xfrm>
            <a:off x="9694877" y="6242215"/>
            <a:ext cx="63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7CFDCCF-AC2B-414A-BD70-6FE58AE88AD0}"/>
              </a:ext>
            </a:extLst>
          </p:cNvPr>
          <p:cNvSpPr txBox="1"/>
          <p:nvPr/>
        </p:nvSpPr>
        <p:spPr>
          <a:xfrm>
            <a:off x="8213128" y="3760657"/>
            <a:ext cx="101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Acceseditionsscript Normal" panose="00000500000000000000" pitchFamily="50" charset="0"/>
              </a:rPr>
              <a:t>+1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730D5DD-4EF3-49C2-9F95-1808F268B6CD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6000" y="1261884"/>
            <a:ext cx="0" cy="55961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4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06809153-14A2-472C-A673-DEBE66A9D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109" y="4699000"/>
            <a:ext cx="341947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975ABA3-F2AC-4888-BD4B-D0DC387B3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2906" y="117405"/>
            <a:ext cx="1846263" cy="251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68374DB6-D70D-42FC-B20F-526A09A96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881" y="290399"/>
            <a:ext cx="2252219" cy="234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892ECD0-0AD0-4341-905B-964AAE83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5280" y="4581525"/>
            <a:ext cx="1770063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4EE8F99B-3BF4-4FF8-9BF6-3E61BE9CF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4944" y="195170"/>
            <a:ext cx="20351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9765E2-5CA0-4779-922E-0076EAA84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2868" y="4641225"/>
            <a:ext cx="2133600" cy="221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C027FC3-8DF0-45F1-9C5F-AF41837F3B30}"/>
              </a:ext>
            </a:extLst>
          </p:cNvPr>
          <p:cNvCxnSpPr/>
          <p:nvPr/>
        </p:nvCxnSpPr>
        <p:spPr>
          <a:xfrm>
            <a:off x="4127157" y="0"/>
            <a:ext cx="0" cy="685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22E4EB3-3D66-4A05-B5AA-060614FBED72}"/>
              </a:ext>
            </a:extLst>
          </p:cNvPr>
          <p:cNvCxnSpPr/>
          <p:nvPr/>
        </p:nvCxnSpPr>
        <p:spPr>
          <a:xfrm>
            <a:off x="8171935" y="0"/>
            <a:ext cx="0" cy="685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B3941418-1760-428B-818D-93886FB23FAD}"/>
              </a:ext>
            </a:extLst>
          </p:cNvPr>
          <p:cNvSpPr txBox="1"/>
          <p:nvPr/>
        </p:nvSpPr>
        <p:spPr>
          <a:xfrm>
            <a:off x="2369606" y="1995583"/>
            <a:ext cx="63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06CB7E3-D9AB-45E8-99EB-7129EF2170CA}"/>
              </a:ext>
            </a:extLst>
          </p:cNvPr>
          <p:cNvSpPr txBox="1"/>
          <p:nvPr/>
        </p:nvSpPr>
        <p:spPr>
          <a:xfrm>
            <a:off x="6794072" y="1995583"/>
            <a:ext cx="63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B7B9035-4575-4497-808C-739AA661D167}"/>
              </a:ext>
            </a:extLst>
          </p:cNvPr>
          <p:cNvSpPr txBox="1"/>
          <p:nvPr/>
        </p:nvSpPr>
        <p:spPr>
          <a:xfrm>
            <a:off x="11301371" y="2015494"/>
            <a:ext cx="63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8A52D2-830E-4BE4-8544-8C25D343A9E3}"/>
              </a:ext>
            </a:extLst>
          </p:cNvPr>
          <p:cNvSpPr txBox="1"/>
          <p:nvPr/>
        </p:nvSpPr>
        <p:spPr>
          <a:xfrm>
            <a:off x="3507175" y="6150114"/>
            <a:ext cx="63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AECC28-1D26-48F0-9160-F0A70DE660D4}"/>
              </a:ext>
            </a:extLst>
          </p:cNvPr>
          <p:cNvSpPr txBox="1"/>
          <p:nvPr/>
        </p:nvSpPr>
        <p:spPr>
          <a:xfrm>
            <a:off x="7103977" y="6150114"/>
            <a:ext cx="63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2ADFE31-FE92-44FA-A6DC-70F3A9FAF117}"/>
              </a:ext>
            </a:extLst>
          </p:cNvPr>
          <p:cNvSpPr txBox="1"/>
          <p:nvPr/>
        </p:nvSpPr>
        <p:spPr>
          <a:xfrm>
            <a:off x="11375022" y="6150114"/>
            <a:ext cx="63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1DA10BA-375F-4CF3-8F24-6EDBC576B1C2}"/>
              </a:ext>
            </a:extLst>
          </p:cNvPr>
          <p:cNvSpPr txBox="1"/>
          <p:nvPr/>
        </p:nvSpPr>
        <p:spPr>
          <a:xfrm>
            <a:off x="1356353" y="3429000"/>
            <a:ext cx="101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Acceseditionsscript Normal" panose="00000500000000000000" pitchFamily="50" charset="0"/>
              </a:rPr>
              <a:t>+1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915864E-C801-4BE6-B7F5-D432CA985B28}"/>
              </a:ext>
            </a:extLst>
          </p:cNvPr>
          <p:cNvSpPr txBox="1"/>
          <p:nvPr/>
        </p:nvSpPr>
        <p:spPr>
          <a:xfrm>
            <a:off x="5778486" y="3429000"/>
            <a:ext cx="101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Acceseditionsscript Normal" panose="00000500000000000000" pitchFamily="50" charset="0"/>
              </a:rPr>
              <a:t>+1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546E3B9-6637-4B8C-8CF5-2CBB9EDC3A19}"/>
              </a:ext>
            </a:extLst>
          </p:cNvPr>
          <p:cNvSpPr txBox="1"/>
          <p:nvPr/>
        </p:nvSpPr>
        <p:spPr>
          <a:xfrm>
            <a:off x="10043041" y="3429000"/>
            <a:ext cx="101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Acceseditionsscript Normal" panose="00000500000000000000" pitchFamily="50" charset="0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9496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9" grpId="0"/>
      <p:bldP spid="10" grpId="0"/>
      <p:bldP spid="11" grpId="0"/>
      <p:bldP spid="15" grpId="0"/>
      <p:bldP spid="24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9675</TotalTime>
  <Words>236</Words>
  <Application>Microsoft Office PowerPoint</Application>
  <PresentationFormat>Grand écran</PresentationFormat>
  <Paragraphs>58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Acceseditionsscript Normal</vt:lpstr>
      <vt:lpstr>Arial</vt:lpstr>
      <vt:lpstr>Calibri</vt:lpstr>
      <vt:lpstr>Calibri Light</vt:lpstr>
      <vt:lpstr>Thème Office</vt:lpstr>
      <vt:lpstr>RITUELS NUMÉRIQUES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joelle sandri</dc:creator>
  <cp:lastModifiedBy>hp</cp:lastModifiedBy>
  <cp:revision>34</cp:revision>
  <dcterms:created xsi:type="dcterms:W3CDTF">2020-08-07T06:53:44Z</dcterms:created>
  <dcterms:modified xsi:type="dcterms:W3CDTF">2020-09-12T19:46:09Z</dcterms:modified>
</cp:coreProperties>
</file>