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136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20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1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81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84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93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38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51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48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90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81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88756-C9EE-405E-863B-90DC2D07C1CD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8C6C0-ADD0-46D4-AA59-132D46C88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45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8F030A8-94ED-A002-2D7B-6346C3B99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05" t="-167" r="28461" b="744"/>
          <a:stretch/>
        </p:blipFill>
        <p:spPr>
          <a:xfrm>
            <a:off x="0" y="0"/>
            <a:ext cx="6858000" cy="884641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D3DE126-B53B-5159-9199-19F80A05A94E}"/>
              </a:ext>
            </a:extLst>
          </p:cNvPr>
          <p:cNvSpPr txBox="1"/>
          <p:nvPr/>
        </p:nvSpPr>
        <p:spPr>
          <a:xfrm>
            <a:off x="1705717" y="8670517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5050"/>
                </a:solidFill>
                <a:latin typeface="Gochi Hand" pitchFamily="2" charset="0"/>
                <a:ea typeface="Gochi Hand" pitchFamily="2" charset="0"/>
              </a:rPr>
              <a:t>LTDK d’après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90D81A-2F8F-A90E-4A7C-6F57D56919EC}"/>
              </a:ext>
            </a:extLst>
          </p:cNvPr>
          <p:cNvSpPr txBox="1"/>
          <p:nvPr/>
        </p:nvSpPr>
        <p:spPr>
          <a:xfrm>
            <a:off x="1911597" y="297586"/>
            <a:ext cx="3034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  <a:latin typeface="Gochi Hand" pitchFamily="2" charset="0"/>
                <a:ea typeface="Gochi Hand" pitchFamily="2" charset="0"/>
              </a:rPr>
              <a:t>Le moucheron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145290-7CDB-C473-3F39-36B8F8285BD9}"/>
              </a:ext>
            </a:extLst>
          </p:cNvPr>
          <p:cNvSpPr txBox="1"/>
          <p:nvPr/>
        </p:nvSpPr>
        <p:spPr>
          <a:xfrm>
            <a:off x="322424" y="2312008"/>
            <a:ext cx="2005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Gochi Hand" pitchFamily="2" charset="0"/>
                <a:ea typeface="Gochi Hand" pitchFamily="2" charset="0"/>
              </a:rPr>
              <a:t>Je suis un insecte minuscule et volant du sous-ordre des diptères </a:t>
            </a:r>
            <a:r>
              <a:rPr lang="fr-FR" sz="1600" dirty="0" err="1">
                <a:latin typeface="Gochi Hand" pitchFamily="2" charset="0"/>
                <a:ea typeface="Gochi Hand" pitchFamily="2" charset="0"/>
              </a:rPr>
              <a:t>Nematocera</a:t>
            </a:r>
            <a:endParaRPr lang="fr-FR" sz="1600" dirty="0">
              <a:latin typeface="Gochi Hand" pitchFamily="2" charset="0"/>
              <a:ea typeface="Gochi Hand" pitchFamily="2" charset="0"/>
            </a:endParaRPr>
          </a:p>
        </p:txBody>
      </p:sp>
      <p:pic>
        <p:nvPicPr>
          <p:cNvPr id="2050" name="Picture 2" descr="Moucherons : 8 871 092 images, photos et images vectorielles ...">
            <a:extLst>
              <a:ext uri="{FF2B5EF4-FFF2-40B4-BE49-F238E27FC236}">
                <a16:creationId xmlns:a16="http://schemas.microsoft.com/office/drawing/2014/main" id="{343F257F-5643-60BF-8125-2CCF0FA274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6" t="55275" r="3026" b="7132"/>
          <a:stretch/>
        </p:blipFill>
        <p:spPr bwMode="auto">
          <a:xfrm>
            <a:off x="6144569" y="7870414"/>
            <a:ext cx="417006" cy="41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moucheron photo&quot;">
            <a:extLst>
              <a:ext uri="{FF2B5EF4-FFF2-40B4-BE49-F238E27FC236}">
                <a16:creationId xmlns:a16="http://schemas.microsoft.com/office/drawing/2014/main" id="{5BCB89C8-3B27-7712-0F9C-4745FB97F5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0" t="7273" r="3841" b="3977"/>
          <a:stretch/>
        </p:blipFill>
        <p:spPr bwMode="auto">
          <a:xfrm>
            <a:off x="2073111" y="3711213"/>
            <a:ext cx="2351164" cy="18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C4256D0-661E-A003-645F-F4B823FD6780}"/>
              </a:ext>
            </a:extLst>
          </p:cNvPr>
          <p:cNvSpPr txBox="1"/>
          <p:nvPr/>
        </p:nvSpPr>
        <p:spPr>
          <a:xfrm>
            <a:off x="2391866" y="1735684"/>
            <a:ext cx="1865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Gochi Hand" pitchFamily="2" charset="0"/>
                <a:ea typeface="Gochi Hand" pitchFamily="2" charset="0"/>
              </a:rPr>
              <a:t>Le plus souvent il vole en grand nombre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F28DAF1-C14D-7A49-D510-EE01350FFDE9}"/>
              </a:ext>
            </a:extLst>
          </p:cNvPr>
          <p:cNvSpPr txBox="1"/>
          <p:nvPr/>
        </p:nvSpPr>
        <p:spPr>
          <a:xfrm>
            <a:off x="633814" y="6258387"/>
            <a:ext cx="138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Gochi Hand" pitchFamily="2" charset="0"/>
                <a:ea typeface="Gochi Hand" pitchFamily="2" charset="0"/>
              </a:rPr>
              <a:t>Ils aiment les lieux humides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2AB0C1A-506F-EBEE-9CC2-B0B154700DCD}"/>
              </a:ext>
            </a:extLst>
          </p:cNvPr>
          <p:cNvSpPr txBox="1"/>
          <p:nvPr/>
        </p:nvSpPr>
        <p:spPr>
          <a:xfrm>
            <a:off x="4655396" y="1610484"/>
            <a:ext cx="160198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0" i="0" dirty="0">
                <a:effectLst/>
                <a:latin typeface="Gochi Hand" pitchFamily="2" charset="0"/>
                <a:ea typeface="Gochi Hand" pitchFamily="2" charset="0"/>
              </a:rPr>
              <a:t>Les œufs sont pondus en masse au-dessus de l'eau ou attachés à la végétation aquatique</a:t>
            </a:r>
            <a:endParaRPr lang="fr-FR" sz="1600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0C1AAFB-A0BB-B51D-F25C-90CC1D80AA24}"/>
              </a:ext>
            </a:extLst>
          </p:cNvPr>
          <p:cNvSpPr txBox="1"/>
          <p:nvPr/>
        </p:nvSpPr>
        <p:spPr>
          <a:xfrm>
            <a:off x="2115460" y="6670085"/>
            <a:ext cx="1953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0" i="0" dirty="0">
                <a:solidFill>
                  <a:srgbClr val="202122"/>
                </a:solidFill>
                <a:effectLst/>
                <a:latin typeface="Gochi Hand" pitchFamily="2" charset="0"/>
                <a:ea typeface="Gochi Hand" pitchFamily="2" charset="0"/>
              </a:rPr>
              <a:t>Les adultes vivent environ une semaine et demie de plus</a:t>
            </a:r>
            <a:endParaRPr lang="fr-FR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CE5B0A5-1DB0-A101-2BE5-6A5B3584C028}"/>
              </a:ext>
            </a:extLst>
          </p:cNvPr>
          <p:cNvSpPr txBox="1"/>
          <p:nvPr/>
        </p:nvSpPr>
        <p:spPr>
          <a:xfrm>
            <a:off x="464721" y="7522885"/>
            <a:ext cx="15515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0" i="0" dirty="0">
                <a:solidFill>
                  <a:srgbClr val="202122"/>
                </a:solidFill>
                <a:effectLst/>
                <a:latin typeface="Gochi Hand" pitchFamily="2" charset="0"/>
                <a:ea typeface="Gochi Hand" pitchFamily="2" charset="0"/>
              </a:rPr>
              <a:t>Une femelle moucheron peut pondre jusqu'à 1 000 œufs</a:t>
            </a:r>
            <a:endParaRPr lang="fr-FR" sz="1600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DDC97C5D-BBFC-EBAD-C26B-ED6FA165DF40}"/>
              </a:ext>
            </a:extLst>
          </p:cNvPr>
          <p:cNvSpPr/>
          <p:nvPr/>
        </p:nvSpPr>
        <p:spPr>
          <a:xfrm>
            <a:off x="6238658" y="7026442"/>
            <a:ext cx="308329" cy="753979"/>
          </a:xfrm>
          <a:custGeom>
            <a:avLst/>
            <a:gdLst>
              <a:gd name="connsiteX0" fmla="*/ 65889 w 308329"/>
              <a:gd name="connsiteY0" fmla="*/ 0 h 753979"/>
              <a:gd name="connsiteX1" fmla="*/ 81931 w 308329"/>
              <a:gd name="connsiteY1" fmla="*/ 144379 h 753979"/>
              <a:gd name="connsiteX2" fmla="*/ 130058 w 308329"/>
              <a:gd name="connsiteY2" fmla="*/ 160421 h 753979"/>
              <a:gd name="connsiteX3" fmla="*/ 194226 w 308329"/>
              <a:gd name="connsiteY3" fmla="*/ 176463 h 753979"/>
              <a:gd name="connsiteX4" fmla="*/ 274437 w 308329"/>
              <a:gd name="connsiteY4" fmla="*/ 160421 h 753979"/>
              <a:gd name="connsiteX5" fmla="*/ 258395 w 308329"/>
              <a:gd name="connsiteY5" fmla="*/ 80211 h 753979"/>
              <a:gd name="connsiteX6" fmla="*/ 162142 w 308329"/>
              <a:gd name="connsiteY6" fmla="*/ 96253 h 753979"/>
              <a:gd name="connsiteX7" fmla="*/ 146100 w 308329"/>
              <a:gd name="connsiteY7" fmla="*/ 352926 h 753979"/>
              <a:gd name="connsiteX8" fmla="*/ 162142 w 308329"/>
              <a:gd name="connsiteY8" fmla="*/ 401053 h 753979"/>
              <a:gd name="connsiteX9" fmla="*/ 290479 w 308329"/>
              <a:gd name="connsiteY9" fmla="*/ 449179 h 753979"/>
              <a:gd name="connsiteX10" fmla="*/ 306521 w 308329"/>
              <a:gd name="connsiteY10" fmla="*/ 401053 h 753979"/>
              <a:gd name="connsiteX11" fmla="*/ 258395 w 308329"/>
              <a:gd name="connsiteY11" fmla="*/ 385011 h 753979"/>
              <a:gd name="connsiteX12" fmla="*/ 194226 w 308329"/>
              <a:gd name="connsiteY12" fmla="*/ 368969 h 753979"/>
              <a:gd name="connsiteX13" fmla="*/ 114016 w 308329"/>
              <a:gd name="connsiteY13" fmla="*/ 385011 h 753979"/>
              <a:gd name="connsiteX14" fmla="*/ 49847 w 308329"/>
              <a:gd name="connsiteY14" fmla="*/ 497305 h 753979"/>
              <a:gd name="connsiteX15" fmla="*/ 17763 w 308329"/>
              <a:gd name="connsiteY15" fmla="*/ 577516 h 753979"/>
              <a:gd name="connsiteX16" fmla="*/ 1721 w 308329"/>
              <a:gd name="connsiteY16" fmla="*/ 625642 h 753979"/>
              <a:gd name="connsiteX17" fmla="*/ 1721 w 308329"/>
              <a:gd name="connsiteY17" fmla="*/ 753979 h 75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8329" h="753979">
                <a:moveTo>
                  <a:pt x="65889" y="0"/>
                </a:moveTo>
                <a:cubicBezTo>
                  <a:pt x="71236" y="48126"/>
                  <a:pt x="63947" y="99420"/>
                  <a:pt x="81931" y="144379"/>
                </a:cubicBezTo>
                <a:cubicBezTo>
                  <a:pt x="88211" y="160080"/>
                  <a:pt x="113799" y="155775"/>
                  <a:pt x="130058" y="160421"/>
                </a:cubicBezTo>
                <a:cubicBezTo>
                  <a:pt x="151257" y="166478"/>
                  <a:pt x="172837" y="171116"/>
                  <a:pt x="194226" y="176463"/>
                </a:cubicBezTo>
                <a:cubicBezTo>
                  <a:pt x="220963" y="171116"/>
                  <a:pt x="259312" y="183108"/>
                  <a:pt x="274437" y="160421"/>
                </a:cubicBezTo>
                <a:cubicBezTo>
                  <a:pt x="289562" y="137734"/>
                  <a:pt x="282069" y="93739"/>
                  <a:pt x="258395" y="80211"/>
                </a:cubicBezTo>
                <a:cubicBezTo>
                  <a:pt x="230154" y="64073"/>
                  <a:pt x="194226" y="90906"/>
                  <a:pt x="162142" y="96253"/>
                </a:cubicBezTo>
                <a:cubicBezTo>
                  <a:pt x="111951" y="221731"/>
                  <a:pt x="119599" y="167415"/>
                  <a:pt x="146100" y="352926"/>
                </a:cubicBezTo>
                <a:cubicBezTo>
                  <a:pt x="148491" y="369666"/>
                  <a:pt x="150185" y="389096"/>
                  <a:pt x="162142" y="401053"/>
                </a:cubicBezTo>
                <a:cubicBezTo>
                  <a:pt x="190105" y="429016"/>
                  <a:pt x="254672" y="440227"/>
                  <a:pt x="290479" y="449179"/>
                </a:cubicBezTo>
                <a:cubicBezTo>
                  <a:pt x="295826" y="433137"/>
                  <a:pt x="314083" y="416178"/>
                  <a:pt x="306521" y="401053"/>
                </a:cubicBezTo>
                <a:cubicBezTo>
                  <a:pt x="298959" y="385928"/>
                  <a:pt x="274654" y="389656"/>
                  <a:pt x="258395" y="385011"/>
                </a:cubicBezTo>
                <a:cubicBezTo>
                  <a:pt x="237195" y="378954"/>
                  <a:pt x="215616" y="374316"/>
                  <a:pt x="194226" y="368969"/>
                </a:cubicBezTo>
                <a:cubicBezTo>
                  <a:pt x="167489" y="374316"/>
                  <a:pt x="137690" y="371483"/>
                  <a:pt x="114016" y="385011"/>
                </a:cubicBezTo>
                <a:cubicBezTo>
                  <a:pt x="98640" y="393797"/>
                  <a:pt x="53375" y="489366"/>
                  <a:pt x="49847" y="497305"/>
                </a:cubicBezTo>
                <a:cubicBezTo>
                  <a:pt x="38152" y="523620"/>
                  <a:pt x="27874" y="550553"/>
                  <a:pt x="17763" y="577516"/>
                </a:cubicBezTo>
                <a:cubicBezTo>
                  <a:pt x="11826" y="593349"/>
                  <a:pt x="3252" y="608802"/>
                  <a:pt x="1721" y="625642"/>
                </a:cubicBezTo>
                <a:cubicBezTo>
                  <a:pt x="-2152" y="668245"/>
                  <a:pt x="1721" y="711200"/>
                  <a:pt x="1721" y="75397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5B1A3FD-8A99-1EFD-4526-712B8E9F834F}"/>
              </a:ext>
            </a:extLst>
          </p:cNvPr>
          <p:cNvSpPr txBox="1"/>
          <p:nvPr/>
        </p:nvSpPr>
        <p:spPr>
          <a:xfrm>
            <a:off x="4765139" y="5449520"/>
            <a:ext cx="138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Gochi Hand" pitchFamily="2" charset="0"/>
                <a:ea typeface="Gochi Hand" pitchFamily="2" charset="0"/>
              </a:rPr>
              <a:t>En Suisse on m’appelle </a:t>
            </a:r>
            <a:r>
              <a:rPr lang="fr-FR" dirty="0" err="1">
                <a:latin typeface="Gochi Hand" pitchFamily="2" charset="0"/>
                <a:ea typeface="Gochi Hand" pitchFamily="2" charset="0"/>
              </a:rPr>
              <a:t>Mouchillon</a:t>
            </a:r>
            <a:endParaRPr lang="fr-FR" dirty="0">
              <a:latin typeface="Gochi Hand" pitchFamily="2" charset="0"/>
              <a:ea typeface="Gochi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05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A747C-0608-3506-DBC8-431AA1AD4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Gochi Hand" pitchFamily="2" charset="0"/>
                <a:ea typeface="Gochi Hand" pitchFamily="2" charset="0"/>
              </a:rPr>
              <a:t>Le moucheron</a:t>
            </a:r>
          </a:p>
        </p:txBody>
      </p:sp>
      <p:pic>
        <p:nvPicPr>
          <p:cNvPr id="1028" name="Picture 4" descr="moucheron vintage Coloriage">
            <a:extLst>
              <a:ext uri="{FF2B5EF4-FFF2-40B4-BE49-F238E27FC236}">
                <a16:creationId xmlns:a16="http://schemas.microsoft.com/office/drawing/2014/main" id="{69F37435-D2EC-5818-65DA-99E26C673A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46270" y="2705831"/>
            <a:ext cx="2882728" cy="497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7046F1D-F68F-5995-D5E8-ACE2736937AA}"/>
              </a:ext>
            </a:extLst>
          </p:cNvPr>
          <p:cNvCxnSpPr/>
          <p:nvPr/>
        </p:nvCxnSpPr>
        <p:spPr>
          <a:xfrm>
            <a:off x="3429000" y="1370544"/>
            <a:ext cx="0" cy="72866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E0D1E88-1F7B-AF2D-E2DB-D4B4E0A94CDD}"/>
              </a:ext>
            </a:extLst>
          </p:cNvPr>
          <p:cNvSpPr txBox="1"/>
          <p:nvPr/>
        </p:nvSpPr>
        <p:spPr>
          <a:xfrm>
            <a:off x="2629607" y="8673902"/>
            <a:ext cx="3429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Gochi Hand" pitchFamily="2" charset="0"/>
                <a:ea typeface="Gochi Hand" pitchFamily="2" charset="0"/>
              </a:rPr>
              <a:t>www.supercoloring.com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FB23CA2-69BE-CD34-AEFA-ACD0FEAD67DD}"/>
              </a:ext>
            </a:extLst>
          </p:cNvPr>
          <p:cNvSpPr txBox="1"/>
          <p:nvPr/>
        </p:nvSpPr>
        <p:spPr>
          <a:xfrm>
            <a:off x="1705717" y="8670517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5050"/>
                </a:solidFill>
                <a:latin typeface="Gochi Hand" pitchFamily="2" charset="0"/>
                <a:ea typeface="Gochi Hand" pitchFamily="2" charset="0"/>
              </a:rPr>
              <a:t>LTDK d’après</a:t>
            </a:r>
          </a:p>
        </p:txBody>
      </p:sp>
    </p:spTree>
    <p:extLst>
      <p:ext uri="{BB962C8B-B14F-4D97-AF65-F5344CB8AC3E}">
        <p14:creationId xmlns:p14="http://schemas.microsoft.com/office/powerpoint/2010/main" val="29507147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77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Gochi Hand</vt:lpstr>
      <vt:lpstr>Thème Office</vt:lpstr>
      <vt:lpstr>Présentation PowerPoint</vt:lpstr>
      <vt:lpstr>Le moucheron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TREGUER (89366820)</dc:creator>
  <cp:lastModifiedBy>KARINE TREGUER (89366820)</cp:lastModifiedBy>
  <cp:revision>2</cp:revision>
  <cp:lastPrinted>2023-03-08T21:42:50Z</cp:lastPrinted>
  <dcterms:created xsi:type="dcterms:W3CDTF">2023-03-08T21:22:09Z</dcterms:created>
  <dcterms:modified xsi:type="dcterms:W3CDTF">2023-03-08T21:46:23Z</dcterms:modified>
</cp:coreProperties>
</file>