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59" r:id="rId4"/>
    <p:sldId id="257" r:id="rId5"/>
    <p:sldId id="262" r:id="rId6"/>
    <p:sldId id="282" r:id="rId7"/>
    <p:sldId id="28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9" r:id="rId23"/>
    <p:sldId id="28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23" d="100"/>
          <a:sy n="123" d="100"/>
        </p:scale>
        <p:origin x="11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11/6/2016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89212" y="1712935"/>
            <a:ext cx="8915399" cy="2262781"/>
          </a:xfrm>
        </p:spPr>
        <p:txBody>
          <a:bodyPr>
            <a:normAutofit/>
          </a:bodyPr>
          <a:lstStyle/>
          <a:p>
            <a:r>
              <a:rPr lang="fr-FR" sz="4400" dirty="0" smtClean="0"/>
              <a:t>Notre musée culturel</a:t>
            </a:r>
            <a:endParaRPr lang="fr-FR" sz="4400" dirty="0"/>
          </a:p>
        </p:txBody>
      </p:sp>
      <p:sp>
        <p:nvSpPr>
          <p:cNvPr id="3" name="Sous-titre 2"/>
          <p:cNvSpPr>
            <a:spLocks noGrp="1"/>
          </p:cNvSpPr>
          <p:nvPr>
            <p:ph type="subTitle" idx="1"/>
          </p:nvPr>
        </p:nvSpPr>
        <p:spPr/>
        <p:txBody>
          <a:bodyPr/>
          <a:lstStyle/>
          <a:p>
            <a:r>
              <a:rPr lang="fr-FR" b="1" dirty="0" smtClean="0"/>
              <a:t>Période 2 </a:t>
            </a:r>
            <a:r>
              <a:rPr lang="fr-FR" dirty="0" smtClean="0"/>
              <a:t>- Semaine du </a:t>
            </a:r>
            <a:r>
              <a:rPr lang="fr-FR" dirty="0" smtClean="0"/>
              <a:t>7 </a:t>
            </a:r>
            <a:r>
              <a:rPr lang="fr-FR" dirty="0" smtClean="0"/>
              <a:t>novembre 2016 - </a:t>
            </a:r>
            <a:r>
              <a:rPr lang="fr-FR" b="1" dirty="0" smtClean="0"/>
              <a:t>Les artistes Gribouilleurs</a:t>
            </a:r>
            <a:endParaRPr lang="fr-FR" b="1" dirty="0"/>
          </a:p>
        </p:txBody>
      </p:sp>
      <p:sp>
        <p:nvSpPr>
          <p:cNvPr id="4" name="ZoneTexte 3"/>
          <p:cNvSpPr txBox="1"/>
          <p:nvPr/>
        </p:nvSpPr>
        <p:spPr>
          <a:xfrm>
            <a:off x="6882938" y="6151327"/>
            <a:ext cx="5070764" cy="553998"/>
          </a:xfrm>
          <a:prstGeom prst="rect">
            <a:avLst/>
          </a:prstGeom>
          <a:noFill/>
        </p:spPr>
        <p:txBody>
          <a:bodyPr wrap="square" rtlCol="0">
            <a:spAutoFit/>
          </a:bodyPr>
          <a:lstStyle/>
          <a:p>
            <a:pPr algn="r"/>
            <a:r>
              <a:rPr lang="fr-FR" sz="1000" b="1" dirty="0" smtClean="0"/>
              <a:t>Ecole Paule d’Essling </a:t>
            </a:r>
            <a:r>
              <a:rPr lang="fr-FR" sz="1000" dirty="0" smtClean="0"/>
              <a:t>– Nice</a:t>
            </a:r>
          </a:p>
          <a:p>
            <a:pPr algn="r"/>
            <a:r>
              <a:rPr lang="fr-FR" sz="1000" dirty="0" smtClean="0"/>
              <a:t>Classe de</a:t>
            </a:r>
            <a:r>
              <a:rPr lang="fr-FR" sz="1000" b="1" dirty="0" smtClean="0"/>
              <a:t> Petite Section </a:t>
            </a:r>
            <a:r>
              <a:rPr lang="fr-FR" sz="1000" dirty="0" smtClean="0"/>
              <a:t>– N.  Ugo – A.S. </a:t>
            </a:r>
            <a:r>
              <a:rPr lang="fr-FR" sz="1000" dirty="0" err="1" smtClean="0"/>
              <a:t>Sclavo</a:t>
            </a:r>
            <a:endParaRPr lang="fr-FR" sz="1000" dirty="0" smtClean="0"/>
          </a:p>
          <a:p>
            <a:pPr algn="r"/>
            <a:r>
              <a:rPr lang="fr-FR" sz="1000" dirty="0" smtClean="0"/>
              <a:t>Année 2016 / 2017</a:t>
            </a:r>
            <a:endParaRPr lang="fr-FR" sz="1000" dirty="0"/>
          </a:p>
        </p:txBody>
      </p:sp>
      <p:pic>
        <p:nvPicPr>
          <p:cNvPr id="5" name="Quelque part dans le temps.wm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916790696"/>
      </p:ext>
    </p:extLst>
  </p:cSld>
  <p:clrMapOvr>
    <a:masterClrMapping/>
  </p:clrMapOvr>
  <mc:AlternateContent xmlns:mc="http://schemas.openxmlformats.org/markup-compatibility/2006" xmlns:p14="http://schemas.microsoft.com/office/powerpoint/2010/main">
    <mc:Choice Requires="p14">
      <p:transition spd="slow" p14:dur="4000" advTm="5000">
        <p14:vortex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dirty="0" smtClean="0"/>
              <a:t>Otto </a:t>
            </a:r>
            <a:r>
              <a:rPr lang="fr-FR" sz="4400" dirty="0" err="1" smtClean="0"/>
              <a:t>Zitko</a:t>
            </a:r>
            <a:endParaRPr lang="fr-FR" sz="4400" dirty="0"/>
          </a:p>
        </p:txBody>
      </p:sp>
      <p:sp>
        <p:nvSpPr>
          <p:cNvPr id="16" name="Rectangle 15"/>
          <p:cNvSpPr/>
          <p:nvPr/>
        </p:nvSpPr>
        <p:spPr>
          <a:xfrm>
            <a:off x="2329841" y="3560275"/>
            <a:ext cx="9732723" cy="923330"/>
          </a:xfrm>
          <a:prstGeom prst="rect">
            <a:avLst/>
          </a:prstGeom>
        </p:spPr>
        <p:txBody>
          <a:bodyPr wrap="square">
            <a:spAutoFit/>
          </a:bodyPr>
          <a:lstStyle/>
          <a:p>
            <a:r>
              <a:rPr lang="fr-FR" b="1" dirty="0"/>
              <a:t>Otto </a:t>
            </a:r>
            <a:r>
              <a:rPr lang="fr-FR" b="1" dirty="0" err="1"/>
              <a:t>Zitko</a:t>
            </a:r>
            <a:r>
              <a:rPr lang="fr-FR" dirty="0"/>
              <a:t> </a:t>
            </a:r>
            <a:r>
              <a:rPr lang="fr-FR" dirty="0" smtClean="0"/>
              <a:t>(14</a:t>
            </a:r>
            <a:r>
              <a:rPr lang="fr-FR" dirty="0"/>
              <a:t>. </a:t>
            </a:r>
            <a:r>
              <a:rPr lang="fr-FR" dirty="0" smtClean="0"/>
              <a:t>Février 1959</a:t>
            </a:r>
            <a:r>
              <a:rPr lang="fr-FR" dirty="0"/>
              <a:t> à </a:t>
            </a:r>
            <a:r>
              <a:rPr lang="fr-FR" dirty="0" smtClean="0"/>
              <a:t>Linz) </a:t>
            </a:r>
            <a:r>
              <a:rPr lang="fr-FR" dirty="0"/>
              <a:t>est </a:t>
            </a:r>
            <a:r>
              <a:rPr lang="fr-FR" dirty="0" smtClean="0"/>
              <a:t>un artiste autrichien</a:t>
            </a:r>
            <a:r>
              <a:rPr lang="fr-FR" dirty="0"/>
              <a:t> . Il vit et travaille à </a:t>
            </a:r>
            <a:r>
              <a:rPr lang="fr-FR" dirty="0" smtClean="0"/>
              <a:t>Vienne.</a:t>
            </a:r>
          </a:p>
          <a:p>
            <a:endParaRPr lang="fr-FR" dirty="0">
              <a:latin typeface="Arial" panose="020B0604020202020204" pitchFamily="34" charset="0"/>
            </a:endParaRPr>
          </a:p>
          <a:p>
            <a:r>
              <a:rPr lang="fr-FR" u="sng" dirty="0" smtClean="0">
                <a:latin typeface="Arial" panose="020B0604020202020204" pitchFamily="34" charset="0"/>
              </a:rPr>
              <a:t>Mouvement</a:t>
            </a:r>
            <a:r>
              <a:rPr lang="fr-FR" dirty="0" smtClean="0">
                <a:latin typeface="Arial" panose="020B0604020202020204" pitchFamily="34" charset="0"/>
              </a:rPr>
              <a:t> : abstrait.</a:t>
            </a:r>
            <a:endParaRPr lang="fr-FR" dirty="0"/>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77168" y="233602"/>
            <a:ext cx="2743200" cy="2743200"/>
          </a:xfrm>
        </p:spPr>
      </p:pic>
    </p:spTree>
    <p:extLst>
      <p:ext uri="{BB962C8B-B14F-4D97-AF65-F5344CB8AC3E}">
        <p14:creationId xmlns:p14="http://schemas.microsoft.com/office/powerpoint/2010/main" val="732375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5000">
        <p15:prstTrans prst="origami"/>
      </p:transition>
    </mc:Choice>
    <mc:Fallback xmlns="">
      <p:transition spd="slow" advTm="5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p:txBody>
          <a:bodyPr>
            <a:normAutofit/>
          </a:bodyPr>
          <a:lstStyle/>
          <a:p>
            <a:pPr algn="ctr"/>
            <a:r>
              <a:rPr lang="fr-FR" sz="1800" b="1" dirty="0" smtClean="0"/>
              <a:t>OTTO ZITKO</a:t>
            </a:r>
            <a:endParaRPr lang="fr-FR" sz="1800" b="1" dirty="0"/>
          </a:p>
        </p:txBody>
      </p:sp>
      <p:pic>
        <p:nvPicPr>
          <p:cNvPr id="7" name="Espace réservé pour une image  6"/>
          <p:cNvPicPr>
            <a:picLocks noGrp="1" noChangeAspect="1"/>
          </p:cNvPicPr>
          <p:nvPr>
            <p:ph type="pic" idx="1"/>
          </p:nvPr>
        </p:nvPicPr>
        <p:blipFill>
          <a:blip r:embed="rId2">
            <a:extLst>
              <a:ext uri="{28A0092B-C50C-407E-A947-70E740481C1C}">
                <a14:useLocalDpi xmlns:a14="http://schemas.microsoft.com/office/drawing/2010/main" val="0"/>
              </a:ext>
            </a:extLst>
          </a:blip>
          <a:srcRect t="12795" b="12795"/>
          <a:stretch>
            <a:fillRect/>
          </a:stretch>
        </p:blipFill>
        <p:spPr>
          <a:xfrm>
            <a:off x="2589213" y="635000"/>
            <a:ext cx="8915400" cy="4560888"/>
          </a:xfrm>
        </p:spPr>
      </p:pic>
    </p:spTree>
    <p:extLst>
      <p:ext uri="{BB962C8B-B14F-4D97-AF65-F5344CB8AC3E}">
        <p14:creationId xmlns:p14="http://schemas.microsoft.com/office/powerpoint/2010/main" val="54003980"/>
      </p:ext>
    </p:extLst>
  </p:cSld>
  <p:clrMapOvr>
    <a:masterClrMapping/>
  </p:clrMapOvr>
  <mc:AlternateContent xmlns:mc="http://schemas.openxmlformats.org/markup-compatibility/2006" xmlns:p14="http://schemas.microsoft.com/office/powerpoint/2010/main">
    <mc:Choice Requires="p14">
      <p:transition spd="slow" p14:dur="3750" advTm="5000">
        <p14:prism isContent="1"/>
      </p:transition>
    </mc:Choice>
    <mc:Fallback xmlns="">
      <p:transition spd="slow" advTm="5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791192" y="5334087"/>
            <a:ext cx="8915400" cy="493712"/>
          </a:xfrm>
        </p:spPr>
        <p:txBody>
          <a:bodyPr>
            <a:normAutofit/>
          </a:bodyPr>
          <a:lstStyle/>
          <a:p>
            <a:pPr algn="ctr"/>
            <a:r>
              <a:rPr lang="fr-FR" sz="1800" b="1" dirty="0" smtClean="0"/>
              <a:t>OTTO ZITKO</a:t>
            </a:r>
            <a:endParaRPr lang="fr-FR" sz="1800" b="1" dirty="0"/>
          </a:p>
        </p:txBody>
      </p:sp>
      <p:pic>
        <p:nvPicPr>
          <p:cNvPr id="7" name="Espace réservé pour une image  6"/>
          <p:cNvPicPr>
            <a:picLocks noGrp="1" noChangeAspect="1"/>
          </p:cNvPicPr>
          <p:nvPr>
            <p:ph type="pic" idx="1"/>
          </p:nvPr>
        </p:nvPicPr>
        <p:blipFill>
          <a:blip r:embed="rId2">
            <a:extLst>
              <a:ext uri="{28A0092B-C50C-407E-A947-70E740481C1C}">
                <a14:useLocalDpi xmlns:a14="http://schemas.microsoft.com/office/drawing/2010/main" val="0"/>
              </a:ext>
            </a:extLst>
          </a:blip>
          <a:srcRect t="6528" b="6528"/>
          <a:stretch>
            <a:fillRect/>
          </a:stretch>
        </p:blipFill>
        <p:spPr>
          <a:xfrm>
            <a:off x="4173538" y="215900"/>
            <a:ext cx="4364037" cy="4895850"/>
          </a:xfrm>
        </p:spPr>
      </p:pic>
    </p:spTree>
    <p:extLst>
      <p:ext uri="{BB962C8B-B14F-4D97-AF65-F5344CB8AC3E}">
        <p14:creationId xmlns:p14="http://schemas.microsoft.com/office/powerpoint/2010/main" val="2131992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advTm="5000">
        <p15:prstTrans prst="origami"/>
      </p:transition>
    </mc:Choice>
    <mc:Fallback xmlns="">
      <p:transition spd="slow" advTm="5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1780" y="486324"/>
            <a:ext cx="8911687" cy="1280890"/>
          </a:xfrm>
        </p:spPr>
        <p:txBody>
          <a:bodyPr>
            <a:normAutofit/>
          </a:bodyPr>
          <a:lstStyle/>
          <a:p>
            <a:r>
              <a:rPr lang="fr-FR" sz="4400" dirty="0" smtClean="0"/>
              <a:t>Caetano de Almeida</a:t>
            </a:r>
            <a:endParaRPr lang="fr-FR" sz="4400" dirty="0"/>
          </a:p>
        </p:txBody>
      </p:sp>
      <p:sp>
        <p:nvSpPr>
          <p:cNvPr id="16" name="Rectangle 15"/>
          <p:cNvSpPr/>
          <p:nvPr/>
        </p:nvSpPr>
        <p:spPr>
          <a:xfrm>
            <a:off x="2329841" y="3560275"/>
            <a:ext cx="9732723" cy="1477328"/>
          </a:xfrm>
          <a:prstGeom prst="rect">
            <a:avLst/>
          </a:prstGeom>
        </p:spPr>
        <p:txBody>
          <a:bodyPr wrap="square">
            <a:spAutoFit/>
          </a:bodyPr>
          <a:lstStyle/>
          <a:p>
            <a:r>
              <a:rPr lang="fr-FR" b="1" dirty="0" smtClean="0"/>
              <a:t>Caetano de Almeida : </a:t>
            </a:r>
            <a:r>
              <a:rPr lang="fr-FR" dirty="0" smtClean="0"/>
              <a:t>peintre Brésilien, né en 1964 à Campinas. Il vit et travaille à Sao Paulo. Il peint des compositions abstraites de grand format réalisées à l’acrylique sur toile et sur papier. Elles offrent au regard des effets d’optique très colorés.</a:t>
            </a:r>
            <a:r>
              <a:rPr lang="fr-FR" dirty="0"/>
              <a:t> </a:t>
            </a:r>
            <a:endParaRPr lang="fr-FR" dirty="0" smtClean="0"/>
          </a:p>
          <a:p>
            <a:endParaRPr lang="fr-FR" dirty="0">
              <a:latin typeface="Arial" panose="020B0604020202020204" pitchFamily="34" charset="0"/>
            </a:endParaRPr>
          </a:p>
          <a:p>
            <a:r>
              <a:rPr lang="fr-FR" u="sng" dirty="0" smtClean="0">
                <a:latin typeface="Arial" panose="020B0604020202020204" pitchFamily="34" charset="0"/>
              </a:rPr>
              <a:t>Mouvement</a:t>
            </a:r>
            <a:r>
              <a:rPr lang="fr-FR" dirty="0" smtClean="0">
                <a:latin typeface="Arial" panose="020B0604020202020204" pitchFamily="34" charset="0"/>
              </a:rPr>
              <a:t> : abstrait.</a:t>
            </a:r>
            <a:endParaRPr lang="fr-FR"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54652" y="490983"/>
            <a:ext cx="3691405" cy="2076416"/>
          </a:xfrm>
        </p:spPr>
      </p:pic>
    </p:spTree>
    <p:extLst>
      <p:ext uri="{BB962C8B-B14F-4D97-AF65-F5344CB8AC3E}">
        <p14:creationId xmlns:p14="http://schemas.microsoft.com/office/powerpoint/2010/main" val="3214738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5000">
        <p15:prstTrans prst="origami"/>
      </p:transition>
    </mc:Choice>
    <mc:Fallback xmlns="">
      <p:transition spd="slow" advTm="5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2454275" y="5350712"/>
            <a:ext cx="8915400" cy="493712"/>
          </a:xfrm>
        </p:spPr>
        <p:txBody>
          <a:bodyPr>
            <a:normAutofit/>
          </a:bodyPr>
          <a:lstStyle/>
          <a:p>
            <a:pPr algn="ctr"/>
            <a:r>
              <a:rPr lang="fr-FR" sz="1800" b="1" dirty="0" smtClean="0"/>
              <a:t>CAETANO DE ALMEIDA</a:t>
            </a:r>
            <a:endParaRPr lang="fr-FR" sz="1800" b="1" dirty="0"/>
          </a:p>
        </p:txBody>
      </p:sp>
      <p:pic>
        <p:nvPicPr>
          <p:cNvPr id="13" name="Espace réservé pour une image  12"/>
          <p:cNvPicPr>
            <a:picLocks noGrp="1" noChangeAspect="1"/>
          </p:cNvPicPr>
          <p:nvPr>
            <p:ph type="pic" idx="1"/>
          </p:nvPr>
        </p:nvPicPr>
        <p:blipFill>
          <a:blip r:embed="rId2">
            <a:extLst>
              <a:ext uri="{28A0092B-C50C-407E-A947-70E740481C1C}">
                <a14:useLocalDpi xmlns:a14="http://schemas.microsoft.com/office/drawing/2010/main" val="0"/>
              </a:ext>
            </a:extLst>
          </a:blip>
          <a:srcRect t="6717" b="6717"/>
          <a:stretch>
            <a:fillRect/>
          </a:stretch>
        </p:blipFill>
        <p:spPr>
          <a:xfrm>
            <a:off x="4903788" y="357448"/>
            <a:ext cx="4016375" cy="4630478"/>
          </a:xfrm>
        </p:spPr>
      </p:pic>
    </p:spTree>
    <p:extLst>
      <p:ext uri="{BB962C8B-B14F-4D97-AF65-F5344CB8AC3E}">
        <p14:creationId xmlns:p14="http://schemas.microsoft.com/office/powerpoint/2010/main" val="1733910842"/>
      </p:ext>
    </p:extLst>
  </p:cSld>
  <p:clrMapOvr>
    <a:masterClrMapping/>
  </p:clrMapOvr>
  <mc:AlternateContent xmlns:mc="http://schemas.openxmlformats.org/markup-compatibility/2006" xmlns:p14="http://schemas.microsoft.com/office/powerpoint/2010/main">
    <mc:Choice Requires="p14">
      <p:transition spd="slow" p14:dur="3750" advTm="5000">
        <p14:prism isContent="1"/>
      </p:transition>
    </mc:Choice>
    <mc:Fallback xmlns="">
      <p:transition spd="slow" advTm="5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2306580" y="5375651"/>
            <a:ext cx="8915400" cy="493712"/>
          </a:xfrm>
        </p:spPr>
        <p:txBody>
          <a:bodyPr>
            <a:normAutofit/>
          </a:bodyPr>
          <a:lstStyle/>
          <a:p>
            <a:pPr algn="ctr"/>
            <a:r>
              <a:rPr lang="fr-FR" sz="1800" b="1" dirty="0" smtClean="0"/>
              <a:t>CAETANO DE ALMEIDA</a:t>
            </a:r>
            <a:endParaRPr lang="fr-FR" sz="1800" b="1" dirty="0"/>
          </a:p>
        </p:txBody>
      </p:sp>
      <p:pic>
        <p:nvPicPr>
          <p:cNvPr id="3" name="Espace réservé pour une image  2"/>
          <p:cNvPicPr>
            <a:picLocks noGrp="1" noChangeAspect="1"/>
          </p:cNvPicPr>
          <p:nvPr>
            <p:ph type="pic" idx="1"/>
          </p:nvPr>
        </p:nvPicPr>
        <p:blipFill>
          <a:blip r:embed="rId2">
            <a:extLst>
              <a:ext uri="{28A0092B-C50C-407E-A947-70E740481C1C}">
                <a14:useLocalDpi xmlns:a14="http://schemas.microsoft.com/office/drawing/2010/main" val="0"/>
              </a:ext>
            </a:extLst>
          </a:blip>
          <a:srcRect t="1838" b="1838"/>
          <a:stretch>
            <a:fillRect/>
          </a:stretch>
        </p:blipFill>
        <p:spPr>
          <a:xfrm>
            <a:off x="4762500" y="200025"/>
            <a:ext cx="3883025" cy="4937125"/>
          </a:xfrm>
        </p:spPr>
      </p:pic>
    </p:spTree>
    <p:extLst>
      <p:ext uri="{BB962C8B-B14F-4D97-AF65-F5344CB8AC3E}">
        <p14:creationId xmlns:p14="http://schemas.microsoft.com/office/powerpoint/2010/main" val="1526829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advTm="5000">
        <p15:prstTrans prst="origami"/>
      </p:transition>
    </mc:Choice>
    <mc:Fallback xmlns="">
      <p:transition spd="slow" advTm="5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42309" y="3310466"/>
            <a:ext cx="8915400" cy="2599267"/>
          </a:xfrm>
        </p:spPr>
        <p:txBody>
          <a:bodyPr/>
          <a:lstStyle/>
          <a:p>
            <a:r>
              <a:rPr lang="fr-FR" dirty="0" smtClean="0"/>
              <a:t>Otto Steinert est né le 12 juillet 1915 à Sarrebruck et mort en 1978 à Essen. C’est un photographe allemand.</a:t>
            </a:r>
          </a:p>
          <a:p>
            <a:r>
              <a:rPr lang="fr-FR" dirty="0" smtClean="0"/>
              <a:t>Mouvement : </a:t>
            </a:r>
            <a:r>
              <a:rPr lang="fr-FR" dirty="0" err="1" smtClean="0"/>
              <a:t>Fotoform</a:t>
            </a:r>
            <a:r>
              <a:rPr lang="fr-FR" dirty="0" smtClean="0"/>
              <a:t>.</a:t>
            </a:r>
            <a:endParaRPr lang="fr-FR" dirty="0"/>
          </a:p>
        </p:txBody>
      </p:sp>
      <p:sp>
        <p:nvSpPr>
          <p:cNvPr id="10" name="Titre 1"/>
          <p:cNvSpPr txBox="1">
            <a:spLocks/>
          </p:cNvSpPr>
          <p:nvPr/>
        </p:nvSpPr>
        <p:spPr>
          <a:xfrm>
            <a:off x="2842309" y="797408"/>
            <a:ext cx="4297741" cy="667326"/>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400" dirty="0" smtClean="0"/>
              <a:t>Otto Steinert</a:t>
            </a:r>
            <a:endParaRPr lang="fr-FR" sz="4400" dirty="0"/>
          </a:p>
        </p:txBody>
      </p:sp>
      <p:pic>
        <p:nvPicPr>
          <p:cNvPr id="11" name="Picture 2" descr="http://www.en-noir-et-blanc.com/1-images/Artiste,%20Otto%20Steine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0009" y="211666"/>
            <a:ext cx="2385858" cy="2962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01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5000">
        <p15:prstTrans prst="origami"/>
      </p:transition>
    </mc:Choice>
    <mc:Fallback xmlns="">
      <p:transition spd="slow" advTm="5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p:txBody>
          <a:bodyPr>
            <a:normAutofit/>
          </a:bodyPr>
          <a:lstStyle/>
          <a:p>
            <a:pPr algn="ctr"/>
            <a:r>
              <a:rPr lang="fr-FR" sz="1800" b="1" dirty="0" smtClean="0"/>
              <a:t>OTTO STEINERT</a:t>
            </a:r>
            <a:endParaRPr lang="fr-FR" sz="1800" b="1" dirty="0"/>
          </a:p>
        </p:txBody>
      </p:sp>
      <p:pic>
        <p:nvPicPr>
          <p:cNvPr id="3" name="Espace réservé pour une image  2"/>
          <p:cNvPicPr>
            <a:picLocks noGrp="1" noChangeAspect="1"/>
          </p:cNvPicPr>
          <p:nvPr>
            <p:ph type="pic" idx="1"/>
          </p:nvPr>
        </p:nvPicPr>
        <p:blipFill>
          <a:blip r:embed="rId2">
            <a:extLst>
              <a:ext uri="{28A0092B-C50C-407E-A947-70E740481C1C}">
                <a14:useLocalDpi xmlns:a14="http://schemas.microsoft.com/office/drawing/2010/main" val="0"/>
              </a:ext>
            </a:extLst>
          </a:blip>
          <a:srcRect t="18120" b="18120"/>
          <a:stretch>
            <a:fillRect/>
          </a:stretch>
        </p:blipFill>
        <p:spPr>
          <a:xfrm>
            <a:off x="2589212" y="634964"/>
            <a:ext cx="8915400" cy="4394235"/>
          </a:xfrm>
        </p:spPr>
      </p:pic>
    </p:spTree>
    <p:extLst>
      <p:ext uri="{BB962C8B-B14F-4D97-AF65-F5344CB8AC3E}">
        <p14:creationId xmlns:p14="http://schemas.microsoft.com/office/powerpoint/2010/main" val="2881013295"/>
      </p:ext>
    </p:extLst>
  </p:cSld>
  <p:clrMapOvr>
    <a:masterClrMapping/>
  </p:clrMapOvr>
  <mc:AlternateContent xmlns:mc="http://schemas.openxmlformats.org/markup-compatibility/2006" xmlns:p14="http://schemas.microsoft.com/office/powerpoint/2010/main">
    <mc:Choice Requires="p14">
      <p:transition spd="slow" p14:dur="3750" advTm="5000">
        <p14:prism isContent="1"/>
      </p:transition>
    </mc:Choice>
    <mc:Fallback xmlns="">
      <p:transition spd="slow" advTm="5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1780" y="486324"/>
            <a:ext cx="8911687" cy="1280890"/>
          </a:xfrm>
        </p:spPr>
        <p:txBody>
          <a:bodyPr>
            <a:normAutofit/>
          </a:bodyPr>
          <a:lstStyle/>
          <a:p>
            <a:r>
              <a:rPr lang="fr-FR" sz="4400" dirty="0" smtClean="0"/>
              <a:t>Ashley Goldberg</a:t>
            </a:r>
            <a:endParaRPr lang="fr-FR" sz="4400" dirty="0"/>
          </a:p>
        </p:txBody>
      </p:sp>
      <p:sp>
        <p:nvSpPr>
          <p:cNvPr id="16" name="Rectangle 15"/>
          <p:cNvSpPr/>
          <p:nvPr/>
        </p:nvSpPr>
        <p:spPr>
          <a:xfrm>
            <a:off x="2329841" y="3560275"/>
            <a:ext cx="9732723" cy="923330"/>
          </a:xfrm>
          <a:prstGeom prst="rect">
            <a:avLst/>
          </a:prstGeom>
        </p:spPr>
        <p:txBody>
          <a:bodyPr wrap="square">
            <a:spAutoFit/>
          </a:bodyPr>
          <a:lstStyle/>
          <a:p>
            <a:r>
              <a:rPr lang="fr-FR" b="1" dirty="0" smtClean="0"/>
              <a:t>Ashley Goldberg : </a:t>
            </a:r>
            <a:r>
              <a:rPr lang="fr-FR" dirty="0" smtClean="0"/>
              <a:t>une artiste américaine habitant Portland. Elle dessine des modèles pour les designers.</a:t>
            </a:r>
          </a:p>
          <a:p>
            <a:endParaRPr lang="fr-FR" dirty="0">
              <a:latin typeface="Arial" panose="020B0604020202020204" pitchFamily="34"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7329" y="486324"/>
            <a:ext cx="2021275" cy="2463589"/>
          </a:xfrm>
          <a:prstGeom prst="rect">
            <a:avLst/>
          </a:prstGeom>
        </p:spPr>
      </p:pic>
    </p:spTree>
    <p:extLst>
      <p:ext uri="{BB962C8B-B14F-4D97-AF65-F5344CB8AC3E}">
        <p14:creationId xmlns:p14="http://schemas.microsoft.com/office/powerpoint/2010/main" val="1684468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5000">
        <p15:prstTrans prst="origami"/>
      </p:transition>
    </mc:Choice>
    <mc:Fallback xmlns="">
      <p:transition spd="slow" advTm="5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2306580" y="5375651"/>
            <a:ext cx="8915400" cy="493712"/>
          </a:xfrm>
        </p:spPr>
        <p:txBody>
          <a:bodyPr>
            <a:normAutofit/>
          </a:bodyPr>
          <a:lstStyle/>
          <a:p>
            <a:pPr algn="ctr"/>
            <a:r>
              <a:rPr lang="fr-FR" sz="1800" b="1" dirty="0" smtClean="0"/>
              <a:t>ASHLEY GOLDBERG</a:t>
            </a:r>
            <a:endParaRPr lang="fr-FR" sz="1800" b="1" dirty="0"/>
          </a:p>
        </p:txBody>
      </p:sp>
      <p:pic>
        <p:nvPicPr>
          <p:cNvPr id="5" name="Espace réservé pour une image  4"/>
          <p:cNvPicPr>
            <a:picLocks noGrp="1" noChangeAspect="1"/>
          </p:cNvPicPr>
          <p:nvPr>
            <p:ph type="pic" idx="1"/>
          </p:nvPr>
        </p:nvPicPr>
        <p:blipFill>
          <a:blip r:embed="rId2">
            <a:extLst>
              <a:ext uri="{28A0092B-C50C-407E-A947-70E740481C1C}">
                <a14:useLocalDpi xmlns:a14="http://schemas.microsoft.com/office/drawing/2010/main" val="0"/>
              </a:ext>
            </a:extLst>
          </a:blip>
          <a:srcRect t="11818" b="11818"/>
          <a:stretch>
            <a:fillRect/>
          </a:stretch>
        </p:blipFill>
        <p:spPr>
          <a:xfrm>
            <a:off x="4621213" y="390525"/>
            <a:ext cx="4273550" cy="4984750"/>
          </a:xfrm>
        </p:spPr>
      </p:pic>
    </p:spTree>
    <p:extLst>
      <p:ext uri="{BB962C8B-B14F-4D97-AF65-F5344CB8AC3E}">
        <p14:creationId xmlns:p14="http://schemas.microsoft.com/office/powerpoint/2010/main" val="837188099"/>
      </p:ext>
    </p:extLst>
  </p:cSld>
  <p:clrMapOvr>
    <a:masterClrMapping/>
  </p:clrMapOvr>
  <mc:AlternateContent xmlns:mc="http://schemas.openxmlformats.org/markup-compatibility/2006" xmlns:p14="http://schemas.microsoft.com/office/powerpoint/2010/main">
    <mc:Choice Requires="p14">
      <p:transition spd="slow" p14:dur="3750" advTm="5000">
        <p14:prism isContent="1"/>
      </p:transition>
    </mc:Choice>
    <mc:Fallback xmlns="">
      <p:transition spd="slow" advTm="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dirty="0" err="1" smtClean="0"/>
              <a:t>Cy</a:t>
            </a:r>
            <a:r>
              <a:rPr lang="fr-FR" sz="4400" dirty="0" smtClean="0"/>
              <a:t> </a:t>
            </a:r>
            <a:r>
              <a:rPr lang="fr-FR" sz="4400" dirty="0" err="1" smtClean="0"/>
              <a:t>Twombly</a:t>
            </a:r>
            <a:endParaRPr lang="fr-FR" sz="4400" dirty="0"/>
          </a:p>
        </p:txBody>
      </p:sp>
      <p:pic>
        <p:nvPicPr>
          <p:cNvPr id="15" name="Espace réservé du contenu 1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93782" y="337475"/>
            <a:ext cx="1687002" cy="2164016"/>
          </a:xfrm>
        </p:spPr>
      </p:pic>
      <p:sp>
        <p:nvSpPr>
          <p:cNvPr id="16" name="Rectangle 15"/>
          <p:cNvSpPr/>
          <p:nvPr/>
        </p:nvSpPr>
        <p:spPr>
          <a:xfrm>
            <a:off x="2329841" y="3560275"/>
            <a:ext cx="9732723" cy="1200329"/>
          </a:xfrm>
          <a:prstGeom prst="rect">
            <a:avLst/>
          </a:prstGeom>
        </p:spPr>
        <p:txBody>
          <a:bodyPr wrap="square">
            <a:spAutoFit/>
          </a:bodyPr>
          <a:lstStyle/>
          <a:p>
            <a:r>
              <a:rPr lang="fr-FR" b="1" dirty="0">
                <a:latin typeface="Arial" panose="020B0604020202020204" pitchFamily="34" charset="0"/>
              </a:rPr>
              <a:t>Edwin Parker </a:t>
            </a:r>
            <a:r>
              <a:rPr lang="fr-FR" b="1" dirty="0" err="1">
                <a:latin typeface="Arial" panose="020B0604020202020204" pitchFamily="34" charset="0"/>
              </a:rPr>
              <a:t>Twombly</a:t>
            </a:r>
            <a:r>
              <a:rPr lang="fr-FR" b="1" dirty="0">
                <a:latin typeface="Arial" panose="020B0604020202020204" pitchFamily="34" charset="0"/>
              </a:rPr>
              <a:t> Jr.</a:t>
            </a:r>
            <a:r>
              <a:rPr lang="fr-FR" dirty="0">
                <a:latin typeface="Arial" panose="020B0604020202020204" pitchFamily="34" charset="0"/>
              </a:rPr>
              <a:t>, dit </a:t>
            </a:r>
            <a:r>
              <a:rPr lang="fr-FR" b="1" dirty="0" err="1">
                <a:latin typeface="Arial" panose="020B0604020202020204" pitchFamily="34" charset="0"/>
              </a:rPr>
              <a:t>Cy</a:t>
            </a:r>
            <a:r>
              <a:rPr lang="fr-FR" b="1" dirty="0">
                <a:latin typeface="Arial" panose="020B0604020202020204" pitchFamily="34" charset="0"/>
              </a:rPr>
              <a:t> </a:t>
            </a:r>
            <a:r>
              <a:rPr lang="fr-FR" b="1" dirty="0" err="1">
                <a:latin typeface="Arial" panose="020B0604020202020204" pitchFamily="34" charset="0"/>
              </a:rPr>
              <a:t>Twombly</a:t>
            </a:r>
            <a:r>
              <a:rPr lang="fr-FR" dirty="0">
                <a:latin typeface="Arial" panose="020B0604020202020204" pitchFamily="34" charset="0"/>
              </a:rPr>
              <a:t>, né le </a:t>
            </a:r>
            <a:r>
              <a:rPr lang="fr-FR" dirty="0"/>
              <a:t>25 </a:t>
            </a:r>
            <a:r>
              <a:rPr lang="fr-FR" dirty="0" smtClean="0"/>
              <a:t>avril</a:t>
            </a:r>
            <a:r>
              <a:rPr lang="fr-FR" dirty="0"/>
              <a:t> 1928</a:t>
            </a:r>
            <a:r>
              <a:rPr lang="fr-FR" dirty="0">
                <a:latin typeface="Arial" panose="020B0604020202020204" pitchFamily="34" charset="0"/>
              </a:rPr>
              <a:t> à Lexington (Virginie) </a:t>
            </a:r>
            <a:r>
              <a:rPr lang="fr-FR" dirty="0" smtClean="0">
                <a:latin typeface="Arial" panose="020B0604020202020204" pitchFamily="34" charset="0"/>
              </a:rPr>
              <a:t>USA – </a:t>
            </a:r>
            <a:r>
              <a:rPr lang="fr-FR" dirty="0">
                <a:latin typeface="Arial" panose="020B0604020202020204" pitchFamily="34" charset="0"/>
              </a:rPr>
              <a:t>mort le </a:t>
            </a:r>
            <a:r>
              <a:rPr lang="fr-FR" dirty="0"/>
              <a:t>5 juillet 2011</a:t>
            </a:r>
            <a:r>
              <a:rPr lang="fr-FR" dirty="0">
                <a:latin typeface="Arial" panose="020B0604020202020204" pitchFamily="34" charset="0"/>
              </a:rPr>
              <a:t> à </a:t>
            </a:r>
            <a:r>
              <a:rPr lang="fr-FR" dirty="0" smtClean="0">
                <a:latin typeface="Arial" panose="020B0604020202020204" pitchFamily="34" charset="0"/>
              </a:rPr>
              <a:t>Rome, </a:t>
            </a:r>
            <a:r>
              <a:rPr lang="fr-FR" dirty="0">
                <a:latin typeface="Arial" panose="020B0604020202020204" pitchFamily="34" charset="0"/>
              </a:rPr>
              <a:t>est un peintre, dessinateur, sculpteur et photographe américain</a:t>
            </a:r>
            <a:r>
              <a:rPr lang="fr-FR" dirty="0" smtClean="0">
                <a:latin typeface="Arial" panose="020B0604020202020204" pitchFamily="34" charset="0"/>
              </a:rPr>
              <a:t>.</a:t>
            </a:r>
          </a:p>
          <a:p>
            <a:endParaRPr lang="fr-FR" dirty="0">
              <a:latin typeface="Arial" panose="020B0604020202020204" pitchFamily="34" charset="0"/>
            </a:endParaRPr>
          </a:p>
          <a:p>
            <a:r>
              <a:rPr lang="fr-FR" u="sng" dirty="0" smtClean="0">
                <a:latin typeface="Arial" panose="020B0604020202020204" pitchFamily="34" charset="0"/>
              </a:rPr>
              <a:t>Mouvement</a:t>
            </a:r>
            <a:r>
              <a:rPr lang="fr-FR" dirty="0" smtClean="0">
                <a:latin typeface="Arial" panose="020B0604020202020204" pitchFamily="34" charset="0"/>
              </a:rPr>
              <a:t> : Expressionnisme abstrait.</a:t>
            </a:r>
            <a:endParaRPr lang="fr-FR" dirty="0"/>
          </a:p>
        </p:txBody>
      </p:sp>
    </p:spTree>
    <p:extLst>
      <p:ext uri="{BB962C8B-B14F-4D97-AF65-F5344CB8AC3E}">
        <p14:creationId xmlns:p14="http://schemas.microsoft.com/office/powerpoint/2010/main" val="2228018968"/>
      </p:ext>
    </p:extLst>
  </p:cSld>
  <p:clrMapOvr>
    <a:masterClrMapping/>
  </p:clrMapOvr>
  <mc:AlternateContent xmlns:mc="http://schemas.openxmlformats.org/markup-compatibility/2006" xmlns:p14="http://schemas.microsoft.com/office/powerpoint/2010/main">
    <mc:Choice Requires="p14">
      <p:transition spd="slow" p14:dur="2000" advClick="0" advTm="5000">
        <p14:prism isContent="1"/>
      </p:transition>
    </mc:Choice>
    <mc:Fallback xmlns="">
      <p:transition spd="slow" advClick="0" advTm="5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1780" y="486324"/>
            <a:ext cx="8911687" cy="1280890"/>
          </a:xfrm>
        </p:spPr>
        <p:txBody>
          <a:bodyPr>
            <a:normAutofit/>
          </a:bodyPr>
          <a:lstStyle/>
          <a:p>
            <a:r>
              <a:rPr lang="fr-FR" sz="4400" dirty="0" smtClean="0"/>
              <a:t>Oscar Murillo</a:t>
            </a:r>
            <a:endParaRPr lang="fr-FR" sz="4400" dirty="0"/>
          </a:p>
        </p:txBody>
      </p:sp>
      <p:sp>
        <p:nvSpPr>
          <p:cNvPr id="16" name="Rectangle 15"/>
          <p:cNvSpPr/>
          <p:nvPr/>
        </p:nvSpPr>
        <p:spPr>
          <a:xfrm>
            <a:off x="2329841" y="3560275"/>
            <a:ext cx="9732723" cy="1754326"/>
          </a:xfrm>
          <a:prstGeom prst="rect">
            <a:avLst/>
          </a:prstGeom>
        </p:spPr>
        <p:txBody>
          <a:bodyPr wrap="square">
            <a:spAutoFit/>
          </a:bodyPr>
          <a:lstStyle/>
          <a:p>
            <a:endParaRPr lang="fr-FR" b="1" dirty="0" smtClean="0"/>
          </a:p>
          <a:p>
            <a:r>
              <a:rPr lang="fr-FR" b="1" dirty="0" smtClean="0"/>
              <a:t>Oscar Murillo : </a:t>
            </a:r>
            <a:r>
              <a:rPr lang="fr-FR" dirty="0" smtClean="0"/>
              <a:t>est un artiste peintre contemporain colombien né en 1986. Il vit et travaille à Londres. Connu pour son utilisation de textes, de matériaux recyclés et de fragments collectés dans son studio, il utilise une méthode de gribouillage de lignes en forme de boucle.</a:t>
            </a:r>
          </a:p>
          <a:p>
            <a:endParaRPr lang="fr-FR" dirty="0">
              <a:latin typeface="Arial" panose="020B0604020202020204" pitchFamily="34"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1446" y="349301"/>
            <a:ext cx="4293201" cy="2867724"/>
          </a:xfrm>
          <a:prstGeom prst="rect">
            <a:avLst/>
          </a:prstGeom>
        </p:spPr>
      </p:pic>
    </p:spTree>
    <p:extLst>
      <p:ext uri="{BB962C8B-B14F-4D97-AF65-F5344CB8AC3E}">
        <p14:creationId xmlns:p14="http://schemas.microsoft.com/office/powerpoint/2010/main" val="3788471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5000">
        <p15:prstTrans prst="origami"/>
      </p:transition>
    </mc:Choice>
    <mc:Fallback xmlns="">
      <p:transition spd="slow" advTm="5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2306580" y="5375651"/>
            <a:ext cx="8915400" cy="493712"/>
          </a:xfrm>
        </p:spPr>
        <p:txBody>
          <a:bodyPr>
            <a:normAutofit/>
          </a:bodyPr>
          <a:lstStyle/>
          <a:p>
            <a:pPr algn="ctr"/>
            <a:r>
              <a:rPr lang="fr-FR" sz="1800" b="1" dirty="0" smtClean="0"/>
              <a:t>OSCAR MURILLO</a:t>
            </a:r>
            <a:endParaRPr lang="fr-FR" sz="1800" b="1" dirty="0"/>
          </a:p>
        </p:txBody>
      </p:sp>
      <p:pic>
        <p:nvPicPr>
          <p:cNvPr id="3" name="Espace réservé pour une image  2"/>
          <p:cNvPicPr>
            <a:picLocks noGrp="1" noChangeAspect="1"/>
          </p:cNvPicPr>
          <p:nvPr>
            <p:ph type="pic" idx="1"/>
          </p:nvPr>
        </p:nvPicPr>
        <p:blipFill>
          <a:blip r:embed="rId2">
            <a:extLst>
              <a:ext uri="{28A0092B-C50C-407E-A947-70E740481C1C}">
                <a14:useLocalDpi xmlns:a14="http://schemas.microsoft.com/office/drawing/2010/main" val="0"/>
              </a:ext>
            </a:extLst>
          </a:blip>
          <a:srcRect l="2189" r="2189"/>
          <a:stretch>
            <a:fillRect/>
          </a:stretch>
        </p:blipFill>
        <p:spPr>
          <a:xfrm>
            <a:off x="4721225" y="149225"/>
            <a:ext cx="4254500" cy="4983163"/>
          </a:xfrm>
        </p:spPr>
      </p:pic>
    </p:spTree>
    <p:extLst>
      <p:ext uri="{BB962C8B-B14F-4D97-AF65-F5344CB8AC3E}">
        <p14:creationId xmlns:p14="http://schemas.microsoft.com/office/powerpoint/2010/main" val="1880304497"/>
      </p:ext>
    </p:extLst>
  </p:cSld>
  <p:clrMapOvr>
    <a:masterClrMapping/>
  </p:clrMapOvr>
  <mc:AlternateContent xmlns:mc="http://schemas.openxmlformats.org/markup-compatibility/2006" xmlns:p14="http://schemas.microsoft.com/office/powerpoint/2010/main">
    <mc:Choice Requires="p14">
      <p:transition spd="slow" p14:dur="3750" advTm="5000">
        <p14:prism isContent="1"/>
      </p:transition>
    </mc:Choice>
    <mc:Fallback xmlns="">
      <p:transition spd="slow" advTm="5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0787" y="2628899"/>
            <a:ext cx="8418403" cy="1868285"/>
          </a:xfrm>
          <a:prstGeom prst="rect">
            <a:avLst/>
          </a:prstGeom>
        </p:spPr>
      </p:pic>
    </p:spTree>
    <p:extLst>
      <p:ext uri="{BB962C8B-B14F-4D97-AF65-F5344CB8AC3E}">
        <p14:creationId xmlns:p14="http://schemas.microsoft.com/office/powerpoint/2010/main" val="3490086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advTm="12000">
        <p15:prstTrans prst="origami"/>
      </p:transition>
    </mc:Choice>
    <mc:Fallback xmlns="">
      <p:transition spd="slow"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Tree>
    <p:extLst>
      <p:ext uri="{BB962C8B-B14F-4D97-AF65-F5344CB8AC3E}">
        <p14:creationId xmlns:p14="http://schemas.microsoft.com/office/powerpoint/2010/main" val="3242962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advTm="5000">
        <p15:prstTrans prst="drape"/>
      </p:transition>
    </mc:Choice>
    <mc:Fallback xmlns="">
      <p:transition spd="slow" advTm="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p:txBody>
          <a:bodyPr>
            <a:normAutofit/>
          </a:bodyPr>
          <a:lstStyle/>
          <a:p>
            <a:pPr algn="ctr"/>
            <a:r>
              <a:rPr lang="fr-FR" sz="1800" b="1" dirty="0" smtClean="0"/>
              <a:t>CY TWOMBLY</a:t>
            </a:r>
            <a:endParaRPr lang="fr-FR" sz="1800" b="1" dirty="0"/>
          </a:p>
        </p:txBody>
      </p:sp>
      <p:pic>
        <p:nvPicPr>
          <p:cNvPr id="5" name="Espace réservé pour une image  4"/>
          <p:cNvPicPr>
            <a:picLocks noGrp="1" noChangeAspect="1"/>
          </p:cNvPicPr>
          <p:nvPr>
            <p:ph type="pic" idx="1"/>
          </p:nvPr>
        </p:nvPicPr>
        <p:blipFill>
          <a:blip r:embed="rId2">
            <a:extLst>
              <a:ext uri="{28A0092B-C50C-407E-A947-70E740481C1C}">
                <a14:useLocalDpi xmlns:a14="http://schemas.microsoft.com/office/drawing/2010/main" val="0"/>
              </a:ext>
            </a:extLst>
          </a:blip>
          <a:srcRect t="28619" b="28619"/>
          <a:stretch>
            <a:fillRect/>
          </a:stretch>
        </p:blipFill>
        <p:spPr/>
      </p:pic>
    </p:spTree>
    <p:extLst>
      <p:ext uri="{BB962C8B-B14F-4D97-AF65-F5344CB8AC3E}">
        <p14:creationId xmlns:p14="http://schemas.microsoft.com/office/powerpoint/2010/main" val="2331382821"/>
      </p:ext>
    </p:extLst>
  </p:cSld>
  <p:clrMapOvr>
    <a:masterClrMapping/>
  </p:clrMapOvr>
  <mc:AlternateContent xmlns:mc="http://schemas.openxmlformats.org/markup-compatibility/2006" xmlns:p14="http://schemas.microsoft.com/office/powerpoint/2010/main">
    <mc:Choice Requires="p14">
      <p:transition spd="slow" p14:dur="2750" advTm="5000">
        <p14:prism isContent="1"/>
      </p:transition>
    </mc:Choice>
    <mc:Fallback xmlns="">
      <p:transition spd="slow" advTm="5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idx="1"/>
          </p:nvPr>
        </p:nvPicPr>
        <p:blipFill>
          <a:blip r:embed="rId2">
            <a:extLst>
              <a:ext uri="{28A0092B-C50C-407E-A947-70E740481C1C}">
                <a14:useLocalDpi xmlns:a14="http://schemas.microsoft.com/office/drawing/2010/main" val="0"/>
              </a:ext>
            </a:extLst>
          </a:blip>
          <a:srcRect l="11026" r="11026"/>
          <a:stretch>
            <a:fillRect/>
          </a:stretch>
        </p:blipFill>
        <p:spPr/>
      </p:pic>
      <p:sp>
        <p:nvSpPr>
          <p:cNvPr id="4" name="Espace réservé du texte 3"/>
          <p:cNvSpPr>
            <a:spLocks noGrp="1"/>
          </p:cNvSpPr>
          <p:nvPr>
            <p:ph type="body" sz="half" idx="2"/>
          </p:nvPr>
        </p:nvSpPr>
        <p:spPr/>
        <p:txBody>
          <a:bodyPr>
            <a:normAutofit/>
          </a:bodyPr>
          <a:lstStyle/>
          <a:p>
            <a:pPr algn="ctr"/>
            <a:r>
              <a:rPr lang="fr-FR" sz="1800" b="1" dirty="0" smtClean="0"/>
              <a:t>CY TWOMBLY</a:t>
            </a:r>
            <a:endParaRPr lang="fr-FR" sz="1800" b="1" dirty="0"/>
          </a:p>
        </p:txBody>
      </p:sp>
    </p:spTree>
    <p:extLst>
      <p:ext uri="{BB962C8B-B14F-4D97-AF65-F5344CB8AC3E}">
        <p14:creationId xmlns:p14="http://schemas.microsoft.com/office/powerpoint/2010/main" val="1095892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advTm="5000">
        <p15:prstTrans prst="origami"/>
      </p:transition>
    </mc:Choice>
    <mc:Fallback xmlns="">
      <p:transition spd="slow" advTm="5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dirty="0" smtClean="0"/>
              <a:t>Christopher </a:t>
            </a:r>
            <a:r>
              <a:rPr lang="fr-FR" sz="4400" dirty="0" err="1" smtClean="0"/>
              <a:t>Wool</a:t>
            </a:r>
            <a:endParaRPr lang="fr-FR" sz="4400" dirty="0"/>
          </a:p>
        </p:txBody>
      </p:sp>
      <p:sp>
        <p:nvSpPr>
          <p:cNvPr id="3" name="Espace réservé du contenu 2"/>
          <p:cNvSpPr>
            <a:spLocks noGrp="1"/>
          </p:cNvSpPr>
          <p:nvPr>
            <p:ph idx="1"/>
          </p:nvPr>
        </p:nvSpPr>
        <p:spPr>
          <a:xfrm>
            <a:off x="2403233" y="2681206"/>
            <a:ext cx="8915400" cy="2772815"/>
          </a:xfrm>
        </p:spPr>
        <p:txBody>
          <a:bodyPr>
            <a:normAutofit fontScale="85000" lnSpcReduction="10000"/>
          </a:bodyPr>
          <a:lstStyle/>
          <a:p>
            <a:pPr algn="just"/>
            <a:r>
              <a:rPr lang="fr-FR" b="1" dirty="0" smtClean="0"/>
              <a:t>Christopher </a:t>
            </a:r>
            <a:r>
              <a:rPr lang="fr-FR" b="1" dirty="0" err="1" smtClean="0"/>
              <a:t>Wool</a:t>
            </a:r>
            <a:r>
              <a:rPr lang="fr-FR" dirty="0" smtClean="0"/>
              <a:t>, né le 16 septembre 1955 à Boston, est un peintre contemporain américain.</a:t>
            </a:r>
            <a:r>
              <a:rPr lang="fr-FR" b="1" dirty="0"/>
              <a:t> </a:t>
            </a:r>
            <a:r>
              <a:rPr lang="fr-FR" dirty="0" smtClean="0"/>
              <a:t>Surtout </a:t>
            </a:r>
            <a:r>
              <a:rPr lang="fr-FR" dirty="0"/>
              <a:t>connu pour ses peintures qui représentent de grandes lettres réalisées au pochoir aux traits noirs et gras, le texte de </a:t>
            </a:r>
            <a:r>
              <a:rPr lang="fr-FR" dirty="0" err="1"/>
              <a:t>Wool</a:t>
            </a:r>
            <a:r>
              <a:rPr lang="fr-FR" dirty="0"/>
              <a:t> contraste avec les </a:t>
            </a:r>
            <a:r>
              <a:rPr lang="fr-FR" dirty="0" err="1"/>
              <a:t>arrières-plans</a:t>
            </a:r>
            <a:r>
              <a:rPr lang="fr-FR" dirty="0"/>
              <a:t> blancs pour obtenir un maximum d’impact visuel. Les mots se suivent et la rupture intervient aux bords de la toile, créant des phrases souvent indescriptibles comme « SELL THE HOUSE SELL THE CAR SELL THE KIDS » ou « CATS IN BAG BAGS IN RIVER ». </a:t>
            </a:r>
            <a:r>
              <a:rPr lang="fr-FR" dirty="0" smtClean="0"/>
              <a:t>Dans les </a:t>
            </a:r>
            <a:r>
              <a:rPr lang="fr-FR" dirty="0"/>
              <a:t>années 1980, </a:t>
            </a:r>
            <a:r>
              <a:rPr lang="fr-FR" dirty="0" err="1"/>
              <a:t>Wool</a:t>
            </a:r>
            <a:r>
              <a:rPr lang="fr-FR" dirty="0"/>
              <a:t> commence à introduire des techniques de graffiti, comme des pochoirs ou la peinture aérosol, puis des sérigraphies et des rouleaux de peinture. Son travail est exposé dans de nombreuses institutions autour du monde, notamment au Museum of </a:t>
            </a:r>
            <a:r>
              <a:rPr lang="fr-FR" dirty="0" err="1"/>
              <a:t>Contemporary</a:t>
            </a:r>
            <a:r>
              <a:rPr lang="fr-FR" dirty="0"/>
              <a:t> Art de Los Angeles, au Gesellschaft </a:t>
            </a:r>
            <a:r>
              <a:rPr lang="fr-FR" dirty="0" err="1"/>
              <a:t>für</a:t>
            </a:r>
            <a:r>
              <a:rPr lang="fr-FR" dirty="0"/>
              <a:t> Moderne </a:t>
            </a:r>
            <a:r>
              <a:rPr lang="fr-FR" dirty="0" err="1"/>
              <a:t>Kunst</a:t>
            </a:r>
            <a:r>
              <a:rPr lang="fr-FR" dirty="0"/>
              <a:t> </a:t>
            </a:r>
            <a:r>
              <a:rPr lang="fr-FR" dirty="0" err="1"/>
              <a:t>am</a:t>
            </a:r>
            <a:r>
              <a:rPr lang="fr-FR" dirty="0"/>
              <a:t> Museum Ludwig de Cologne, au Musée d’Art Moderne de la Ville de Paris et au musée Guggenheim de New York. L’artiste vit et travaille à New York.</a:t>
            </a:r>
            <a:endParaRPr lang="fr-FR" dirty="0"/>
          </a:p>
        </p:txBody>
      </p:sp>
      <p:pic>
        <p:nvPicPr>
          <p:cNvPr id="1026"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3810" y="325665"/>
            <a:ext cx="2410579" cy="1807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912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5000">
        <p15:prstTrans prst="origami"/>
      </p:transition>
    </mc:Choice>
    <mc:Fallback xmlns="">
      <p:transition spd="slow" advTm="5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2032214" y="5382837"/>
            <a:ext cx="8915400" cy="493712"/>
          </a:xfrm>
        </p:spPr>
        <p:txBody>
          <a:bodyPr>
            <a:normAutofit/>
          </a:bodyPr>
          <a:lstStyle/>
          <a:p>
            <a:pPr algn="ctr"/>
            <a:r>
              <a:rPr lang="fr-FR" sz="1800" b="1" dirty="0" smtClean="0"/>
              <a:t>CHRISTOPHER WOOL</a:t>
            </a:r>
            <a:endParaRPr lang="fr-FR" sz="1800" b="1" dirty="0"/>
          </a:p>
        </p:txBody>
      </p:sp>
      <p:pic>
        <p:nvPicPr>
          <p:cNvPr id="5" name="Espace réservé pour une image  4"/>
          <p:cNvPicPr>
            <a:picLocks noGrp="1" noChangeAspect="1"/>
          </p:cNvPicPr>
          <p:nvPr>
            <p:ph type="pic" idx="1"/>
          </p:nvPr>
        </p:nvPicPr>
        <p:blipFill>
          <a:blip r:embed="rId2">
            <a:extLst>
              <a:ext uri="{28A0092B-C50C-407E-A947-70E740481C1C}">
                <a14:useLocalDpi xmlns:a14="http://schemas.microsoft.com/office/drawing/2010/main" val="0"/>
              </a:ext>
            </a:extLst>
          </a:blip>
          <a:srcRect t="2194" b="2194"/>
          <a:stretch>
            <a:fillRect/>
          </a:stretch>
        </p:blipFill>
        <p:spPr>
          <a:xfrm>
            <a:off x="4502150" y="349250"/>
            <a:ext cx="3975100" cy="4773613"/>
          </a:xfrm>
        </p:spPr>
      </p:pic>
    </p:spTree>
    <p:extLst>
      <p:ext uri="{BB962C8B-B14F-4D97-AF65-F5344CB8AC3E}">
        <p14:creationId xmlns:p14="http://schemas.microsoft.com/office/powerpoint/2010/main" val="2286659734"/>
      </p:ext>
    </p:extLst>
  </p:cSld>
  <p:clrMapOvr>
    <a:masterClrMapping/>
  </p:clrMapOvr>
  <mc:AlternateContent xmlns:mc="http://schemas.openxmlformats.org/markup-compatibility/2006" xmlns:p14="http://schemas.microsoft.com/office/powerpoint/2010/main">
    <mc:Choice Requires="p14">
      <p:transition spd="slow" p14:dur="2000" advTm="5000">
        <p14:prism isContent="1"/>
      </p:transition>
    </mc:Choice>
    <mc:Fallback xmlns="">
      <p:transition spd="slow" advTm="5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dirty="0" smtClean="0"/>
              <a:t>Arnulf Rainer</a:t>
            </a:r>
            <a:endParaRPr lang="fr-FR" sz="4400" dirty="0"/>
          </a:p>
        </p:txBody>
      </p:sp>
      <p:sp>
        <p:nvSpPr>
          <p:cNvPr id="16" name="Rectangle 15"/>
          <p:cNvSpPr/>
          <p:nvPr/>
        </p:nvSpPr>
        <p:spPr>
          <a:xfrm>
            <a:off x="2329841" y="3560275"/>
            <a:ext cx="9732723" cy="1477328"/>
          </a:xfrm>
          <a:prstGeom prst="rect">
            <a:avLst/>
          </a:prstGeom>
        </p:spPr>
        <p:txBody>
          <a:bodyPr wrap="square">
            <a:spAutoFit/>
          </a:bodyPr>
          <a:lstStyle/>
          <a:p>
            <a:r>
              <a:rPr lang="fr-FR" b="1" dirty="0"/>
              <a:t>Arnulf Rainer</a:t>
            </a:r>
            <a:r>
              <a:rPr lang="fr-FR" dirty="0"/>
              <a:t>, né le 8 décembre 1929 à Baden en Autriche, est un peintre autrichien internationalement reconnu pour son art informel abstrait et ses nombreux portraits retouchés et griffés.</a:t>
            </a:r>
            <a:r>
              <a:rPr lang="fr-FR" dirty="0" smtClean="0">
                <a:latin typeface="Arial" panose="020B0604020202020204" pitchFamily="34" charset="0"/>
              </a:rPr>
              <a:t>.</a:t>
            </a:r>
          </a:p>
          <a:p>
            <a:endParaRPr lang="fr-FR" dirty="0">
              <a:latin typeface="Arial" panose="020B0604020202020204" pitchFamily="34" charset="0"/>
            </a:endParaRPr>
          </a:p>
          <a:p>
            <a:r>
              <a:rPr lang="fr-FR" u="sng" dirty="0" smtClean="0">
                <a:latin typeface="Arial" panose="020B0604020202020204" pitchFamily="34" charset="0"/>
              </a:rPr>
              <a:t>Mouvement</a:t>
            </a:r>
            <a:r>
              <a:rPr lang="fr-FR" dirty="0" smtClean="0">
                <a:latin typeface="Arial" panose="020B0604020202020204" pitchFamily="34" charset="0"/>
              </a:rPr>
              <a:t> : Actionnisme viennois influencé par le surréalisme.</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49369" y="265930"/>
            <a:ext cx="1744232" cy="2323000"/>
          </a:xfrm>
        </p:spPr>
      </p:pic>
    </p:spTree>
    <p:extLst>
      <p:ext uri="{BB962C8B-B14F-4D97-AF65-F5344CB8AC3E}">
        <p14:creationId xmlns:p14="http://schemas.microsoft.com/office/powerpoint/2010/main" val="2383496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5000">
        <p15:prstTrans prst="origami"/>
      </p:transition>
    </mc:Choice>
    <mc:Fallback xmlns="">
      <p:transition spd="slow" advTm="5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p:txBody>
          <a:bodyPr>
            <a:normAutofit/>
          </a:bodyPr>
          <a:lstStyle/>
          <a:p>
            <a:pPr algn="ctr"/>
            <a:r>
              <a:rPr lang="fr-FR" sz="1800" b="1" dirty="0" smtClean="0"/>
              <a:t>ARNULF RAINER</a:t>
            </a:r>
            <a:endParaRPr lang="fr-FR" sz="1800" b="1" dirty="0"/>
          </a:p>
        </p:txBody>
      </p:sp>
      <p:pic>
        <p:nvPicPr>
          <p:cNvPr id="3" name="Espace réservé pour une image  2"/>
          <p:cNvPicPr>
            <a:picLocks noGrp="1" noChangeAspect="1"/>
          </p:cNvPicPr>
          <p:nvPr>
            <p:ph type="pic" idx="1"/>
          </p:nvPr>
        </p:nvPicPr>
        <p:blipFill>
          <a:blip r:embed="rId2">
            <a:extLst>
              <a:ext uri="{28A0092B-C50C-407E-A947-70E740481C1C}">
                <a14:useLocalDpi xmlns:a14="http://schemas.microsoft.com/office/drawing/2010/main" val="0"/>
              </a:ext>
            </a:extLst>
          </a:blip>
          <a:srcRect t="31212" b="31212"/>
          <a:stretch>
            <a:fillRect/>
          </a:stretch>
        </p:blipFill>
        <p:spPr>
          <a:xfrm>
            <a:off x="2589212" y="634965"/>
            <a:ext cx="8915400" cy="4450602"/>
          </a:xfrm>
        </p:spPr>
      </p:pic>
    </p:spTree>
    <p:extLst>
      <p:ext uri="{BB962C8B-B14F-4D97-AF65-F5344CB8AC3E}">
        <p14:creationId xmlns:p14="http://schemas.microsoft.com/office/powerpoint/2010/main" val="3720813017"/>
      </p:ext>
    </p:extLst>
  </p:cSld>
  <p:clrMapOvr>
    <a:masterClrMapping/>
  </p:clrMapOvr>
  <mc:AlternateContent xmlns:mc="http://schemas.openxmlformats.org/markup-compatibility/2006" xmlns:p14="http://schemas.microsoft.com/office/powerpoint/2010/main">
    <mc:Choice Requires="p14">
      <p:transition spd="slow" p14:dur="2000" advTm="5000">
        <p14:prism isContent="1"/>
      </p:transition>
    </mc:Choice>
    <mc:Fallback xmlns="">
      <p:transition spd="slow" advTm="5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2364770" y="5674909"/>
            <a:ext cx="8915400" cy="493712"/>
          </a:xfrm>
        </p:spPr>
        <p:txBody>
          <a:bodyPr>
            <a:normAutofit/>
          </a:bodyPr>
          <a:lstStyle/>
          <a:p>
            <a:pPr algn="ctr"/>
            <a:r>
              <a:rPr lang="fr-FR" sz="1800" b="1" dirty="0" smtClean="0"/>
              <a:t>ARNULF RAINER</a:t>
            </a:r>
            <a:endParaRPr lang="fr-FR" sz="1800" b="1" dirty="0"/>
          </a:p>
        </p:txBody>
      </p:sp>
      <p:pic>
        <p:nvPicPr>
          <p:cNvPr id="9" name="Espace réservé pour une image  8"/>
          <p:cNvPicPr>
            <a:picLocks noGrp="1" noChangeAspect="1"/>
          </p:cNvPicPr>
          <p:nvPr>
            <p:ph type="pic" idx="1"/>
          </p:nvPr>
        </p:nvPicPr>
        <p:blipFill>
          <a:blip r:embed="rId2">
            <a:extLst>
              <a:ext uri="{28A0092B-C50C-407E-A947-70E740481C1C}">
                <a14:useLocalDpi xmlns:a14="http://schemas.microsoft.com/office/drawing/2010/main" val="0"/>
              </a:ext>
            </a:extLst>
          </a:blip>
          <a:srcRect t="10189" b="10189"/>
          <a:stretch>
            <a:fillRect/>
          </a:stretch>
        </p:blipFill>
        <p:spPr>
          <a:xfrm>
            <a:off x="2468563" y="215900"/>
            <a:ext cx="9036050" cy="5151438"/>
          </a:xfrm>
        </p:spPr>
      </p:pic>
    </p:spTree>
    <p:extLst>
      <p:ext uri="{BB962C8B-B14F-4D97-AF65-F5344CB8AC3E}">
        <p14:creationId xmlns:p14="http://schemas.microsoft.com/office/powerpoint/2010/main" val="2061512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advTm="5000">
        <p15:prstTrans prst="origami"/>
      </p:transition>
    </mc:Choice>
    <mc:Fallback xmlns="">
      <p:transition spd="slow" advTm="5000">
        <p:fade/>
      </p:transition>
    </mc:Fallback>
  </mc:AlternateContent>
  <p:timing>
    <p:tnLst>
      <p:par>
        <p:cTn id="1" dur="indefinite" restart="never" nodeType="tmRoot"/>
      </p:par>
    </p:tnLst>
  </p:timing>
</p:sld>
</file>

<file path=ppt/theme/theme1.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408</TotalTime>
  <Words>415</Words>
  <Application>Microsoft Office PowerPoint</Application>
  <PresentationFormat>Grand écran</PresentationFormat>
  <Paragraphs>43</Paragraphs>
  <Slides>23</Slides>
  <Notes>0</Notes>
  <HiddenSlides>0</HiddenSlides>
  <MMClips>1</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23</vt:i4>
      </vt:variant>
    </vt:vector>
  </HeadingPairs>
  <TitlesOfParts>
    <vt:vector size="27" baseType="lpstr">
      <vt:lpstr>Arial</vt:lpstr>
      <vt:lpstr>Century Gothic</vt:lpstr>
      <vt:lpstr>Wingdings 3</vt:lpstr>
      <vt:lpstr>Brin</vt:lpstr>
      <vt:lpstr>Notre musée culturel</vt:lpstr>
      <vt:lpstr>Cy Twombly</vt:lpstr>
      <vt:lpstr>Présentation PowerPoint</vt:lpstr>
      <vt:lpstr>Présentation PowerPoint</vt:lpstr>
      <vt:lpstr>Christopher Wool</vt:lpstr>
      <vt:lpstr>Présentation PowerPoint</vt:lpstr>
      <vt:lpstr>Arnulf Rainer</vt:lpstr>
      <vt:lpstr>Présentation PowerPoint</vt:lpstr>
      <vt:lpstr>Présentation PowerPoint</vt:lpstr>
      <vt:lpstr>Otto Zitko</vt:lpstr>
      <vt:lpstr>Présentation PowerPoint</vt:lpstr>
      <vt:lpstr>Présentation PowerPoint</vt:lpstr>
      <vt:lpstr>Caetano de Almeida</vt:lpstr>
      <vt:lpstr>Présentation PowerPoint</vt:lpstr>
      <vt:lpstr>Présentation PowerPoint</vt:lpstr>
      <vt:lpstr>Présentation PowerPoint</vt:lpstr>
      <vt:lpstr>Présentation PowerPoint</vt:lpstr>
      <vt:lpstr>Ashley Goldberg</vt:lpstr>
      <vt:lpstr>Présentation PowerPoint</vt:lpstr>
      <vt:lpstr>Oscar Murillo</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Notre musée culturel du Jeudi</dc:title>
  <dc:creator>Invité</dc:creator>
  <cp:lastModifiedBy>Invité</cp:lastModifiedBy>
  <cp:revision>52</cp:revision>
  <dcterms:created xsi:type="dcterms:W3CDTF">2016-10-29T13:24:00Z</dcterms:created>
  <dcterms:modified xsi:type="dcterms:W3CDTF">2016-11-06T13:54:46Z</dcterms:modified>
</cp:coreProperties>
</file>