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724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310" y="360680"/>
            <a:ext cx="8018779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84"/>
              <a:t>Semaine   </a:t>
            </a:r>
            <a:r>
              <a:rPr dirty="0" spc="-365"/>
              <a:t>du  </a:t>
            </a:r>
            <a:r>
              <a:rPr dirty="0" spc="-185"/>
              <a:t>27 </a:t>
            </a:r>
            <a:r>
              <a:rPr dirty="0" spc="-254"/>
              <a:t>Juin </a:t>
            </a:r>
            <a:r>
              <a:rPr dirty="0" spc="-90"/>
              <a:t> </a:t>
            </a:r>
            <a:r>
              <a:rPr dirty="0" spc="-484"/>
              <a:t>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500" y="900430"/>
            <a:ext cx="5086985" cy="144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Kalinga"/>
                <a:cs typeface="Kalinga"/>
              </a:rPr>
              <a:t>Période 5 MOBILISER LE LANGAGE DANS TOUTES SES</a:t>
            </a:r>
            <a:r>
              <a:rPr dirty="0" sz="1200" spc="-20">
                <a:latin typeface="Kalinga"/>
                <a:cs typeface="Kalinga"/>
              </a:rPr>
              <a:t> </a:t>
            </a:r>
            <a:r>
              <a:rPr dirty="0" sz="1200" spc="-5">
                <a:latin typeface="Kalinga"/>
                <a:cs typeface="Kalinga"/>
              </a:rPr>
              <a:t>DIMENSIONS</a:t>
            </a:r>
            <a:endParaRPr sz="1200">
              <a:latin typeface="Kalinga"/>
              <a:cs typeface="Kalinga"/>
            </a:endParaRPr>
          </a:p>
          <a:p>
            <a:pPr marL="656590" marR="67945" indent="-582930">
              <a:lnSpc>
                <a:spcPct val="100000"/>
              </a:lnSpc>
            </a:pP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Les auteurs comme Mo Willems </a:t>
            </a:r>
            <a:r>
              <a:rPr dirty="0" sz="1100" u="sng">
                <a:solidFill>
                  <a:srgbClr val="333333"/>
                </a:solidFill>
                <a:latin typeface="Kalinga"/>
                <a:cs typeface="Kalinga"/>
              </a:rPr>
              <a:t>ont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du talent, moi aussi avec mes copains 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nous mettons nos talents en commun pour écrire </a:t>
            </a:r>
            <a:r>
              <a:rPr dirty="0" sz="1100" u="sng">
                <a:solidFill>
                  <a:srgbClr val="333333"/>
                </a:solidFill>
                <a:latin typeface="Kalinga"/>
                <a:cs typeface="Kalinga"/>
              </a:rPr>
              <a:t>un</a:t>
            </a:r>
            <a:r>
              <a:rPr dirty="0" sz="1100" spc="10" u="sng">
                <a:solidFill>
                  <a:srgbClr val="333333"/>
                </a:solidFill>
                <a:latin typeface="Kalinga"/>
                <a:cs typeface="Kalinga"/>
              </a:rPr>
              <a:t>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livre</a:t>
            </a:r>
            <a:endParaRPr sz="1100">
              <a:latin typeface="Kalinga"/>
              <a:cs typeface="Kaling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510155">
              <a:lnSpc>
                <a:spcPts val="1495"/>
              </a:lnSpc>
              <a:spcBef>
                <a:spcPts val="844"/>
              </a:spcBef>
            </a:pPr>
            <a:r>
              <a:rPr dirty="0" sz="1250" spc="-35" i="1">
                <a:latin typeface="Kalinga"/>
                <a:cs typeface="Kalinga"/>
              </a:rPr>
              <a:t>Le </a:t>
            </a:r>
            <a:r>
              <a:rPr dirty="0" sz="1250" spc="-25" i="1">
                <a:latin typeface="Kalinga"/>
                <a:cs typeface="Kalinga"/>
              </a:rPr>
              <a:t>livre</a:t>
            </a:r>
            <a:r>
              <a:rPr dirty="0" sz="1250" spc="-65" i="1">
                <a:latin typeface="Kalinga"/>
                <a:cs typeface="Kalinga"/>
              </a:rPr>
              <a:t> </a:t>
            </a:r>
            <a:r>
              <a:rPr dirty="0" sz="1250" spc="-30" i="1">
                <a:latin typeface="Kalinga"/>
                <a:cs typeface="Kalinga"/>
              </a:rPr>
              <a:t>raconte:</a:t>
            </a:r>
            <a:r>
              <a:rPr dirty="0" sz="1250" i="1">
                <a:latin typeface="Kalinga"/>
                <a:cs typeface="Kalinga"/>
              </a:rPr>
              <a:t> </a:t>
            </a:r>
            <a:endParaRPr sz="1250">
              <a:latin typeface="Kalinga"/>
              <a:cs typeface="Kalinga"/>
            </a:endParaRPr>
          </a:p>
          <a:p>
            <a:pPr marL="2510790" marR="436245">
              <a:lnSpc>
                <a:spcPts val="1200"/>
              </a:lnSpc>
              <a:spcBef>
                <a:spcPts val="35"/>
              </a:spcBef>
            </a:pPr>
            <a:r>
              <a:rPr dirty="0" sz="1000" spc="-5">
                <a:latin typeface="Trebuchet MS"/>
                <a:cs typeface="Trebuchet MS"/>
              </a:rPr>
              <a:t>Les récits des élèves </a:t>
            </a:r>
            <a:r>
              <a:rPr dirty="0" sz="1000">
                <a:latin typeface="Trebuchet MS"/>
                <a:cs typeface="Trebuchet MS"/>
              </a:rPr>
              <a:t>de la </a:t>
            </a:r>
            <a:r>
              <a:rPr dirty="0" sz="1000" spc="-5">
                <a:latin typeface="Trebuchet MS"/>
                <a:cs typeface="Trebuchet MS"/>
              </a:rPr>
              <a:t>classe  lorsque chacun </a:t>
            </a:r>
            <a:r>
              <a:rPr dirty="0" sz="1000">
                <a:latin typeface="Trebuchet MS"/>
                <a:cs typeface="Trebuchet MS"/>
              </a:rPr>
              <a:t>a </a:t>
            </a:r>
            <a:r>
              <a:rPr dirty="0" sz="1000" spc="-5">
                <a:latin typeface="Trebuchet MS"/>
                <a:cs typeface="Trebuchet MS"/>
              </a:rPr>
              <a:t>reçu la marionnette  chez</a:t>
            </a:r>
            <a:r>
              <a:rPr dirty="0" sz="1000" spc="-85">
                <a:latin typeface="Trebuchet MS"/>
                <a:cs typeface="Trebuchet MS"/>
              </a:rPr>
              <a:t> </a:t>
            </a:r>
            <a:r>
              <a:rPr dirty="0" sz="1000" spc="-5">
                <a:latin typeface="Trebuchet MS"/>
                <a:cs typeface="Trebuchet MS"/>
              </a:rPr>
              <a:t>lui.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0040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1B1B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59450" y="180340"/>
            <a:ext cx="4462780" cy="782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800" spc="-70" b="1">
                <a:latin typeface="Arial"/>
                <a:cs typeface="Arial"/>
              </a:rPr>
              <a:t>ECRIRE  </a:t>
            </a:r>
            <a:r>
              <a:rPr dirty="0" sz="1800" spc="-170" b="1">
                <a:latin typeface="Arial"/>
                <a:cs typeface="Arial"/>
              </a:rPr>
              <a:t>UN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LIVRE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dirty="0" sz="2600" spc="110">
                <a:latin typeface="Arial"/>
                <a:cs typeface="Arial"/>
              </a:rPr>
              <a:t>Je</a:t>
            </a:r>
            <a:r>
              <a:rPr dirty="0" sz="2600" spc="-80">
                <a:latin typeface="Arial"/>
                <a:cs typeface="Arial"/>
              </a:rPr>
              <a:t> </a:t>
            </a:r>
            <a:r>
              <a:rPr dirty="0" sz="2600" spc="90">
                <a:latin typeface="Arial"/>
                <a:cs typeface="Arial"/>
              </a:rPr>
              <a:t>vous</a:t>
            </a:r>
            <a:r>
              <a:rPr dirty="0" sz="2600" spc="-85">
                <a:latin typeface="Arial"/>
                <a:cs typeface="Arial"/>
              </a:rPr>
              <a:t> </a:t>
            </a:r>
            <a:r>
              <a:rPr dirty="0" sz="2600" spc="95">
                <a:latin typeface="Arial"/>
                <a:cs typeface="Arial"/>
              </a:rPr>
              <a:t>présente</a:t>
            </a:r>
            <a:r>
              <a:rPr dirty="0" sz="2600" spc="-85">
                <a:latin typeface="Arial"/>
                <a:cs typeface="Arial"/>
              </a:rPr>
              <a:t> </a:t>
            </a:r>
            <a:r>
              <a:rPr dirty="0" sz="2600" spc="165">
                <a:latin typeface="Arial"/>
                <a:cs typeface="Arial"/>
              </a:rPr>
              <a:t>notre</a:t>
            </a:r>
            <a:r>
              <a:rPr dirty="0" sz="2600" spc="-80">
                <a:latin typeface="Arial"/>
                <a:cs typeface="Arial"/>
              </a:rPr>
              <a:t> </a:t>
            </a:r>
            <a:r>
              <a:rPr dirty="0" sz="2600" spc="204">
                <a:latin typeface="Arial"/>
                <a:cs typeface="Arial"/>
              </a:rPr>
              <a:t>livre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89989" y="1652270"/>
            <a:ext cx="897890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31229" y="1268729"/>
            <a:ext cx="3916679" cy="3693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1300">
                <a:latin typeface="Arial"/>
                <a:cs typeface="Arial"/>
              </a:rPr>
              <a:t>Je </a:t>
            </a:r>
            <a:r>
              <a:rPr dirty="0" sz="1300" spc="-5">
                <a:latin typeface="Arial"/>
                <a:cs typeface="Arial"/>
              </a:rPr>
              <a:t>suis très fier de </a:t>
            </a:r>
            <a:r>
              <a:rPr dirty="0" sz="1300">
                <a:latin typeface="Arial"/>
                <a:cs typeface="Arial"/>
              </a:rPr>
              <a:t>vous </a:t>
            </a:r>
            <a:r>
              <a:rPr dirty="0" sz="1300" spc="-5">
                <a:latin typeface="Arial"/>
                <a:cs typeface="Arial"/>
              </a:rPr>
              <a:t>offrir notre</a:t>
            </a:r>
            <a:r>
              <a:rPr dirty="0" sz="1300" spc="-10">
                <a:latin typeface="Arial"/>
                <a:cs typeface="Arial"/>
              </a:rPr>
              <a:t> </a:t>
            </a:r>
            <a:r>
              <a:rPr dirty="0" sz="1300" spc="-5">
                <a:latin typeface="Arial"/>
                <a:cs typeface="Arial"/>
              </a:rPr>
              <a:t>livre.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1300" spc="-5">
                <a:latin typeface="Arial"/>
                <a:cs typeface="Arial"/>
              </a:rPr>
              <a:t>Grâce </a:t>
            </a:r>
            <a:r>
              <a:rPr dirty="0" sz="1300">
                <a:latin typeface="Arial"/>
                <a:cs typeface="Arial"/>
              </a:rPr>
              <a:t>à </a:t>
            </a:r>
            <a:r>
              <a:rPr dirty="0" sz="1300" spc="-5">
                <a:latin typeface="Arial"/>
                <a:cs typeface="Arial"/>
              </a:rPr>
              <a:t>votre aide, j’ai fait </a:t>
            </a:r>
            <a:r>
              <a:rPr dirty="0" sz="1300">
                <a:latin typeface="Arial"/>
                <a:cs typeface="Arial"/>
              </a:rPr>
              <a:t>mon récit</a:t>
            </a:r>
            <a:r>
              <a:rPr dirty="0" sz="1300" spc="-35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105410" marR="94615" indent="1270">
              <a:lnSpc>
                <a:spcPct val="100000"/>
              </a:lnSpc>
            </a:pPr>
            <a:r>
              <a:rPr dirty="0" sz="1300">
                <a:latin typeface="Arial"/>
                <a:cs typeface="Arial"/>
              </a:rPr>
              <a:t>J’ </a:t>
            </a:r>
            <a:r>
              <a:rPr dirty="0" sz="1300" spc="-5">
                <a:latin typeface="Arial"/>
                <a:cs typeface="Arial"/>
              </a:rPr>
              <a:t>ai appris </a:t>
            </a:r>
            <a:r>
              <a:rPr dirty="0" sz="1300">
                <a:latin typeface="Arial"/>
                <a:cs typeface="Arial"/>
              </a:rPr>
              <a:t>à </a:t>
            </a:r>
            <a:r>
              <a:rPr dirty="0" sz="1300" spc="-5">
                <a:latin typeface="Arial"/>
                <a:cs typeface="Arial"/>
              </a:rPr>
              <a:t>parler devant les autres, </a:t>
            </a:r>
            <a:r>
              <a:rPr dirty="0" sz="1300">
                <a:latin typeface="Arial"/>
                <a:cs typeface="Arial"/>
              </a:rPr>
              <a:t>à </a:t>
            </a:r>
            <a:r>
              <a:rPr dirty="0" sz="1300" spc="-5">
                <a:latin typeface="Arial"/>
                <a:cs typeface="Arial"/>
              </a:rPr>
              <a:t>écouter  celui </a:t>
            </a:r>
            <a:r>
              <a:rPr dirty="0" sz="1300">
                <a:latin typeface="Arial"/>
                <a:cs typeface="Arial"/>
              </a:rPr>
              <a:t>qui </a:t>
            </a:r>
            <a:r>
              <a:rPr dirty="0" sz="1300" spc="-5">
                <a:latin typeface="Arial"/>
                <a:cs typeface="Arial"/>
              </a:rPr>
              <a:t>parle, </a:t>
            </a:r>
            <a:r>
              <a:rPr dirty="0" sz="1300">
                <a:latin typeface="Arial"/>
                <a:cs typeface="Arial"/>
              </a:rPr>
              <a:t>à </a:t>
            </a:r>
            <a:r>
              <a:rPr dirty="0" sz="1300" spc="-5">
                <a:latin typeface="Arial"/>
                <a:cs typeface="Arial"/>
              </a:rPr>
              <a:t>répondre ou poser des</a:t>
            </a:r>
            <a:r>
              <a:rPr dirty="0" sz="1300" spc="50">
                <a:latin typeface="Arial"/>
                <a:cs typeface="Arial"/>
              </a:rPr>
              <a:t> </a:t>
            </a:r>
            <a:r>
              <a:rPr dirty="0" sz="1300" spc="-5">
                <a:latin typeface="Arial"/>
                <a:cs typeface="Arial"/>
              </a:rPr>
              <a:t>questions.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R="33655">
              <a:lnSpc>
                <a:spcPts val="1555"/>
              </a:lnSpc>
            </a:pPr>
            <a:r>
              <a:rPr dirty="0" sz="1300" spc="-5">
                <a:latin typeface="Arial"/>
                <a:cs typeface="Arial"/>
              </a:rPr>
              <a:t>Ce </a:t>
            </a:r>
            <a:r>
              <a:rPr dirty="0" sz="1300">
                <a:latin typeface="Arial"/>
                <a:cs typeface="Arial"/>
              </a:rPr>
              <a:t>récit a servi</a:t>
            </a:r>
            <a:r>
              <a:rPr dirty="0" sz="1300" spc="-10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de</a:t>
            </a:r>
            <a:endParaRPr sz="1300">
              <a:latin typeface="Arial"/>
              <a:cs typeface="Arial"/>
            </a:endParaRPr>
          </a:p>
          <a:p>
            <a:pPr algn="ctr" marL="294640" marR="281305">
              <a:lnSpc>
                <a:spcPts val="1580"/>
              </a:lnSpc>
              <a:spcBef>
                <a:spcPts val="130"/>
              </a:spcBef>
            </a:pPr>
            <a:r>
              <a:rPr dirty="0" sz="1400" spc="459">
                <a:latin typeface="Arial"/>
                <a:cs typeface="Arial"/>
              </a:rPr>
              <a:t>troisième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575">
                <a:latin typeface="Arial"/>
                <a:cs typeface="Arial"/>
              </a:rPr>
              <a:t>bilan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500">
                <a:latin typeface="Arial"/>
                <a:cs typeface="Arial"/>
              </a:rPr>
              <a:t>langage</a:t>
            </a:r>
            <a:r>
              <a:rPr dirty="0" sz="1400" spc="150">
                <a:latin typeface="Arial"/>
                <a:cs typeface="Arial"/>
              </a:rPr>
              <a:t> </a:t>
            </a:r>
            <a:r>
              <a:rPr dirty="0" sz="1300">
                <a:latin typeface="Arial"/>
                <a:cs typeface="Arial"/>
              </a:rPr>
              <a:t>,  </a:t>
            </a:r>
            <a:r>
              <a:rPr dirty="0" sz="1300" spc="-5">
                <a:latin typeface="Arial"/>
                <a:cs typeface="Arial"/>
              </a:rPr>
              <a:t>j’ai fait </a:t>
            </a:r>
            <a:r>
              <a:rPr dirty="0" sz="1300">
                <a:latin typeface="Arial"/>
                <a:cs typeface="Arial"/>
              </a:rPr>
              <a:t>des</a:t>
            </a:r>
            <a:r>
              <a:rPr dirty="0" sz="1300" spc="-55">
                <a:latin typeface="Arial"/>
                <a:cs typeface="Arial"/>
              </a:rPr>
              <a:t> </a:t>
            </a:r>
            <a:r>
              <a:rPr dirty="0" sz="1300" spc="-5">
                <a:latin typeface="Arial"/>
                <a:cs typeface="Arial"/>
              </a:rPr>
              <a:t>progrès.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Euphemia"/>
                <a:cs typeface="Euphemia"/>
              </a:rPr>
              <a:t>J’ai encore </a:t>
            </a:r>
            <a:r>
              <a:rPr dirty="0" sz="1400">
                <a:latin typeface="Euphemia"/>
                <a:cs typeface="Euphemia"/>
              </a:rPr>
              <a:t>à </a:t>
            </a:r>
            <a:r>
              <a:rPr dirty="0" sz="1400" spc="-5">
                <a:latin typeface="Euphemia"/>
                <a:cs typeface="Euphemia"/>
              </a:rPr>
              <a:t>apprendre beaucoup de choses  et je sais qu’il faut faire des</a:t>
            </a:r>
            <a:r>
              <a:rPr dirty="0" sz="1400" spc="-20">
                <a:latin typeface="Euphemia"/>
                <a:cs typeface="Euphemia"/>
              </a:rPr>
              <a:t> </a:t>
            </a:r>
            <a:r>
              <a:rPr dirty="0" sz="1400" spc="-5">
                <a:latin typeface="Euphemia"/>
                <a:cs typeface="Euphemia"/>
              </a:rPr>
              <a:t>efforts.</a:t>
            </a:r>
            <a:endParaRPr sz="1400">
              <a:latin typeface="Euphemia"/>
              <a:cs typeface="Euphem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L="66040" marR="57785">
              <a:lnSpc>
                <a:spcPts val="1670"/>
              </a:lnSpc>
              <a:spcBef>
                <a:spcPts val="5"/>
              </a:spcBef>
            </a:pPr>
            <a:r>
              <a:rPr dirty="0" sz="1400" spc="-5">
                <a:latin typeface="Euphemia"/>
                <a:cs typeface="Euphemia"/>
              </a:rPr>
              <a:t>Maintenant </a:t>
            </a:r>
            <a:r>
              <a:rPr dirty="0" sz="1400">
                <a:latin typeface="Euphemia"/>
                <a:cs typeface="Euphemia"/>
              </a:rPr>
              <a:t>je </a:t>
            </a:r>
            <a:r>
              <a:rPr dirty="0" sz="1400" spc="-5">
                <a:latin typeface="Euphemia"/>
                <a:cs typeface="Euphemia"/>
              </a:rPr>
              <a:t>sais aussi dessiner ma famille  tout</a:t>
            </a:r>
            <a:r>
              <a:rPr dirty="0" sz="1400" spc="-85">
                <a:latin typeface="Euphemia"/>
                <a:cs typeface="Euphemia"/>
              </a:rPr>
              <a:t> </a:t>
            </a:r>
            <a:r>
              <a:rPr dirty="0" sz="1400" spc="-5">
                <a:latin typeface="Euphemia"/>
                <a:cs typeface="Euphemia"/>
              </a:rPr>
              <a:t>seul.</a:t>
            </a:r>
            <a:endParaRPr sz="1400">
              <a:latin typeface="Euphemia"/>
              <a:cs typeface="Euphem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latin typeface="Euphemia"/>
                <a:cs typeface="Euphemia"/>
              </a:rPr>
              <a:t>L’année prochaine, je change de</a:t>
            </a:r>
            <a:r>
              <a:rPr dirty="0" sz="1400" spc="-35">
                <a:latin typeface="Euphemia"/>
                <a:cs typeface="Euphemia"/>
              </a:rPr>
              <a:t> </a:t>
            </a:r>
            <a:r>
              <a:rPr dirty="0" sz="1400" spc="-5">
                <a:latin typeface="Euphemia"/>
                <a:cs typeface="Euphemia"/>
              </a:rPr>
              <a:t>classe.</a:t>
            </a:r>
            <a:endParaRPr sz="1400">
              <a:latin typeface="Euphemia"/>
              <a:cs typeface="Euphem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459" y="4160520"/>
            <a:ext cx="2051050" cy="159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Nous avons choisi  le livre de l'année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et  c'est </a:t>
            </a:r>
            <a:r>
              <a:rPr dirty="0" sz="3200" spc="-5">
                <a:latin typeface="Arial"/>
                <a:cs typeface="Arial"/>
              </a:rPr>
              <a:t>celui-ci  </a:t>
            </a:r>
            <a:r>
              <a:rPr dirty="0" sz="1800" spc="-5">
                <a:latin typeface="Arial"/>
                <a:cs typeface="Arial"/>
              </a:rPr>
              <a:t>qui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5">
                <a:latin typeface="Arial"/>
                <a:cs typeface="Arial"/>
              </a:rPr>
              <a:t>été le plus  </a:t>
            </a:r>
            <a:r>
              <a:rPr dirty="0" sz="1800">
                <a:latin typeface="Arial"/>
                <a:cs typeface="Arial"/>
              </a:rPr>
              <a:t>choisi.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07970" y="4032250"/>
            <a:ext cx="2376170" cy="2519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83689" y="5806440"/>
            <a:ext cx="873760" cy="3848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344409" y="5349240"/>
            <a:ext cx="1635759" cy="1490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17159" y="6840219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 h="0">
                <a:moveTo>
                  <a:pt x="318769" y="0"/>
                </a:moveTo>
                <a:lnTo>
                  <a:pt x="182879" y="0"/>
                </a:ln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5140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8564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80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1987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80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5412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8835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2260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182880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5683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182880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107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182880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2532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182880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5956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9380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182880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2803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4190" y="6798309"/>
            <a:ext cx="140970" cy="41910"/>
          </a:xfrm>
          <a:custGeom>
            <a:avLst/>
            <a:gdLst/>
            <a:ahLst/>
            <a:cxnLst/>
            <a:rect l="l" t="t" r="r" b="b"/>
            <a:pathLst>
              <a:path w="140970" h="41909">
                <a:moveTo>
                  <a:pt x="140969" y="41910"/>
                </a:moveTo>
                <a:lnTo>
                  <a:pt x="0" y="41910"/>
                </a:ln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4190" y="643255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8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4190" y="606679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8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04190" y="570102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8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4190" y="533527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79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4190" y="496950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79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4190" y="460375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8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4190" y="423799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8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4190" y="387222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8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04190" y="350647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79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04190" y="314071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79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04190" y="277495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182879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04190" y="240918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18288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4190" y="204342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18288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04190" y="167767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182879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04190" y="131191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182879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4190" y="94615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182879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4190" y="58039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182879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4190" y="288290"/>
            <a:ext cx="73660" cy="109220"/>
          </a:xfrm>
          <a:custGeom>
            <a:avLst/>
            <a:gdLst/>
            <a:ahLst/>
            <a:cxnLst/>
            <a:rect l="l" t="t" r="r" b="b"/>
            <a:pathLst>
              <a:path w="73659" h="109220">
                <a:moveTo>
                  <a:pt x="0" y="109219"/>
                </a:moveTo>
                <a:lnTo>
                  <a:pt x="0" y="0"/>
                </a:lnTo>
                <a:lnTo>
                  <a:pt x="7365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6073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12648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49225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85801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22377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58952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95528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32105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68680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05257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41832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78409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14985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51560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88137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24712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61289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97865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34440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71016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07593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44169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80745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917320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538969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904730" y="2882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270490" y="288290"/>
            <a:ext cx="25400" cy="156210"/>
          </a:xfrm>
          <a:custGeom>
            <a:avLst/>
            <a:gdLst/>
            <a:ahLst/>
            <a:cxnLst/>
            <a:rect l="l" t="t" r="r" b="b"/>
            <a:pathLst>
              <a:path w="25400" h="156209">
                <a:moveTo>
                  <a:pt x="0" y="0"/>
                </a:moveTo>
                <a:lnTo>
                  <a:pt x="25400" y="0"/>
                </a:lnTo>
                <a:lnTo>
                  <a:pt x="25400" y="15620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295890" y="62738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295890" y="99313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295890" y="135890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295890" y="172466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295890" y="209042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295890" y="245617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295890" y="282193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0295890" y="318770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0295890" y="355345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0295890" y="391922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295890" y="428497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295890" y="465074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0295890" y="501650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0295890" y="538225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0295890" y="574802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0295890" y="611377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0295890" y="6479540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010793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974216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937640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80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901065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64489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827913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91336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54760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80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18185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81609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45032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084570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718809" y="684021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182879" y="0"/>
                </a:moveTo>
                <a:lnTo>
                  <a:pt x="0" y="0"/>
                </a:lnTo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3721100" y="7029450"/>
            <a:ext cx="2778760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JE </a:t>
            </a:r>
            <a:r>
              <a:rPr dirty="0" sz="1800" spc="-5">
                <a:latin typeface="Arial"/>
                <a:cs typeface="Arial"/>
              </a:rPr>
              <a:t>DESSINE </a:t>
            </a:r>
            <a:r>
              <a:rPr dirty="0" sz="1800">
                <a:latin typeface="Arial"/>
                <a:cs typeface="Arial"/>
              </a:rPr>
              <a:t>MA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FAMILLE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169" y="2133600"/>
            <a:ext cx="4116704" cy="275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56845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L’année </a:t>
            </a:r>
            <a:r>
              <a:rPr dirty="0" sz="1800">
                <a:latin typeface="Arial"/>
                <a:cs typeface="Arial"/>
              </a:rPr>
              <a:t>se </a:t>
            </a:r>
            <a:r>
              <a:rPr dirty="0" sz="1800" spc="-5">
                <a:latin typeface="Arial"/>
                <a:cs typeface="Arial"/>
              </a:rPr>
              <a:t>termine, j’espère que </a:t>
            </a:r>
            <a:r>
              <a:rPr dirty="0" sz="1800">
                <a:latin typeface="Arial"/>
                <a:cs typeface="Arial"/>
              </a:rPr>
              <a:t>votre  </a:t>
            </a:r>
            <a:r>
              <a:rPr dirty="0" sz="1800" spc="-5">
                <a:latin typeface="Arial"/>
                <a:cs typeface="Arial"/>
              </a:rPr>
              <a:t>enfant </a:t>
            </a:r>
            <a:r>
              <a:rPr dirty="0" sz="1800">
                <a:latin typeface="Arial"/>
                <a:cs typeface="Arial"/>
              </a:rPr>
              <a:t>retrouvera ce cahier </a:t>
            </a:r>
            <a:r>
              <a:rPr dirty="0" sz="1800" spc="-5">
                <a:latin typeface="Arial"/>
                <a:cs typeface="Arial"/>
              </a:rPr>
              <a:t>avec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plaisir  et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émotion.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Je vous remercie </a:t>
            </a:r>
            <a:r>
              <a:rPr dirty="0" sz="1800" spc="-5">
                <a:latin typeface="Arial"/>
                <a:cs typeface="Arial"/>
              </a:rPr>
              <a:t>de l’attention que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vous  </a:t>
            </a:r>
            <a:r>
              <a:rPr dirty="0" sz="1800" spc="-5">
                <a:latin typeface="Arial"/>
                <a:cs typeface="Arial"/>
              </a:rPr>
              <a:t>avez eue pour notre travail tout au long  de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l’année.</a:t>
            </a:r>
            <a:endParaRPr sz="1800">
              <a:latin typeface="Arial"/>
              <a:cs typeface="Arial"/>
            </a:endParaRPr>
          </a:p>
          <a:p>
            <a:pPr marL="12700" marR="21082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Continuez </a:t>
            </a:r>
            <a:r>
              <a:rPr dirty="0" sz="1800">
                <a:latin typeface="Arial"/>
                <a:cs typeface="Arial"/>
              </a:rPr>
              <a:t>à </a:t>
            </a:r>
            <a:r>
              <a:rPr dirty="0" sz="1800" spc="-5">
                <a:latin typeface="Arial"/>
                <a:cs typeface="Arial"/>
              </a:rPr>
              <a:t>être attentifs </a:t>
            </a:r>
            <a:r>
              <a:rPr dirty="0" sz="1800">
                <a:latin typeface="Arial"/>
                <a:cs typeface="Arial"/>
              </a:rPr>
              <a:t>à </a:t>
            </a:r>
            <a:r>
              <a:rPr dirty="0" sz="1800" spc="-5">
                <a:latin typeface="Arial"/>
                <a:cs typeface="Arial"/>
              </a:rPr>
              <a:t>la </a:t>
            </a:r>
            <a:r>
              <a:rPr dirty="0" sz="1800">
                <a:latin typeface="Arial"/>
                <a:cs typeface="Arial"/>
              </a:rPr>
              <a:t>scolarité  </a:t>
            </a:r>
            <a:r>
              <a:rPr dirty="0" sz="1800" spc="-5">
                <a:latin typeface="Arial"/>
                <a:cs typeface="Arial"/>
              </a:rPr>
              <a:t>de </a:t>
            </a:r>
            <a:r>
              <a:rPr dirty="0" sz="1800">
                <a:latin typeface="Arial"/>
                <a:cs typeface="Arial"/>
              </a:rPr>
              <a:t>votre </a:t>
            </a:r>
            <a:r>
              <a:rPr dirty="0" sz="1800" spc="-5">
                <a:latin typeface="Arial"/>
                <a:cs typeface="Arial"/>
              </a:rPr>
              <a:t>enfant, il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5">
                <a:latin typeface="Arial"/>
                <a:cs typeface="Arial"/>
              </a:rPr>
              <a:t>besoin de </a:t>
            </a:r>
            <a:r>
              <a:rPr dirty="0" sz="1800">
                <a:latin typeface="Arial"/>
                <a:cs typeface="Arial"/>
              </a:rPr>
              <a:t>votre  confiance.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Bonnes </a:t>
            </a:r>
            <a:r>
              <a:rPr dirty="0" sz="1800">
                <a:latin typeface="Arial"/>
                <a:cs typeface="Arial"/>
              </a:rPr>
              <a:t>vacances à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tous.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4190" y="1799589"/>
            <a:ext cx="4752340" cy="5184140"/>
          </a:xfrm>
          <a:custGeom>
            <a:avLst/>
            <a:gdLst/>
            <a:ahLst/>
            <a:cxnLst/>
            <a:rect l="l" t="t" r="r" b="b"/>
            <a:pathLst>
              <a:path w="4752340" h="5184140">
                <a:moveTo>
                  <a:pt x="0" y="0"/>
                </a:moveTo>
                <a:lnTo>
                  <a:pt x="4752340" y="0"/>
                </a:lnTo>
                <a:lnTo>
                  <a:pt x="4752340" y="4536440"/>
                </a:lnTo>
                <a:lnTo>
                  <a:pt x="4157980" y="5184140"/>
                </a:lnTo>
                <a:lnTo>
                  <a:pt x="0" y="5184140"/>
                </a:lnTo>
                <a:lnTo>
                  <a:pt x="0" y="0"/>
                </a:lnTo>
                <a:close/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62170" y="6336029"/>
            <a:ext cx="594360" cy="647700"/>
          </a:xfrm>
          <a:custGeom>
            <a:avLst/>
            <a:gdLst/>
            <a:ahLst/>
            <a:cxnLst/>
            <a:rect l="l" t="t" r="r" b="b"/>
            <a:pathLst>
              <a:path w="594360" h="647700">
                <a:moveTo>
                  <a:pt x="0" y="647700"/>
                </a:moveTo>
                <a:lnTo>
                  <a:pt x="153669" y="0"/>
                </a:lnTo>
                <a:lnTo>
                  <a:pt x="194092" y="23625"/>
                </a:lnTo>
                <a:lnTo>
                  <a:pt x="228031" y="39502"/>
                </a:lnTo>
                <a:lnTo>
                  <a:pt x="258220" y="48566"/>
                </a:lnTo>
                <a:lnTo>
                  <a:pt x="287395" y="51755"/>
                </a:lnTo>
                <a:lnTo>
                  <a:pt x="318293" y="50006"/>
                </a:lnTo>
                <a:lnTo>
                  <a:pt x="353649" y="44256"/>
                </a:lnTo>
                <a:lnTo>
                  <a:pt x="396198" y="35444"/>
                </a:lnTo>
                <a:lnTo>
                  <a:pt x="448675" y="24505"/>
                </a:lnTo>
                <a:lnTo>
                  <a:pt x="513817" y="12378"/>
                </a:lnTo>
                <a:lnTo>
                  <a:pt x="594359" y="0"/>
                </a:lnTo>
                <a:lnTo>
                  <a:pt x="0" y="647700"/>
                </a:lnTo>
                <a:close/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04229" y="215900"/>
            <a:ext cx="4248150" cy="6479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68680" y="6668769"/>
            <a:ext cx="2338705" cy="209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>
                <a:latin typeface="Arial"/>
                <a:cs typeface="Arial"/>
              </a:rPr>
              <a:t>Rentrée le </a:t>
            </a:r>
            <a:r>
              <a:rPr dirty="0" sz="1300">
                <a:latin typeface="Arial"/>
                <a:cs typeface="Arial"/>
              </a:rPr>
              <a:t>1er </a:t>
            </a:r>
            <a:r>
              <a:rPr dirty="0" sz="1300" spc="-5">
                <a:latin typeface="Arial"/>
                <a:cs typeface="Arial"/>
              </a:rPr>
              <a:t>Septembre</a:t>
            </a:r>
            <a:r>
              <a:rPr dirty="0" sz="1300" spc="-15">
                <a:latin typeface="Arial"/>
                <a:cs typeface="Arial"/>
              </a:rPr>
              <a:t> </a:t>
            </a:r>
            <a:r>
              <a:rPr dirty="0" sz="1300" spc="-5">
                <a:latin typeface="Arial"/>
                <a:cs typeface="Arial"/>
              </a:rPr>
              <a:t>2016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1040" y="431800"/>
            <a:ext cx="1170940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165350" y="477519"/>
            <a:ext cx="2684145" cy="851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65">
                <a:latin typeface="Arial"/>
                <a:cs typeface="Arial"/>
              </a:rPr>
              <a:t>J'emporte </a:t>
            </a:r>
            <a:r>
              <a:rPr dirty="0" sz="1800" spc="25">
                <a:latin typeface="Arial"/>
                <a:cs typeface="Arial"/>
              </a:rPr>
              <a:t>ma </a:t>
            </a:r>
            <a:r>
              <a:rPr dirty="0" sz="1800" spc="-5">
                <a:latin typeface="Arial"/>
                <a:cs typeface="Arial"/>
              </a:rPr>
              <a:t>valise </a:t>
            </a:r>
            <a:r>
              <a:rPr dirty="0" sz="1800" spc="-40">
                <a:latin typeface="Arial"/>
                <a:cs typeface="Arial"/>
              </a:rPr>
              <a:t>à  </a:t>
            </a:r>
            <a:r>
              <a:rPr dirty="0" sz="1800" spc="15">
                <a:latin typeface="Arial"/>
                <a:cs typeface="Arial"/>
              </a:rPr>
              <a:t>talents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à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la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20">
                <a:latin typeface="Arial"/>
                <a:cs typeface="Arial"/>
              </a:rPr>
              <a:t>maison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45">
                <a:latin typeface="Arial"/>
                <a:cs typeface="Arial"/>
              </a:rPr>
              <a:t>et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35">
                <a:latin typeface="Arial"/>
                <a:cs typeface="Arial"/>
              </a:rPr>
              <a:t>je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la  </a:t>
            </a:r>
            <a:r>
              <a:rPr dirty="0" sz="1800" spc="60">
                <a:latin typeface="Arial"/>
                <a:cs typeface="Arial"/>
              </a:rPr>
              <a:t>garde</a:t>
            </a:r>
            <a:r>
              <a:rPr dirty="0" sz="1800" spc="-125">
                <a:latin typeface="Arial"/>
                <a:cs typeface="Arial"/>
              </a:rPr>
              <a:t> </a:t>
            </a:r>
            <a:r>
              <a:rPr dirty="0" sz="1800" spc="40">
                <a:latin typeface="Arial"/>
                <a:cs typeface="Arial"/>
              </a:rPr>
              <a:t>toujours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87919" y="5902959"/>
            <a:ext cx="1074420" cy="10985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78710" y="4918709"/>
            <a:ext cx="2228850" cy="16332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</dc:creator>
  <dc:title>Diapositive 1</dc:title>
  <dcterms:created xsi:type="dcterms:W3CDTF">2016-06-03T09:04:50Z</dcterms:created>
  <dcterms:modified xsi:type="dcterms:W3CDTF">2016-06-03T09:04:50Z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2016-06-02T00:00:00Z</vt:filetime>
  </property>
  <property fmtid="{D5CDD505-2E9C-101B-9397-08002B2CF9AE}" pid="3" name="Creator">
    <vt:lpwstr>Impress</vt:lpwstr>
  </property>
  <property fmtid="{D5CDD505-2E9C-101B-9397-08002B2CF9AE}" pid="4" name="LastSaved">
    <vt:filetime>2016-06-03T00:00:00Z</vt:filetime>
  </property>
</Properties>
</file>