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rdiaUPC"/>
                <a:cs typeface="CordiaUP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rdiaUPC"/>
                <a:cs typeface="CordiaUP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rdiaUPC"/>
                <a:cs typeface="CordiaUP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72429" y="0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0"/>
                </a:moveTo>
                <a:lnTo>
                  <a:pt x="0" y="7556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2475" y="472440"/>
            <a:ext cx="9188449" cy="509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ordiaUPC"/>
                <a:cs typeface="CordiaUP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4150" y="360680"/>
            <a:ext cx="2628900" cy="3962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 spc="-484">
                <a:latin typeface="Arial"/>
                <a:cs typeface="Arial"/>
              </a:rPr>
              <a:t>Semaine   </a:t>
            </a:r>
            <a:r>
              <a:rPr dirty="0" sz="2600" spc="-365">
                <a:latin typeface="Arial"/>
                <a:cs typeface="Arial"/>
              </a:rPr>
              <a:t>du  </a:t>
            </a:r>
            <a:r>
              <a:rPr dirty="0" sz="2600" spc="-390">
                <a:latin typeface="Arial"/>
                <a:cs typeface="Arial"/>
              </a:rPr>
              <a:t>9  </a:t>
            </a:r>
            <a:r>
              <a:rPr dirty="0" sz="2600" spc="-275">
                <a:latin typeface="Arial"/>
                <a:cs typeface="Arial"/>
              </a:rPr>
              <a:t>Mai </a:t>
            </a:r>
            <a:r>
              <a:rPr dirty="0" sz="2600" spc="-185">
                <a:latin typeface="Arial"/>
                <a:cs typeface="Arial"/>
              </a:rPr>
              <a:t> </a:t>
            </a:r>
            <a:r>
              <a:rPr dirty="0" sz="2600" spc="-484">
                <a:latin typeface="Arial"/>
                <a:cs typeface="Arial"/>
              </a:rPr>
              <a:t>2016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500" y="900430"/>
            <a:ext cx="5086985" cy="18091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Kalinga"/>
                <a:cs typeface="Kalinga"/>
              </a:rPr>
              <a:t>Période 5 MOBILISER LE LANGAGE DANS TOUTES SES</a:t>
            </a:r>
            <a:r>
              <a:rPr dirty="0" sz="1200" spc="-20">
                <a:latin typeface="Kalinga"/>
                <a:cs typeface="Kalinga"/>
              </a:rPr>
              <a:t> </a:t>
            </a:r>
            <a:r>
              <a:rPr dirty="0" sz="1200" spc="-5">
                <a:latin typeface="Kalinga"/>
                <a:cs typeface="Kalinga"/>
              </a:rPr>
              <a:t>DIMENSIONS</a:t>
            </a:r>
            <a:endParaRPr sz="1200">
              <a:latin typeface="Kalinga"/>
              <a:cs typeface="Kalinga"/>
            </a:endParaRPr>
          </a:p>
          <a:p>
            <a:pPr marL="656590" marR="67945" indent="-582930">
              <a:lnSpc>
                <a:spcPct val="100000"/>
              </a:lnSpc>
            </a:pPr>
            <a:r>
              <a:rPr dirty="0" sz="1100" spc="-5" u="sng">
                <a:solidFill>
                  <a:srgbClr val="333333"/>
                </a:solidFill>
                <a:latin typeface="Kalinga"/>
                <a:cs typeface="Kalinga"/>
              </a:rPr>
              <a:t>Les auteurs comme Mo Willems </a:t>
            </a:r>
            <a:r>
              <a:rPr dirty="0" sz="1100" u="sng">
                <a:solidFill>
                  <a:srgbClr val="333333"/>
                </a:solidFill>
                <a:latin typeface="Kalinga"/>
                <a:cs typeface="Kalinga"/>
              </a:rPr>
              <a:t>ont </a:t>
            </a:r>
            <a:r>
              <a:rPr dirty="0" sz="1100" spc="-5" u="sng">
                <a:solidFill>
                  <a:srgbClr val="333333"/>
                </a:solidFill>
                <a:latin typeface="Kalinga"/>
                <a:cs typeface="Kalinga"/>
              </a:rPr>
              <a:t>du talent, moi aussi avec mes copains  </a:t>
            </a:r>
            <a:r>
              <a:rPr dirty="0" sz="1100" spc="-5" u="sng">
                <a:solidFill>
                  <a:srgbClr val="333333"/>
                </a:solidFill>
                <a:latin typeface="Kalinga"/>
                <a:cs typeface="Kalinga"/>
              </a:rPr>
              <a:t>nous mettons nos talents en commun pour écrire </a:t>
            </a:r>
            <a:r>
              <a:rPr dirty="0" sz="1100" u="sng">
                <a:solidFill>
                  <a:srgbClr val="333333"/>
                </a:solidFill>
                <a:latin typeface="Kalinga"/>
                <a:cs typeface="Kalinga"/>
              </a:rPr>
              <a:t>un</a:t>
            </a:r>
            <a:r>
              <a:rPr dirty="0" sz="1100" spc="10" u="sng">
                <a:solidFill>
                  <a:srgbClr val="333333"/>
                </a:solidFill>
                <a:latin typeface="Kalinga"/>
                <a:cs typeface="Kalinga"/>
              </a:rPr>
              <a:t> </a:t>
            </a:r>
            <a:r>
              <a:rPr dirty="0" sz="1100" spc="-5" u="sng">
                <a:solidFill>
                  <a:srgbClr val="333333"/>
                </a:solidFill>
                <a:latin typeface="Kalinga"/>
                <a:cs typeface="Kalinga"/>
              </a:rPr>
              <a:t>livre</a:t>
            </a:r>
            <a:endParaRPr sz="1100">
              <a:latin typeface="Kalinga"/>
              <a:cs typeface="Kaling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510155">
              <a:lnSpc>
                <a:spcPts val="1495"/>
              </a:lnSpc>
              <a:spcBef>
                <a:spcPts val="844"/>
              </a:spcBef>
            </a:pPr>
            <a:r>
              <a:rPr dirty="0" sz="1250" spc="-35" i="1">
                <a:latin typeface="Kalinga"/>
                <a:cs typeface="Kalinga"/>
              </a:rPr>
              <a:t>Le </a:t>
            </a:r>
            <a:r>
              <a:rPr dirty="0" sz="1250" spc="-25" i="1">
                <a:latin typeface="Kalinga"/>
                <a:cs typeface="Kalinga"/>
              </a:rPr>
              <a:t>livre</a:t>
            </a:r>
            <a:r>
              <a:rPr dirty="0" sz="1250" spc="-65" i="1">
                <a:latin typeface="Kalinga"/>
                <a:cs typeface="Kalinga"/>
              </a:rPr>
              <a:t> </a:t>
            </a:r>
            <a:r>
              <a:rPr dirty="0" sz="1250" spc="-30" i="1">
                <a:latin typeface="Kalinga"/>
                <a:cs typeface="Kalinga"/>
              </a:rPr>
              <a:t>raconte:</a:t>
            </a:r>
            <a:r>
              <a:rPr dirty="0" sz="1250" i="1">
                <a:latin typeface="Kalinga"/>
                <a:cs typeface="Kalinga"/>
              </a:rPr>
              <a:t> </a:t>
            </a:r>
            <a:endParaRPr sz="1250">
              <a:latin typeface="Kalinga"/>
              <a:cs typeface="Kalinga"/>
            </a:endParaRPr>
          </a:p>
          <a:p>
            <a:pPr marL="2510790" marR="362585">
              <a:lnSpc>
                <a:spcPts val="1080"/>
              </a:lnSpc>
              <a:spcBef>
                <a:spcPts val="30"/>
              </a:spcBef>
            </a:pP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Guili Lapin,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le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doudou chéri de Trixie, se  rend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l’école maternelle aujourd’hui.  Trixie est impatiente de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le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présenter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à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ses  amis. Il est tellement extraordinaire,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il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n’y  en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a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pas deux comme lui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!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C’est du moins  ce </a:t>
            </a:r>
            <a:r>
              <a:rPr dirty="0" sz="900">
                <a:solidFill>
                  <a:srgbClr val="333333"/>
                </a:solidFill>
                <a:latin typeface="Trebuchet MS"/>
                <a:cs typeface="Trebuchet MS"/>
              </a:rPr>
              <a:t>que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croyait</a:t>
            </a:r>
            <a:r>
              <a:rPr dirty="0" sz="900" spc="-65">
                <a:solidFill>
                  <a:srgbClr val="333333"/>
                </a:solidFill>
                <a:latin typeface="Trebuchet MS"/>
                <a:cs typeface="Trebuchet MS"/>
              </a:rPr>
              <a:t> </a:t>
            </a:r>
            <a:r>
              <a:rPr dirty="0" sz="900" spc="-5">
                <a:solidFill>
                  <a:srgbClr val="333333"/>
                </a:solidFill>
                <a:latin typeface="Trebuchet MS"/>
                <a:cs typeface="Trebuchet MS"/>
              </a:rPr>
              <a:t>Trixie…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01509" y="180340"/>
            <a:ext cx="1977389" cy="303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70" b="1">
                <a:latin typeface="Arial"/>
                <a:cs typeface="Arial"/>
              </a:rPr>
              <a:t>ECRIRE  </a:t>
            </a:r>
            <a:r>
              <a:rPr dirty="0" sz="1800" spc="-170" b="1">
                <a:latin typeface="Arial"/>
                <a:cs typeface="Arial"/>
              </a:rPr>
              <a:t>UN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LIVRE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00040" y="0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0"/>
                </a:moveTo>
                <a:lnTo>
                  <a:pt x="0" y="7556500"/>
                </a:lnTo>
              </a:path>
            </a:pathLst>
          </a:custGeom>
          <a:ln w="3175">
            <a:solidFill>
              <a:srgbClr val="1B1B1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01139" y="3487420"/>
            <a:ext cx="2541270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Meiryo"/>
                <a:cs typeface="Meiryo"/>
              </a:rPr>
              <a:t>Trixie </a:t>
            </a:r>
            <a:r>
              <a:rPr dirty="0" sz="1800">
                <a:latin typeface="Meiryo"/>
                <a:cs typeface="Meiryo"/>
              </a:rPr>
              <a:t>a </a:t>
            </a:r>
            <a:r>
              <a:rPr dirty="0" sz="1800" spc="-5">
                <a:latin typeface="Meiryo"/>
                <a:cs typeface="Meiryo"/>
              </a:rPr>
              <a:t>appris </a:t>
            </a:r>
            <a:r>
              <a:rPr dirty="0" sz="1800">
                <a:latin typeface="Meiryo"/>
                <a:cs typeface="Meiryo"/>
              </a:rPr>
              <a:t>à</a:t>
            </a:r>
            <a:r>
              <a:rPr dirty="0" sz="1800" spc="-70">
                <a:latin typeface="Meiryo"/>
                <a:cs typeface="Meiryo"/>
              </a:rPr>
              <a:t> </a:t>
            </a:r>
            <a:r>
              <a:rPr dirty="0" sz="1800" spc="-5">
                <a:latin typeface="Meiryo"/>
                <a:cs typeface="Meiryo"/>
              </a:rPr>
              <a:t>parler</a:t>
            </a:r>
            <a:endParaRPr sz="1800">
              <a:latin typeface="Meiryo"/>
              <a:cs typeface="Meiry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09309" y="693419"/>
            <a:ext cx="4248150" cy="3760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86180" marR="452120" indent="-811530">
              <a:lnSpc>
                <a:spcPct val="100000"/>
              </a:lnSpc>
            </a:pPr>
            <a:r>
              <a:rPr dirty="0" sz="2600" spc="114">
                <a:latin typeface="Arial"/>
                <a:cs typeface="Arial"/>
              </a:rPr>
              <a:t>J'apprends </a:t>
            </a:r>
            <a:r>
              <a:rPr dirty="0" sz="2600" spc="70">
                <a:latin typeface="Arial"/>
                <a:cs typeface="Arial"/>
              </a:rPr>
              <a:t>le</a:t>
            </a:r>
            <a:r>
              <a:rPr dirty="0" sz="2600" spc="-330">
                <a:latin typeface="Arial"/>
                <a:cs typeface="Arial"/>
              </a:rPr>
              <a:t> </a:t>
            </a:r>
            <a:r>
              <a:rPr dirty="0" sz="2600" spc="45">
                <a:latin typeface="Arial"/>
                <a:cs typeface="Arial"/>
              </a:rPr>
              <a:t>langage  </a:t>
            </a:r>
            <a:r>
              <a:rPr dirty="0" sz="2600" spc="90">
                <a:latin typeface="Arial"/>
                <a:cs typeface="Arial"/>
              </a:rPr>
              <a:t>d'évocation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400" spc="-5">
                <a:latin typeface="Arial"/>
                <a:cs typeface="Arial"/>
              </a:rPr>
              <a:t>Pour </a:t>
            </a:r>
            <a:r>
              <a:rPr dirty="0" sz="1400">
                <a:latin typeface="Arial"/>
                <a:cs typeface="Arial"/>
              </a:rPr>
              <a:t>ce </a:t>
            </a:r>
            <a:r>
              <a:rPr dirty="0" sz="1400" spc="-5">
                <a:latin typeface="Arial"/>
                <a:cs typeface="Arial"/>
              </a:rPr>
              <a:t>projet </a:t>
            </a:r>
            <a:r>
              <a:rPr dirty="0" sz="1400">
                <a:latin typeface="Arial"/>
                <a:cs typeface="Arial"/>
              </a:rPr>
              <a:t>, </a:t>
            </a:r>
            <a:r>
              <a:rPr dirty="0" sz="1400" spc="-5">
                <a:latin typeface="Arial"/>
                <a:cs typeface="Arial"/>
              </a:rPr>
              <a:t>il faut faire un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récit.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 marR="51562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m’installe </a:t>
            </a:r>
            <a:r>
              <a:rPr dirty="0" sz="1400">
                <a:latin typeface="Arial"/>
                <a:cs typeface="Arial"/>
              </a:rPr>
              <a:t>sur </a:t>
            </a:r>
            <a:r>
              <a:rPr dirty="0" sz="1400" spc="-5">
                <a:latin typeface="Arial"/>
                <a:cs typeface="Arial"/>
              </a:rPr>
              <a:t>la chaise devant les copains.  </a:t>
            </a: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retrouve </a:t>
            </a:r>
            <a:r>
              <a:rPr dirty="0" sz="1400">
                <a:latin typeface="Arial"/>
                <a:cs typeface="Arial"/>
              </a:rPr>
              <a:t>ma </a:t>
            </a:r>
            <a:r>
              <a:rPr dirty="0" sz="1400" spc="-5">
                <a:latin typeface="Arial"/>
                <a:cs typeface="Arial"/>
              </a:rPr>
              <a:t>page dans le carnet de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voyage.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la regarde et je </a:t>
            </a:r>
            <a:r>
              <a:rPr dirty="0" sz="1400">
                <a:latin typeface="Arial"/>
                <a:cs typeface="Arial"/>
              </a:rPr>
              <a:t>me </a:t>
            </a:r>
            <a:r>
              <a:rPr dirty="0" sz="1400" spc="-5">
                <a:latin typeface="Arial"/>
                <a:cs typeface="Arial"/>
              </a:rPr>
              <a:t>souviens de </a:t>
            </a:r>
            <a:r>
              <a:rPr dirty="0" sz="1400">
                <a:latin typeface="Arial"/>
                <a:cs typeface="Arial"/>
              </a:rPr>
              <a:t>ce </a:t>
            </a:r>
            <a:r>
              <a:rPr dirty="0" sz="1400" spc="-5">
                <a:latin typeface="Arial"/>
                <a:cs typeface="Arial"/>
              </a:rPr>
              <a:t>que j’ai dit avec  ma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famille.</a:t>
            </a:r>
            <a:endParaRPr sz="1400">
              <a:latin typeface="Arial"/>
              <a:cs typeface="Arial"/>
            </a:endParaRPr>
          </a:p>
          <a:p>
            <a:pPr marL="12700" marR="8324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fais des phrases pour que les autres </a:t>
            </a:r>
            <a:r>
              <a:rPr dirty="0" sz="1400">
                <a:latin typeface="Arial"/>
                <a:cs typeface="Arial"/>
              </a:rPr>
              <a:t>me  </a:t>
            </a:r>
            <a:r>
              <a:rPr dirty="0" sz="1400" spc="-5">
                <a:latin typeface="Arial"/>
                <a:cs typeface="Arial"/>
              </a:rPr>
              <a:t>comprennent.</a:t>
            </a:r>
            <a:endParaRPr sz="1400">
              <a:latin typeface="Arial"/>
              <a:cs typeface="Arial"/>
            </a:endParaRPr>
          </a:p>
          <a:p>
            <a:pPr marL="12700" marR="1433830">
              <a:lnSpc>
                <a:spcPts val="1680"/>
              </a:lnSpc>
              <a:spcBef>
                <a:spcPts val="45"/>
              </a:spcBef>
            </a:pPr>
            <a:r>
              <a:rPr dirty="0" sz="1400" spc="-5">
                <a:latin typeface="Arial"/>
                <a:cs typeface="Arial"/>
              </a:rPr>
              <a:t>J’écoute les questions des copains.  </a:t>
            </a: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réponds en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expliquant.</a:t>
            </a:r>
            <a:endParaRPr sz="1400">
              <a:latin typeface="Arial"/>
              <a:cs typeface="Arial"/>
            </a:endParaRPr>
          </a:p>
          <a:p>
            <a:pPr marL="12700" marR="1720214">
              <a:lnSpc>
                <a:spcPts val="1680"/>
              </a:lnSpc>
            </a:pPr>
            <a:r>
              <a:rPr dirty="0" sz="1400" spc="-5">
                <a:latin typeface="Arial"/>
                <a:cs typeface="Arial"/>
              </a:rPr>
              <a:t>J’écoute la lecture de mon récit.  </a:t>
            </a:r>
            <a:r>
              <a:rPr dirty="0" sz="1400">
                <a:latin typeface="Arial"/>
                <a:cs typeface="Arial"/>
              </a:rPr>
              <a:t>Je </a:t>
            </a:r>
            <a:r>
              <a:rPr dirty="0" sz="1400" spc="-5">
                <a:latin typeface="Arial"/>
                <a:cs typeface="Arial"/>
              </a:rPr>
              <a:t>dis </a:t>
            </a:r>
            <a:r>
              <a:rPr dirty="0" sz="1400">
                <a:latin typeface="Arial"/>
                <a:cs typeface="Arial"/>
              </a:rPr>
              <a:t>si </a:t>
            </a:r>
            <a:r>
              <a:rPr dirty="0" sz="1400" spc="-5">
                <a:latin typeface="Arial"/>
                <a:cs typeface="Arial"/>
              </a:rPr>
              <a:t>je suis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d’accord.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25"/>
              </a:lnSpc>
            </a:pPr>
            <a:r>
              <a:rPr dirty="0" sz="1400" spc="-5">
                <a:latin typeface="Arial"/>
                <a:cs typeface="Arial"/>
              </a:rPr>
              <a:t>C’est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fini.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7700" y="1605280"/>
            <a:ext cx="1884680" cy="1490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3200" y="3958590"/>
            <a:ext cx="5053330" cy="3096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99630" y="4484370"/>
            <a:ext cx="2795270" cy="2715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4719" y="320040"/>
            <a:ext cx="3679825" cy="748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7340" marR="5080" indent="-294640">
              <a:lnSpc>
                <a:spcPct val="100000"/>
              </a:lnSpc>
            </a:pPr>
            <a:r>
              <a:rPr dirty="0" sz="2400" spc="90">
                <a:latin typeface="Gill Sans MT"/>
                <a:cs typeface="Gill Sans MT"/>
              </a:rPr>
              <a:t>J’emmène</a:t>
            </a:r>
            <a:r>
              <a:rPr dirty="0" sz="2400" spc="-200">
                <a:latin typeface="Gill Sans MT"/>
                <a:cs typeface="Gill Sans MT"/>
              </a:rPr>
              <a:t> </a:t>
            </a:r>
            <a:r>
              <a:rPr dirty="0" sz="2400" spc="165">
                <a:latin typeface="Gill Sans MT"/>
                <a:cs typeface="Gill Sans MT"/>
              </a:rPr>
              <a:t>ma</a:t>
            </a:r>
            <a:r>
              <a:rPr dirty="0" sz="2400" spc="-200">
                <a:latin typeface="Gill Sans MT"/>
                <a:cs typeface="Gill Sans MT"/>
              </a:rPr>
              <a:t> </a:t>
            </a:r>
            <a:r>
              <a:rPr dirty="0" sz="2400" spc="45">
                <a:latin typeface="Gill Sans MT"/>
                <a:cs typeface="Gill Sans MT"/>
              </a:rPr>
              <a:t>valise</a:t>
            </a:r>
            <a:r>
              <a:rPr dirty="0" sz="2400" spc="-200">
                <a:latin typeface="Gill Sans MT"/>
                <a:cs typeface="Gill Sans MT"/>
              </a:rPr>
              <a:t> </a:t>
            </a:r>
            <a:r>
              <a:rPr dirty="0" sz="2400" spc="240">
                <a:latin typeface="Gill Sans MT"/>
                <a:cs typeface="Gill Sans MT"/>
              </a:rPr>
              <a:t>à</a:t>
            </a:r>
            <a:r>
              <a:rPr dirty="0" sz="2400" spc="-210">
                <a:latin typeface="Gill Sans MT"/>
                <a:cs typeface="Gill Sans MT"/>
              </a:rPr>
              <a:t> </a:t>
            </a:r>
            <a:r>
              <a:rPr dirty="0" sz="2400" spc="25">
                <a:latin typeface="Gill Sans MT"/>
                <a:cs typeface="Gill Sans MT"/>
              </a:rPr>
              <a:t>talents  </a:t>
            </a:r>
            <a:r>
              <a:rPr dirty="0" sz="2400" spc="240">
                <a:latin typeface="Gill Sans MT"/>
                <a:cs typeface="Gill Sans MT"/>
              </a:rPr>
              <a:t>à</a:t>
            </a:r>
            <a:r>
              <a:rPr dirty="0" sz="2400" spc="-210">
                <a:latin typeface="Gill Sans MT"/>
                <a:cs typeface="Gill Sans MT"/>
              </a:rPr>
              <a:t> </a:t>
            </a:r>
            <a:r>
              <a:rPr dirty="0" sz="2400" spc="50">
                <a:latin typeface="Gill Sans MT"/>
                <a:cs typeface="Gill Sans MT"/>
              </a:rPr>
              <a:t>la</a:t>
            </a:r>
            <a:r>
              <a:rPr dirty="0" sz="2400" spc="-200">
                <a:latin typeface="Gill Sans MT"/>
                <a:cs typeface="Gill Sans MT"/>
              </a:rPr>
              <a:t> </a:t>
            </a:r>
            <a:r>
              <a:rPr dirty="0" sz="2400" spc="45">
                <a:latin typeface="Gill Sans MT"/>
                <a:cs typeface="Gill Sans MT"/>
              </a:rPr>
              <a:t>maison,</a:t>
            </a:r>
            <a:r>
              <a:rPr dirty="0" sz="2400" spc="-204">
                <a:latin typeface="Gill Sans MT"/>
                <a:cs typeface="Gill Sans MT"/>
              </a:rPr>
              <a:t> </a:t>
            </a:r>
            <a:r>
              <a:rPr dirty="0" sz="2400" spc="-55">
                <a:latin typeface="Gill Sans MT"/>
                <a:cs typeface="Gill Sans MT"/>
              </a:rPr>
              <a:t>elle</a:t>
            </a:r>
            <a:r>
              <a:rPr dirty="0" sz="2400" spc="-200">
                <a:latin typeface="Gill Sans MT"/>
                <a:cs typeface="Gill Sans MT"/>
              </a:rPr>
              <a:t> </a:t>
            </a:r>
            <a:r>
              <a:rPr dirty="0" sz="2400" spc="-25">
                <a:latin typeface="Gill Sans MT"/>
                <a:cs typeface="Gill Sans MT"/>
              </a:rPr>
              <a:t>contient</a:t>
            </a:r>
            <a:r>
              <a:rPr dirty="0" sz="2400" spc="-204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:</a:t>
            </a:r>
            <a:endParaRPr sz="24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7439" y="1417320"/>
            <a:ext cx="3396615" cy="868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400" spc="-165">
                <a:latin typeface="Gill Sans MT"/>
                <a:cs typeface="Gill Sans MT"/>
              </a:rPr>
              <a:t>Mon </a:t>
            </a:r>
            <a:r>
              <a:rPr dirty="0" sz="2400" spc="65">
                <a:latin typeface="Gill Sans MT"/>
                <a:cs typeface="Gill Sans MT"/>
              </a:rPr>
              <a:t>cahier </a:t>
            </a:r>
            <a:r>
              <a:rPr dirty="0" sz="2400" spc="95">
                <a:latin typeface="Gill Sans MT"/>
                <a:cs typeface="Gill Sans MT"/>
              </a:rPr>
              <a:t>des</a:t>
            </a:r>
            <a:r>
              <a:rPr dirty="0" sz="2400" spc="-515">
                <a:latin typeface="Gill Sans MT"/>
                <a:cs typeface="Gill Sans MT"/>
              </a:rPr>
              <a:t> </a:t>
            </a:r>
            <a:r>
              <a:rPr dirty="0" sz="2400" spc="25">
                <a:latin typeface="Gill Sans MT"/>
                <a:cs typeface="Gill Sans MT"/>
              </a:rPr>
              <a:t>habiletés</a:t>
            </a:r>
            <a:endParaRPr sz="2400">
              <a:latin typeface="Gill Sans MT"/>
              <a:cs typeface="Gill Sans MT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600" spc="110">
                <a:latin typeface="Gill Sans MT"/>
                <a:cs typeface="Gill Sans MT"/>
              </a:rPr>
              <a:t>J'ai</a:t>
            </a:r>
            <a:r>
              <a:rPr dirty="0" sz="1600" spc="-135">
                <a:latin typeface="Gill Sans MT"/>
                <a:cs typeface="Gill Sans MT"/>
              </a:rPr>
              <a:t> </a:t>
            </a:r>
            <a:r>
              <a:rPr dirty="0" sz="1600" spc="15">
                <a:latin typeface="Gill Sans MT"/>
                <a:cs typeface="Gill Sans MT"/>
              </a:rPr>
              <a:t>reconnu</a:t>
            </a:r>
            <a:r>
              <a:rPr dirty="0" sz="1600" spc="-135">
                <a:latin typeface="Gill Sans MT"/>
                <a:cs typeface="Gill Sans MT"/>
              </a:rPr>
              <a:t> </a:t>
            </a:r>
            <a:r>
              <a:rPr dirty="0" sz="1600" spc="20">
                <a:latin typeface="Gill Sans MT"/>
                <a:cs typeface="Gill Sans MT"/>
              </a:rPr>
              <a:t>les</a:t>
            </a:r>
            <a:r>
              <a:rPr dirty="0" sz="1600" spc="-130">
                <a:latin typeface="Gill Sans MT"/>
                <a:cs typeface="Gill Sans MT"/>
              </a:rPr>
              <a:t> </a:t>
            </a:r>
            <a:r>
              <a:rPr dirty="0" sz="1600" spc="-10">
                <a:latin typeface="Gill Sans MT"/>
                <a:cs typeface="Gill Sans MT"/>
              </a:rPr>
              <a:t>initiales</a:t>
            </a:r>
            <a:r>
              <a:rPr dirty="0" sz="1600" spc="-130">
                <a:latin typeface="Gill Sans MT"/>
                <a:cs typeface="Gill Sans MT"/>
              </a:rPr>
              <a:t> </a:t>
            </a:r>
            <a:r>
              <a:rPr dirty="0" sz="1600" spc="20">
                <a:latin typeface="Gill Sans MT"/>
                <a:cs typeface="Gill Sans MT"/>
              </a:rPr>
              <a:t>de</a:t>
            </a:r>
            <a:r>
              <a:rPr dirty="0" sz="1600" spc="-130">
                <a:latin typeface="Gill Sans MT"/>
                <a:cs typeface="Gill Sans MT"/>
              </a:rPr>
              <a:t> </a:t>
            </a:r>
            <a:r>
              <a:rPr dirty="0" sz="1600" spc="-60">
                <a:latin typeface="Gill Sans MT"/>
                <a:cs typeface="Gill Sans MT"/>
              </a:rPr>
              <a:t>Trixie</a:t>
            </a:r>
            <a:r>
              <a:rPr dirty="0" sz="1600" spc="-130">
                <a:latin typeface="Gill Sans MT"/>
                <a:cs typeface="Gill Sans MT"/>
              </a:rPr>
              <a:t> </a:t>
            </a:r>
            <a:r>
              <a:rPr dirty="0" sz="1600" spc="-10">
                <a:latin typeface="Gill Sans MT"/>
                <a:cs typeface="Gill Sans MT"/>
              </a:rPr>
              <a:t>et</a:t>
            </a:r>
            <a:r>
              <a:rPr dirty="0" sz="1600" spc="-130">
                <a:latin typeface="Gill Sans MT"/>
                <a:cs typeface="Gill Sans MT"/>
              </a:rPr>
              <a:t> </a:t>
            </a:r>
            <a:r>
              <a:rPr dirty="0" sz="1600" spc="25">
                <a:latin typeface="Gill Sans MT"/>
                <a:cs typeface="Gill Sans MT"/>
              </a:rPr>
              <a:t>Sonia  </a:t>
            </a:r>
            <a:r>
              <a:rPr dirty="0" sz="1600" spc="55">
                <a:latin typeface="Gill Sans MT"/>
                <a:cs typeface="Gill Sans MT"/>
              </a:rPr>
              <a:t>(personnages</a:t>
            </a:r>
            <a:r>
              <a:rPr dirty="0" sz="1600" spc="-150">
                <a:latin typeface="Gill Sans MT"/>
                <a:cs typeface="Gill Sans MT"/>
              </a:rPr>
              <a:t> </a:t>
            </a:r>
            <a:r>
              <a:rPr dirty="0" sz="1600" spc="25">
                <a:latin typeface="Gill Sans MT"/>
                <a:cs typeface="Gill Sans MT"/>
              </a:rPr>
              <a:t>de</a:t>
            </a:r>
            <a:r>
              <a:rPr dirty="0" sz="1600" spc="-150">
                <a:latin typeface="Gill Sans MT"/>
                <a:cs typeface="Gill Sans MT"/>
              </a:rPr>
              <a:t> </a:t>
            </a:r>
            <a:r>
              <a:rPr dirty="0" sz="1600" spc="5">
                <a:latin typeface="Gill Sans MT"/>
                <a:cs typeface="Gill Sans MT"/>
              </a:rPr>
              <a:t>notre</a:t>
            </a:r>
            <a:r>
              <a:rPr dirty="0" sz="1600" spc="-150">
                <a:latin typeface="Gill Sans MT"/>
                <a:cs typeface="Gill Sans MT"/>
              </a:rPr>
              <a:t> </a:t>
            </a:r>
            <a:r>
              <a:rPr dirty="0" sz="1600" spc="-15">
                <a:latin typeface="Gill Sans MT"/>
                <a:cs typeface="Gill Sans MT"/>
              </a:rPr>
              <a:t>livre)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8470" y="2663189"/>
            <a:ext cx="2429510" cy="3464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5658485">
              <a:lnSpc>
                <a:spcPct val="100000"/>
              </a:lnSpc>
            </a:pPr>
            <a:r>
              <a:rPr dirty="0" spc="-5"/>
              <a:t>Je peux raconter </a:t>
            </a:r>
            <a:r>
              <a:rPr dirty="0"/>
              <a:t>à ma</a:t>
            </a:r>
            <a:r>
              <a:rPr dirty="0" spc="-80"/>
              <a:t> </a:t>
            </a:r>
            <a:r>
              <a:rPr dirty="0" spc="-5"/>
              <a:t>famille</a:t>
            </a:r>
          </a:p>
        </p:txBody>
      </p:sp>
      <p:sp>
        <p:nvSpPr>
          <p:cNvPr id="6" name="object 6"/>
          <p:cNvSpPr/>
          <p:nvPr/>
        </p:nvSpPr>
        <p:spPr>
          <a:xfrm>
            <a:off x="6046470" y="2087879"/>
            <a:ext cx="4177029" cy="3167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isa</dc:creator>
  <dc:title>Diapositive 1</dc:title>
  <dcterms:created xsi:type="dcterms:W3CDTF">2016-04-18T17:29:46Z</dcterms:created>
  <dcterms:modified xsi:type="dcterms:W3CDTF">2016-04-18T17:29:46Z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2016-04-18T00:00:00Z</vt:filetime>
  </property>
  <property fmtid="{D5CDD505-2E9C-101B-9397-08002B2CF9AE}" pid="3" name="Creator">
    <vt:lpwstr>Impress</vt:lpwstr>
  </property>
  <property fmtid="{D5CDD505-2E9C-101B-9397-08002B2CF9AE}" pid="4" name="LastSaved">
    <vt:filetime>2016-04-18T00:00:00Z</vt:filetime>
  </property>
</Properties>
</file>