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73" r:id="rId2"/>
    <p:sldId id="270" r:id="rId3"/>
    <p:sldId id="271" r:id="rId4"/>
    <p:sldId id="267" r:id="rId5"/>
    <p:sldId id="268" r:id="rId6"/>
    <p:sldId id="278" r:id="rId7"/>
    <p:sldId id="279" r:id="rId8"/>
    <p:sldId id="280" r:id="rId9"/>
    <p:sldId id="281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6C9"/>
    <a:srgbClr val="379795"/>
    <a:srgbClr val="8B7164"/>
    <a:srgbClr val="3E637A"/>
    <a:srgbClr val="7ABFC9"/>
    <a:srgbClr val="97CED5"/>
    <a:srgbClr val="50809E"/>
    <a:srgbClr val="A9C3D3"/>
    <a:srgbClr val="85AAC1"/>
    <a:srgbClr val="3A8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199" autoAdjust="0"/>
  </p:normalViewPr>
  <p:slideViewPr>
    <p:cSldViewPr snapToGrid="0">
      <p:cViewPr varScale="1">
        <p:scale>
          <a:sx n="101" d="100"/>
          <a:sy n="101" d="100"/>
        </p:scale>
        <p:origin x="2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3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19D52-0A0D-41CD-935E-21931C467F2B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30126-1EC3-4413-A635-CE7AF4D1F6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897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40B60-F2DD-47D3-B481-F2CB8A536831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53E5C-82C9-4102-84BD-A94FF5DF9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65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000"/>
            <a:ext cx="9144000" cy="6857999"/>
          </a:xfrm>
          <a:prstGeom prst="rect">
            <a:avLst/>
          </a:prstGeom>
          <a:solidFill>
            <a:srgbClr val="379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1809470"/>
            <a:ext cx="9144000" cy="1428719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TITRE DE LA </a:t>
            </a:r>
            <a:br>
              <a:rPr lang="fr-FR" dirty="0"/>
            </a:br>
            <a:r>
              <a:rPr lang="fr-FR" dirty="0"/>
              <a:t>PRESENTATION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12" y="3433999"/>
            <a:ext cx="2470524" cy="3088678"/>
          </a:xfrm>
          <a:prstGeom prst="rect">
            <a:avLst/>
          </a:prstGeom>
        </p:spPr>
      </p:pic>
      <p:cxnSp>
        <p:nvCxnSpPr>
          <p:cNvPr id="6" name="Connecteur droit 5"/>
          <p:cNvCxnSpPr/>
          <p:nvPr userDrawn="1"/>
        </p:nvCxnSpPr>
        <p:spPr>
          <a:xfrm>
            <a:off x="4459488" y="4238625"/>
            <a:ext cx="22502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0" y="4572002"/>
            <a:ext cx="9144000" cy="1244627"/>
          </a:xfrm>
        </p:spPr>
        <p:txBody>
          <a:bodyPr lIns="0" rIns="0"/>
          <a:lstStyle>
            <a:lvl1pPr marL="0" indent="0" algn="ctr">
              <a:buClr>
                <a:srgbClr val="004A86"/>
              </a:buClr>
              <a:buFontTx/>
              <a:buNone/>
              <a:defRPr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l">
              <a:buClr>
                <a:srgbClr val="446790"/>
              </a:buClr>
              <a:buFontTx/>
              <a:buNone/>
              <a:defRPr sz="1500">
                <a:solidFill>
                  <a:schemeClr val="bg2">
                    <a:lumMod val="25000"/>
                  </a:schemeClr>
                </a:solidFill>
              </a:defRPr>
            </a:lvl2pPr>
            <a:lvl3pPr marL="685783" indent="0">
              <a:buClr>
                <a:srgbClr val="7686A4"/>
              </a:buClr>
              <a:buFontTx/>
              <a:buNone/>
              <a:defRPr sz="1350">
                <a:solidFill>
                  <a:schemeClr val="bg2">
                    <a:lumMod val="25000"/>
                  </a:schemeClr>
                </a:solidFill>
              </a:defRPr>
            </a:lvl3pPr>
            <a:lvl4pPr marL="1028675" indent="0">
              <a:buClr>
                <a:srgbClr val="789ACC"/>
              </a:buClr>
              <a:buFontTx/>
              <a:buNone/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 marL="1371566" indent="0">
              <a:buClr>
                <a:srgbClr val="96B8EA"/>
              </a:buClr>
              <a:buFontTx/>
              <a:buNone/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Date de la présentation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0087"/>
            <a:ext cx="3373515" cy="38018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40" y="5403927"/>
            <a:ext cx="1417319" cy="141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2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4797" y="2137327"/>
            <a:ext cx="6476419" cy="20618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rgbClr val="97CED5"/>
              </a:buClr>
              <a:buFont typeface="Arial" panose="020B0604020202020204" pitchFamily="34" charset="0"/>
              <a:buNone/>
              <a:defRPr sz="1950" b="1">
                <a:solidFill>
                  <a:srgbClr val="424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0060" indent="-257168">
              <a:buClr>
                <a:srgbClr val="97CED5"/>
              </a:buClr>
              <a:buFont typeface="Arial" panose="020B0604020202020204" pitchFamily="34" charset="0"/>
              <a:buChar char="›"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2952" indent="-257168">
              <a:buClr>
                <a:srgbClr val="97CED5"/>
              </a:buClr>
              <a:buFont typeface="Arial" panose="020B0604020202020204" pitchFamily="34" charset="0"/>
              <a:buChar char="•"/>
              <a:defRPr sz="165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85843" indent="-257168">
              <a:buClr>
                <a:srgbClr val="8B7164"/>
              </a:buClr>
              <a:buFont typeface="Arial" panose="020B0604020202020204" pitchFamily="34" charset="0"/>
              <a:buChar char="›"/>
              <a:defRPr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5874" indent="-214308">
              <a:buClr>
                <a:srgbClr val="8B7164"/>
              </a:buClr>
              <a:buFont typeface="Arial" panose="020B0604020202020204" pitchFamily="34" charset="0"/>
              <a:buChar char="•"/>
              <a:defRPr sz="135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472387" y="6342793"/>
            <a:ext cx="30861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fr-FR" dirty="0"/>
              <a:t>Titre de la présentation </a:t>
            </a:r>
            <a:r>
              <a:rPr lang="fr-FR" b="1" dirty="0">
                <a:solidFill>
                  <a:srgbClr val="97CED5"/>
                </a:solidFill>
              </a:rPr>
              <a:t>2017</a:t>
            </a:r>
          </a:p>
        </p:txBody>
      </p:sp>
      <p:sp>
        <p:nvSpPr>
          <p:cNvPr id="2" name="Triangle rectangle 1"/>
          <p:cNvSpPr/>
          <p:nvPr userDrawn="1"/>
        </p:nvSpPr>
        <p:spPr>
          <a:xfrm flipH="1">
            <a:off x="8558489" y="6124578"/>
            <a:ext cx="427493" cy="569991"/>
          </a:xfrm>
          <a:prstGeom prst="rtTriangle">
            <a:avLst/>
          </a:prstGeom>
          <a:solidFill>
            <a:srgbClr val="97C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625" y="6342793"/>
            <a:ext cx="4274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DD42A2-EBAD-4F3C-AF7C-C39C1BF64AD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0" y="379637"/>
            <a:ext cx="6764942" cy="938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89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b="1" kern="1200" dirty="0">
                <a:solidFill>
                  <a:srgbClr val="BA988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SOMMAIRE</a:t>
            </a:r>
            <a:endParaRPr lang="en-US" sz="4800" b="1" kern="1200" dirty="0">
              <a:solidFill>
                <a:srgbClr val="BA988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748656" y="1520966"/>
            <a:ext cx="225028" cy="0"/>
          </a:xfrm>
          <a:prstGeom prst="line">
            <a:avLst/>
          </a:prstGeom>
          <a:ln w="38100">
            <a:solidFill>
              <a:srgbClr val="99C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7" y="6006124"/>
            <a:ext cx="806897" cy="8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7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2559" y="3222292"/>
            <a:ext cx="2645452" cy="3120501"/>
          </a:xfrm>
          <a:prstGeom prst="rect">
            <a:avLst/>
          </a:prstGeom>
        </p:spPr>
      </p:pic>
      <p:sp>
        <p:nvSpPr>
          <p:cNvPr id="4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4797" y="2137327"/>
            <a:ext cx="6476419" cy="20618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rgbClr val="97CED5"/>
              </a:buClr>
              <a:buFont typeface="Arial" panose="020B0604020202020204" pitchFamily="34" charset="0"/>
              <a:buNone/>
              <a:defRPr sz="1200" b="1">
                <a:solidFill>
                  <a:srgbClr val="424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0060" indent="-257168">
              <a:buClr>
                <a:srgbClr val="97CED5"/>
              </a:buClr>
              <a:buFont typeface="Arial" panose="020B0604020202020204" pitchFamily="34" charset="0"/>
              <a:buChar char="›"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2952" indent="-257168">
              <a:buClr>
                <a:srgbClr val="97CED5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85843" indent="-257168">
              <a:buClr>
                <a:srgbClr val="8B7164"/>
              </a:buClr>
              <a:buFont typeface="Arial" panose="020B0604020202020204" pitchFamily="34" charset="0"/>
              <a:buChar char="›"/>
              <a:defRPr sz="105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5874" indent="-214308">
              <a:buClr>
                <a:srgbClr val="8B7164"/>
              </a:buClr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472387" y="6342793"/>
            <a:ext cx="30861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fr-FR" dirty="0"/>
              <a:t>Titre de la présentation </a:t>
            </a:r>
            <a:r>
              <a:rPr lang="fr-FR" b="1" dirty="0">
                <a:solidFill>
                  <a:srgbClr val="97CED5"/>
                </a:solidFill>
              </a:rPr>
              <a:t>2017</a:t>
            </a:r>
          </a:p>
        </p:txBody>
      </p:sp>
      <p:sp>
        <p:nvSpPr>
          <p:cNvPr id="2" name="Triangle rectangle 1"/>
          <p:cNvSpPr/>
          <p:nvPr userDrawn="1"/>
        </p:nvSpPr>
        <p:spPr>
          <a:xfrm flipH="1">
            <a:off x="8558489" y="6124578"/>
            <a:ext cx="427493" cy="569991"/>
          </a:xfrm>
          <a:prstGeom prst="rtTriangle">
            <a:avLst/>
          </a:prstGeom>
          <a:solidFill>
            <a:srgbClr val="97C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625" y="6342793"/>
            <a:ext cx="4274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DD42A2-EBAD-4F3C-AF7C-C39C1BF64AD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36"/>
          <p:cNvSpPr/>
          <p:nvPr userDrawn="1"/>
        </p:nvSpPr>
        <p:spPr>
          <a:xfrm>
            <a:off x="264321" y="1895857"/>
            <a:ext cx="7423741" cy="2498590"/>
          </a:xfrm>
          <a:custGeom>
            <a:avLst/>
            <a:gdLst>
              <a:gd name="connsiteX0" fmla="*/ 0 w 11010901"/>
              <a:gd name="connsiteY0" fmla="*/ 0 h 806886"/>
              <a:gd name="connsiteX1" fmla="*/ 11010901 w 11010901"/>
              <a:gd name="connsiteY1" fmla="*/ 0 h 806886"/>
              <a:gd name="connsiteX2" fmla="*/ 11010901 w 11010901"/>
              <a:gd name="connsiteY2" fmla="*/ 806886 h 806886"/>
              <a:gd name="connsiteX3" fmla="*/ 0 w 11010901"/>
              <a:gd name="connsiteY3" fmla="*/ 806886 h 806886"/>
              <a:gd name="connsiteX4" fmla="*/ 0 w 11010901"/>
              <a:gd name="connsiteY4" fmla="*/ 0 h 806886"/>
              <a:gd name="connsiteX0" fmla="*/ 0 w 11010901"/>
              <a:gd name="connsiteY0" fmla="*/ 0 h 816411"/>
              <a:gd name="connsiteX1" fmla="*/ 11010901 w 11010901"/>
              <a:gd name="connsiteY1" fmla="*/ 0 h 816411"/>
              <a:gd name="connsiteX2" fmla="*/ 10220326 w 11010901"/>
              <a:gd name="connsiteY2" fmla="*/ 816411 h 816411"/>
              <a:gd name="connsiteX3" fmla="*/ 0 w 11010901"/>
              <a:gd name="connsiteY3" fmla="*/ 806886 h 816411"/>
              <a:gd name="connsiteX4" fmla="*/ 0 w 11010901"/>
              <a:gd name="connsiteY4" fmla="*/ 0 h 81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0901" h="816411">
                <a:moveTo>
                  <a:pt x="0" y="0"/>
                </a:moveTo>
                <a:lnTo>
                  <a:pt x="11010901" y="0"/>
                </a:lnTo>
                <a:lnTo>
                  <a:pt x="10220326" y="816411"/>
                </a:lnTo>
                <a:lnTo>
                  <a:pt x="0" y="806886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7AB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97CED5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1184" y="523015"/>
            <a:ext cx="8358187" cy="63406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97CE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INTRO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7" y="6006124"/>
            <a:ext cx="806897" cy="8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6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264320" y="386652"/>
            <a:ext cx="8618934" cy="816411"/>
          </a:xfrm>
          <a:custGeom>
            <a:avLst/>
            <a:gdLst>
              <a:gd name="connsiteX0" fmla="*/ 0 w 11010901"/>
              <a:gd name="connsiteY0" fmla="*/ 0 h 806886"/>
              <a:gd name="connsiteX1" fmla="*/ 11010901 w 11010901"/>
              <a:gd name="connsiteY1" fmla="*/ 0 h 806886"/>
              <a:gd name="connsiteX2" fmla="*/ 11010901 w 11010901"/>
              <a:gd name="connsiteY2" fmla="*/ 806886 h 806886"/>
              <a:gd name="connsiteX3" fmla="*/ 0 w 11010901"/>
              <a:gd name="connsiteY3" fmla="*/ 806886 h 806886"/>
              <a:gd name="connsiteX4" fmla="*/ 0 w 11010901"/>
              <a:gd name="connsiteY4" fmla="*/ 0 h 806886"/>
              <a:gd name="connsiteX0" fmla="*/ 0 w 11010901"/>
              <a:gd name="connsiteY0" fmla="*/ 0 h 816411"/>
              <a:gd name="connsiteX1" fmla="*/ 11010901 w 11010901"/>
              <a:gd name="connsiteY1" fmla="*/ 0 h 816411"/>
              <a:gd name="connsiteX2" fmla="*/ 10220326 w 11010901"/>
              <a:gd name="connsiteY2" fmla="*/ 816411 h 816411"/>
              <a:gd name="connsiteX3" fmla="*/ 0 w 11010901"/>
              <a:gd name="connsiteY3" fmla="*/ 806886 h 816411"/>
              <a:gd name="connsiteX4" fmla="*/ 0 w 11010901"/>
              <a:gd name="connsiteY4" fmla="*/ 0 h 81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0901" h="816411">
                <a:moveTo>
                  <a:pt x="0" y="0"/>
                </a:moveTo>
                <a:lnTo>
                  <a:pt x="11010901" y="0"/>
                </a:lnTo>
                <a:lnTo>
                  <a:pt x="10220326" y="816411"/>
                </a:lnTo>
                <a:lnTo>
                  <a:pt x="0" y="806886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7AB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97CED5"/>
              </a:solidFill>
            </a:endParaRPr>
          </a:p>
        </p:txBody>
      </p:sp>
      <p:sp>
        <p:nvSpPr>
          <p:cNvPr id="4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321" y="536395"/>
            <a:ext cx="8358187" cy="63406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97CE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4797" y="2137327"/>
            <a:ext cx="8147711" cy="355489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rgbClr val="97CED5"/>
              </a:buClr>
              <a:buFont typeface="Arial" panose="020B0604020202020204" pitchFamily="34" charset="0"/>
              <a:buNone/>
              <a:defRPr sz="1950" b="1">
                <a:solidFill>
                  <a:srgbClr val="424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0060" indent="-257168">
              <a:buClr>
                <a:srgbClr val="97CED5"/>
              </a:buClr>
              <a:buFont typeface="Arial" panose="020B0604020202020204" pitchFamily="34" charset="0"/>
              <a:buChar char="›"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2952" indent="-257168">
              <a:buClr>
                <a:srgbClr val="97CED5"/>
              </a:buClr>
              <a:buFont typeface="Arial" panose="020B0604020202020204" pitchFamily="34" charset="0"/>
              <a:buChar char="•"/>
              <a:defRPr sz="165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85843" indent="-257168">
              <a:buClr>
                <a:srgbClr val="8B7164"/>
              </a:buClr>
              <a:buFont typeface="Arial" panose="020B0604020202020204" pitchFamily="34" charset="0"/>
              <a:buChar char="›"/>
              <a:defRPr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5874" indent="-214308">
              <a:buClr>
                <a:srgbClr val="8B7164"/>
              </a:buClr>
              <a:buFont typeface="Arial" panose="020B0604020202020204" pitchFamily="34" charset="0"/>
              <a:buChar char="•"/>
              <a:defRPr sz="135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472387" y="6342793"/>
            <a:ext cx="30861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fr-FR" dirty="0"/>
              <a:t>Titre de la présentation </a:t>
            </a:r>
            <a:r>
              <a:rPr lang="fr-FR" b="1" dirty="0">
                <a:solidFill>
                  <a:srgbClr val="97CED5"/>
                </a:solidFill>
              </a:rPr>
              <a:t>2017</a:t>
            </a:r>
          </a:p>
        </p:txBody>
      </p:sp>
      <p:sp>
        <p:nvSpPr>
          <p:cNvPr id="2" name="Triangle rectangle 1"/>
          <p:cNvSpPr/>
          <p:nvPr userDrawn="1"/>
        </p:nvSpPr>
        <p:spPr>
          <a:xfrm flipH="1">
            <a:off x="8558489" y="6124578"/>
            <a:ext cx="427493" cy="569991"/>
          </a:xfrm>
          <a:prstGeom prst="rtTriangle">
            <a:avLst/>
          </a:prstGeom>
          <a:solidFill>
            <a:srgbClr val="97C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625" y="6342793"/>
            <a:ext cx="4274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DD42A2-EBAD-4F3C-AF7C-C39C1BF64AD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7" y="6006124"/>
            <a:ext cx="806897" cy="8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2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rci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1604319"/>
            <a:ext cx="9144000" cy="93846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MERCI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0" y="5381428"/>
            <a:ext cx="9144000" cy="9384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r-FR" sz="2400" b="1" i="0" u="none" strike="noStrike" kern="1200" baseline="30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 SERVICES QUI CHANGENT LA FORMATION</a:t>
            </a:r>
          </a:p>
          <a:p>
            <a:pPr rtl="0"/>
            <a:r>
              <a:rPr lang="fr-FR" sz="2400" b="1" i="0" u="none" strike="noStrike" kern="1200" baseline="30000" dirty="0">
                <a:solidFill>
                  <a:srgbClr val="99C6C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agefos-pme.com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459488" y="4991100"/>
            <a:ext cx="225028" cy="0"/>
          </a:xfrm>
          <a:prstGeom prst="line">
            <a:avLst/>
          </a:prstGeom>
          <a:ln w="38100">
            <a:solidFill>
              <a:srgbClr val="99C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40" y="3058282"/>
            <a:ext cx="1417319" cy="141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7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corpo">
    <p:bg>
      <p:bgPr>
        <a:solidFill>
          <a:srgbClr val="3797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1604319"/>
            <a:ext cx="9144000" cy="93846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MERCI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0" y="5381428"/>
            <a:ext cx="9144000" cy="9384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r-FR" sz="2400" b="1" i="0" u="none" strike="noStrike" kern="1200" baseline="30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 SERVICES QUI CHANGENT LA FORMATION</a:t>
            </a:r>
          </a:p>
          <a:p>
            <a:pPr rtl="0"/>
            <a:r>
              <a:rPr lang="fr-FR" sz="2400" b="1" i="0" u="none" strike="noStrike" kern="1200" baseline="300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agefos-pme.com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459488" y="4991100"/>
            <a:ext cx="225028" cy="0"/>
          </a:xfrm>
          <a:prstGeom prst="line">
            <a:avLst/>
          </a:prstGeom>
          <a:ln w="38100">
            <a:solidFill>
              <a:srgbClr val="99C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40" y="3058282"/>
            <a:ext cx="1417319" cy="141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1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5C84C-FE7F-43FC-80A4-62DC30817702}" type="datetime1">
              <a:rPr lang="fr-FR" smtClean="0"/>
              <a:t>26/10/2017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42A2-EBAD-4F3C-AF7C-C39C1BF64AD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62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1" r:id="rId2"/>
    <p:sldLayoutId id="2147483700" r:id="rId3"/>
    <p:sldLayoutId id="2147483697" r:id="rId4"/>
    <p:sldLayoutId id="2147483704" r:id="rId5"/>
    <p:sldLayoutId id="214748370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rct=j&amp;q=&amp;esrc=s&amp;frm=1&amp;source=images&amp;cd=&amp;cad=rja&amp;uact=8&amp;ved=0ahUKEwii0tCpmtTWAhXDalAKHa4xC1gQjRwIBw&amp;url=https://1901-formation.fr/formation-continue/&amp;psig=AOvVaw2HYA2CY2hLIyObxl1PNJPb&amp;ust=1507111562720043" TargetMode="External"/><Relationship Id="rId2" Type="http://schemas.openxmlformats.org/officeDocument/2006/relationships/hyperlink" Target="mailto:assistants_maternels@agefos-pme.com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efos-pme-nouvelleaquitaine.com/site-nouvelle-aquitaine/employeur/votre-branche-d-activite-ou-secteur-professionnel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PRESENTATION BRANCHE </a:t>
            </a:r>
          </a:p>
          <a:p>
            <a:r>
              <a:rPr lang="fr-FR" dirty="0" smtClean="0"/>
              <a:t>ASSISTANTS MATERNELS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fr-FR" dirty="0" smtClean="0"/>
              <a:t>19 Octobre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15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r-FR" dirty="0"/>
              <a:t>DEPARTS EN FORMATION EN GIRONDE: </a:t>
            </a:r>
            <a:endParaRPr lang="fr-FR" dirty="0" smtClean="0"/>
          </a:p>
          <a:p>
            <a:pPr algn="l"/>
            <a:r>
              <a:rPr lang="fr-FR" dirty="0" smtClean="0"/>
              <a:t>LES CHIFFRES 2016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fr-FR" b="1" dirty="0">
                <a:solidFill>
                  <a:srgbClr val="97CED5"/>
                </a:solidFill>
              </a:rPr>
              <a:t>Réunion RAM Cestas 19-10-20177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DD42A2-EBAD-4F3C-AF7C-C39C1BF64AD0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68780" y="1693480"/>
            <a:ext cx="5532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Helvetica" pitchFamily="34" charset="0"/>
              </a:rPr>
              <a:t>Actions individuelles</a:t>
            </a:r>
            <a:endParaRPr lang="fr-FR" sz="1400" dirty="0">
              <a:latin typeface="Helvetic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05840" y="2251710"/>
            <a:ext cx="73723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Helvetica" pitchFamily="34" charset="0"/>
              </a:rPr>
              <a:t>36 actions individuelles ont été financées.</a:t>
            </a:r>
          </a:p>
          <a:p>
            <a:r>
              <a:rPr lang="fr-FR" sz="1400" dirty="0" smtClean="0">
                <a:latin typeface="Helvetica" pitchFamily="34" charset="0"/>
              </a:rPr>
              <a:t>Cela représente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latin typeface="Helvetica" pitchFamily="34" charset="0"/>
              </a:rPr>
              <a:t>1405 heures de 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latin typeface="Helvetica" pitchFamily="34" charset="0"/>
              </a:rPr>
              <a:t>36 stagiaires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latin typeface="Helvetica" pitchFamily="34" charset="0"/>
              </a:rPr>
              <a:t>27 800€ de couts pédagogiques</a:t>
            </a:r>
            <a:endParaRPr lang="fr-FR" sz="1400" dirty="0">
              <a:latin typeface="Helvetic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05840" y="3566160"/>
            <a:ext cx="59093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Helvetica" pitchFamily="34" charset="0"/>
              </a:rPr>
              <a:t>Thématiques: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Helvetica" pitchFamily="34" charset="0"/>
              </a:rPr>
              <a:t>Permis de conduire B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Helvetica" pitchFamily="34" charset="0"/>
              </a:rPr>
              <a:t>Pédagogie Montessori pour les enfants de 0 à 3 ans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Helvetica" pitchFamily="34" charset="0"/>
              </a:rPr>
              <a:t>Communication gestuelles associée à la parole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Helvetica" pitchFamily="34" charset="0"/>
              </a:rPr>
              <a:t>Accompagnement à la VAE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Helvetica" pitchFamily="34" charset="0"/>
              </a:rPr>
              <a:t>Connaissance de soi, des autres pour mieux travailler en équipe</a:t>
            </a:r>
          </a:p>
          <a:p>
            <a:pPr marL="285750" indent="-285750">
              <a:buFontTx/>
              <a:buChar char="-"/>
            </a:pPr>
            <a:endParaRPr lang="fr-FR" sz="1400" dirty="0">
              <a:latin typeface="Helvetica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1577368"/>
            <a:ext cx="540000" cy="540000"/>
          </a:xfrm>
          <a:prstGeom prst="rect">
            <a:avLst/>
          </a:prstGeom>
        </p:spPr>
      </p:pic>
      <p:pic>
        <p:nvPicPr>
          <p:cNvPr id="1026" name="Picture 2" descr="Résultat de recherche d'images pour &quot;carte girond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20" y="463272"/>
            <a:ext cx="1043940" cy="128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9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0"/>
          </p:nvPr>
        </p:nvSpPr>
        <p:spPr>
          <a:xfrm>
            <a:off x="1747031" y="1886933"/>
            <a:ext cx="6476419" cy="3493006"/>
          </a:xfrm>
        </p:spPr>
        <p:txBody>
          <a:bodyPr>
            <a:normAutofit/>
          </a:bodyPr>
          <a:lstStyle/>
          <a:p>
            <a:r>
              <a:rPr lang="fr-FR" b="0" dirty="0" smtClean="0">
                <a:latin typeface="Helvetica" pitchFamily="34" charset="0"/>
              </a:rPr>
              <a:t>Présentation d’AGEFOS PME </a:t>
            </a:r>
            <a:endParaRPr lang="fr-FR" b="0" dirty="0">
              <a:latin typeface="Helvetica" pitchFamily="34" charset="0"/>
            </a:endParaRPr>
          </a:p>
          <a:p>
            <a:endParaRPr lang="fr-FR" b="0" dirty="0"/>
          </a:p>
          <a:p>
            <a:r>
              <a:rPr lang="fr-FR" b="0" dirty="0">
                <a:latin typeface="Helvetica" pitchFamily="34" charset="0"/>
              </a:rPr>
              <a:t>Branche Professionnelle Assistants </a:t>
            </a:r>
            <a:r>
              <a:rPr lang="fr-FR" b="0" dirty="0" smtClean="0">
                <a:latin typeface="Helvetica" pitchFamily="34" charset="0"/>
              </a:rPr>
              <a:t>Maternels</a:t>
            </a:r>
            <a:endParaRPr lang="fr-FR" b="0" dirty="0">
              <a:latin typeface="Helvetica" pitchFamily="34" charset="0"/>
            </a:endParaRPr>
          </a:p>
          <a:p>
            <a:endParaRPr lang="fr-FR" b="0" dirty="0"/>
          </a:p>
          <a:p>
            <a:r>
              <a:rPr lang="fr-FR" b="0" dirty="0">
                <a:latin typeface="Helvetica" pitchFamily="34" charset="0"/>
              </a:rPr>
              <a:t>Actions de formation</a:t>
            </a:r>
          </a:p>
          <a:p>
            <a:endParaRPr lang="fr-FR" b="0" dirty="0"/>
          </a:p>
          <a:p>
            <a:r>
              <a:rPr lang="fr-FR" b="0" dirty="0">
                <a:latin typeface="Helvetica" pitchFamily="34" charset="0"/>
              </a:rPr>
              <a:t>Zoom Départs en formation en Gironde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fr-FR" b="1" dirty="0">
                <a:solidFill>
                  <a:srgbClr val="97CED5"/>
                </a:solidFill>
              </a:rPr>
              <a:t>Réunion RAM Cestas 19-10-20177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DD42A2-EBAD-4F3C-AF7C-C39C1BF64AD0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7337055" y="1839677"/>
            <a:ext cx="360000" cy="349211"/>
          </a:xfrm>
          <a:prstGeom prst="ellipse">
            <a:avLst/>
          </a:prstGeom>
          <a:solidFill>
            <a:srgbClr val="6A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6" name="Ellipse 5"/>
          <p:cNvSpPr/>
          <p:nvPr/>
        </p:nvSpPr>
        <p:spPr>
          <a:xfrm>
            <a:off x="7337055" y="2588460"/>
            <a:ext cx="360000" cy="360000"/>
          </a:xfrm>
          <a:prstGeom prst="ellipse">
            <a:avLst/>
          </a:prstGeom>
          <a:solidFill>
            <a:srgbClr val="009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7" name="Ellipse 6"/>
          <p:cNvSpPr/>
          <p:nvPr/>
        </p:nvSpPr>
        <p:spPr>
          <a:xfrm>
            <a:off x="7337055" y="3256436"/>
            <a:ext cx="360000" cy="360000"/>
          </a:xfrm>
          <a:prstGeom prst="ellipse">
            <a:avLst/>
          </a:prstGeom>
          <a:solidFill>
            <a:srgbClr val="BA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11" name="Ellipse 10"/>
          <p:cNvSpPr/>
          <p:nvPr/>
        </p:nvSpPr>
        <p:spPr>
          <a:xfrm>
            <a:off x="7337055" y="4131587"/>
            <a:ext cx="360000" cy="360000"/>
          </a:xfrm>
          <a:prstGeom prst="ellipse">
            <a:avLst/>
          </a:prstGeom>
          <a:solidFill>
            <a:srgbClr val="3A3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3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fr-FR" b="1" dirty="0">
                <a:solidFill>
                  <a:srgbClr val="97CED5"/>
                </a:solidFill>
              </a:rPr>
              <a:t>Réunion RAM Cestas 19-10-20177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DD42A2-EBAD-4F3C-AF7C-C39C1BF64AD0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PRESENTATION D’AGEFOS PME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0"/>
          </p:nvPr>
        </p:nvSpPr>
        <p:spPr>
          <a:xfrm>
            <a:off x="217170" y="1325881"/>
            <a:ext cx="7532370" cy="2583179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Helvetica" pitchFamily="34" charset="0"/>
              </a:rPr>
              <a:t>AGEFOS PME </a:t>
            </a:r>
            <a:r>
              <a:rPr lang="fr-FR" b="0" dirty="0">
                <a:latin typeface="Helvetica" pitchFamily="34" charset="0"/>
              </a:rPr>
              <a:t>(Association loi 1901) est un Organisme Paritaire Collecteur Agréé (OPCA) interprofessionnel, agréé pour la collecte et la gestion des Fonds Formation </a:t>
            </a:r>
            <a:r>
              <a:rPr lang="fr-FR" b="0" dirty="0" smtClean="0">
                <a:latin typeface="Helvetica" pitchFamily="34" charset="0"/>
              </a:rPr>
              <a:t>Professionnelle Continue</a:t>
            </a:r>
            <a:r>
              <a:rPr lang="fr-FR" b="0" dirty="0">
                <a:latin typeface="Helvetica" pitchFamily="34" charset="0"/>
              </a:rPr>
              <a:t>. Plus de 400 000 entreprises adhérentes permettent à l’AGEFOS PME de se positionner comme le leader national.</a:t>
            </a:r>
          </a:p>
          <a:p>
            <a:r>
              <a:rPr lang="fr-FR" b="0" dirty="0">
                <a:latin typeface="Helvetica" pitchFamily="34" charset="0"/>
              </a:rPr>
              <a:t> </a:t>
            </a:r>
            <a:r>
              <a:rPr lang="fr-FR" sz="1400" dirty="0">
                <a:solidFill>
                  <a:srgbClr val="97CED5"/>
                </a:solidFill>
                <a:latin typeface="Helvetica" pitchFamily="34" charset="0"/>
              </a:rPr>
              <a:t>DOMAINES D’INTERVENTION: </a:t>
            </a:r>
          </a:p>
          <a:p>
            <a:r>
              <a:rPr lang="fr-FR" b="0" dirty="0">
                <a:latin typeface="Helvetica" pitchFamily="34" charset="0"/>
              </a:rPr>
              <a:t>Créé depuis 1973, le réseau AGEFOS PME exerce et développe ses missions et services au plus près des TPE/PME :</a:t>
            </a:r>
          </a:p>
          <a:p>
            <a:r>
              <a:rPr lang="fr-FR" b="0" dirty="0" smtClean="0">
                <a:latin typeface="Helvetica" pitchFamily="34" charset="0"/>
              </a:rPr>
              <a:t>-  </a:t>
            </a:r>
            <a:r>
              <a:rPr lang="fr-FR" b="0" dirty="0">
                <a:latin typeface="Helvetica" pitchFamily="34" charset="0"/>
              </a:rPr>
              <a:t>Collecte des contributions relatives à la formation professionnelle continue</a:t>
            </a:r>
          </a:p>
          <a:p>
            <a:r>
              <a:rPr lang="fr-FR" b="0" dirty="0" smtClean="0">
                <a:latin typeface="Helvetica" pitchFamily="34" charset="0"/>
              </a:rPr>
              <a:t> - Conseil </a:t>
            </a:r>
            <a:r>
              <a:rPr lang="fr-FR" b="0" dirty="0">
                <a:latin typeface="Helvetica" pitchFamily="34" charset="0"/>
              </a:rPr>
              <a:t>en formation et gestion des compétences</a:t>
            </a:r>
          </a:p>
          <a:p>
            <a:r>
              <a:rPr lang="fr-FR" b="0" dirty="0">
                <a:latin typeface="Helvetica" pitchFamily="34" charset="0"/>
              </a:rPr>
              <a:t>- Gestion administrative des contributions et des actions de formation</a:t>
            </a:r>
          </a:p>
          <a:p>
            <a:endParaRPr lang="fr-FR" dirty="0">
              <a:latin typeface="Helvetic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0020" y="3943350"/>
            <a:ext cx="7143750" cy="17892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rgbClr val="97CED5"/>
              </a:buClr>
            </a:pPr>
            <a:r>
              <a:rPr lang="fr-FR" sz="1200" dirty="0">
                <a:solidFill>
                  <a:srgbClr val="424349"/>
                </a:solidFill>
                <a:latin typeface="Helvetica" pitchFamily="34" charset="0"/>
                <a:cs typeface="Arial" panose="020B0604020202020204" pitchFamily="34" charset="0"/>
              </a:rPr>
              <a:t>- Financement de la formation des salariés au titre du plan de formation de l’entreprise, du </a:t>
            </a:r>
            <a:r>
              <a:rPr lang="fr-FR" sz="1200" dirty="0" smtClean="0">
                <a:solidFill>
                  <a:srgbClr val="424349"/>
                </a:solidFill>
                <a:latin typeface="Helvetica" pitchFamily="34" charset="0"/>
                <a:cs typeface="Arial" panose="020B0604020202020204" pitchFamily="34" charset="0"/>
              </a:rPr>
              <a:t>contrat de professionnalisation </a:t>
            </a:r>
            <a:r>
              <a:rPr lang="fr-FR" sz="1200" dirty="0">
                <a:solidFill>
                  <a:srgbClr val="424349"/>
                </a:solidFill>
                <a:latin typeface="Helvetica" pitchFamily="34" charset="0"/>
                <a:cs typeface="Arial" panose="020B0604020202020204" pitchFamily="34" charset="0"/>
              </a:rPr>
              <a:t>et de la période de professionnalisation, et du Compte personnel de formation (CPF)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rgbClr val="97CED5"/>
              </a:buClr>
            </a:pPr>
            <a:r>
              <a:rPr lang="fr-FR" sz="1200" dirty="0" smtClean="0">
                <a:solidFill>
                  <a:srgbClr val="424349"/>
                </a:solidFill>
                <a:latin typeface="Helvetica" pitchFamily="34" charset="0"/>
                <a:cs typeface="Arial" panose="020B0604020202020204" pitchFamily="34" charset="0"/>
              </a:rPr>
              <a:t>- </a:t>
            </a:r>
            <a:r>
              <a:rPr lang="fr-FR" sz="1200" dirty="0">
                <a:solidFill>
                  <a:srgbClr val="424349"/>
                </a:solidFill>
                <a:latin typeface="Helvetica" pitchFamily="34" charset="0"/>
                <a:cs typeface="Arial" panose="020B0604020202020204" pitchFamily="34" charset="0"/>
              </a:rPr>
              <a:t>Ingénierie de projets axés sur l’emploi et la formation (projets individuels ou collectifs, notamment au niveau territorial et interprofessionnel)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rgbClr val="97CED5"/>
              </a:buClr>
            </a:pPr>
            <a:r>
              <a:rPr lang="fr-FR" sz="1200" dirty="0">
                <a:solidFill>
                  <a:srgbClr val="424349"/>
                </a:solidFill>
                <a:latin typeface="Helvetica" pitchFamily="34" charset="0"/>
                <a:cs typeface="Arial" panose="020B0604020202020204" pitchFamily="34" charset="0"/>
              </a:rPr>
              <a:t>- Mise en place d’outils permettant aux entreprises d’accéder à des fonds publics et communautaires, dans le cadre de projets collectifs ou individuels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83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1"/>
          <p:cNvSpPr>
            <a:spLocks noGrp="1"/>
          </p:cNvSpPr>
          <p:nvPr>
            <p:ph type="subTitle" idx="1"/>
          </p:nvPr>
        </p:nvSpPr>
        <p:spPr>
          <a:xfrm>
            <a:off x="150020" y="545171"/>
            <a:ext cx="8615362" cy="475547"/>
          </a:xfrm>
        </p:spPr>
        <p:txBody>
          <a:bodyPr/>
          <a:lstStyle/>
          <a:p>
            <a:r>
              <a:rPr lang="fr-FR" dirty="0" smtClean="0">
                <a:solidFill>
                  <a:srgbClr val="99C6C9"/>
                </a:solidFill>
              </a:rPr>
              <a:t>LA BRANCHE ASSISTANTS MATERNELS</a:t>
            </a:r>
            <a:endParaRPr lang="fr-FR" b="0" dirty="0">
              <a:solidFill>
                <a:srgbClr val="99C6C9"/>
              </a:solidFill>
            </a:endParaRPr>
          </a:p>
        </p:txBody>
      </p:sp>
      <p:sp>
        <p:nvSpPr>
          <p:cNvPr id="7" name="Espace réservé du contenu 4"/>
          <p:cNvSpPr>
            <a:spLocks noGrp="1"/>
          </p:cNvSpPr>
          <p:nvPr>
            <p:ph idx="10"/>
          </p:nvPr>
        </p:nvSpPr>
        <p:spPr>
          <a:xfrm>
            <a:off x="410777" y="2452513"/>
            <a:ext cx="8147711" cy="33196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dirty="0" smtClean="0">
                <a:solidFill>
                  <a:srgbClr val="99C6C9"/>
                </a:solidFill>
              </a:rPr>
              <a:t>La convention collective</a:t>
            </a:r>
            <a:endParaRPr lang="fr-FR" dirty="0">
              <a:solidFill>
                <a:srgbClr val="99C6C9"/>
              </a:solidFill>
            </a:endParaRPr>
          </a:p>
          <a:p>
            <a:r>
              <a:rPr lang="fr-FR" sz="1400" b="0" dirty="0">
                <a:latin typeface="Helvetica" pitchFamily="34" charset="0"/>
              </a:rPr>
              <a:t>La convention collective des assistants maternels </a:t>
            </a:r>
            <a:r>
              <a:rPr lang="fr-FR" sz="1400" b="0" dirty="0" smtClean="0">
                <a:latin typeface="Helvetica" pitchFamily="34" charset="0"/>
              </a:rPr>
              <a:t>a été </a:t>
            </a:r>
            <a:r>
              <a:rPr lang="fr-FR" sz="1400" b="0" dirty="0">
                <a:latin typeface="Helvetica" pitchFamily="34" charset="0"/>
              </a:rPr>
              <a:t>signée le 1er/07/04. </a:t>
            </a:r>
            <a:r>
              <a:rPr lang="fr-FR" sz="1400" b="0" dirty="0" smtClean="0">
                <a:latin typeface="Helvetica" pitchFamily="34" charset="0"/>
              </a:rPr>
              <a:t> L’accord </a:t>
            </a:r>
            <a:r>
              <a:rPr lang="fr-FR" sz="1400" b="0" dirty="0">
                <a:latin typeface="Helvetica" pitchFamily="34" charset="0"/>
              </a:rPr>
              <a:t>formation du </a:t>
            </a:r>
            <a:r>
              <a:rPr lang="fr-FR" sz="1400" b="0" dirty="0" smtClean="0">
                <a:solidFill>
                  <a:srgbClr val="FF0000"/>
                </a:solidFill>
                <a:latin typeface="Helvetica" pitchFamily="34" charset="0"/>
              </a:rPr>
              <a:t>21/09/06 16/04/2017 </a:t>
            </a:r>
            <a:r>
              <a:rPr lang="fr-FR" sz="1400" b="0" dirty="0">
                <a:latin typeface="Helvetica" pitchFamily="34" charset="0"/>
              </a:rPr>
              <a:t>désigne AGEFOS PME </a:t>
            </a:r>
            <a:r>
              <a:rPr lang="fr-FR" sz="1400" b="0" dirty="0" smtClean="0">
                <a:latin typeface="Helvetica" pitchFamily="34" charset="0"/>
              </a:rPr>
              <a:t>comme </a:t>
            </a:r>
            <a:r>
              <a:rPr lang="fr-FR" sz="1400" b="0" dirty="0">
                <a:latin typeface="Helvetica" pitchFamily="34" charset="0"/>
              </a:rPr>
              <a:t>collecteur et gestionnaire </a:t>
            </a:r>
            <a:r>
              <a:rPr lang="fr-FR" sz="1400" b="0" dirty="0" smtClean="0">
                <a:latin typeface="Helvetica" pitchFamily="34" charset="0"/>
              </a:rPr>
              <a:t>des </a:t>
            </a:r>
            <a:r>
              <a:rPr lang="fr-FR" sz="1400" b="0" dirty="0">
                <a:latin typeface="Helvetica" pitchFamily="34" charset="0"/>
              </a:rPr>
              <a:t>fonds </a:t>
            </a:r>
            <a:r>
              <a:rPr lang="fr-FR" sz="1400" b="0" dirty="0" smtClean="0">
                <a:latin typeface="Helvetica" pitchFamily="34" charset="0"/>
              </a:rPr>
              <a:t>de la formation professionnelle </a:t>
            </a:r>
            <a:r>
              <a:rPr lang="fr-FR" sz="1400" b="0" dirty="0">
                <a:latin typeface="Helvetica" pitchFamily="34" charset="0"/>
              </a:rPr>
              <a:t>pour la branche des </a:t>
            </a:r>
            <a:r>
              <a:rPr lang="fr-FR" sz="1400" b="0" dirty="0" smtClean="0">
                <a:latin typeface="Helvetica" pitchFamily="34" charset="0"/>
              </a:rPr>
              <a:t>assistants maternels </a:t>
            </a:r>
            <a:r>
              <a:rPr lang="fr-FR" sz="1400" b="0" dirty="0">
                <a:latin typeface="Helvetica" pitchFamily="34" charset="0"/>
              </a:rPr>
              <a:t>. </a:t>
            </a:r>
          </a:p>
          <a:p>
            <a:r>
              <a:rPr lang="fr-FR" sz="1400" b="0" dirty="0">
                <a:latin typeface="Helvetica" pitchFamily="34" charset="0"/>
              </a:rPr>
              <a:t>Il a fait l’objet d’une extension. </a:t>
            </a:r>
            <a:endParaRPr lang="fr-FR" sz="1400" b="0" dirty="0" smtClean="0">
              <a:latin typeface="Helvetica" pitchFamily="34" charset="0"/>
            </a:endParaRPr>
          </a:p>
          <a:p>
            <a:endParaRPr lang="fr-FR" sz="1200" b="0" dirty="0">
              <a:latin typeface="Helvetica" pitchFamily="34" charset="0"/>
            </a:endParaRP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99C6C9"/>
                </a:solidFill>
              </a:rPr>
              <a:t>L’organisation </a:t>
            </a:r>
            <a:r>
              <a:rPr lang="fr-FR" dirty="0" smtClean="0">
                <a:solidFill>
                  <a:srgbClr val="99C6C9"/>
                </a:solidFill>
              </a:rPr>
              <a:t>administrative</a:t>
            </a:r>
          </a:p>
          <a:p>
            <a:r>
              <a:rPr lang="fr-FR" sz="1400" b="0" dirty="0" smtClean="0">
                <a:latin typeface="Helvetica" pitchFamily="34" charset="0"/>
              </a:rPr>
              <a:t>La gestion administrative des actions de formation </a:t>
            </a:r>
            <a:r>
              <a:rPr lang="fr-FR" sz="1400" b="0" dirty="0">
                <a:latin typeface="Helvetica" pitchFamily="34" charset="0"/>
              </a:rPr>
              <a:t>de cette branche professionnelle sont gérées par AGEFOS PME Nord </a:t>
            </a:r>
            <a:r>
              <a:rPr lang="fr-FR" sz="1400" b="0" dirty="0" smtClean="0">
                <a:latin typeface="Helvetica" pitchFamily="34" charset="0"/>
              </a:rPr>
              <a:t>Picardie.</a:t>
            </a:r>
          </a:p>
          <a:p>
            <a:r>
              <a:rPr lang="fr-FR" sz="1400" b="0" dirty="0" smtClean="0">
                <a:latin typeface="Helvetica" pitchFamily="34" charset="0"/>
              </a:rPr>
              <a:t>Le service dédié est joignable au: 0825 077 078 (0,15ct d’euros la minute) ou par mail: </a:t>
            </a:r>
            <a:r>
              <a:rPr lang="fr-FR" sz="1400" dirty="0" smtClean="0">
                <a:hlinkClick r:id="rId2"/>
              </a:rPr>
              <a:t>assistants_maternels@agefos-pme.com</a:t>
            </a:r>
            <a:r>
              <a:rPr lang="fr-FR" sz="1400" dirty="0" smtClean="0"/>
              <a:t> </a:t>
            </a:r>
            <a:endParaRPr lang="fr-FR" sz="1400" b="0" dirty="0">
              <a:latin typeface="Helvetica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fr-FR" b="1" dirty="0">
                <a:solidFill>
                  <a:srgbClr val="97CED5"/>
                </a:solidFill>
              </a:rPr>
              <a:t>Réunion RAM Cestas 19-10-20177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DD42A2-EBAD-4F3C-AF7C-C39C1BF64AD0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43039" y="2035969"/>
            <a:ext cx="7072586" cy="833088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/>
          </a:bodyPr>
          <a:lstStyle/>
          <a:p>
            <a:endParaRPr lang="fr-FR" sz="1500" b="1" dirty="0">
              <a:solidFill>
                <a:srgbClr val="7ABFC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489" y="1705660"/>
            <a:ext cx="732234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sz="1400" b="1" dirty="0" smtClean="0">
                <a:latin typeface="Helvetica" pitchFamily="34" charset="0"/>
                <a:cs typeface="Arial" panose="020B0604020202020204" pitchFamily="34" charset="0"/>
              </a:rPr>
              <a:t>AGEFOS PME, l’OPCA de la branche</a:t>
            </a:r>
            <a:endParaRPr lang="fr-FR" sz="1400" b="1" dirty="0">
              <a:latin typeface="Helvetica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Résultat de recherche d'images pour &quot;branche assistant maternel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Résultat de recherche d'images pour &quot;branche assistant maternel&quot;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4300" y="-1804988"/>
            <a:ext cx="19050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5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3358" y="2619613"/>
            <a:ext cx="8219148" cy="3426857"/>
          </a:xfrm>
          <a:prstGeom prst="rect">
            <a:avLst/>
          </a:prstGeom>
          <a:solidFill>
            <a:srgbClr val="99C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r-FR" dirty="0" smtClean="0"/>
              <a:t>Actions de formations prioritaires validées par la branche professionnelle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0"/>
          </p:nvPr>
        </p:nvSpPr>
        <p:spPr>
          <a:xfrm>
            <a:off x="403358" y="2708910"/>
            <a:ext cx="8051301" cy="321182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5600" u="sng" dirty="0" smtClean="0">
                <a:latin typeface="Helvetica" pitchFamily="34" charset="0"/>
              </a:rPr>
              <a:t>INTITULE </a:t>
            </a:r>
            <a:r>
              <a:rPr lang="fr-FR" sz="5600" u="sng" dirty="0">
                <a:latin typeface="Helvetica" pitchFamily="34" charset="0"/>
              </a:rPr>
              <a:t>DES MODULES PROPOSES DANS LE CATALOGUE </a:t>
            </a:r>
            <a:r>
              <a:rPr lang="fr-FR" sz="5600" u="sng" dirty="0" smtClean="0">
                <a:latin typeface="Helvetica" pitchFamily="34" charset="0"/>
              </a:rPr>
              <a:t>2016</a:t>
            </a:r>
            <a:endParaRPr lang="fr-FR" sz="5600" u="sng" dirty="0">
              <a:latin typeface="Helvetica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5600" b="0" dirty="0">
                <a:latin typeface="Helvetica" pitchFamily="34" charset="0"/>
              </a:rPr>
              <a:t>(</a:t>
            </a:r>
            <a:r>
              <a:rPr lang="fr-FR" sz="5600" b="0" dirty="0" smtClean="0">
                <a:latin typeface="Helvetica" pitchFamily="34" charset="0"/>
              </a:rPr>
              <a:t>Pour </a:t>
            </a:r>
            <a:r>
              <a:rPr lang="fr-FR" sz="5600" b="0" dirty="0">
                <a:latin typeface="Helvetica" pitchFamily="34" charset="0"/>
              </a:rPr>
              <a:t>plus de précisions sur ces modules, vous pouvez consulter le catalogue ou contacter </a:t>
            </a:r>
            <a:r>
              <a:rPr lang="fr-FR" sz="5600" b="0" dirty="0" smtClean="0">
                <a:latin typeface="Helvetica" pitchFamily="34" charset="0"/>
              </a:rPr>
              <a:t>l'Institut IPERIA</a:t>
            </a:r>
            <a:r>
              <a:rPr lang="fr-FR" sz="5600" b="0" dirty="0">
                <a:latin typeface="Helvetica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5600" b="0" dirty="0" smtClean="0">
                <a:latin typeface="Helvetica" pitchFamily="34" charset="0"/>
              </a:rPr>
              <a:t>-Accompagnement </a:t>
            </a:r>
            <a:r>
              <a:rPr lang="fr-FR" sz="5600" b="0" dirty="0">
                <a:latin typeface="Helvetica" pitchFamily="34" charset="0"/>
              </a:rPr>
              <a:t>à la séparation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5600" b="0" dirty="0" smtClean="0">
                <a:latin typeface="Helvetica" pitchFamily="34" charset="0"/>
              </a:rPr>
              <a:t>-Accueillir </a:t>
            </a:r>
            <a:r>
              <a:rPr lang="fr-FR" sz="5600" b="0" dirty="0">
                <a:latin typeface="Helvetica" pitchFamily="34" charset="0"/>
              </a:rPr>
              <a:t>des enfants de plus de trois ans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5600" b="0" dirty="0" smtClean="0">
                <a:latin typeface="Helvetica" pitchFamily="34" charset="0"/>
              </a:rPr>
              <a:t>-Accueillir </a:t>
            </a:r>
            <a:r>
              <a:rPr lang="fr-FR" sz="5600" b="0" dirty="0">
                <a:latin typeface="Helvetica" pitchFamily="34" charset="0"/>
              </a:rPr>
              <a:t>un enfant allaité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5600" b="0" dirty="0" smtClean="0">
                <a:latin typeface="Helvetica" pitchFamily="34" charset="0"/>
              </a:rPr>
              <a:t>-Adapter </a:t>
            </a:r>
            <a:r>
              <a:rPr lang="fr-FR" sz="5600" b="0" dirty="0">
                <a:latin typeface="Helvetica" pitchFamily="34" charset="0"/>
              </a:rPr>
              <a:t>sa communication avec l'enfant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5600" b="0" dirty="0" smtClean="0">
                <a:latin typeface="Helvetica" pitchFamily="34" charset="0"/>
              </a:rPr>
              <a:t>-Adopter </a:t>
            </a:r>
            <a:r>
              <a:rPr lang="fr-FR" sz="5600" b="0" dirty="0">
                <a:latin typeface="Helvetica" pitchFamily="34" charset="0"/>
              </a:rPr>
              <a:t>une démarche efficace pour trouver de nouveaux employeurs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5600" b="0" dirty="0" smtClean="0">
                <a:latin typeface="Helvetica" pitchFamily="34" charset="0"/>
              </a:rPr>
              <a:t>-Construire </a:t>
            </a:r>
            <a:r>
              <a:rPr lang="fr-FR" sz="5600" b="0" dirty="0">
                <a:latin typeface="Helvetica" pitchFamily="34" charset="0"/>
              </a:rPr>
              <a:t>son livret </a:t>
            </a:r>
            <a:r>
              <a:rPr lang="fr-FR" sz="5600" b="0" dirty="0" smtClean="0">
                <a:latin typeface="Helvetica" pitchFamily="34" charset="0"/>
              </a:rPr>
              <a:t>d'accueil</a:t>
            </a:r>
            <a:endParaRPr lang="fr-FR" sz="5600" b="0" dirty="0">
              <a:latin typeface="Helvetica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5600" b="0" dirty="0" smtClean="0">
                <a:latin typeface="Helvetica" pitchFamily="34" charset="0"/>
              </a:rPr>
              <a:t>-Contes </a:t>
            </a:r>
            <a:r>
              <a:rPr lang="fr-FR" sz="5600" b="0" dirty="0">
                <a:latin typeface="Helvetica" pitchFamily="34" charset="0"/>
              </a:rPr>
              <a:t>et histoires à raconter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5600" b="0" dirty="0" smtClean="0">
                <a:latin typeface="Helvetica" pitchFamily="34" charset="0"/>
              </a:rPr>
              <a:t>-Contes </a:t>
            </a:r>
            <a:r>
              <a:rPr lang="fr-FR" sz="5600" b="0" dirty="0">
                <a:latin typeface="Helvetica" pitchFamily="34" charset="0"/>
              </a:rPr>
              <a:t>et histoires à raconter: Spécialisation "Créer sa propre histoire"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5600" b="0" dirty="0" smtClean="0">
                <a:latin typeface="Helvetica" pitchFamily="34" charset="0"/>
              </a:rPr>
              <a:t>-Droits </a:t>
            </a:r>
            <a:r>
              <a:rPr lang="fr-FR" sz="5600" b="0" dirty="0">
                <a:latin typeface="Helvetica" pitchFamily="34" charset="0"/>
              </a:rPr>
              <a:t>et devoirs dans l’exercice de son </a:t>
            </a:r>
            <a:r>
              <a:rPr lang="fr-FR" sz="5600" b="0" dirty="0" smtClean="0">
                <a:latin typeface="Helvetica" pitchFamily="34" charset="0"/>
              </a:rPr>
              <a:t>métier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5600" b="0" dirty="0" smtClean="0">
                <a:latin typeface="Helvetica" pitchFamily="34" charset="0"/>
              </a:rPr>
              <a:t>- etc…</a:t>
            </a:r>
            <a:endParaRPr lang="fr-FR" sz="5600" b="0" dirty="0">
              <a:latin typeface="Helvetica" pitchFamily="34" charset="0"/>
            </a:endParaRPr>
          </a:p>
          <a:p>
            <a:endParaRPr lang="fr-FR" sz="4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fr-FR" b="1" dirty="0">
                <a:solidFill>
                  <a:srgbClr val="97CED5"/>
                </a:solidFill>
              </a:rPr>
              <a:t>Réunion RAM Cestas 19-10-20177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DD42A2-EBAD-4F3C-AF7C-C39C1BF64AD0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9" y="1405179"/>
            <a:ext cx="682491" cy="6824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86087" y="1492508"/>
            <a:ext cx="665369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sz="1100" dirty="0" smtClean="0">
                <a:latin typeface="Helvetica" pitchFamily="34" charset="0"/>
                <a:cs typeface="Arial" panose="020B0604020202020204" pitchFamily="34" charset="0"/>
              </a:rPr>
              <a:t>Les critères de prises en charge sont accessibles sur le Site Internet d’AGEFOS PME </a:t>
            </a:r>
            <a:r>
              <a:rPr lang="fr-FR" sz="1100" dirty="0">
                <a:latin typeface="Helvetica" pitchFamily="34" charset="0"/>
                <a:cs typeface="Arial" panose="020B0604020202020204" pitchFamily="34" charset="0"/>
              </a:rPr>
              <a:t>Nouvelle Aquitaine : </a:t>
            </a:r>
            <a:r>
              <a:rPr lang="fr-FR" sz="1100" dirty="0">
                <a:latin typeface="Helvetica" pitchFamily="34" charset="0"/>
                <a:cs typeface="Arial" panose="020B0604020202020204" pitchFamily="34" charset="0"/>
                <a:hlinkClick r:id="rId3"/>
              </a:rPr>
              <a:t>http://www.agefos-pme-nouvelleaquitaine.com/site-nouvelle-aquitaine/employeur/votre-branche-d-activite-ou-secteur-professionnel</a:t>
            </a:r>
            <a:r>
              <a:rPr lang="fr-FR" sz="1100" dirty="0" smtClean="0">
                <a:latin typeface="Helvetica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fr-FR" sz="1100" dirty="0" smtClean="0">
                <a:latin typeface="Helvetica" pitchFamily="34" charset="0"/>
                <a:cs typeface="Arial" panose="020B0604020202020204" pitchFamily="34" charset="0"/>
              </a:rPr>
              <a:t> </a:t>
            </a:r>
            <a:endParaRPr lang="fr-FR" sz="1100" dirty="0">
              <a:latin typeface="Helvetica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www.intelligence-economique-paca.fr/wp-content/uploads/2017/08/action-de-form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41" y="536928"/>
            <a:ext cx="1470121" cy="63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0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3358" y="1371601"/>
            <a:ext cx="8219148" cy="4674870"/>
          </a:xfrm>
          <a:prstGeom prst="rect">
            <a:avLst/>
          </a:prstGeom>
          <a:solidFill>
            <a:srgbClr val="99C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r-FR" dirty="0" smtClean="0"/>
              <a:t>CRITERES DE PRISE EN CHARGE DES ACTIONS </a:t>
            </a:r>
          </a:p>
          <a:p>
            <a:pPr algn="l"/>
            <a:r>
              <a:rPr lang="fr-FR" dirty="0" smtClean="0"/>
              <a:t>DE FORMATION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0"/>
          </p:nvPr>
        </p:nvSpPr>
        <p:spPr>
          <a:xfrm>
            <a:off x="403358" y="1497330"/>
            <a:ext cx="8051301" cy="4423409"/>
          </a:xfrm>
        </p:spPr>
        <p:txBody>
          <a:bodyPr>
            <a:normAutofit/>
          </a:bodyPr>
          <a:lstStyle/>
          <a:p>
            <a:r>
              <a:rPr lang="fr-FR" sz="1400" u="sng" dirty="0">
                <a:latin typeface="Helvetica" pitchFamily="34" charset="0"/>
              </a:rPr>
              <a:t>PRISE EN CHARGE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1400" b="0" dirty="0" smtClean="0">
                <a:latin typeface="Helvetica" pitchFamily="34" charset="0"/>
              </a:rPr>
              <a:t>Coûts pédagogiques: 100 </a:t>
            </a:r>
            <a:r>
              <a:rPr lang="fr-FR" sz="1400" b="0" dirty="0">
                <a:latin typeface="Helvetica" pitchFamily="34" charset="0"/>
              </a:rPr>
              <a:t>% </a:t>
            </a:r>
            <a:r>
              <a:rPr lang="fr-FR" sz="1400" b="0" dirty="0" smtClean="0">
                <a:latin typeface="Helvetica" pitchFamily="34" charset="0"/>
              </a:rPr>
              <a:t>- Tarifs </a:t>
            </a:r>
            <a:r>
              <a:rPr lang="fr-FR" sz="1400" b="0" dirty="0">
                <a:latin typeface="Helvetica" pitchFamily="34" charset="0"/>
              </a:rPr>
              <a:t>des organismes de formation labellisés et </a:t>
            </a:r>
            <a:r>
              <a:rPr lang="fr-FR" sz="1400" b="0" dirty="0" smtClean="0">
                <a:latin typeface="Helvetica" pitchFamily="34" charset="0"/>
              </a:rPr>
              <a:t>agréés </a:t>
            </a:r>
            <a:r>
              <a:rPr lang="fr-FR" sz="1400" b="0" dirty="0">
                <a:latin typeface="Helvetica" pitchFamily="34" charset="0"/>
              </a:rPr>
              <a:t>validés </a:t>
            </a:r>
            <a:r>
              <a:rPr lang="fr-FR" sz="1400" b="0" dirty="0" smtClean="0">
                <a:latin typeface="Helvetica" pitchFamily="34" charset="0"/>
              </a:rPr>
              <a:t>annuellement </a:t>
            </a:r>
            <a:r>
              <a:rPr lang="fr-FR" sz="1400" b="0" dirty="0">
                <a:latin typeface="Helvetica" pitchFamily="34" charset="0"/>
              </a:rPr>
              <a:t>par la branche </a:t>
            </a:r>
            <a:r>
              <a:rPr lang="fr-FR" sz="1400" b="0" dirty="0" smtClean="0">
                <a:latin typeface="Helvetica" pitchFamily="34" charset="0"/>
              </a:rPr>
              <a:t>professionnelle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400" b="0" dirty="0" smtClean="0">
                <a:latin typeface="Helvetica" pitchFamily="34" charset="0"/>
              </a:rPr>
              <a:t>Salaires : 100 </a:t>
            </a:r>
            <a:r>
              <a:rPr lang="fr-FR" sz="1400" b="0" dirty="0">
                <a:latin typeface="Helvetica" pitchFamily="34" charset="0"/>
              </a:rPr>
              <a:t>% </a:t>
            </a:r>
            <a:r>
              <a:rPr lang="fr-FR" sz="1400" b="0" dirty="0" smtClean="0">
                <a:latin typeface="Helvetica" pitchFamily="34" charset="0"/>
              </a:rPr>
              <a:t>pendant </a:t>
            </a:r>
            <a:r>
              <a:rPr lang="fr-FR" sz="1400" b="0" dirty="0">
                <a:latin typeface="Helvetica" pitchFamily="34" charset="0"/>
              </a:rPr>
              <a:t>toute la période de </a:t>
            </a:r>
            <a:r>
              <a:rPr lang="fr-FR" sz="1400" b="0" dirty="0" smtClean="0">
                <a:latin typeface="Helvetica" pitchFamily="34" charset="0"/>
              </a:rPr>
              <a:t>formation et </a:t>
            </a:r>
            <a:r>
              <a:rPr lang="fr-FR" sz="1400" b="0" dirty="0">
                <a:latin typeface="Helvetica" pitchFamily="34" charset="0"/>
              </a:rPr>
              <a:t>pendant le temps de </a:t>
            </a:r>
            <a:r>
              <a:rPr lang="fr-FR" sz="1400" b="0" dirty="0" smtClean="0">
                <a:latin typeface="Helvetica" pitchFamily="34" charset="0"/>
              </a:rPr>
              <a:t>travail, </a:t>
            </a:r>
            <a:r>
              <a:rPr lang="fr-FR" sz="1400" b="0" dirty="0">
                <a:latin typeface="Helvetica" pitchFamily="34" charset="0"/>
              </a:rPr>
              <a:t>sur justificatifs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400" b="0" dirty="0">
                <a:latin typeface="Helvetica" pitchFamily="34" charset="0"/>
              </a:rPr>
              <a:t>Allocation de </a:t>
            </a:r>
            <a:r>
              <a:rPr lang="fr-FR" sz="1400" b="0" dirty="0" smtClean="0">
                <a:latin typeface="Helvetica" pitchFamily="34" charset="0"/>
              </a:rPr>
              <a:t>formation : 100 </a:t>
            </a:r>
            <a:r>
              <a:rPr lang="fr-FR" sz="1400" b="0" dirty="0">
                <a:latin typeface="Helvetica" pitchFamily="34" charset="0"/>
              </a:rPr>
              <a:t>% </a:t>
            </a:r>
            <a:r>
              <a:rPr lang="fr-FR" sz="1400" b="0" dirty="0" smtClean="0">
                <a:latin typeface="Helvetica" pitchFamily="34" charset="0"/>
              </a:rPr>
              <a:t>sur présentation </a:t>
            </a:r>
            <a:r>
              <a:rPr lang="fr-FR" sz="1400" b="0" dirty="0">
                <a:latin typeface="Helvetica" pitchFamily="34" charset="0"/>
              </a:rPr>
              <a:t>de justificatifs : </a:t>
            </a:r>
            <a:r>
              <a:rPr lang="fr-FR" sz="1400" b="0" dirty="0" smtClean="0">
                <a:latin typeface="Helvetica" pitchFamily="34" charset="0"/>
              </a:rPr>
              <a:t>4,29€ </a:t>
            </a:r>
            <a:r>
              <a:rPr lang="fr-FR" sz="1400" b="0" dirty="0">
                <a:latin typeface="Helvetica" pitchFamily="34" charset="0"/>
              </a:rPr>
              <a:t>net par heure de formation </a:t>
            </a:r>
            <a:r>
              <a:rPr lang="fr-FR" sz="1400" b="0" dirty="0" smtClean="0">
                <a:latin typeface="Helvetica" pitchFamily="34" charset="0"/>
              </a:rPr>
              <a:t>suivie hors </a:t>
            </a:r>
            <a:r>
              <a:rPr lang="fr-FR" sz="1400" b="0" dirty="0">
                <a:latin typeface="Helvetica" pitchFamily="34" charset="0"/>
              </a:rPr>
              <a:t>du temps de </a:t>
            </a:r>
            <a:r>
              <a:rPr lang="fr-FR" sz="1400" b="0" dirty="0" smtClean="0">
                <a:latin typeface="Helvetica" pitchFamily="34" charset="0"/>
              </a:rPr>
              <a:t>travail. </a:t>
            </a:r>
            <a:r>
              <a:rPr lang="fr-FR" sz="1400" b="0" dirty="0">
                <a:latin typeface="Helvetica" pitchFamily="34" charset="0"/>
              </a:rPr>
              <a:t>(montant en </a:t>
            </a:r>
            <a:r>
              <a:rPr lang="fr-FR" sz="1400" b="0" dirty="0" smtClean="0">
                <a:latin typeface="Helvetica" pitchFamily="34" charset="0"/>
              </a:rPr>
              <a:t>vigueur </a:t>
            </a:r>
            <a:r>
              <a:rPr lang="fr-FR" sz="1400" b="0" dirty="0">
                <a:latin typeface="Helvetica" pitchFamily="34" charset="0"/>
              </a:rPr>
              <a:t>depuis le 1er janvier </a:t>
            </a:r>
            <a:r>
              <a:rPr lang="fr-FR" sz="1400" b="0" dirty="0" smtClean="0">
                <a:latin typeface="Helvetica" pitchFamily="34" charset="0"/>
              </a:rPr>
              <a:t>2017, </a:t>
            </a:r>
            <a:r>
              <a:rPr lang="fr-FR" sz="1400" b="0" dirty="0">
                <a:latin typeface="Helvetica" pitchFamily="34" charset="0"/>
              </a:rPr>
              <a:t>susceptible d'évolution en cours d'année)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400" b="0" dirty="0">
                <a:latin typeface="Helvetica" pitchFamily="34" charset="0"/>
              </a:rPr>
              <a:t>Frais de </a:t>
            </a:r>
            <a:r>
              <a:rPr lang="fr-FR" sz="1400" b="0" dirty="0" smtClean="0">
                <a:latin typeface="Helvetica" pitchFamily="34" charset="0"/>
              </a:rPr>
              <a:t>Vie: Remboursement </a:t>
            </a:r>
            <a:r>
              <a:rPr lang="fr-FR" sz="1400" b="0" dirty="0">
                <a:latin typeface="Helvetica" pitchFamily="34" charset="0"/>
              </a:rPr>
              <a:t>au forfait à </a:t>
            </a:r>
            <a:r>
              <a:rPr lang="fr-FR" sz="1400" b="0" dirty="0" smtClean="0">
                <a:latin typeface="Helvetica" pitchFamily="34" charset="0"/>
              </a:rPr>
              <a:t>l’employeur -facilitateur </a:t>
            </a:r>
            <a:r>
              <a:rPr lang="fr-FR" sz="1400" b="0" dirty="0">
                <a:latin typeface="Helvetica" pitchFamily="34" charset="0"/>
              </a:rPr>
              <a:t>qui devra tenir les </a:t>
            </a:r>
            <a:r>
              <a:rPr lang="fr-FR" sz="1400" b="0" dirty="0" smtClean="0">
                <a:latin typeface="Helvetica" pitchFamily="34" charset="0"/>
              </a:rPr>
              <a:t>justificatifs </a:t>
            </a:r>
            <a:r>
              <a:rPr lang="fr-FR" sz="1400" b="0" dirty="0">
                <a:latin typeface="Helvetica" pitchFamily="34" charset="0"/>
              </a:rPr>
              <a:t>à disposition d'AGEFOS PME pendant 3 ans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400" b="0" dirty="0">
                <a:latin typeface="Helvetica" pitchFamily="34" charset="0"/>
              </a:rPr>
              <a:t>Déplacements (tout compris) : </a:t>
            </a:r>
            <a:r>
              <a:rPr lang="fr-FR" sz="1400" b="0" dirty="0" smtClean="0">
                <a:latin typeface="Helvetica" pitchFamily="34" charset="0"/>
              </a:rPr>
              <a:t>0,211€ </a:t>
            </a:r>
            <a:r>
              <a:rPr lang="fr-FR" sz="1400" b="0" dirty="0">
                <a:latin typeface="Helvetica" pitchFamily="34" charset="0"/>
              </a:rPr>
              <a:t>du </a:t>
            </a:r>
            <a:r>
              <a:rPr lang="fr-FR" sz="1400" b="0" dirty="0" smtClean="0">
                <a:latin typeface="Helvetica" pitchFamily="34" charset="0"/>
              </a:rPr>
              <a:t>kilomètre quel </a:t>
            </a:r>
            <a:r>
              <a:rPr lang="fr-FR" sz="1400" b="0" dirty="0">
                <a:latin typeface="Helvetica" pitchFamily="34" charset="0"/>
              </a:rPr>
              <a:t>que soit le </a:t>
            </a:r>
            <a:r>
              <a:rPr lang="fr-FR" sz="1400" b="0" dirty="0" smtClean="0">
                <a:latin typeface="Helvetica" pitchFamily="34" charset="0"/>
              </a:rPr>
              <a:t>moyen </a:t>
            </a:r>
            <a:r>
              <a:rPr lang="fr-FR" sz="1400" b="0" dirty="0">
                <a:latin typeface="Helvetica" pitchFamily="34" charset="0"/>
              </a:rPr>
              <a:t>de transport </a:t>
            </a:r>
            <a:r>
              <a:rPr lang="fr-FR" sz="1400" b="0" dirty="0" smtClean="0">
                <a:latin typeface="Helvetica" pitchFamily="34" charset="0"/>
              </a:rPr>
              <a:t>utilisé, </a:t>
            </a:r>
            <a:r>
              <a:rPr lang="fr-FR" sz="1400" b="0" dirty="0">
                <a:latin typeface="Helvetica" pitchFamily="34" charset="0"/>
              </a:rPr>
              <a:t>avec un </a:t>
            </a:r>
            <a:r>
              <a:rPr lang="fr-FR" sz="1400" b="0" dirty="0" smtClean="0">
                <a:latin typeface="Helvetica" pitchFamily="34" charset="0"/>
              </a:rPr>
              <a:t>plafond </a:t>
            </a:r>
            <a:r>
              <a:rPr lang="fr-FR" sz="1400" b="0" dirty="0">
                <a:latin typeface="Helvetica" pitchFamily="34" charset="0"/>
              </a:rPr>
              <a:t>de 200 km </a:t>
            </a:r>
            <a:r>
              <a:rPr lang="fr-FR" sz="1400" b="0" dirty="0" smtClean="0">
                <a:latin typeface="Helvetica" pitchFamily="34" charset="0"/>
              </a:rPr>
              <a:t>aller - retour </a:t>
            </a:r>
            <a:r>
              <a:rPr lang="fr-FR" sz="1400" b="0" dirty="0">
                <a:latin typeface="Helvetica" pitchFamily="34" charset="0"/>
              </a:rPr>
              <a:t>par </a:t>
            </a:r>
            <a:r>
              <a:rPr lang="fr-FR" sz="1400" b="0" dirty="0" smtClean="0">
                <a:latin typeface="Helvetica" pitchFamily="34" charset="0"/>
              </a:rPr>
              <a:t>jour (maximum </a:t>
            </a:r>
            <a:r>
              <a:rPr lang="fr-FR" sz="1400" b="0" dirty="0">
                <a:latin typeface="Helvetica" pitchFamily="34" charset="0"/>
              </a:rPr>
              <a:t>de 100km aller et de </a:t>
            </a:r>
            <a:r>
              <a:rPr lang="fr-FR" sz="1400" b="0" dirty="0" smtClean="0">
                <a:latin typeface="Helvetica" pitchFamily="34" charset="0"/>
              </a:rPr>
              <a:t>100 km </a:t>
            </a:r>
            <a:r>
              <a:rPr lang="fr-FR" sz="1400" b="0" dirty="0">
                <a:latin typeface="Helvetica" pitchFamily="34" charset="0"/>
              </a:rPr>
              <a:t>retour).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400" b="0" dirty="0">
                <a:latin typeface="Helvetica" pitchFamily="34" charset="0"/>
              </a:rPr>
              <a:t>Repas </a:t>
            </a:r>
            <a:r>
              <a:rPr lang="fr-FR" sz="1400" b="0" dirty="0" smtClean="0">
                <a:latin typeface="Helvetica" pitchFamily="34" charset="0"/>
              </a:rPr>
              <a:t>:12€ TTC par repas</a:t>
            </a:r>
            <a:endParaRPr lang="fr-FR" sz="1400" b="0" dirty="0">
              <a:latin typeface="Helvetica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fr-FR" sz="1400" b="0" dirty="0">
                <a:latin typeface="Helvetica" pitchFamily="34" charset="0"/>
              </a:rPr>
              <a:t>Hébergement </a:t>
            </a:r>
            <a:r>
              <a:rPr lang="fr-FR" sz="1400" b="0" dirty="0" smtClean="0">
                <a:latin typeface="Helvetica" pitchFamily="34" charset="0"/>
              </a:rPr>
              <a:t>: 90</a:t>
            </a:r>
            <a:r>
              <a:rPr lang="fr-FR" sz="1400" b="0" dirty="0">
                <a:latin typeface="Helvetica" pitchFamily="34" charset="0"/>
              </a:rPr>
              <a:t>€ </a:t>
            </a:r>
            <a:r>
              <a:rPr lang="fr-FR" sz="1400" b="0" dirty="0" smtClean="0">
                <a:latin typeface="Helvetica" pitchFamily="34" charset="0"/>
              </a:rPr>
              <a:t>TTC par </a:t>
            </a:r>
            <a:r>
              <a:rPr lang="fr-FR" sz="1400" b="0" dirty="0">
                <a:latin typeface="Helvetica" pitchFamily="34" charset="0"/>
              </a:rPr>
              <a:t>nuit à Paris (</a:t>
            </a:r>
            <a:r>
              <a:rPr lang="fr-FR" sz="1400" b="0" dirty="0" smtClean="0">
                <a:latin typeface="Helvetica" pitchFamily="34" charset="0"/>
              </a:rPr>
              <a:t>petit-déjeuner compris) 70</a:t>
            </a:r>
            <a:r>
              <a:rPr lang="fr-FR" sz="1400" b="0" dirty="0">
                <a:latin typeface="Helvetica" pitchFamily="34" charset="0"/>
              </a:rPr>
              <a:t>€ </a:t>
            </a:r>
            <a:r>
              <a:rPr lang="fr-FR" sz="1400" b="0" dirty="0" smtClean="0">
                <a:latin typeface="Helvetica" pitchFamily="34" charset="0"/>
              </a:rPr>
              <a:t>TTC par </a:t>
            </a:r>
            <a:r>
              <a:rPr lang="fr-FR" sz="1400" b="0" dirty="0">
                <a:latin typeface="Helvetica" pitchFamily="34" charset="0"/>
              </a:rPr>
              <a:t>nuit en province (</a:t>
            </a:r>
            <a:r>
              <a:rPr lang="fr-FR" sz="1400" b="0" dirty="0" smtClean="0">
                <a:latin typeface="Helvetica" pitchFamily="34" charset="0"/>
              </a:rPr>
              <a:t>petit- déjeuner </a:t>
            </a:r>
            <a:r>
              <a:rPr lang="fr-FR" sz="1400" b="0" dirty="0">
                <a:latin typeface="Helvetica" pitchFamily="34" charset="0"/>
              </a:rPr>
              <a:t>compris)</a:t>
            </a:r>
          </a:p>
          <a:p>
            <a:endParaRPr lang="fr-FR" sz="1200" dirty="0" smtClean="0"/>
          </a:p>
          <a:p>
            <a:endParaRPr lang="fr-FR" sz="1200" dirty="0">
              <a:latin typeface="Helvetica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fr-FR" b="1" dirty="0">
                <a:solidFill>
                  <a:srgbClr val="97CED5"/>
                </a:solidFill>
              </a:rPr>
              <a:t>Réunion RAM Cestas 19-10-20177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DD42A2-EBAD-4F3C-AF7C-C39C1BF64AD0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42" y="410004"/>
            <a:ext cx="772264" cy="7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3358" y="1371601"/>
            <a:ext cx="8219148" cy="4674870"/>
          </a:xfrm>
          <a:prstGeom prst="rect">
            <a:avLst/>
          </a:prstGeom>
          <a:solidFill>
            <a:srgbClr val="99C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r-FR" dirty="0" smtClean="0"/>
              <a:t>Validation des Acquis par l’Expérience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0"/>
          </p:nvPr>
        </p:nvSpPr>
        <p:spPr>
          <a:xfrm>
            <a:off x="403358" y="1497330"/>
            <a:ext cx="8051301" cy="4423409"/>
          </a:xfrm>
        </p:spPr>
        <p:txBody>
          <a:bodyPr>
            <a:normAutofit/>
          </a:bodyPr>
          <a:lstStyle/>
          <a:p>
            <a:r>
              <a:rPr lang="fr-FR" sz="1400" b="0" dirty="0" smtClean="0">
                <a:latin typeface="Helvetica" pitchFamily="34" charset="0"/>
              </a:rPr>
              <a:t>Si </a:t>
            </a:r>
            <a:r>
              <a:rPr lang="fr-FR" sz="1400" b="0" dirty="0">
                <a:latin typeface="Helvetica" pitchFamily="34" charset="0"/>
              </a:rPr>
              <a:t>l’assistant maternel vise </a:t>
            </a:r>
            <a:r>
              <a:rPr lang="fr-FR" sz="1400" b="0" dirty="0" smtClean="0">
                <a:latin typeface="Helvetica" pitchFamily="34" charset="0"/>
              </a:rPr>
              <a:t>l’obtention </a:t>
            </a:r>
            <a:r>
              <a:rPr lang="fr-FR" sz="1400" b="0" dirty="0">
                <a:latin typeface="Helvetica" pitchFamily="34" charset="0"/>
              </a:rPr>
              <a:t>d'un des titres de la branche des assistants maternels du </a:t>
            </a:r>
            <a:r>
              <a:rPr lang="fr-FR" sz="1400" b="0" dirty="0" smtClean="0">
                <a:latin typeface="Helvetica" pitchFamily="34" charset="0"/>
              </a:rPr>
              <a:t>particulier </a:t>
            </a:r>
            <a:r>
              <a:rPr lang="fr-FR" sz="1400" b="0" dirty="0">
                <a:latin typeface="Helvetica" pitchFamily="34" charset="0"/>
              </a:rPr>
              <a:t>employeur ou de la branche des salariés du particulier employeur </a:t>
            </a:r>
            <a:r>
              <a:rPr lang="fr-FR" sz="1400" b="0" dirty="0" smtClean="0">
                <a:latin typeface="Helvetica" pitchFamily="34" charset="0"/>
              </a:rPr>
              <a:t>:</a:t>
            </a:r>
            <a:endParaRPr lang="fr-FR" sz="1400" b="0" dirty="0">
              <a:latin typeface="Helvetica" pitchFamily="34" charset="0"/>
            </a:endParaRPr>
          </a:p>
          <a:p>
            <a:r>
              <a:rPr lang="fr-FR" sz="1400" b="0" dirty="0" smtClean="0">
                <a:latin typeface="Helvetica" pitchFamily="34" charset="0"/>
              </a:rPr>
              <a:t>-Assistant </a:t>
            </a:r>
            <a:r>
              <a:rPr lang="fr-FR" sz="1400" b="0" dirty="0">
                <a:latin typeface="Helvetica" pitchFamily="34" charset="0"/>
              </a:rPr>
              <a:t>maternel / garde d’enfants</a:t>
            </a:r>
          </a:p>
          <a:p>
            <a:r>
              <a:rPr lang="fr-FR" sz="1400" b="0" dirty="0" smtClean="0">
                <a:latin typeface="Helvetica" pitchFamily="34" charset="0"/>
              </a:rPr>
              <a:t>-Employé </a:t>
            </a:r>
            <a:r>
              <a:rPr lang="fr-FR" sz="1400" b="0" dirty="0">
                <a:latin typeface="Helvetica" pitchFamily="34" charset="0"/>
              </a:rPr>
              <a:t>familial</a:t>
            </a:r>
          </a:p>
          <a:p>
            <a:r>
              <a:rPr lang="fr-FR" sz="1400" b="0" dirty="0" smtClean="0">
                <a:latin typeface="Helvetica" pitchFamily="34" charset="0"/>
              </a:rPr>
              <a:t>-Assistant </a:t>
            </a:r>
            <a:r>
              <a:rPr lang="fr-FR" sz="1400" b="0" dirty="0">
                <a:latin typeface="Helvetica" pitchFamily="34" charset="0"/>
              </a:rPr>
              <a:t>de vie </a:t>
            </a:r>
            <a:r>
              <a:rPr lang="fr-FR" sz="1400" b="0" dirty="0" smtClean="0">
                <a:latin typeface="Helvetica" pitchFamily="34" charset="0"/>
              </a:rPr>
              <a:t>dépendance</a:t>
            </a:r>
          </a:p>
          <a:p>
            <a:r>
              <a:rPr lang="fr-FR" sz="1400" b="0" dirty="0">
                <a:latin typeface="Helvetica" pitchFamily="34" charset="0"/>
              </a:rPr>
              <a:t>Les heures d'accompagnement </a:t>
            </a:r>
            <a:r>
              <a:rPr lang="fr-FR" sz="1400" b="0" dirty="0" smtClean="0">
                <a:latin typeface="Helvetica" pitchFamily="34" charset="0"/>
              </a:rPr>
              <a:t>VAE sont </a:t>
            </a:r>
            <a:r>
              <a:rPr lang="fr-FR" sz="1400" b="0" dirty="0">
                <a:latin typeface="Helvetica" pitchFamily="34" charset="0"/>
              </a:rPr>
              <a:t>prises en charge à </a:t>
            </a:r>
            <a:r>
              <a:rPr lang="fr-FR" sz="1400" b="0" dirty="0" smtClean="0">
                <a:latin typeface="Helvetica" pitchFamily="34" charset="0"/>
              </a:rPr>
              <a:t>100% (</a:t>
            </a:r>
            <a:r>
              <a:rPr lang="fr-FR" sz="1400" b="0" dirty="0">
                <a:latin typeface="Helvetica" pitchFamily="34" charset="0"/>
              </a:rPr>
              <a:t>tarif </a:t>
            </a:r>
            <a:r>
              <a:rPr lang="fr-FR" sz="1400" b="0" dirty="0" smtClean="0">
                <a:latin typeface="Helvetica" pitchFamily="34" charset="0"/>
              </a:rPr>
              <a:t>validé annuellement </a:t>
            </a:r>
            <a:r>
              <a:rPr lang="fr-FR" sz="1400" b="0" dirty="0">
                <a:latin typeface="Helvetica" pitchFamily="34" charset="0"/>
              </a:rPr>
              <a:t>par la branche </a:t>
            </a:r>
            <a:r>
              <a:rPr lang="fr-FR" sz="1400" b="0" dirty="0" smtClean="0">
                <a:latin typeface="Helvetica" pitchFamily="34" charset="0"/>
              </a:rPr>
              <a:t>professionnelle</a:t>
            </a:r>
            <a:r>
              <a:rPr lang="fr-FR" sz="1400" b="0" dirty="0">
                <a:latin typeface="Helvetica" pitchFamily="34" charset="0"/>
              </a:rPr>
              <a:t>). Elles sont réalisées par les organismes de formation labellisés et agréés par l'Institut </a:t>
            </a:r>
            <a:r>
              <a:rPr lang="fr-FR" sz="1400" b="0" dirty="0" smtClean="0">
                <a:latin typeface="Helvetica" pitchFamily="34" charset="0"/>
              </a:rPr>
              <a:t>IPERIA.</a:t>
            </a:r>
            <a:endParaRPr lang="fr-FR" sz="1400" b="0" dirty="0">
              <a:latin typeface="Helvetica" pitchFamily="34" charset="0"/>
            </a:endParaRPr>
          </a:p>
          <a:p>
            <a:endParaRPr lang="fr-FR" sz="1400" b="0" dirty="0" smtClean="0">
              <a:latin typeface="Helvetica" pitchFamily="34" charset="0"/>
            </a:endParaRPr>
          </a:p>
          <a:p>
            <a:r>
              <a:rPr lang="fr-FR" sz="1400" b="0" dirty="0" smtClean="0">
                <a:latin typeface="Helvetica" pitchFamily="34" charset="0"/>
              </a:rPr>
              <a:t>Si </a:t>
            </a:r>
            <a:r>
              <a:rPr lang="fr-FR" sz="1400" b="0" dirty="0">
                <a:latin typeface="Helvetica" pitchFamily="34" charset="0"/>
              </a:rPr>
              <a:t>l’assistant maternel </a:t>
            </a:r>
            <a:r>
              <a:rPr lang="fr-FR" sz="1400" b="0" dirty="0" smtClean="0">
                <a:latin typeface="Helvetica" pitchFamily="34" charset="0"/>
              </a:rPr>
              <a:t>ne vise pas </a:t>
            </a:r>
            <a:r>
              <a:rPr lang="fr-FR" sz="1400" b="0" dirty="0">
                <a:latin typeface="Helvetica" pitchFamily="34" charset="0"/>
              </a:rPr>
              <a:t>un des titres de la </a:t>
            </a:r>
            <a:r>
              <a:rPr lang="fr-FR" sz="1400" b="0" dirty="0" smtClean="0">
                <a:latin typeface="Helvetica" pitchFamily="34" charset="0"/>
              </a:rPr>
              <a:t>branche des </a:t>
            </a:r>
            <a:r>
              <a:rPr lang="fr-FR" sz="1400" b="0" dirty="0">
                <a:latin typeface="Helvetica" pitchFamily="34" charset="0"/>
              </a:rPr>
              <a:t>assistants maternels du particulier </a:t>
            </a:r>
            <a:r>
              <a:rPr lang="fr-FR" sz="1400" b="0" dirty="0" smtClean="0">
                <a:latin typeface="Helvetica" pitchFamily="34" charset="0"/>
              </a:rPr>
              <a:t>employeur </a:t>
            </a:r>
            <a:r>
              <a:rPr lang="fr-FR" sz="1400" b="0" dirty="0">
                <a:latin typeface="Helvetica" pitchFamily="34" charset="0"/>
              </a:rPr>
              <a:t>ou de la branche des salariés du particulier </a:t>
            </a:r>
            <a:r>
              <a:rPr lang="fr-FR" sz="1400" b="0" dirty="0" smtClean="0">
                <a:latin typeface="Helvetica" pitchFamily="34" charset="0"/>
              </a:rPr>
              <a:t>employeur, il </a:t>
            </a:r>
            <a:r>
              <a:rPr lang="fr-FR" sz="1400" b="0" dirty="0">
                <a:latin typeface="Helvetica" pitchFamily="34" charset="0"/>
              </a:rPr>
              <a:t>devra mobiliser son </a:t>
            </a:r>
            <a:r>
              <a:rPr lang="fr-FR" sz="1400" b="0" dirty="0" smtClean="0">
                <a:latin typeface="Helvetica" pitchFamily="34" charset="0"/>
              </a:rPr>
              <a:t>CPF si </a:t>
            </a:r>
            <a:r>
              <a:rPr lang="fr-FR" sz="1400" b="0" dirty="0">
                <a:latin typeface="Helvetica" pitchFamily="34" charset="0"/>
              </a:rPr>
              <a:t>son </a:t>
            </a:r>
            <a:r>
              <a:rPr lang="fr-FR" sz="1400" b="0" dirty="0" smtClean="0">
                <a:latin typeface="Helvetica" pitchFamily="34" charset="0"/>
              </a:rPr>
              <a:t>compteur </a:t>
            </a:r>
            <a:r>
              <a:rPr lang="fr-FR" sz="1400" b="0" dirty="0">
                <a:latin typeface="Helvetica" pitchFamily="34" charset="0"/>
              </a:rPr>
              <a:t>le </a:t>
            </a:r>
            <a:r>
              <a:rPr lang="fr-FR" sz="1400" b="0" dirty="0" smtClean="0">
                <a:latin typeface="Helvetica" pitchFamily="34" charset="0"/>
              </a:rPr>
              <a:t>permet.</a:t>
            </a:r>
            <a:endParaRPr lang="fr-FR" sz="1400" b="0" dirty="0">
              <a:latin typeface="Helvetica" pitchFamily="34" charset="0"/>
            </a:endParaRPr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 smtClean="0"/>
          </a:p>
          <a:p>
            <a:endParaRPr lang="fr-FR" sz="1200" dirty="0">
              <a:latin typeface="Helvetica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fr-FR" b="1" dirty="0">
                <a:solidFill>
                  <a:srgbClr val="97CED5"/>
                </a:solidFill>
              </a:rPr>
              <a:t>Réunion RAM Cestas 19-10-20177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DD42A2-EBAD-4F3C-AF7C-C39C1BF64AD0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4100" name="Picture 4" descr="Résultat de recherche d'images pour &quot;validation des acquis par l'expérienc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267" y="440056"/>
            <a:ext cx="641915" cy="60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3358" y="1371601"/>
            <a:ext cx="8219148" cy="4674870"/>
          </a:xfrm>
          <a:prstGeom prst="rect">
            <a:avLst/>
          </a:prstGeom>
          <a:solidFill>
            <a:srgbClr val="99C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r-FR" dirty="0" smtClean="0"/>
              <a:t>Compte Personnel de Formation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0"/>
          </p:nvPr>
        </p:nvSpPr>
        <p:spPr>
          <a:xfrm>
            <a:off x="403358" y="1497330"/>
            <a:ext cx="8051301" cy="4423409"/>
          </a:xfrm>
        </p:spPr>
        <p:txBody>
          <a:bodyPr>
            <a:normAutofit/>
          </a:bodyPr>
          <a:lstStyle/>
          <a:p>
            <a:r>
              <a:rPr lang="fr-FR" sz="1400" b="0" dirty="0">
                <a:latin typeface="Helvetica" pitchFamily="34" charset="0"/>
              </a:rPr>
              <a:t>Acquisition des </a:t>
            </a:r>
            <a:r>
              <a:rPr lang="fr-FR" sz="1400" b="0" dirty="0" smtClean="0">
                <a:latin typeface="Helvetica" pitchFamily="34" charset="0"/>
              </a:rPr>
              <a:t>heures: Pour </a:t>
            </a:r>
            <a:r>
              <a:rPr lang="fr-FR" sz="1400" b="0" dirty="0">
                <a:latin typeface="Helvetica" pitchFamily="34" charset="0"/>
              </a:rPr>
              <a:t>un </a:t>
            </a:r>
            <a:r>
              <a:rPr lang="fr-FR" sz="1400" b="0" dirty="0" smtClean="0">
                <a:latin typeface="Helvetica" pitchFamily="34" charset="0"/>
              </a:rPr>
              <a:t>salarié à </a:t>
            </a:r>
            <a:r>
              <a:rPr lang="fr-FR" sz="1400" b="0" dirty="0">
                <a:latin typeface="Helvetica" pitchFamily="34" charset="0"/>
              </a:rPr>
              <a:t>temps complet </a:t>
            </a:r>
            <a:r>
              <a:rPr lang="fr-FR" sz="1400" b="0" dirty="0" smtClean="0">
                <a:latin typeface="Helvetica" pitchFamily="34" charset="0"/>
              </a:rPr>
              <a:t>: </a:t>
            </a:r>
            <a:r>
              <a:rPr lang="fr-FR" sz="1400" b="0" dirty="0">
                <a:latin typeface="Helvetica" pitchFamily="34" charset="0"/>
              </a:rPr>
              <a:t>24h/an pendant 5 ans, puis 12h/an pendant 2,5 </a:t>
            </a:r>
            <a:r>
              <a:rPr lang="fr-FR" sz="1400" b="0" dirty="0" smtClean="0">
                <a:latin typeface="Helvetica" pitchFamily="34" charset="0"/>
              </a:rPr>
              <a:t>ans. Pour </a:t>
            </a:r>
            <a:r>
              <a:rPr lang="fr-FR" sz="1400" b="0" dirty="0">
                <a:latin typeface="Helvetica" pitchFamily="34" charset="0"/>
              </a:rPr>
              <a:t>les salariés à temps partiel ou en </a:t>
            </a:r>
            <a:r>
              <a:rPr lang="fr-FR" sz="1400" b="0" dirty="0" smtClean="0">
                <a:latin typeface="Helvetica" pitchFamily="34" charset="0"/>
              </a:rPr>
              <a:t>CDD: acquisition </a:t>
            </a:r>
            <a:r>
              <a:rPr lang="fr-FR" sz="1400" b="0" dirty="0">
                <a:latin typeface="Helvetica" pitchFamily="34" charset="0"/>
              </a:rPr>
              <a:t>proportionnelle au temps de </a:t>
            </a:r>
            <a:r>
              <a:rPr lang="fr-FR" sz="1400" b="0" dirty="0" smtClean="0">
                <a:latin typeface="Helvetica" pitchFamily="34" charset="0"/>
              </a:rPr>
              <a:t>travail.</a:t>
            </a:r>
          </a:p>
          <a:p>
            <a:r>
              <a:rPr lang="fr-FR" sz="1400" b="0" dirty="0" smtClean="0">
                <a:latin typeface="Helvetica" pitchFamily="34" charset="0"/>
              </a:rPr>
              <a:t>Nombre </a:t>
            </a:r>
            <a:r>
              <a:rPr lang="fr-FR" sz="1400" b="0" dirty="0">
                <a:latin typeface="Helvetica" pitchFamily="34" charset="0"/>
              </a:rPr>
              <a:t>d’heures plafonné à 150h.</a:t>
            </a:r>
          </a:p>
          <a:p>
            <a:r>
              <a:rPr lang="fr-FR" sz="1400" b="0" dirty="0">
                <a:latin typeface="Helvetica" pitchFamily="34" charset="0"/>
              </a:rPr>
              <a:t>Les heures de DIF acquises et non utilisées au 31/12/2014 peuvent alimenter le compte personnel de formation, et </a:t>
            </a:r>
            <a:r>
              <a:rPr lang="fr-FR" sz="1400" b="0" dirty="0" smtClean="0">
                <a:latin typeface="Helvetica" pitchFamily="34" charset="0"/>
              </a:rPr>
              <a:t>seront </a:t>
            </a:r>
            <a:r>
              <a:rPr lang="fr-FR" sz="1400" b="0" dirty="0">
                <a:latin typeface="Helvetica" pitchFamily="34" charset="0"/>
              </a:rPr>
              <a:t>utilisables </a:t>
            </a:r>
            <a:r>
              <a:rPr lang="fr-FR" sz="1400" b="0" dirty="0" smtClean="0">
                <a:latin typeface="Helvetica" pitchFamily="34" charset="0"/>
              </a:rPr>
              <a:t>jusqu’au 31/12/2020.</a:t>
            </a:r>
          </a:p>
          <a:p>
            <a:r>
              <a:rPr lang="fr-FR" sz="1400" dirty="0">
                <a:latin typeface="Helvetica" pitchFamily="34" charset="0"/>
              </a:rPr>
              <a:t>FORMATIONS </a:t>
            </a:r>
            <a:r>
              <a:rPr lang="fr-FR" sz="1400" dirty="0" smtClean="0">
                <a:latin typeface="Helvetica" pitchFamily="34" charset="0"/>
              </a:rPr>
              <a:t>ELIGIBLES:</a:t>
            </a:r>
            <a:endParaRPr lang="fr-FR" sz="1400" dirty="0">
              <a:latin typeface="Helvetica" pitchFamily="34" charset="0"/>
            </a:endParaRPr>
          </a:p>
          <a:p>
            <a:pPr marL="182563">
              <a:spcBef>
                <a:spcPts val="0"/>
              </a:spcBef>
            </a:pPr>
            <a:r>
              <a:rPr lang="fr-FR" sz="1400" b="0" dirty="0">
                <a:latin typeface="Helvetica" pitchFamily="34" charset="0"/>
              </a:rPr>
              <a:t>Le socle de connaissances et de compétences (</a:t>
            </a:r>
            <a:r>
              <a:rPr lang="fr-FR" sz="1400" b="0" dirty="0" err="1" smtClean="0">
                <a:latin typeface="Helvetica" pitchFamily="34" charset="0"/>
              </a:rPr>
              <a:t>CléA</a:t>
            </a:r>
            <a:r>
              <a:rPr lang="fr-FR" sz="1400" b="0" dirty="0" smtClean="0">
                <a:latin typeface="Helvetica" pitchFamily="34" charset="0"/>
              </a:rPr>
              <a:t>) </a:t>
            </a:r>
            <a:r>
              <a:rPr lang="fr-FR" sz="1400" b="0" dirty="0">
                <a:latin typeface="Helvetica" pitchFamily="34" charset="0"/>
              </a:rPr>
              <a:t>(de droit)</a:t>
            </a:r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fr-FR" sz="1400" b="0" dirty="0">
                <a:latin typeface="Helvetica" pitchFamily="34" charset="0"/>
              </a:rPr>
              <a:t>L’accompagnement à la VAE (de droit)</a:t>
            </a:r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fr-FR" sz="1400" b="0" dirty="0">
                <a:latin typeface="Helvetica" pitchFamily="34" charset="0"/>
              </a:rPr>
              <a:t>Le bilan de compétences </a:t>
            </a:r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fr-FR" sz="1400" b="0" dirty="0">
                <a:latin typeface="Helvetica" pitchFamily="34" charset="0"/>
              </a:rPr>
              <a:t>Actions de formation pour les créateurs/repreneurs d’entreprises </a:t>
            </a:r>
          </a:p>
          <a:p>
            <a:r>
              <a:rPr lang="fr-FR" sz="1400" b="0" dirty="0">
                <a:latin typeface="Helvetica" pitchFamily="34" charset="0"/>
              </a:rPr>
              <a:t>Les formations </a:t>
            </a:r>
            <a:r>
              <a:rPr lang="fr-FR" sz="1400" b="0" dirty="0" smtClean="0">
                <a:latin typeface="Helvetica" pitchFamily="34" charset="0"/>
              </a:rPr>
              <a:t>figurant </a:t>
            </a:r>
            <a:r>
              <a:rPr lang="fr-FR" sz="1400" b="0" dirty="0">
                <a:latin typeface="Helvetica" pitchFamily="34" charset="0"/>
              </a:rPr>
              <a:t>sur une liste établie par les partenaires </a:t>
            </a:r>
            <a:r>
              <a:rPr lang="fr-FR" sz="1400" b="0" dirty="0" smtClean="0">
                <a:latin typeface="Helvetica" pitchFamily="34" charset="0"/>
              </a:rPr>
              <a:t>sociaux et </a:t>
            </a:r>
            <a:r>
              <a:rPr lang="fr-FR" sz="1400" b="0" dirty="0">
                <a:latin typeface="Helvetica" pitchFamily="34" charset="0"/>
              </a:rPr>
              <a:t>visant : 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fr-FR" sz="1400" b="0" dirty="0" smtClean="0">
                <a:latin typeface="Helvetica" pitchFamily="34" charset="0"/>
              </a:rPr>
              <a:t>Une </a:t>
            </a:r>
            <a:r>
              <a:rPr lang="fr-FR" sz="1400" b="0" dirty="0">
                <a:latin typeface="Helvetica" pitchFamily="34" charset="0"/>
              </a:rPr>
              <a:t>certification professionnelle inscrite au RNCP ou visant un bloc de compétences identifié sur le </a:t>
            </a:r>
            <a:r>
              <a:rPr lang="fr-FR" sz="1400" b="0" dirty="0" smtClean="0">
                <a:latin typeface="Helvetica" pitchFamily="34" charset="0"/>
              </a:rPr>
              <a:t>RNCP</a:t>
            </a:r>
            <a:endParaRPr lang="fr-FR" sz="1400" b="0" dirty="0">
              <a:latin typeface="Helvetica" pitchFamily="34" charset="0"/>
            </a:endParaRP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fr-FR" sz="1400" b="0" dirty="0" smtClean="0">
                <a:latin typeface="Helvetica" pitchFamily="34" charset="0"/>
              </a:rPr>
              <a:t>Un </a:t>
            </a:r>
            <a:r>
              <a:rPr lang="fr-FR" sz="1400" b="0" dirty="0">
                <a:latin typeface="Helvetica" pitchFamily="34" charset="0"/>
              </a:rPr>
              <a:t>Certificat de Qualification Professionnelle (CQP) 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fr-FR" sz="1400" b="0" dirty="0" smtClean="0">
                <a:latin typeface="Helvetica" pitchFamily="34" charset="0"/>
              </a:rPr>
              <a:t>Une </a:t>
            </a:r>
            <a:r>
              <a:rPr lang="fr-FR" sz="1400" b="0" dirty="0">
                <a:latin typeface="Helvetica" pitchFamily="34" charset="0"/>
              </a:rPr>
              <a:t>formation inscrite par la CNCP à l’inventaire des certifications et habilitations 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fr-FR" sz="1400" b="0" dirty="0" smtClean="0">
                <a:latin typeface="Helvetica" pitchFamily="34" charset="0"/>
              </a:rPr>
              <a:t>Une </a:t>
            </a:r>
            <a:r>
              <a:rPr lang="fr-FR" sz="1400" b="0" dirty="0">
                <a:latin typeface="Helvetica" pitchFamily="34" charset="0"/>
              </a:rPr>
              <a:t>formation inscrite au programme régional de qualification des DE (formations financées par la 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fr-FR" sz="1400" b="0" dirty="0">
                <a:latin typeface="Helvetica" pitchFamily="34" charset="0"/>
              </a:rPr>
              <a:t>Région, Pôle emploi ou l’AGEFIPH.....) </a:t>
            </a:r>
            <a:endParaRPr lang="fr-FR" sz="1400" b="0" dirty="0" smtClean="0">
              <a:latin typeface="Helvetic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  <a:p>
            <a:endParaRPr lang="fr-FR" sz="1200" dirty="0">
              <a:latin typeface="Helvetica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fr-FR" b="1" dirty="0">
                <a:solidFill>
                  <a:srgbClr val="97CED5"/>
                </a:solidFill>
              </a:rPr>
              <a:t>Réunion RAM Cestas 19-10-20177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DD42A2-EBAD-4F3C-AF7C-C39C1BF64AD0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2050" name="Picture 2" descr="Accue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85" y="540765"/>
            <a:ext cx="2176145" cy="60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5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r-FR" dirty="0"/>
              <a:t>DEPARTS EN FORMATION EN GIRONDE: </a:t>
            </a:r>
            <a:endParaRPr lang="fr-FR" dirty="0" smtClean="0"/>
          </a:p>
          <a:p>
            <a:pPr algn="l"/>
            <a:r>
              <a:rPr lang="fr-FR" dirty="0" smtClean="0"/>
              <a:t>LES CHIFFRES 2016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fr-FR" b="1" dirty="0">
                <a:solidFill>
                  <a:srgbClr val="97CED5"/>
                </a:solidFill>
              </a:rPr>
              <a:t>Réunion RAM Cestas 19-10-20177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DD42A2-EBAD-4F3C-AF7C-C39C1BF64AD0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52" y="1577369"/>
            <a:ext cx="540000" cy="540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68780" y="1693480"/>
            <a:ext cx="5532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Helvetica" pitchFamily="34" charset="0"/>
              </a:rPr>
              <a:t>Actions collectives</a:t>
            </a:r>
            <a:endParaRPr lang="fr-FR" sz="1400" dirty="0">
              <a:latin typeface="Helvetic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05840" y="2251710"/>
            <a:ext cx="73723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Helvetica" pitchFamily="34" charset="0"/>
              </a:rPr>
              <a:t>108 actions collectives ont été ouvertes.</a:t>
            </a:r>
          </a:p>
          <a:p>
            <a:r>
              <a:rPr lang="fr-FR" sz="1400" dirty="0" smtClean="0">
                <a:latin typeface="Helvetica" pitchFamily="34" charset="0"/>
              </a:rPr>
              <a:t>Cela représente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latin typeface="Helvetica" pitchFamily="34" charset="0"/>
              </a:rPr>
              <a:t>2 294 heures de 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latin typeface="Helvetica" pitchFamily="34" charset="0"/>
              </a:rPr>
              <a:t>842 stagiaires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latin typeface="Helvetica" pitchFamily="34" charset="0"/>
              </a:rPr>
              <a:t>103 482€ de couts pédagogiques</a:t>
            </a:r>
            <a:endParaRPr lang="fr-FR" sz="1400" dirty="0">
              <a:latin typeface="Helvetic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05840" y="3566160"/>
            <a:ext cx="5909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Helvetica" pitchFamily="34" charset="0"/>
              </a:rPr>
              <a:t>Thématiques:</a:t>
            </a:r>
          </a:p>
          <a:p>
            <a:r>
              <a:rPr lang="fr-FR" sz="1400" dirty="0" smtClean="0">
                <a:latin typeface="Helvetica" pitchFamily="34" charset="0"/>
              </a:rPr>
              <a:t>Le métier d’assistant maternel: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Helvetica" pitchFamily="34" charset="0"/>
              </a:rPr>
              <a:t>Construire son livret d’accueil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Helvetica" pitchFamily="34" charset="0"/>
              </a:rPr>
              <a:t>Droits et devoirs dans l’exercice de son métier</a:t>
            </a:r>
            <a:endParaRPr lang="fr-FR" sz="1400" dirty="0">
              <a:latin typeface="Helvetica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29652" y="4621530"/>
            <a:ext cx="59093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Helvetica" pitchFamily="34" charset="0"/>
              </a:rPr>
              <a:t>L’accompagnement du public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Helvetica" pitchFamily="34" charset="0"/>
              </a:rPr>
              <a:t>Trouble du langage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Helvetica" pitchFamily="34" charset="0"/>
              </a:rPr>
              <a:t>Eveil de l’enfant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Helvetica" pitchFamily="34" charset="0"/>
              </a:rPr>
              <a:t>Adapter sa communication à l’enfant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Helvetica" pitchFamily="34" charset="0"/>
              </a:rPr>
              <a:t>Gérer les situations difficiles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Helvetica" pitchFamily="34" charset="0"/>
              </a:rPr>
              <a:t>S’occuper d’enfant en situation de handicap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Helvetica" pitchFamily="34" charset="0"/>
              </a:rPr>
              <a:t>Etc…</a:t>
            </a:r>
            <a:endParaRPr lang="fr-FR" sz="1400" dirty="0">
              <a:latin typeface="Helvetica" pitchFamily="34" charset="0"/>
            </a:endParaRPr>
          </a:p>
        </p:txBody>
      </p:sp>
      <p:pic>
        <p:nvPicPr>
          <p:cNvPr id="3074" name="Picture 2" descr="Résultat de recherche d'images pour &quot;carte girond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866" y="408975"/>
            <a:ext cx="1042048" cy="128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1295</TotalTime>
  <Words>1078</Words>
  <Application>Microsoft Office PowerPoint</Application>
  <PresentationFormat>Affichage à l'écran (4:3)</PresentationFormat>
  <Paragraphs>137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Geraldine Odouard</dc:creator>
  <cp:lastModifiedBy>TOTO Somya</cp:lastModifiedBy>
  <cp:revision>140</cp:revision>
  <dcterms:created xsi:type="dcterms:W3CDTF">2016-06-29T07:56:26Z</dcterms:created>
  <dcterms:modified xsi:type="dcterms:W3CDTF">2017-10-26T13:32:35Z</dcterms:modified>
</cp:coreProperties>
</file>