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79" r:id="rId2"/>
    <p:sldId id="326" r:id="rId3"/>
    <p:sldId id="281" r:id="rId4"/>
    <p:sldId id="282" r:id="rId5"/>
    <p:sldId id="283" r:id="rId6"/>
    <p:sldId id="284" r:id="rId7"/>
    <p:sldId id="285" r:id="rId8"/>
    <p:sldId id="286" r:id="rId9"/>
    <p:sldId id="287" r:id="rId10"/>
    <p:sldId id="288" r:id="rId11"/>
    <p:sldId id="289" r:id="rId12"/>
    <p:sldId id="290" r:id="rId13"/>
    <p:sldId id="291" r:id="rId14"/>
    <p:sldId id="292" r:id="rId15"/>
    <p:sldId id="293" r:id="rId16"/>
    <p:sldId id="294" r:id="rId17"/>
    <p:sldId id="295" r:id="rId18"/>
    <p:sldId id="296" r:id="rId19"/>
    <p:sldId id="297" r:id="rId20"/>
    <p:sldId id="298" r:id="rId21"/>
    <p:sldId id="299" r:id="rId22"/>
    <p:sldId id="300" r:id="rId23"/>
    <p:sldId id="301" r:id="rId24"/>
    <p:sldId id="302" r:id="rId25"/>
    <p:sldId id="303" r:id="rId26"/>
    <p:sldId id="304" r:id="rId27"/>
    <p:sldId id="305" r:id="rId28"/>
    <p:sldId id="306" r:id="rId29"/>
    <p:sldId id="307" r:id="rId30"/>
    <p:sldId id="308" r:id="rId31"/>
    <p:sldId id="309" r:id="rId32"/>
    <p:sldId id="310" r:id="rId33"/>
    <p:sldId id="311" r:id="rId34"/>
    <p:sldId id="312" r:id="rId35"/>
    <p:sldId id="313" r:id="rId36"/>
    <p:sldId id="314" r:id="rId37"/>
    <p:sldId id="316" r:id="rId38"/>
    <p:sldId id="324" r:id="rId39"/>
    <p:sldId id="317" r:id="rId40"/>
    <p:sldId id="318" r:id="rId41"/>
    <p:sldId id="319" r:id="rId42"/>
    <p:sldId id="320" r:id="rId43"/>
    <p:sldId id="321" r:id="rId4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0E08"/>
    <a:srgbClr val="B92D14"/>
    <a:srgbClr val="35759D"/>
    <a:srgbClr val="35B19D"/>
    <a:srgbClr val="000000"/>
    <a:srgbClr val="FFFF00"/>
    <a:srgbClr val="491403"/>
    <a:srgbClr val="3A10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596" autoAdjust="0"/>
  </p:normalViewPr>
  <p:slideViewPr>
    <p:cSldViewPr>
      <p:cViewPr varScale="1">
        <p:scale>
          <a:sx n="74" d="100"/>
          <a:sy n="74" d="100"/>
        </p:scale>
        <p:origin x="1290"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212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fr-FR"/>
          </a:p>
        </p:txBody>
      </p:sp>
      <p:sp>
        <p:nvSpPr>
          <p:cNvPr id="819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fr-FR"/>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fr-FR" smtClean="0"/>
              <a:t>Click to edit Master text styles</a:t>
            </a:r>
          </a:p>
          <a:p>
            <a:pPr lvl="1"/>
            <a:r>
              <a:rPr lang="en-US" altLang="fr-FR" smtClean="0"/>
              <a:t>Second level</a:t>
            </a:r>
          </a:p>
          <a:p>
            <a:pPr lvl="2"/>
            <a:r>
              <a:rPr lang="en-US" altLang="fr-FR" smtClean="0"/>
              <a:t>Third level</a:t>
            </a:r>
          </a:p>
          <a:p>
            <a:pPr lvl="3"/>
            <a:r>
              <a:rPr lang="en-US" altLang="fr-FR" smtClean="0"/>
              <a:t>Fourth level</a:t>
            </a:r>
          </a:p>
          <a:p>
            <a:pPr lvl="4"/>
            <a:r>
              <a:rPr lang="en-US" altLang="fr-FR"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fr-FR"/>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5BEBF9F3-D5B7-4272-AADA-6B45A21E14B4}" type="slidenum">
              <a:rPr lang="en-US" altLang="fr-FR"/>
              <a:pPr/>
              <a:t>‹N°›</a:t>
            </a:fld>
            <a:endParaRPr lang="en-US" altLang="fr-FR"/>
          </a:p>
        </p:txBody>
      </p:sp>
    </p:spTree>
    <p:extLst>
      <p:ext uri="{BB962C8B-B14F-4D97-AF65-F5344CB8AC3E}">
        <p14:creationId xmlns:p14="http://schemas.microsoft.com/office/powerpoint/2010/main" val="383002246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CB5E1C-7E49-4554-9C12-0914E05AB888}" type="slidenum">
              <a:rPr lang="en-US" altLang="fr-FR"/>
              <a:pPr/>
              <a:t>1</a:t>
            </a:fld>
            <a:endParaRPr lang="en-US" altLang="fr-F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fr-FR"/>
          </a:p>
        </p:txBody>
      </p:sp>
    </p:spTree>
    <p:extLst>
      <p:ext uri="{BB962C8B-B14F-4D97-AF65-F5344CB8AC3E}">
        <p14:creationId xmlns:p14="http://schemas.microsoft.com/office/powerpoint/2010/main" val="3384027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p:cNvSpPr>
            <a:spLocks noGrp="1" noChangeArrowheads="1"/>
          </p:cNvSpPr>
          <p:nvPr>
            <p:ph type="ftr" sz="quarter" idx="4"/>
          </p:nvPr>
        </p:nvSpPr>
        <p:spPr>
          <a:noFill/>
        </p:spPr>
        <p:txBody>
          <a:bodyPr/>
          <a:lstStyle>
            <a:lvl1pPr>
              <a:defRPr>
                <a:solidFill>
                  <a:schemeClr val="tx1"/>
                </a:solidFill>
                <a:latin typeface="Arial" panose="020B0604020202020204" pitchFamily="34" charset="0"/>
                <a:ea typeface="ＭＳ ゴシック" panose="020B0609070205080204" pitchFamily="49" charset="-128"/>
              </a:defRPr>
            </a:lvl1pPr>
            <a:lvl2pPr marL="742950" indent="-285750">
              <a:defRPr>
                <a:solidFill>
                  <a:schemeClr val="tx1"/>
                </a:solidFill>
                <a:latin typeface="Arial" panose="020B0604020202020204" pitchFamily="34" charset="0"/>
                <a:ea typeface="ＭＳ ゴシック" panose="020B0609070205080204" pitchFamily="49" charset="-128"/>
              </a:defRPr>
            </a:lvl2pPr>
            <a:lvl3pPr marL="1143000" indent="-228600">
              <a:defRPr>
                <a:solidFill>
                  <a:schemeClr val="tx1"/>
                </a:solidFill>
                <a:latin typeface="Arial" panose="020B0604020202020204" pitchFamily="34" charset="0"/>
                <a:ea typeface="ＭＳ ゴシック" panose="020B0609070205080204" pitchFamily="49" charset="-128"/>
              </a:defRPr>
            </a:lvl3pPr>
            <a:lvl4pPr marL="1600200" indent="-228600">
              <a:defRPr>
                <a:solidFill>
                  <a:schemeClr val="tx1"/>
                </a:solidFill>
                <a:latin typeface="Arial" panose="020B0604020202020204" pitchFamily="34" charset="0"/>
                <a:ea typeface="ＭＳ ゴシック" panose="020B0609070205080204" pitchFamily="49" charset="-128"/>
              </a:defRPr>
            </a:lvl4pPr>
            <a:lvl5pPr marL="2057400" indent="-228600">
              <a:defRPr>
                <a:solidFill>
                  <a:schemeClr val="tx1"/>
                </a:solidFill>
                <a:latin typeface="Arial" panose="020B0604020202020204" pitchFamily="34" charset="0"/>
                <a:ea typeface="ＭＳ ゴシック" panose="020B0609070205080204" pitchFamily="49"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ゴシック" panose="020B0609070205080204" pitchFamily="49"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ゴシック" panose="020B0609070205080204" pitchFamily="49"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ゴシック" panose="020B0609070205080204" pitchFamily="49"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ゴシック" panose="020B0609070205080204" pitchFamily="49" charset="-128"/>
              </a:defRPr>
            </a:lvl9pPr>
          </a:lstStyle>
          <a:p>
            <a:r>
              <a:rPr lang="en-GB" altLang="fr-FR" smtClean="0"/>
              <a:t>Mariela Galli - Institut Théophraste Renaudot - Décembre 2007</a:t>
            </a:r>
          </a:p>
        </p:txBody>
      </p:sp>
      <p:sp>
        <p:nvSpPr>
          <p:cNvPr id="37891"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ea typeface="ＭＳ ゴシック" panose="020B0609070205080204" pitchFamily="49" charset="-128"/>
              </a:defRPr>
            </a:lvl1pPr>
            <a:lvl2pPr marL="742950" indent="-285750">
              <a:defRPr>
                <a:solidFill>
                  <a:schemeClr val="tx1"/>
                </a:solidFill>
                <a:latin typeface="Arial" panose="020B0604020202020204" pitchFamily="34" charset="0"/>
                <a:ea typeface="ＭＳ ゴシック" panose="020B0609070205080204" pitchFamily="49" charset="-128"/>
              </a:defRPr>
            </a:lvl2pPr>
            <a:lvl3pPr marL="1143000" indent="-228600">
              <a:defRPr>
                <a:solidFill>
                  <a:schemeClr val="tx1"/>
                </a:solidFill>
                <a:latin typeface="Arial" panose="020B0604020202020204" pitchFamily="34" charset="0"/>
                <a:ea typeface="ＭＳ ゴシック" panose="020B0609070205080204" pitchFamily="49" charset="-128"/>
              </a:defRPr>
            </a:lvl3pPr>
            <a:lvl4pPr marL="1600200" indent="-228600">
              <a:defRPr>
                <a:solidFill>
                  <a:schemeClr val="tx1"/>
                </a:solidFill>
                <a:latin typeface="Arial" panose="020B0604020202020204" pitchFamily="34" charset="0"/>
                <a:ea typeface="ＭＳ ゴシック" panose="020B0609070205080204" pitchFamily="49" charset="-128"/>
              </a:defRPr>
            </a:lvl4pPr>
            <a:lvl5pPr marL="2057400" indent="-228600">
              <a:defRPr>
                <a:solidFill>
                  <a:schemeClr val="tx1"/>
                </a:solidFill>
                <a:latin typeface="Arial" panose="020B0604020202020204" pitchFamily="34" charset="0"/>
                <a:ea typeface="ＭＳ ゴシック" panose="020B0609070205080204" pitchFamily="49"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ゴシック" panose="020B0609070205080204" pitchFamily="49"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ゴシック" panose="020B0609070205080204" pitchFamily="49"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ゴシック" panose="020B0609070205080204" pitchFamily="49"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ゴシック" panose="020B0609070205080204" pitchFamily="49" charset="-128"/>
              </a:defRPr>
            </a:lvl9pPr>
          </a:lstStyle>
          <a:p>
            <a:fld id="{257BA88F-7610-4FE0-A33E-0F2AE33374F3}" type="slidenum">
              <a:rPr lang="en-GB" altLang="fr-FR" smtClean="0"/>
              <a:pPr/>
              <a:t>32</a:t>
            </a:fld>
            <a:endParaRPr lang="en-GB" altLang="fr-FR" smtClean="0"/>
          </a:p>
        </p:txBody>
      </p:sp>
      <p:sp>
        <p:nvSpPr>
          <p:cNvPr id="37892" name="Rectangle 2"/>
          <p:cNvSpPr>
            <a:spLocks noGrp="1" noRot="1" noChangeAspect="1" noChangeArrowheads="1" noTextEdit="1"/>
          </p:cNvSpPr>
          <p:nvPr>
            <p:ph type="sldImg"/>
          </p:nvPr>
        </p:nvSpPr>
        <p:spPr>
          <a:ln/>
        </p:spPr>
      </p:sp>
      <p:sp>
        <p:nvSpPr>
          <p:cNvPr id="37893" name="Rectangle 3"/>
          <p:cNvSpPr>
            <a:spLocks noGrp="1" noChangeArrowheads="1"/>
          </p:cNvSpPr>
          <p:nvPr>
            <p:ph type="body" idx="1"/>
          </p:nvPr>
        </p:nvSpPr>
        <p:spPr>
          <a:xfrm>
            <a:off x="898525" y="4691063"/>
            <a:ext cx="4946650" cy="4443412"/>
          </a:xfrm>
          <a:noFill/>
        </p:spPr>
        <p:txBody>
          <a:bodyPr/>
          <a:lstStyle/>
          <a:p>
            <a:pPr eaLnBrk="1" hangingPunct="1"/>
            <a:endParaRPr lang="fr-FR" altLang="fr-FR" smtClean="0"/>
          </a:p>
        </p:txBody>
      </p:sp>
    </p:spTree>
    <p:extLst>
      <p:ext uri="{BB962C8B-B14F-4D97-AF65-F5344CB8AC3E}">
        <p14:creationId xmlns:p14="http://schemas.microsoft.com/office/powerpoint/2010/main" val="2835285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
          <p:cNvSpPr>
            <a:spLocks noGrp="1" noChangeArrowheads="1"/>
          </p:cNvSpPr>
          <p:nvPr>
            <p:ph type="ftr" sz="quarter" idx="4"/>
          </p:nvPr>
        </p:nvSpPr>
        <p:spPr>
          <a:noFill/>
        </p:spPr>
        <p:txBody>
          <a:bodyPr/>
          <a:lstStyle>
            <a:lvl1pPr>
              <a:defRPr>
                <a:solidFill>
                  <a:schemeClr val="tx1"/>
                </a:solidFill>
                <a:latin typeface="Arial" panose="020B0604020202020204" pitchFamily="34" charset="0"/>
                <a:ea typeface="ＭＳ ゴシック" panose="020B0609070205080204" pitchFamily="49" charset="-128"/>
              </a:defRPr>
            </a:lvl1pPr>
            <a:lvl2pPr marL="742950" indent="-285750">
              <a:defRPr>
                <a:solidFill>
                  <a:schemeClr val="tx1"/>
                </a:solidFill>
                <a:latin typeface="Arial" panose="020B0604020202020204" pitchFamily="34" charset="0"/>
                <a:ea typeface="ＭＳ ゴシック" panose="020B0609070205080204" pitchFamily="49" charset="-128"/>
              </a:defRPr>
            </a:lvl2pPr>
            <a:lvl3pPr marL="1143000" indent="-228600">
              <a:defRPr>
                <a:solidFill>
                  <a:schemeClr val="tx1"/>
                </a:solidFill>
                <a:latin typeface="Arial" panose="020B0604020202020204" pitchFamily="34" charset="0"/>
                <a:ea typeface="ＭＳ ゴシック" panose="020B0609070205080204" pitchFamily="49" charset="-128"/>
              </a:defRPr>
            </a:lvl3pPr>
            <a:lvl4pPr marL="1600200" indent="-228600">
              <a:defRPr>
                <a:solidFill>
                  <a:schemeClr val="tx1"/>
                </a:solidFill>
                <a:latin typeface="Arial" panose="020B0604020202020204" pitchFamily="34" charset="0"/>
                <a:ea typeface="ＭＳ ゴシック" panose="020B0609070205080204" pitchFamily="49" charset="-128"/>
              </a:defRPr>
            </a:lvl4pPr>
            <a:lvl5pPr marL="2057400" indent="-228600">
              <a:defRPr>
                <a:solidFill>
                  <a:schemeClr val="tx1"/>
                </a:solidFill>
                <a:latin typeface="Arial" panose="020B0604020202020204" pitchFamily="34" charset="0"/>
                <a:ea typeface="ＭＳ ゴシック" panose="020B0609070205080204" pitchFamily="49"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ゴシック" panose="020B0609070205080204" pitchFamily="49"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ゴシック" panose="020B0609070205080204" pitchFamily="49"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ゴシック" panose="020B0609070205080204" pitchFamily="49"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ゴシック" panose="020B0609070205080204" pitchFamily="49" charset="-128"/>
              </a:defRPr>
            </a:lvl9pPr>
          </a:lstStyle>
          <a:p>
            <a:r>
              <a:rPr lang="en-GB" altLang="fr-FR" smtClean="0"/>
              <a:t>Mariela Galli - Institut Théophraste Renaudot - Décembre 2007</a:t>
            </a:r>
          </a:p>
        </p:txBody>
      </p:sp>
      <p:sp>
        <p:nvSpPr>
          <p:cNvPr id="39939"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ea typeface="ＭＳ ゴシック" panose="020B0609070205080204" pitchFamily="49" charset="-128"/>
              </a:defRPr>
            </a:lvl1pPr>
            <a:lvl2pPr marL="742950" indent="-285750">
              <a:defRPr>
                <a:solidFill>
                  <a:schemeClr val="tx1"/>
                </a:solidFill>
                <a:latin typeface="Arial" panose="020B0604020202020204" pitchFamily="34" charset="0"/>
                <a:ea typeface="ＭＳ ゴシック" panose="020B0609070205080204" pitchFamily="49" charset="-128"/>
              </a:defRPr>
            </a:lvl2pPr>
            <a:lvl3pPr marL="1143000" indent="-228600">
              <a:defRPr>
                <a:solidFill>
                  <a:schemeClr val="tx1"/>
                </a:solidFill>
                <a:latin typeface="Arial" panose="020B0604020202020204" pitchFamily="34" charset="0"/>
                <a:ea typeface="ＭＳ ゴシック" panose="020B0609070205080204" pitchFamily="49" charset="-128"/>
              </a:defRPr>
            </a:lvl3pPr>
            <a:lvl4pPr marL="1600200" indent="-228600">
              <a:defRPr>
                <a:solidFill>
                  <a:schemeClr val="tx1"/>
                </a:solidFill>
                <a:latin typeface="Arial" panose="020B0604020202020204" pitchFamily="34" charset="0"/>
                <a:ea typeface="ＭＳ ゴシック" panose="020B0609070205080204" pitchFamily="49" charset="-128"/>
              </a:defRPr>
            </a:lvl4pPr>
            <a:lvl5pPr marL="2057400" indent="-228600">
              <a:defRPr>
                <a:solidFill>
                  <a:schemeClr val="tx1"/>
                </a:solidFill>
                <a:latin typeface="Arial" panose="020B0604020202020204" pitchFamily="34" charset="0"/>
                <a:ea typeface="ＭＳ ゴシック" panose="020B0609070205080204" pitchFamily="49"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ゴシック" panose="020B0609070205080204" pitchFamily="49"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ゴシック" panose="020B0609070205080204" pitchFamily="49"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ゴシック" panose="020B0609070205080204" pitchFamily="49"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ゴシック" panose="020B0609070205080204" pitchFamily="49" charset="-128"/>
              </a:defRPr>
            </a:lvl9pPr>
          </a:lstStyle>
          <a:p>
            <a:fld id="{C26019A1-619C-4468-B217-D6D2A3F82647}" type="slidenum">
              <a:rPr lang="en-GB" altLang="fr-FR" smtClean="0"/>
              <a:pPr/>
              <a:t>33</a:t>
            </a:fld>
            <a:endParaRPr lang="en-GB" altLang="fr-FR" smtClean="0"/>
          </a:p>
        </p:txBody>
      </p:sp>
      <p:sp>
        <p:nvSpPr>
          <p:cNvPr id="39940" name="Rectangle 2"/>
          <p:cNvSpPr>
            <a:spLocks noGrp="1" noRot="1" noChangeAspect="1" noChangeArrowheads="1" noTextEdit="1"/>
          </p:cNvSpPr>
          <p:nvPr>
            <p:ph type="sldImg"/>
          </p:nvPr>
        </p:nvSpPr>
        <p:spPr>
          <a:ln/>
        </p:spPr>
      </p:sp>
      <p:sp>
        <p:nvSpPr>
          <p:cNvPr id="39941" name="Rectangle 3"/>
          <p:cNvSpPr>
            <a:spLocks noGrp="1" noChangeArrowheads="1"/>
          </p:cNvSpPr>
          <p:nvPr>
            <p:ph type="body" idx="1"/>
          </p:nvPr>
        </p:nvSpPr>
        <p:spPr>
          <a:xfrm>
            <a:off x="898525" y="4691063"/>
            <a:ext cx="4946650" cy="4443412"/>
          </a:xfrm>
          <a:noFill/>
        </p:spPr>
        <p:txBody>
          <a:bodyPr/>
          <a:lstStyle/>
          <a:p>
            <a:pPr eaLnBrk="1" hangingPunct="1"/>
            <a:endParaRPr lang="fr-FR" altLang="fr-FR" smtClean="0"/>
          </a:p>
        </p:txBody>
      </p:sp>
    </p:spTree>
    <p:extLst>
      <p:ext uri="{BB962C8B-B14F-4D97-AF65-F5344CB8AC3E}">
        <p14:creationId xmlns:p14="http://schemas.microsoft.com/office/powerpoint/2010/main" val="24373766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4800" y="1714500"/>
            <a:ext cx="8534400" cy="704850"/>
          </a:xfrm>
          <a:extLst>
            <a:ext uri="{AF507438-7753-43E0-B8FC-AC1667EBCBE1}">
              <a14:hiddenEffects xmlns:a14="http://schemas.microsoft.com/office/drawing/2010/main">
                <a:effectLst>
                  <a:outerShdw dist="17961" dir="2700000" algn="ctr" rotWithShape="0">
                    <a:schemeClr val="bg2"/>
                  </a:outerShdw>
                </a:effectLst>
              </a14:hiddenEffects>
            </a:ext>
          </a:extLst>
        </p:spPr>
        <p:txBody>
          <a:bodyPr/>
          <a:lstStyle>
            <a:lvl1pPr algn="ctr">
              <a:defRPr sz="4000"/>
            </a:lvl1pPr>
          </a:lstStyle>
          <a:p>
            <a:pPr lvl="0"/>
            <a:r>
              <a:rPr lang="fr-FR" altLang="fr-FR" noProof="0" smtClean="0"/>
              <a:t>Modifiez le style du titre</a:t>
            </a:r>
            <a:endParaRPr lang="en-US" altLang="fr-FR" noProof="0" smtClean="0"/>
          </a:p>
        </p:txBody>
      </p:sp>
      <p:sp>
        <p:nvSpPr>
          <p:cNvPr id="3075" name="Rectangle 3"/>
          <p:cNvSpPr>
            <a:spLocks noGrp="1" noChangeArrowheads="1"/>
          </p:cNvSpPr>
          <p:nvPr>
            <p:ph type="subTitle" idx="1"/>
          </p:nvPr>
        </p:nvSpPr>
        <p:spPr>
          <a:xfrm>
            <a:off x="304800" y="2400300"/>
            <a:ext cx="8534400" cy="457200"/>
          </a:xfrm>
          <a:extLst>
            <a:ext uri="{AF507438-7753-43E0-B8FC-AC1667EBCBE1}">
              <a14:hiddenEffects xmlns:a14="http://schemas.microsoft.com/office/drawing/2010/main">
                <a:effectLst>
                  <a:outerShdw dist="17961" dir="2700000" algn="ctr" rotWithShape="0">
                    <a:schemeClr val="bg2"/>
                  </a:outerShdw>
                </a:effectLst>
              </a14:hiddenEffects>
            </a:ext>
          </a:extLst>
        </p:spPr>
        <p:txBody>
          <a:bodyPr/>
          <a:lstStyle>
            <a:lvl1pPr marL="0" indent="0" algn="ctr">
              <a:buFontTx/>
              <a:buNone/>
              <a:defRPr sz="2400"/>
            </a:lvl1pPr>
          </a:lstStyle>
          <a:p>
            <a:pPr lvl="0"/>
            <a:r>
              <a:rPr lang="fr-FR" altLang="fr-FR" noProof="0" smtClean="0"/>
              <a:t>Modifiez le style des sous-titres du masque</a:t>
            </a:r>
            <a:endParaRPr lang="en-US" altLang="fr-FR" noProof="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811016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48450" y="914400"/>
            <a:ext cx="2171700" cy="561975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133350" y="914400"/>
            <a:ext cx="6362700" cy="56197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770531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849343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smtClean="0"/>
              <a:t>Modifiez les styles du texte du masque</a:t>
            </a:r>
          </a:p>
        </p:txBody>
      </p:sp>
    </p:spTree>
    <p:extLst>
      <p:ext uri="{BB962C8B-B14F-4D97-AF65-F5344CB8AC3E}">
        <p14:creationId xmlns:p14="http://schemas.microsoft.com/office/powerpoint/2010/main" val="1132177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1143000" y="2209800"/>
            <a:ext cx="3352800" cy="43243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2209800"/>
            <a:ext cx="3352800" cy="43243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695206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631518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781172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5352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Tree>
    <p:extLst>
      <p:ext uri="{BB962C8B-B14F-4D97-AF65-F5344CB8AC3E}">
        <p14:creationId xmlns:p14="http://schemas.microsoft.com/office/powerpoint/2010/main" val="3210613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Tree>
    <p:extLst>
      <p:ext uri="{BB962C8B-B14F-4D97-AF65-F5344CB8AC3E}">
        <p14:creationId xmlns:p14="http://schemas.microsoft.com/office/powerpoint/2010/main" val="2499971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3350" y="914400"/>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fr-FR" smtClean="0"/>
              <a:t>Modifiez le style du titre</a:t>
            </a:r>
            <a:endParaRPr lang="en-US" altLang="fr-FR" smtClean="0"/>
          </a:p>
        </p:txBody>
      </p:sp>
      <p:sp>
        <p:nvSpPr>
          <p:cNvPr id="1027" name="Rectangle 3"/>
          <p:cNvSpPr>
            <a:spLocks noGrp="1" noChangeArrowheads="1"/>
          </p:cNvSpPr>
          <p:nvPr>
            <p:ph type="body" idx="1"/>
          </p:nvPr>
        </p:nvSpPr>
        <p:spPr bwMode="auto">
          <a:xfrm>
            <a:off x="1143000" y="2209800"/>
            <a:ext cx="6858000" cy="432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smtClean="0"/>
              <a:t>Modifiez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en-US" altLang="fr-FR"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kern="12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Microsoft Sans Serif" panose="020B0604020202020204" pitchFamily="34" charset="0"/>
        </a:defRPr>
      </a:lvl2pPr>
      <a:lvl3pPr algn="l" rtl="0" eaLnBrk="1" fontAlgn="base" hangingPunct="1">
        <a:spcBef>
          <a:spcPct val="0"/>
        </a:spcBef>
        <a:spcAft>
          <a:spcPct val="0"/>
        </a:spcAft>
        <a:defRPr sz="4400">
          <a:solidFill>
            <a:schemeClr val="bg1"/>
          </a:solidFill>
          <a:latin typeface="Microsoft Sans Serif" panose="020B0604020202020204" pitchFamily="34" charset="0"/>
        </a:defRPr>
      </a:lvl3pPr>
      <a:lvl4pPr algn="l" rtl="0" eaLnBrk="1" fontAlgn="base" hangingPunct="1">
        <a:spcBef>
          <a:spcPct val="0"/>
        </a:spcBef>
        <a:spcAft>
          <a:spcPct val="0"/>
        </a:spcAft>
        <a:defRPr sz="4400">
          <a:solidFill>
            <a:schemeClr val="bg1"/>
          </a:solidFill>
          <a:latin typeface="Microsoft Sans Serif" panose="020B0604020202020204" pitchFamily="34" charset="0"/>
        </a:defRPr>
      </a:lvl4pPr>
      <a:lvl5pPr algn="l" rtl="0" eaLnBrk="1" fontAlgn="base" hangingPunct="1">
        <a:spcBef>
          <a:spcPct val="0"/>
        </a:spcBef>
        <a:spcAft>
          <a:spcPct val="0"/>
        </a:spcAft>
        <a:defRPr sz="4400">
          <a:solidFill>
            <a:schemeClr val="bg1"/>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bg1"/>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bg1"/>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bg1"/>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bg1"/>
          </a:solidFill>
          <a:latin typeface="Microsoft Sans Serif"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833736" y="1844824"/>
            <a:ext cx="7310264" cy="2722612"/>
          </a:xfrm>
        </p:spPr>
        <p:txBody>
          <a:bodyPr/>
          <a:lstStyle/>
          <a:p>
            <a:r>
              <a:rPr lang="fr-FR" altLang="fr-FR" sz="6000" dirty="0">
                <a:solidFill>
                  <a:srgbClr val="040E08"/>
                </a:solidFill>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UNE COALITION </a:t>
            </a:r>
            <a:r>
              <a:rPr lang="fr-FR" altLang="fr-FR" sz="6000" dirty="0" smtClean="0">
                <a:solidFill>
                  <a:srgbClr val="040E08"/>
                </a:solidFill>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
            </a:r>
            <a:br>
              <a:rPr lang="fr-FR" altLang="fr-FR" sz="6000" dirty="0" smtClean="0">
                <a:solidFill>
                  <a:srgbClr val="040E08"/>
                </a:solidFill>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br>
            <a:r>
              <a:rPr lang="fr-FR" altLang="fr-FR" sz="6000" dirty="0" smtClean="0">
                <a:solidFill>
                  <a:srgbClr val="040E08"/>
                </a:solidFill>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POUR LA </a:t>
            </a:r>
            <a:r>
              <a:rPr lang="fr-FR" altLang="fr-FR" sz="6000" dirty="0">
                <a:solidFill>
                  <a:srgbClr val="040E08"/>
                </a:solidFill>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SANTE, </a:t>
            </a:r>
            <a:r>
              <a:rPr lang="fr-FR" altLang="fr-FR" sz="6000" dirty="0" smtClean="0">
                <a:solidFill>
                  <a:srgbClr val="040E08"/>
                </a:solidFill>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
            </a:r>
            <a:br>
              <a:rPr lang="fr-FR" altLang="fr-FR" sz="6000" dirty="0" smtClean="0">
                <a:solidFill>
                  <a:srgbClr val="040E08"/>
                </a:solidFill>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br>
            <a:r>
              <a:rPr lang="fr-FR" altLang="fr-FR" sz="6000" dirty="0" smtClean="0">
                <a:solidFill>
                  <a:srgbClr val="040E08"/>
                </a:solidFill>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POURQUOI </a:t>
            </a:r>
            <a:r>
              <a:rPr lang="fr-FR" altLang="fr-FR" sz="6000" dirty="0">
                <a:solidFill>
                  <a:srgbClr val="040E08"/>
                </a:solidFill>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FAIRE ?</a:t>
            </a:r>
            <a:endParaRPr lang="fr-FR" sz="6000" dirty="0">
              <a:solidFill>
                <a:srgbClr val="040E08"/>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defRPr/>
            </a:pPr>
            <a:r>
              <a:rPr lang="fr-FR" sz="3600" b="1" dirty="0" smtClean="0">
                <a:effectLst>
                  <a:outerShdw blurRad="50800" dist="38100" dir="2700000" algn="tl">
                    <a:srgbClr val="000000">
                      <a:alpha val="40000"/>
                    </a:srgbClr>
                  </a:outerShdw>
                </a:effectLst>
              </a:rPr>
              <a:t>CONTEXTE ET JUSTIFICATION</a:t>
            </a:r>
            <a:endParaRPr lang="fr-FR" sz="3600" b="1" dirty="0" smtClean="0"/>
          </a:p>
        </p:txBody>
      </p:sp>
      <p:sp>
        <p:nvSpPr>
          <p:cNvPr id="3" name="Espace réservé du contenu 2"/>
          <p:cNvSpPr>
            <a:spLocks noGrp="1"/>
          </p:cNvSpPr>
          <p:nvPr>
            <p:ph sz="half" idx="1"/>
          </p:nvPr>
        </p:nvSpPr>
        <p:spPr>
          <a:xfrm>
            <a:off x="395288" y="1981200"/>
            <a:ext cx="5040312" cy="3895725"/>
          </a:xfrm>
        </p:spPr>
        <p:txBody>
          <a:bodyPr/>
          <a:lstStyle/>
          <a:p>
            <a:pPr algn="just" eaLnBrk="1" hangingPunct="1">
              <a:defRPr/>
            </a:pPr>
            <a:r>
              <a:rPr lang="fr-FR" sz="2000" dirty="0" smtClean="0">
                <a:effectLst>
                  <a:outerShdw blurRad="50800" dist="38100" dir="2700000" algn="tl">
                    <a:srgbClr val="000000">
                      <a:alpha val="40000"/>
                    </a:srgbClr>
                  </a:outerShdw>
                </a:effectLst>
              </a:rPr>
              <a:t>En 1998, l’Assemblée Mondiale de la Santé prit un engagement solennel pour l’amélioration de la santé des populations, surtout les plus démunies.</a:t>
            </a:r>
          </a:p>
          <a:p>
            <a:pPr algn="just" eaLnBrk="1" hangingPunct="1">
              <a:defRPr/>
            </a:pPr>
            <a:r>
              <a:rPr lang="fr-FR" sz="2000" dirty="0">
                <a:effectLst>
                  <a:outerShdw blurRad="50800" dist="38100" dir="2700000" algn="tl">
                    <a:srgbClr val="000000">
                      <a:alpha val="40000"/>
                    </a:srgbClr>
                  </a:outerShdw>
                </a:effectLst>
              </a:rPr>
              <a:t>Cela conduisit à la politique de Santé pour Tous au 21</a:t>
            </a:r>
            <a:r>
              <a:rPr lang="fr-FR" sz="2000" baseline="30000" dirty="0">
                <a:effectLst>
                  <a:outerShdw blurRad="50800" dist="38100" dir="2700000" algn="tl">
                    <a:srgbClr val="000000">
                      <a:alpha val="40000"/>
                    </a:srgbClr>
                  </a:outerShdw>
                </a:effectLst>
              </a:rPr>
              <a:t>ième</a:t>
            </a:r>
            <a:r>
              <a:rPr lang="fr-FR" sz="2000" dirty="0">
                <a:effectLst>
                  <a:outerShdw blurRad="50800" dist="38100" dir="2700000" algn="tl">
                    <a:srgbClr val="000000">
                      <a:alpha val="40000"/>
                    </a:srgbClr>
                  </a:outerShdw>
                </a:effectLst>
              </a:rPr>
              <a:t> siècle, qui réaffirma l’engagement en faveur des soins de santé primaires, avec une volonté d'amélioration de la transparence et de décentralisation de la gestion des systèmes de santé publique</a:t>
            </a:r>
            <a:r>
              <a:rPr lang="fr-FR" sz="2000" dirty="0" smtClean="0">
                <a:effectLst>
                  <a:outerShdw blurRad="50800" dist="38100" dir="2700000" algn="tl">
                    <a:srgbClr val="000000">
                      <a:alpha val="40000"/>
                    </a:srgbClr>
                  </a:outerShdw>
                </a:effectLst>
              </a:rPr>
              <a:t>.</a:t>
            </a:r>
            <a:endParaRPr lang="fr-FR" sz="2000" dirty="0"/>
          </a:p>
        </p:txBody>
      </p:sp>
      <p:pic>
        <p:nvPicPr>
          <p:cNvPr id="14340" name="Espace réservé du contenu 4"/>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580063" y="1981200"/>
            <a:ext cx="3127375" cy="3895725"/>
          </a:xfrm>
        </p:spPr>
      </p:pic>
    </p:spTree>
    <p:extLst>
      <p:ext uri="{BB962C8B-B14F-4D97-AF65-F5344CB8AC3E}">
        <p14:creationId xmlns:p14="http://schemas.microsoft.com/office/powerpoint/2010/main" val="4966764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defRPr/>
            </a:pPr>
            <a:r>
              <a:rPr lang="fr-FR" sz="3600" b="1" dirty="0" smtClean="0">
                <a:effectLst>
                  <a:outerShdw blurRad="50800" dist="38100" dir="2700000" algn="tl">
                    <a:srgbClr val="000000">
                      <a:alpha val="40000"/>
                    </a:srgbClr>
                  </a:outerShdw>
                </a:effectLst>
              </a:rPr>
              <a:t>CONTEXTE ET JUSTIFICATION</a:t>
            </a:r>
            <a:endParaRPr lang="fr-FR" sz="3600" b="1" dirty="0" smtClean="0"/>
          </a:p>
        </p:txBody>
      </p:sp>
      <p:sp>
        <p:nvSpPr>
          <p:cNvPr id="3" name="Espace réservé du contenu 2"/>
          <p:cNvSpPr>
            <a:spLocks noGrp="1"/>
          </p:cNvSpPr>
          <p:nvPr>
            <p:ph sz="half" idx="1"/>
          </p:nvPr>
        </p:nvSpPr>
        <p:spPr>
          <a:xfrm>
            <a:off x="539750" y="1981200"/>
            <a:ext cx="4752975" cy="3679825"/>
          </a:xfrm>
        </p:spPr>
        <p:txBody>
          <a:bodyPr/>
          <a:lstStyle/>
          <a:p>
            <a:pPr algn="just" eaLnBrk="1" hangingPunct="1">
              <a:defRPr/>
            </a:pPr>
            <a:r>
              <a:rPr lang="fr-FR" sz="2000" dirty="0" smtClean="0">
                <a:effectLst>
                  <a:outerShdw blurRad="50800" dist="38100" dir="2700000" algn="tl">
                    <a:srgbClr val="000000">
                      <a:alpha val="40000"/>
                    </a:srgbClr>
                  </a:outerShdw>
                </a:effectLst>
              </a:rPr>
              <a:t>Malheureusement, plusieurs écueils ont émaillé les politiques mises en place (difficultés de gestion et de fonctionnement des comités de  santé, politiques de ressources humaines parfois inadaptées, faiblesse des plateaux techniques, augmentation des tarifs atteignant parfois des niveaux incompatibles avec le pouvoir d’achat de la majorité de la population etc…).</a:t>
            </a:r>
            <a:endParaRPr lang="fr-FR" sz="2000" dirty="0" smtClean="0"/>
          </a:p>
        </p:txBody>
      </p:sp>
      <p:pic>
        <p:nvPicPr>
          <p:cNvPr id="15364" name="Espace réservé du contenu 7"/>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435600" y="1981200"/>
            <a:ext cx="3238500" cy="3032125"/>
          </a:xfrm>
        </p:spPr>
      </p:pic>
    </p:spTree>
    <p:extLst>
      <p:ext uri="{BB962C8B-B14F-4D97-AF65-F5344CB8AC3E}">
        <p14:creationId xmlns:p14="http://schemas.microsoft.com/office/powerpoint/2010/main" val="38219929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defRPr/>
            </a:pPr>
            <a:r>
              <a:rPr lang="fr-FR" sz="3600" b="1" dirty="0" smtClean="0">
                <a:effectLst>
                  <a:outerShdw blurRad="50800" dist="38100" dir="2700000" algn="tl">
                    <a:srgbClr val="000000">
                      <a:alpha val="40000"/>
                    </a:srgbClr>
                  </a:outerShdw>
                </a:effectLst>
              </a:rPr>
              <a:t>CONTEXTE ET JUSTIFICATION</a:t>
            </a:r>
            <a:endParaRPr lang="fr-FR" sz="3600" b="1" dirty="0" smtClean="0"/>
          </a:p>
        </p:txBody>
      </p:sp>
      <p:sp>
        <p:nvSpPr>
          <p:cNvPr id="3" name="Espace réservé du contenu 2"/>
          <p:cNvSpPr>
            <a:spLocks noGrp="1"/>
          </p:cNvSpPr>
          <p:nvPr>
            <p:ph sz="half" idx="1"/>
          </p:nvPr>
        </p:nvSpPr>
        <p:spPr>
          <a:xfrm>
            <a:off x="250825" y="1981200"/>
            <a:ext cx="4752975" cy="4184650"/>
          </a:xfrm>
        </p:spPr>
        <p:txBody>
          <a:bodyPr/>
          <a:lstStyle/>
          <a:p>
            <a:pPr algn="just" eaLnBrk="1" hangingPunct="1">
              <a:defRPr/>
            </a:pPr>
            <a:r>
              <a:rPr lang="fr-FR" sz="2400" dirty="0" smtClean="0">
                <a:effectLst>
                  <a:outerShdw blurRad="38100" dist="38100" dir="2700000" algn="tl">
                    <a:srgbClr val="000000">
                      <a:alpha val="43137"/>
                    </a:srgbClr>
                  </a:outerShdw>
                </a:effectLst>
              </a:rPr>
              <a:t>Les problèmes rencontrés ont amené l’Etat du Sénégal à initier deux grandes réformes du système sanitaire : il s’agit de la loi sur la Décentralisation de 1996 et de la Réforme Hospitalière de 1998 ; le but de cette dernière réforme étant d’améliorer les performances des hôpitaux aussi bien sur le plan de la gestion que celui de la qualité des soins. </a:t>
            </a:r>
          </a:p>
          <a:p>
            <a:pPr algn="just" eaLnBrk="1" hangingPunct="1">
              <a:defRPr/>
            </a:pPr>
            <a:endParaRPr lang="fr-FR" sz="2000" dirty="0" smtClean="0">
              <a:solidFill>
                <a:schemeClr val="tx2"/>
              </a:solidFill>
            </a:endParaRPr>
          </a:p>
        </p:txBody>
      </p:sp>
      <p:pic>
        <p:nvPicPr>
          <p:cNvPr id="16388" name="Espace réservé du contenu 4"/>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48263" y="2133600"/>
            <a:ext cx="3168650" cy="2303463"/>
          </a:xfrm>
        </p:spPr>
      </p:pic>
      <p:pic>
        <p:nvPicPr>
          <p:cNvPr id="16389" name="Espace réservé du contenu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48263" y="4437063"/>
            <a:ext cx="3168650" cy="208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41143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947738"/>
          </a:xfrm>
        </p:spPr>
        <p:txBody>
          <a:bodyPr/>
          <a:lstStyle/>
          <a:p>
            <a:pPr eaLnBrk="1" hangingPunct="1">
              <a:defRPr/>
            </a:pPr>
            <a:r>
              <a:rPr lang="fr-FR" sz="3600" b="1" dirty="0" smtClean="0">
                <a:effectLst>
                  <a:outerShdw blurRad="50800" dist="38100" dir="2700000" algn="tl">
                    <a:srgbClr val="000000">
                      <a:alpha val="40000"/>
                    </a:srgbClr>
                  </a:outerShdw>
                </a:effectLst>
              </a:rPr>
              <a:t>CONTEXTE ET JUSTIFICATION</a:t>
            </a:r>
            <a:endParaRPr lang="fr-FR" sz="3600" b="1" dirty="0" smtClean="0"/>
          </a:p>
        </p:txBody>
      </p:sp>
      <p:sp>
        <p:nvSpPr>
          <p:cNvPr id="3" name="Espace réservé du contenu 2"/>
          <p:cNvSpPr>
            <a:spLocks noGrp="1"/>
          </p:cNvSpPr>
          <p:nvPr>
            <p:ph sz="half" idx="1"/>
          </p:nvPr>
        </p:nvSpPr>
        <p:spPr>
          <a:xfrm>
            <a:off x="179388" y="1981200"/>
            <a:ext cx="4752975" cy="2527300"/>
          </a:xfrm>
        </p:spPr>
        <p:txBody>
          <a:bodyPr/>
          <a:lstStyle/>
          <a:p>
            <a:pPr algn="just" eaLnBrk="1" hangingPunct="1">
              <a:defRPr/>
            </a:pPr>
            <a:r>
              <a:rPr lang="fr-FR" sz="2200" dirty="0" smtClean="0">
                <a:effectLst>
                  <a:outerShdw blurRad="50800" dist="38100" dir="2700000" algn="tl">
                    <a:srgbClr val="000000">
                      <a:alpha val="40000"/>
                    </a:srgbClr>
                  </a:outerShdw>
                </a:effectLst>
              </a:rPr>
              <a:t>Ces réformes, bien que pertinentes dans le principe ont connu des difficultés dans leur mise en œuvre au point qu’une grande Concertation Nationale sur le système hospitalier s’est tenue en octobre 2006. </a:t>
            </a:r>
          </a:p>
          <a:p>
            <a:pPr algn="just" eaLnBrk="1" hangingPunct="1">
              <a:lnSpc>
                <a:spcPct val="150000"/>
              </a:lnSpc>
              <a:defRPr/>
            </a:pPr>
            <a:endParaRPr lang="fr-FR" sz="2400" dirty="0" smtClean="0"/>
          </a:p>
          <a:p>
            <a:pPr eaLnBrk="1" hangingPunct="1">
              <a:defRPr/>
            </a:pPr>
            <a:endParaRPr lang="fr-FR" dirty="0" smtClean="0"/>
          </a:p>
        </p:txBody>
      </p:sp>
      <p:sp>
        <p:nvSpPr>
          <p:cNvPr id="7" name="Espace réservé du contenu 2"/>
          <p:cNvSpPr txBox="1">
            <a:spLocks/>
          </p:cNvSpPr>
          <p:nvPr/>
        </p:nvSpPr>
        <p:spPr bwMode="auto">
          <a:xfrm>
            <a:off x="5076825" y="1990725"/>
            <a:ext cx="4006850" cy="424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SzPct val="90000"/>
              <a:buBlip>
                <a:blip r:embed="rId2"/>
              </a:buBlip>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SzPct val="85000"/>
              <a:buBlip>
                <a:blip r:embed="rId3"/>
              </a:buBlip>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SzPct val="95000"/>
              <a:buBlip>
                <a:blip r:embed="rId2"/>
              </a:buBlip>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SzPct val="100000"/>
              <a:buBlip>
                <a:blip r:embed="rId3"/>
              </a:buBlip>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Blip>
                <a:blip r:embed="rId2"/>
              </a:buBlip>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eaLnBrk="1" hangingPunct="1">
              <a:buFont typeface="Arial" panose="020B0604020202020204" pitchFamily="34" charset="0"/>
              <a:buChar char="•"/>
              <a:defRPr/>
            </a:pPr>
            <a:r>
              <a:rPr lang="fr-FR" sz="2200" dirty="0" smtClean="0">
                <a:solidFill>
                  <a:schemeClr val="bg1"/>
                </a:solidFill>
                <a:effectLst>
                  <a:outerShdw blurRad="50800" dist="38100" dir="2700000" algn="tl">
                    <a:srgbClr val="000000">
                      <a:alpha val="40000"/>
                    </a:srgbClr>
                  </a:outerShdw>
                </a:effectLst>
              </a:rPr>
              <a:t>Aujourd’hui encore, la nécessité d’améliorer le fonctionnement des hôpitaux, notamment par l’amélioration de la qualité de l’accueil, le relèvement des plateaux techniques et une meilleure prise en charge des urgences, semblent être admises par la majorité des acteurs de la santé.</a:t>
            </a:r>
            <a:endParaRPr lang="fr-FR" sz="2200" dirty="0" smtClean="0">
              <a:solidFill>
                <a:schemeClr val="bg1"/>
              </a:solidFill>
            </a:endParaRPr>
          </a:p>
          <a:p>
            <a:pPr algn="just" eaLnBrk="1" hangingPunct="1">
              <a:lnSpc>
                <a:spcPct val="150000"/>
              </a:lnSpc>
              <a:defRPr/>
            </a:pPr>
            <a:endParaRPr lang="fr-FR" sz="2200" dirty="0" smtClean="0"/>
          </a:p>
          <a:p>
            <a:pPr eaLnBrk="1" hangingPunct="1">
              <a:defRPr/>
            </a:pPr>
            <a:endParaRPr lang="fr-FR" sz="2200" dirty="0" smtClean="0"/>
          </a:p>
        </p:txBody>
      </p:sp>
      <p:pic>
        <p:nvPicPr>
          <p:cNvPr id="17413" name="Espace réservé du contenu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5213" y="4508500"/>
            <a:ext cx="2981325" cy="194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84171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defRPr/>
            </a:pPr>
            <a:r>
              <a:rPr lang="fr-FR" sz="3600" b="1" dirty="0" smtClean="0">
                <a:effectLst>
                  <a:outerShdw blurRad="50800" dist="38100" dir="2700000" algn="tl">
                    <a:srgbClr val="000000">
                      <a:alpha val="40000"/>
                    </a:srgbClr>
                  </a:outerShdw>
                </a:effectLst>
              </a:rPr>
              <a:t>CONTEXTE ET JUSTIFICATION</a:t>
            </a:r>
            <a:endParaRPr lang="fr-FR" sz="3600" b="1" dirty="0" smtClean="0"/>
          </a:p>
        </p:txBody>
      </p:sp>
      <p:sp>
        <p:nvSpPr>
          <p:cNvPr id="3" name="Espace réservé du contenu 2"/>
          <p:cNvSpPr>
            <a:spLocks noGrp="1"/>
          </p:cNvSpPr>
          <p:nvPr>
            <p:ph sz="half" idx="1"/>
          </p:nvPr>
        </p:nvSpPr>
        <p:spPr>
          <a:xfrm>
            <a:off x="685800" y="1981200"/>
            <a:ext cx="4533900" cy="3103563"/>
          </a:xfrm>
        </p:spPr>
        <p:txBody>
          <a:bodyPr/>
          <a:lstStyle/>
          <a:p>
            <a:pPr algn="just" eaLnBrk="1" hangingPunct="1">
              <a:defRPr/>
            </a:pPr>
            <a:r>
              <a:rPr lang="fr-FR" sz="2400" dirty="0" smtClean="0">
                <a:effectLst>
                  <a:outerShdw blurRad="50800" dist="38100" dir="2700000" algn="tl">
                    <a:srgbClr val="000000">
                      <a:alpha val="40000"/>
                    </a:srgbClr>
                  </a:outerShdw>
                </a:effectLst>
              </a:rPr>
              <a:t>La mise en œuvre de la CMU qui intervient dans ce contexte devrait bénéficier de toutes les expériences et des leçons tirées des difficultés notées jusqu’ici afin de mieux répondre aux préoccupations des populations.</a:t>
            </a:r>
            <a:r>
              <a:rPr lang="fr-FR" sz="2800" dirty="0" smtClean="0">
                <a:effectLst>
                  <a:outerShdw blurRad="50800" dist="38100" dir="2700000" algn="tl">
                    <a:srgbClr val="000000">
                      <a:alpha val="40000"/>
                    </a:srgbClr>
                  </a:outerShdw>
                </a:effectLst>
              </a:rPr>
              <a:t> </a:t>
            </a:r>
            <a:endParaRPr lang="fr-FR" sz="2800" dirty="0" smtClean="0"/>
          </a:p>
        </p:txBody>
      </p:sp>
      <p:pic>
        <p:nvPicPr>
          <p:cNvPr id="18436" name="Espace réservé du contenu 4"/>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64163" y="2205038"/>
            <a:ext cx="3409950" cy="2736850"/>
          </a:xfrm>
        </p:spPr>
      </p:pic>
    </p:spTree>
    <p:extLst>
      <p:ext uri="{BB962C8B-B14F-4D97-AF65-F5344CB8AC3E}">
        <p14:creationId xmlns:p14="http://schemas.microsoft.com/office/powerpoint/2010/main" val="32320488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defRPr/>
            </a:pPr>
            <a:r>
              <a:rPr lang="fr-FR" sz="3600" b="1" dirty="0" smtClean="0">
                <a:effectLst>
                  <a:outerShdw blurRad="50800" dist="38100" dir="2700000" algn="tl">
                    <a:srgbClr val="000000">
                      <a:alpha val="40000"/>
                    </a:srgbClr>
                  </a:outerShdw>
                </a:effectLst>
              </a:rPr>
              <a:t>CONTEXTE ET JUSTIFICATION</a:t>
            </a:r>
            <a:endParaRPr lang="fr-FR" sz="3600" b="1" dirty="0" smtClean="0"/>
          </a:p>
        </p:txBody>
      </p:sp>
      <p:sp>
        <p:nvSpPr>
          <p:cNvPr id="3" name="Espace réservé du contenu 2"/>
          <p:cNvSpPr>
            <a:spLocks noGrp="1"/>
          </p:cNvSpPr>
          <p:nvPr>
            <p:ph sz="half" idx="1"/>
          </p:nvPr>
        </p:nvSpPr>
        <p:spPr>
          <a:xfrm>
            <a:off x="685800" y="1981200"/>
            <a:ext cx="4173538" cy="3319463"/>
          </a:xfrm>
        </p:spPr>
        <p:txBody>
          <a:bodyPr/>
          <a:lstStyle/>
          <a:p>
            <a:pPr algn="just" eaLnBrk="1" hangingPunct="1">
              <a:defRPr/>
            </a:pPr>
            <a:r>
              <a:rPr lang="fr-FR" sz="2400" dirty="0" smtClean="0">
                <a:effectLst>
                  <a:outerShdw blurRad="50800" dist="38100" dir="2700000" algn="tl">
                    <a:srgbClr val="000000">
                      <a:alpha val="40000"/>
                    </a:srgbClr>
                  </a:outerShdw>
                </a:effectLst>
              </a:rPr>
              <a:t>De même, les progrès enregistrés dans certains domaines (vaccination, lutte contre la mortalité maternelle et infantile et contre certaines maladies transmissibles) devraient être maintenus.</a:t>
            </a:r>
          </a:p>
        </p:txBody>
      </p:sp>
      <p:pic>
        <p:nvPicPr>
          <p:cNvPr id="19460" name="Espace réservé du contenu 4"/>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86350" y="2133600"/>
            <a:ext cx="3381375" cy="2528888"/>
          </a:xfrm>
        </p:spPr>
      </p:pic>
    </p:spTree>
    <p:extLst>
      <p:ext uri="{BB962C8B-B14F-4D97-AF65-F5344CB8AC3E}">
        <p14:creationId xmlns:p14="http://schemas.microsoft.com/office/powerpoint/2010/main" val="5233546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1019175"/>
          </a:xfrm>
        </p:spPr>
        <p:txBody>
          <a:bodyPr/>
          <a:lstStyle/>
          <a:p>
            <a:pPr eaLnBrk="1" hangingPunct="1">
              <a:defRPr/>
            </a:pPr>
            <a:r>
              <a:rPr lang="fr-FR" sz="3600" b="1" dirty="0" smtClean="0">
                <a:effectLst>
                  <a:outerShdw blurRad="50800" dist="38100" dir="2700000" algn="tl">
                    <a:srgbClr val="000000">
                      <a:alpha val="40000"/>
                    </a:srgbClr>
                  </a:outerShdw>
                </a:effectLst>
              </a:rPr>
              <a:t>CONTEXTE ET JUSTIFICATION</a:t>
            </a:r>
            <a:endParaRPr lang="fr-FR" sz="3600" b="1" dirty="0" smtClean="0"/>
          </a:p>
        </p:txBody>
      </p:sp>
      <p:pic>
        <p:nvPicPr>
          <p:cNvPr id="20483" name="Espace réservé du contenu 4"/>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900113" y="1628775"/>
            <a:ext cx="3095823" cy="3024361"/>
          </a:xfrm>
        </p:spPr>
      </p:pic>
      <p:sp>
        <p:nvSpPr>
          <p:cNvPr id="6" name="Espace réservé du contenu 2"/>
          <p:cNvSpPr txBox="1">
            <a:spLocks/>
          </p:cNvSpPr>
          <p:nvPr/>
        </p:nvSpPr>
        <p:spPr bwMode="auto">
          <a:xfrm>
            <a:off x="4067944" y="1628774"/>
            <a:ext cx="4386202" cy="522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SzPct val="90000"/>
              <a:buBlip>
                <a:blip r:embed="rId3"/>
              </a:buBlip>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SzPct val="85000"/>
              <a:buBlip>
                <a:blip r:embed="rId4"/>
              </a:buBlip>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SzPct val="95000"/>
              <a:buBlip>
                <a:blip r:embed="rId3"/>
              </a:buBlip>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SzPct val="100000"/>
              <a:buBlip>
                <a:blip r:embed="rId4"/>
              </a:buBlip>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Blip>
                <a:blip r:embed="rId3"/>
              </a:buBlip>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eaLnBrk="1" hangingPunct="1">
              <a:buFont typeface="Arial" panose="020B0604020202020204" pitchFamily="34" charset="0"/>
              <a:buChar char="•"/>
              <a:defRPr/>
            </a:pPr>
            <a:r>
              <a:rPr lang="fr-FR" sz="2000" dirty="0" smtClean="0">
                <a:solidFill>
                  <a:schemeClr val="bg1"/>
                </a:solidFill>
                <a:effectLst>
                  <a:outerShdw blurRad="38100" dist="38100" dir="2700000" algn="tl">
                    <a:srgbClr val="000000">
                      <a:alpha val="43137"/>
                    </a:srgbClr>
                  </a:outerShdw>
                </a:effectLst>
              </a:rPr>
              <a:t>Il ne faudra pas occulter certaines limites de notre système sanitaire (lutte contre les maladies non transmissibles, prise en charge des urgences médicales, chirurgicales ou traumatologiques, système de référence et de contre-référence à améliorer, nécessité d’une meilleure intégration des déterminants sociaux dans la lutte contre les maladies…).</a:t>
            </a:r>
          </a:p>
        </p:txBody>
      </p:sp>
    </p:spTree>
    <p:extLst>
      <p:ext uri="{BB962C8B-B14F-4D97-AF65-F5344CB8AC3E}">
        <p14:creationId xmlns:p14="http://schemas.microsoft.com/office/powerpoint/2010/main" val="30025761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defRPr/>
            </a:pPr>
            <a:r>
              <a:rPr lang="fr-FR" sz="3200" b="1" dirty="0" smtClean="0">
                <a:effectLst>
                  <a:outerShdw blurRad="38100" dist="38100" dir="2700000" algn="tl">
                    <a:srgbClr val="000000">
                      <a:alpha val="43137"/>
                    </a:srgbClr>
                  </a:outerShdw>
                </a:effectLst>
              </a:rPr>
              <a:t>EVALUATION DU SYSTÈME DE SANTE</a:t>
            </a:r>
          </a:p>
        </p:txBody>
      </p:sp>
      <p:sp>
        <p:nvSpPr>
          <p:cNvPr id="3" name="Espace réservé du contenu 2"/>
          <p:cNvSpPr>
            <a:spLocks noGrp="1"/>
          </p:cNvSpPr>
          <p:nvPr>
            <p:ph sz="half" idx="1"/>
          </p:nvPr>
        </p:nvSpPr>
        <p:spPr>
          <a:xfrm>
            <a:off x="685800" y="1981200"/>
            <a:ext cx="7772400" cy="1519238"/>
          </a:xfrm>
        </p:spPr>
        <p:txBody>
          <a:bodyPr/>
          <a:lstStyle/>
          <a:p>
            <a:pPr algn="just" eaLnBrk="1" hangingPunct="1">
              <a:defRPr/>
            </a:pPr>
            <a:r>
              <a:rPr lang="fr-FR" sz="2800" dirty="0" smtClean="0">
                <a:effectLst>
                  <a:outerShdw blurRad="50800" dist="38100" dir="2700000" algn="tl">
                    <a:srgbClr val="000000">
                      <a:alpha val="40000"/>
                    </a:srgbClr>
                  </a:outerShdw>
                </a:effectLst>
              </a:rPr>
              <a:t>La coalition se propose de participer à une évaluation de notre système sanitaire en se fondant sur la grille de l’OMS</a:t>
            </a:r>
            <a:endParaRPr lang="fr-FR" sz="2800" dirty="0" smtClean="0"/>
          </a:p>
        </p:txBody>
      </p:sp>
      <p:pic>
        <p:nvPicPr>
          <p:cNvPr id="21508" name="Espace réservé du contenu 4"/>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547813" y="3500438"/>
            <a:ext cx="5688012" cy="2374900"/>
          </a:xfrm>
        </p:spPr>
      </p:pic>
    </p:spTree>
    <p:extLst>
      <p:ext uri="{BB962C8B-B14F-4D97-AF65-F5344CB8AC3E}">
        <p14:creationId xmlns:p14="http://schemas.microsoft.com/office/powerpoint/2010/main" val="22472028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3350" y="914400"/>
            <a:ext cx="8686800" cy="1327150"/>
          </a:xfrm>
        </p:spPr>
        <p:txBody>
          <a:bodyPr/>
          <a:lstStyle/>
          <a:p>
            <a:pPr eaLnBrk="1" hangingPunct="1">
              <a:defRPr/>
            </a:pPr>
            <a:r>
              <a:rPr lang="fr-FR" b="1" dirty="0" smtClean="0">
                <a:effectLst>
                  <a:outerShdw blurRad="38100" dist="38100" dir="2700000" algn="tl">
                    <a:srgbClr val="000000">
                      <a:alpha val="43137"/>
                    </a:srgbClr>
                  </a:outerShdw>
                </a:effectLst>
              </a:rPr>
              <a:t>EVALUATION DU SYSTÈME DE SANTE</a:t>
            </a:r>
            <a:endParaRPr lang="fr-FR" b="1" dirty="0" smtClean="0"/>
          </a:p>
        </p:txBody>
      </p:sp>
      <p:sp>
        <p:nvSpPr>
          <p:cNvPr id="22531" name="Espace réservé du contenu 2"/>
          <p:cNvSpPr>
            <a:spLocks noGrp="1"/>
          </p:cNvSpPr>
          <p:nvPr>
            <p:ph sz="half" idx="1"/>
          </p:nvPr>
        </p:nvSpPr>
        <p:spPr>
          <a:xfrm>
            <a:off x="4284663" y="2241550"/>
            <a:ext cx="4173537" cy="3733800"/>
          </a:xfrm>
        </p:spPr>
        <p:txBody>
          <a:bodyPr/>
          <a:lstStyle/>
          <a:p>
            <a:pPr algn="just" eaLnBrk="1" hangingPunct="1"/>
            <a:r>
              <a:rPr lang="fr-FR" altLang="fr-FR" sz="2400" dirty="0" smtClean="0">
                <a:effectLst>
                  <a:outerShdw blurRad="38100" dist="38100" dir="2700000" algn="tl">
                    <a:srgbClr val="000000">
                      <a:alpha val="43137"/>
                    </a:srgbClr>
                  </a:outerShdw>
                </a:effectLst>
              </a:rPr>
              <a:t>Cette grille de l’OMS propose les items suivants : leadership et gouvernance, systèmes d’informations sanitaires, prestations des services, ressources humaines, financement de la santé, produits et technologies médicaux essentiels.</a:t>
            </a:r>
          </a:p>
          <a:p>
            <a:pPr eaLnBrk="1" hangingPunct="1"/>
            <a:endParaRPr lang="fr-FR" altLang="fr-FR" sz="2400" dirty="0" smtClean="0"/>
          </a:p>
        </p:txBody>
      </p:sp>
      <p:pic>
        <p:nvPicPr>
          <p:cNvPr id="22532" name="Espace réservé du contenu 4"/>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8313" y="2492375"/>
            <a:ext cx="3671887" cy="3313113"/>
          </a:xfrm>
        </p:spPr>
      </p:pic>
    </p:spTree>
    <p:extLst>
      <p:ext uri="{BB962C8B-B14F-4D97-AF65-F5344CB8AC3E}">
        <p14:creationId xmlns:p14="http://schemas.microsoft.com/office/powerpoint/2010/main" val="38389113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8600" y="764704"/>
            <a:ext cx="8447856" cy="1151409"/>
          </a:xfrm>
        </p:spPr>
        <p:txBody>
          <a:bodyPr/>
          <a:lstStyle/>
          <a:p>
            <a:pPr eaLnBrk="1" hangingPunct="1">
              <a:defRPr/>
            </a:pPr>
            <a:r>
              <a:rPr lang="fr-FR" b="1" dirty="0" smtClean="0">
                <a:effectLst>
                  <a:outerShdw blurRad="38100" dist="38100" dir="2700000" algn="tl">
                    <a:srgbClr val="000000">
                      <a:alpha val="43137"/>
                    </a:srgbClr>
                  </a:outerShdw>
                </a:effectLst>
              </a:rPr>
              <a:t>EVALUATION DU SYSTÈME DE SANTE</a:t>
            </a:r>
            <a:endParaRPr lang="fr-FR" b="1" dirty="0" smtClean="0"/>
          </a:p>
        </p:txBody>
      </p:sp>
      <p:graphicFrame>
        <p:nvGraphicFramePr>
          <p:cNvPr id="6" name="Espace réservé du contenu 5"/>
          <p:cNvGraphicFramePr>
            <a:graphicFrameLocks noGrp="1"/>
          </p:cNvGraphicFramePr>
          <p:nvPr>
            <p:ph idx="1"/>
          </p:nvPr>
        </p:nvGraphicFramePr>
        <p:xfrm>
          <a:off x="576263" y="1916113"/>
          <a:ext cx="7991475" cy="4389437"/>
        </p:xfrm>
        <a:graphic>
          <a:graphicData uri="http://schemas.openxmlformats.org/drawingml/2006/table">
            <a:tbl>
              <a:tblPr firstRow="1" bandRow="1">
                <a:tableStyleId>{5C22544A-7EE6-4342-B048-85BDC9FD1C3A}</a:tableStyleId>
              </a:tblPr>
              <a:tblGrid>
                <a:gridCol w="1763261"/>
                <a:gridCol w="1800385"/>
                <a:gridCol w="4427829"/>
              </a:tblGrid>
              <a:tr h="1097359">
                <a:tc>
                  <a:txBody>
                    <a:bodyPr/>
                    <a:lstStyle/>
                    <a:p>
                      <a:pPr marR="0" indent="0" algn="ctr" rtl="0">
                        <a:lnSpc>
                          <a:spcPct val="150000"/>
                        </a:lnSpc>
                        <a:spcBef>
                          <a:spcPts val="0"/>
                        </a:spcBef>
                        <a:spcAft>
                          <a:spcPts val="0"/>
                        </a:spcAft>
                      </a:pPr>
                      <a:r>
                        <a:rPr lang="fr-FR" sz="2400" b="1" kern="1400" dirty="0">
                          <a:ln>
                            <a:noFill/>
                          </a:ln>
                          <a:solidFill>
                            <a:schemeClr val="tx2"/>
                          </a:solidFill>
                          <a:effectLst>
                            <a:outerShdw blurRad="50800" dist="38100" dir="2700000" algn="tl">
                              <a:srgbClr val="000000">
                                <a:alpha val="40000"/>
                              </a:srgbClr>
                            </a:outerShdw>
                          </a:effectLst>
                          <a:latin typeface="+mj-lt"/>
                        </a:rPr>
                        <a:t>ITEMS</a:t>
                      </a:r>
                      <a:endParaRPr lang="fr-FR" sz="2400" kern="1400" dirty="0">
                        <a:ln>
                          <a:noFill/>
                        </a:ln>
                        <a:solidFill>
                          <a:schemeClr val="tx2"/>
                        </a:solidFill>
                        <a:effectLst/>
                        <a:latin typeface="+mj-lt"/>
                      </a:endParaRPr>
                    </a:p>
                  </a:txBody>
                  <a:tcPr marL="68587" marR="68587" marT="0" marB="0"/>
                </a:tc>
                <a:tc>
                  <a:txBody>
                    <a:bodyPr/>
                    <a:lstStyle/>
                    <a:p>
                      <a:pPr marR="0" indent="0" algn="ctr" rtl="0">
                        <a:lnSpc>
                          <a:spcPct val="150000"/>
                        </a:lnSpc>
                        <a:spcBef>
                          <a:spcPts val="0"/>
                        </a:spcBef>
                        <a:spcAft>
                          <a:spcPts val="0"/>
                        </a:spcAft>
                      </a:pPr>
                      <a:r>
                        <a:rPr lang="fr-FR" sz="2400" b="1" kern="1400" dirty="0">
                          <a:ln>
                            <a:noFill/>
                          </a:ln>
                          <a:solidFill>
                            <a:schemeClr val="tx2"/>
                          </a:solidFill>
                          <a:effectLst>
                            <a:outerShdw blurRad="50800" dist="38100" dir="2700000" algn="tl">
                              <a:srgbClr val="000000">
                                <a:alpha val="40000"/>
                              </a:srgbClr>
                            </a:outerShdw>
                          </a:effectLst>
                          <a:latin typeface="+mj-lt"/>
                        </a:rPr>
                        <a:t>POINTS FORTS</a:t>
                      </a:r>
                      <a:endParaRPr lang="fr-FR" sz="2400" kern="1400" dirty="0">
                        <a:ln>
                          <a:noFill/>
                        </a:ln>
                        <a:solidFill>
                          <a:schemeClr val="tx2"/>
                        </a:solidFill>
                        <a:effectLst/>
                        <a:latin typeface="+mj-lt"/>
                      </a:endParaRPr>
                    </a:p>
                  </a:txBody>
                  <a:tcPr marL="68587" marR="68587" marT="0" marB="0"/>
                </a:tc>
                <a:tc>
                  <a:txBody>
                    <a:bodyPr/>
                    <a:lstStyle/>
                    <a:p>
                      <a:pPr marR="0" indent="0" algn="ctr" rtl="0">
                        <a:lnSpc>
                          <a:spcPct val="150000"/>
                        </a:lnSpc>
                        <a:spcBef>
                          <a:spcPts val="0"/>
                        </a:spcBef>
                        <a:spcAft>
                          <a:spcPts val="0"/>
                        </a:spcAft>
                      </a:pPr>
                      <a:r>
                        <a:rPr lang="fr-FR" sz="2400" b="1" kern="1400" dirty="0">
                          <a:ln>
                            <a:noFill/>
                          </a:ln>
                          <a:solidFill>
                            <a:schemeClr val="tx2"/>
                          </a:solidFill>
                          <a:effectLst>
                            <a:outerShdw blurRad="50800" dist="38100" dir="2700000" algn="tl">
                              <a:srgbClr val="000000">
                                <a:alpha val="40000"/>
                              </a:srgbClr>
                            </a:outerShdw>
                          </a:effectLst>
                          <a:latin typeface="+mj-lt"/>
                        </a:rPr>
                        <a:t>POINTS FAIBLES</a:t>
                      </a:r>
                      <a:endParaRPr lang="fr-FR" sz="2400" kern="1400" dirty="0">
                        <a:ln>
                          <a:noFill/>
                        </a:ln>
                        <a:solidFill>
                          <a:schemeClr val="tx2"/>
                        </a:solidFill>
                        <a:effectLst/>
                        <a:latin typeface="+mj-lt"/>
                      </a:endParaRPr>
                    </a:p>
                  </a:txBody>
                  <a:tcPr marL="68587" marR="68587" marT="0" marB="0"/>
                </a:tc>
              </a:tr>
              <a:tr h="3292078">
                <a:tc>
                  <a:txBody>
                    <a:bodyPr/>
                    <a:lstStyle/>
                    <a:p>
                      <a:pPr marR="0" indent="0" algn="just" rtl="0">
                        <a:lnSpc>
                          <a:spcPct val="100000"/>
                        </a:lnSpc>
                        <a:spcBef>
                          <a:spcPts val="0"/>
                        </a:spcBef>
                        <a:spcAft>
                          <a:spcPts val="0"/>
                        </a:spcAft>
                      </a:pPr>
                      <a:r>
                        <a:rPr lang="fr-FR" sz="2400" kern="1400" dirty="0">
                          <a:ln>
                            <a:noFill/>
                          </a:ln>
                          <a:solidFill>
                            <a:srgbClr val="000000"/>
                          </a:solidFill>
                          <a:effectLst>
                            <a:outerShdw blurRad="50800" dist="38100" dir="2700000" algn="tl">
                              <a:srgbClr val="000000">
                                <a:alpha val="40000"/>
                              </a:srgbClr>
                            </a:outerShdw>
                          </a:effectLst>
                          <a:latin typeface="+mj-lt"/>
                        </a:rPr>
                        <a:t>Leadership &amp; Gouvernance</a:t>
                      </a:r>
                      <a:endParaRPr lang="fr-FR" sz="2400" kern="1400" dirty="0">
                        <a:ln>
                          <a:noFill/>
                        </a:ln>
                        <a:solidFill>
                          <a:srgbClr val="000000"/>
                        </a:solidFill>
                        <a:effectLst/>
                        <a:latin typeface="+mj-lt"/>
                      </a:endParaRPr>
                    </a:p>
                  </a:txBody>
                  <a:tcPr marL="68587" marR="68587" marT="0" marB="0"/>
                </a:tc>
                <a:tc>
                  <a:txBody>
                    <a:bodyPr/>
                    <a:lstStyle/>
                    <a:p>
                      <a:pPr marL="457200" marR="0" indent="-228600" algn="just" rtl="0">
                        <a:lnSpc>
                          <a:spcPct val="100000"/>
                        </a:lnSpc>
                        <a:spcBef>
                          <a:spcPts val="0"/>
                        </a:spcBef>
                        <a:spcAft>
                          <a:spcPts val="0"/>
                        </a:spcAft>
                      </a:pPr>
                      <a:r>
                        <a:rPr lang="fr-FR" sz="2400" kern="1400" dirty="0">
                          <a:ln>
                            <a:noFill/>
                          </a:ln>
                          <a:solidFill>
                            <a:srgbClr val="000000"/>
                          </a:solidFill>
                          <a:effectLst>
                            <a:outerShdw blurRad="50800" dist="38100" dir="2700000" algn="tl">
                              <a:srgbClr val="000000">
                                <a:alpha val="40000"/>
                              </a:srgbClr>
                            </a:outerShdw>
                          </a:effectLst>
                          <a:latin typeface="+mj-lt"/>
                        </a:rPr>
                        <a:t>PNDS (2009-2018), </a:t>
                      </a:r>
                      <a:r>
                        <a:rPr lang="fr-FR" sz="2400" kern="1400" dirty="0" smtClean="0">
                          <a:ln>
                            <a:noFill/>
                          </a:ln>
                          <a:solidFill>
                            <a:srgbClr val="000000"/>
                          </a:solidFill>
                          <a:effectLst>
                            <a:outerShdw blurRad="50800" dist="38100" dir="2700000" algn="tl">
                              <a:srgbClr val="000000">
                                <a:alpha val="40000"/>
                              </a:srgbClr>
                            </a:outerShdw>
                          </a:effectLst>
                          <a:latin typeface="+mj-lt"/>
                        </a:rPr>
                        <a:t>=&gt; orientation </a:t>
                      </a:r>
                      <a:r>
                        <a:rPr lang="fr-FR" sz="2400" kern="1400" dirty="0">
                          <a:ln>
                            <a:noFill/>
                          </a:ln>
                          <a:solidFill>
                            <a:srgbClr val="000000"/>
                          </a:solidFill>
                          <a:effectLst>
                            <a:outerShdw blurRad="50800" dist="38100" dir="2700000" algn="tl">
                              <a:srgbClr val="000000">
                                <a:alpha val="40000"/>
                              </a:srgbClr>
                            </a:outerShdw>
                          </a:effectLst>
                          <a:latin typeface="+mj-lt"/>
                        </a:rPr>
                        <a:t>claire pour le système sanitaire</a:t>
                      </a:r>
                      <a:endParaRPr lang="fr-FR" sz="2400" kern="1400" dirty="0">
                        <a:ln>
                          <a:noFill/>
                        </a:ln>
                        <a:solidFill>
                          <a:srgbClr val="000000"/>
                        </a:solidFill>
                        <a:effectLst/>
                        <a:latin typeface="+mj-lt"/>
                      </a:endParaRPr>
                    </a:p>
                  </a:txBody>
                  <a:tcPr marL="68587" marR="68587" marT="0" marB="0"/>
                </a:tc>
                <a:tc>
                  <a:txBody>
                    <a:bodyPr/>
                    <a:lstStyle/>
                    <a:p>
                      <a:pPr marL="457200" marR="0" indent="-228600" algn="just" rtl="0">
                        <a:lnSpc>
                          <a:spcPct val="100000"/>
                        </a:lnSpc>
                        <a:spcBef>
                          <a:spcPts val="0"/>
                        </a:spcBef>
                        <a:spcAft>
                          <a:spcPts val="0"/>
                        </a:spcAft>
                      </a:pPr>
                      <a:r>
                        <a:rPr lang="fr-FR" sz="2400" kern="1400" dirty="0" smtClean="0">
                          <a:ln>
                            <a:noFill/>
                          </a:ln>
                          <a:solidFill>
                            <a:srgbClr val="000000"/>
                          </a:solidFill>
                          <a:effectLst>
                            <a:outerShdw blurRad="50800" dist="38100" dir="2700000" algn="tl">
                              <a:srgbClr val="000000">
                                <a:alpha val="40000"/>
                              </a:srgbClr>
                            </a:outerShdw>
                          </a:effectLst>
                          <a:latin typeface="+mj-lt"/>
                        </a:rPr>
                        <a:t>- Insuffisances </a:t>
                      </a:r>
                      <a:r>
                        <a:rPr lang="fr-FR" sz="2400" kern="1400" dirty="0">
                          <a:ln>
                            <a:noFill/>
                          </a:ln>
                          <a:solidFill>
                            <a:srgbClr val="000000"/>
                          </a:solidFill>
                          <a:effectLst>
                            <a:outerShdw blurRad="50800" dist="38100" dir="2700000" algn="tl">
                              <a:srgbClr val="000000">
                                <a:alpha val="40000"/>
                              </a:srgbClr>
                            </a:outerShdw>
                          </a:effectLst>
                          <a:latin typeface="+mj-lt"/>
                        </a:rPr>
                        <a:t>dans la réglementation (médecines privée, traditionnelle, dépigmentation artificielle…)</a:t>
                      </a:r>
                      <a:endParaRPr lang="fr-FR" sz="2400" kern="1400" dirty="0">
                        <a:ln>
                          <a:noFill/>
                        </a:ln>
                        <a:solidFill>
                          <a:srgbClr val="000000"/>
                        </a:solidFill>
                        <a:effectLst/>
                        <a:latin typeface="+mj-lt"/>
                      </a:endParaRPr>
                    </a:p>
                    <a:p>
                      <a:pPr marL="457200" marR="0" indent="-228600" algn="just" rtl="0">
                        <a:lnSpc>
                          <a:spcPct val="100000"/>
                        </a:lnSpc>
                        <a:spcBef>
                          <a:spcPts val="0"/>
                        </a:spcBef>
                        <a:spcAft>
                          <a:spcPts val="0"/>
                        </a:spcAft>
                      </a:pPr>
                      <a:r>
                        <a:rPr lang="fr-FR" sz="2400" kern="1400" dirty="0" smtClean="0">
                          <a:ln>
                            <a:noFill/>
                          </a:ln>
                          <a:solidFill>
                            <a:srgbClr val="000000"/>
                          </a:solidFill>
                          <a:effectLst>
                            <a:outerShdw blurRad="50800" dist="38100" dir="2700000" algn="tl">
                              <a:srgbClr val="000000">
                                <a:alpha val="40000"/>
                              </a:srgbClr>
                            </a:outerShdw>
                          </a:effectLst>
                          <a:latin typeface="+mj-lt"/>
                        </a:rPr>
                        <a:t>- Manque </a:t>
                      </a:r>
                      <a:r>
                        <a:rPr lang="fr-FR" sz="2400" kern="1400" dirty="0">
                          <a:ln>
                            <a:noFill/>
                          </a:ln>
                          <a:solidFill>
                            <a:srgbClr val="000000"/>
                          </a:solidFill>
                          <a:effectLst>
                            <a:outerShdw blurRad="50800" dist="38100" dir="2700000" algn="tl">
                              <a:srgbClr val="000000">
                                <a:alpha val="40000"/>
                              </a:srgbClr>
                            </a:outerShdw>
                          </a:effectLst>
                          <a:latin typeface="+mj-lt"/>
                        </a:rPr>
                        <a:t>de maîtrise des interventions des PTF</a:t>
                      </a:r>
                      <a:endParaRPr lang="fr-FR" sz="2400" kern="1400" dirty="0">
                        <a:ln>
                          <a:noFill/>
                        </a:ln>
                        <a:solidFill>
                          <a:srgbClr val="000000"/>
                        </a:solidFill>
                        <a:effectLst/>
                        <a:latin typeface="+mj-lt"/>
                      </a:endParaRPr>
                    </a:p>
                    <a:p>
                      <a:pPr marL="457200" marR="0" indent="-228600" algn="just" rtl="0">
                        <a:lnSpc>
                          <a:spcPct val="100000"/>
                        </a:lnSpc>
                        <a:spcBef>
                          <a:spcPts val="0"/>
                        </a:spcBef>
                        <a:spcAft>
                          <a:spcPts val="0"/>
                        </a:spcAft>
                      </a:pPr>
                      <a:r>
                        <a:rPr lang="fr-FR" sz="2400" kern="1400" dirty="0" smtClean="0">
                          <a:ln>
                            <a:noFill/>
                          </a:ln>
                          <a:solidFill>
                            <a:srgbClr val="000000"/>
                          </a:solidFill>
                          <a:effectLst>
                            <a:outerShdw blurRad="50800" dist="38100" dir="2700000" algn="tl">
                              <a:srgbClr val="000000">
                                <a:alpha val="40000"/>
                              </a:srgbClr>
                            </a:outerShdw>
                          </a:effectLst>
                          <a:latin typeface="+mj-lt"/>
                        </a:rPr>
                        <a:t>- Mal-gouvernance </a:t>
                      </a:r>
                      <a:r>
                        <a:rPr lang="fr-FR" sz="2400" kern="1400" dirty="0">
                          <a:ln>
                            <a:noFill/>
                          </a:ln>
                          <a:solidFill>
                            <a:srgbClr val="000000"/>
                          </a:solidFill>
                          <a:effectLst>
                            <a:outerShdw blurRad="50800" dist="38100" dir="2700000" algn="tl">
                              <a:srgbClr val="000000">
                                <a:alpha val="40000"/>
                              </a:srgbClr>
                            </a:outerShdw>
                          </a:effectLst>
                          <a:latin typeface="+mj-lt"/>
                        </a:rPr>
                        <a:t>sanitaire</a:t>
                      </a:r>
                      <a:endParaRPr lang="fr-FR" sz="2400" kern="1400" dirty="0">
                        <a:ln>
                          <a:noFill/>
                        </a:ln>
                        <a:solidFill>
                          <a:srgbClr val="000000"/>
                        </a:solidFill>
                        <a:effectLst/>
                        <a:latin typeface="+mj-lt"/>
                      </a:endParaRPr>
                    </a:p>
                  </a:txBody>
                  <a:tcPr marL="68587" marR="68587" marT="0" marB="0"/>
                </a:tc>
              </a:tr>
            </a:tbl>
          </a:graphicData>
        </a:graphic>
      </p:graphicFrame>
    </p:spTree>
    <p:extLst>
      <p:ext uri="{BB962C8B-B14F-4D97-AF65-F5344CB8AC3E}">
        <p14:creationId xmlns:p14="http://schemas.microsoft.com/office/powerpoint/2010/main" val="37097276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428581"/>
          </a:xfrm>
        </p:spPr>
      </p:pic>
    </p:spTree>
    <p:extLst>
      <p:ext uri="{BB962C8B-B14F-4D97-AF65-F5344CB8AC3E}">
        <p14:creationId xmlns:p14="http://schemas.microsoft.com/office/powerpoint/2010/main" val="19646414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620688"/>
            <a:ext cx="8686800" cy="1151409"/>
          </a:xfrm>
        </p:spPr>
        <p:txBody>
          <a:bodyPr/>
          <a:lstStyle/>
          <a:p>
            <a:pPr eaLnBrk="1" hangingPunct="1">
              <a:defRPr/>
            </a:pPr>
            <a:r>
              <a:rPr lang="fr-FR" b="1" dirty="0" smtClean="0">
                <a:effectLst>
                  <a:outerShdw blurRad="38100" dist="38100" dir="2700000" algn="tl">
                    <a:srgbClr val="000000">
                      <a:alpha val="43137"/>
                    </a:srgbClr>
                  </a:outerShdw>
                </a:effectLst>
              </a:rPr>
              <a:t>EVALUATION DU SYSTÈME DE SANTE</a:t>
            </a:r>
            <a:endParaRPr lang="fr-FR" b="1" dirty="0" smtClean="0"/>
          </a:p>
        </p:txBody>
      </p:sp>
      <p:graphicFrame>
        <p:nvGraphicFramePr>
          <p:cNvPr id="6" name="Espace réservé du contenu 5"/>
          <p:cNvGraphicFramePr>
            <a:graphicFrameLocks noGrp="1"/>
          </p:cNvGraphicFramePr>
          <p:nvPr>
            <p:ph idx="1"/>
          </p:nvPr>
        </p:nvGraphicFramePr>
        <p:xfrm>
          <a:off x="576263" y="1916113"/>
          <a:ext cx="7991475" cy="3962400"/>
        </p:xfrm>
        <a:graphic>
          <a:graphicData uri="http://schemas.openxmlformats.org/drawingml/2006/table">
            <a:tbl>
              <a:tblPr firstRow="1" bandRow="1">
                <a:tableStyleId>{5C22544A-7EE6-4342-B048-85BDC9FD1C3A}</a:tableStyleId>
              </a:tblPr>
              <a:tblGrid>
                <a:gridCol w="1763261"/>
                <a:gridCol w="1872400"/>
                <a:gridCol w="4355814"/>
              </a:tblGrid>
              <a:tr h="378042">
                <a:tc>
                  <a:txBody>
                    <a:bodyPr/>
                    <a:lstStyle/>
                    <a:p>
                      <a:pPr marR="0" indent="0" algn="ctr" rtl="0">
                        <a:lnSpc>
                          <a:spcPct val="150000"/>
                        </a:lnSpc>
                        <a:spcBef>
                          <a:spcPts val="0"/>
                        </a:spcBef>
                        <a:spcAft>
                          <a:spcPts val="0"/>
                        </a:spcAft>
                      </a:pPr>
                      <a:r>
                        <a:rPr lang="fr-FR" sz="2000" b="1" kern="1400" dirty="0">
                          <a:ln>
                            <a:noFill/>
                          </a:ln>
                          <a:solidFill>
                            <a:schemeClr val="tx2"/>
                          </a:solidFill>
                          <a:effectLst>
                            <a:outerShdw blurRad="50800" dist="38100" dir="2700000" algn="tl">
                              <a:srgbClr val="000000">
                                <a:alpha val="40000"/>
                              </a:srgbClr>
                            </a:outerShdw>
                          </a:effectLst>
                          <a:latin typeface="+mj-lt"/>
                        </a:rPr>
                        <a:t>ITEMS</a:t>
                      </a:r>
                      <a:endParaRPr lang="fr-FR" sz="2000" kern="1400" dirty="0">
                        <a:ln>
                          <a:noFill/>
                        </a:ln>
                        <a:solidFill>
                          <a:schemeClr val="tx2"/>
                        </a:solidFill>
                        <a:effectLst/>
                        <a:latin typeface="+mj-lt"/>
                      </a:endParaRPr>
                    </a:p>
                  </a:txBody>
                  <a:tcPr marL="68587" marR="68587" marT="0" marB="0"/>
                </a:tc>
                <a:tc>
                  <a:txBody>
                    <a:bodyPr/>
                    <a:lstStyle/>
                    <a:p>
                      <a:pPr marR="0" indent="0" algn="ctr" rtl="0">
                        <a:lnSpc>
                          <a:spcPct val="150000"/>
                        </a:lnSpc>
                        <a:spcBef>
                          <a:spcPts val="0"/>
                        </a:spcBef>
                        <a:spcAft>
                          <a:spcPts val="0"/>
                        </a:spcAft>
                      </a:pPr>
                      <a:r>
                        <a:rPr lang="fr-FR" sz="2000" b="1" kern="1400" dirty="0">
                          <a:ln>
                            <a:noFill/>
                          </a:ln>
                          <a:solidFill>
                            <a:schemeClr val="tx2"/>
                          </a:solidFill>
                          <a:effectLst>
                            <a:outerShdw blurRad="50800" dist="38100" dir="2700000" algn="tl">
                              <a:srgbClr val="000000">
                                <a:alpha val="40000"/>
                              </a:srgbClr>
                            </a:outerShdw>
                          </a:effectLst>
                          <a:latin typeface="+mj-lt"/>
                        </a:rPr>
                        <a:t>POINTS FORTS</a:t>
                      </a:r>
                      <a:endParaRPr lang="fr-FR" sz="2000" kern="1400" dirty="0">
                        <a:ln>
                          <a:noFill/>
                        </a:ln>
                        <a:solidFill>
                          <a:schemeClr val="tx2"/>
                        </a:solidFill>
                        <a:effectLst/>
                        <a:latin typeface="+mj-lt"/>
                      </a:endParaRPr>
                    </a:p>
                  </a:txBody>
                  <a:tcPr marL="68587" marR="68587" marT="0" marB="0"/>
                </a:tc>
                <a:tc>
                  <a:txBody>
                    <a:bodyPr/>
                    <a:lstStyle/>
                    <a:p>
                      <a:pPr marR="0" indent="0" algn="ctr" rtl="0">
                        <a:lnSpc>
                          <a:spcPct val="150000"/>
                        </a:lnSpc>
                        <a:spcBef>
                          <a:spcPts val="0"/>
                        </a:spcBef>
                        <a:spcAft>
                          <a:spcPts val="0"/>
                        </a:spcAft>
                      </a:pPr>
                      <a:r>
                        <a:rPr lang="fr-FR" sz="2000" b="1" kern="1400" dirty="0">
                          <a:ln>
                            <a:noFill/>
                          </a:ln>
                          <a:solidFill>
                            <a:schemeClr val="tx2"/>
                          </a:solidFill>
                          <a:effectLst>
                            <a:outerShdw blurRad="50800" dist="38100" dir="2700000" algn="tl">
                              <a:srgbClr val="000000">
                                <a:alpha val="40000"/>
                              </a:srgbClr>
                            </a:outerShdw>
                          </a:effectLst>
                          <a:latin typeface="+mj-lt"/>
                        </a:rPr>
                        <a:t>POINTS FAIBLES</a:t>
                      </a:r>
                      <a:endParaRPr lang="fr-FR" sz="2000" kern="1400" dirty="0">
                        <a:ln>
                          <a:noFill/>
                        </a:ln>
                        <a:solidFill>
                          <a:schemeClr val="tx2"/>
                        </a:solidFill>
                        <a:effectLst/>
                        <a:latin typeface="+mj-lt"/>
                      </a:endParaRPr>
                    </a:p>
                  </a:txBody>
                  <a:tcPr marL="68587" marR="68587" marT="0" marB="0"/>
                </a:tc>
              </a:tr>
              <a:tr h="2646294">
                <a:tc>
                  <a:txBody>
                    <a:bodyPr/>
                    <a:lstStyle/>
                    <a:p>
                      <a:pPr marR="0" indent="0" algn="just" rtl="0">
                        <a:lnSpc>
                          <a:spcPct val="100000"/>
                        </a:lnSpc>
                        <a:spcBef>
                          <a:spcPts val="0"/>
                        </a:spcBef>
                        <a:spcAft>
                          <a:spcPts val="0"/>
                        </a:spcAft>
                      </a:pPr>
                      <a:r>
                        <a:rPr lang="fr-FR" sz="2000" kern="1400" dirty="0">
                          <a:ln>
                            <a:noFill/>
                          </a:ln>
                          <a:solidFill>
                            <a:srgbClr val="000000"/>
                          </a:solidFill>
                          <a:effectLst>
                            <a:outerShdw blurRad="50800" dist="38100" dir="2700000" algn="tl">
                              <a:srgbClr val="000000">
                                <a:alpha val="40000"/>
                              </a:srgbClr>
                            </a:outerShdw>
                          </a:effectLst>
                          <a:latin typeface="+mj-lt"/>
                        </a:rPr>
                        <a:t>Système </a:t>
                      </a:r>
                      <a:r>
                        <a:rPr lang="fr-FR" sz="2000" kern="1400" dirty="0" smtClean="0">
                          <a:ln>
                            <a:noFill/>
                          </a:ln>
                          <a:solidFill>
                            <a:srgbClr val="000000"/>
                          </a:solidFill>
                          <a:effectLst>
                            <a:outerShdw blurRad="50800" dist="38100" dir="2700000" algn="tl">
                              <a:srgbClr val="000000">
                                <a:alpha val="40000"/>
                              </a:srgbClr>
                            </a:outerShdw>
                          </a:effectLst>
                          <a:latin typeface="+mj-lt"/>
                        </a:rPr>
                        <a:t>d’informations </a:t>
                      </a:r>
                      <a:r>
                        <a:rPr lang="fr-FR" sz="2000" kern="1400" dirty="0">
                          <a:ln>
                            <a:noFill/>
                          </a:ln>
                          <a:solidFill>
                            <a:srgbClr val="000000"/>
                          </a:solidFill>
                          <a:effectLst>
                            <a:outerShdw blurRad="50800" dist="38100" dir="2700000" algn="tl">
                              <a:srgbClr val="000000">
                                <a:alpha val="40000"/>
                              </a:srgbClr>
                            </a:outerShdw>
                          </a:effectLst>
                          <a:latin typeface="+mj-lt"/>
                        </a:rPr>
                        <a:t>sanitaires</a:t>
                      </a:r>
                      <a:endParaRPr lang="fr-FR" sz="2000" kern="1400" dirty="0">
                        <a:ln>
                          <a:noFill/>
                        </a:ln>
                        <a:solidFill>
                          <a:srgbClr val="000000"/>
                        </a:solidFill>
                        <a:effectLst/>
                        <a:latin typeface="+mj-lt"/>
                      </a:endParaRPr>
                    </a:p>
                  </a:txBody>
                  <a:tcPr marL="68587" marR="68587" marT="0" marB="0"/>
                </a:tc>
                <a:tc>
                  <a:txBody>
                    <a:bodyPr/>
                    <a:lstStyle/>
                    <a:p>
                      <a:pPr marL="457200" marR="0" indent="-228600" algn="just" rtl="0">
                        <a:lnSpc>
                          <a:spcPct val="100000"/>
                        </a:lnSpc>
                        <a:spcBef>
                          <a:spcPts val="0"/>
                        </a:spcBef>
                        <a:spcAft>
                          <a:spcPts val="0"/>
                        </a:spcAft>
                      </a:pPr>
                      <a:r>
                        <a:rPr lang="fr-FR" sz="2000" kern="1400" dirty="0" smtClean="0">
                          <a:ln>
                            <a:noFill/>
                          </a:ln>
                          <a:solidFill>
                            <a:srgbClr val="000000"/>
                          </a:solidFill>
                          <a:effectLst>
                            <a:outerShdw blurRad="50800" dist="38100" dir="2700000" algn="tl">
                              <a:srgbClr val="000000">
                                <a:alpha val="40000"/>
                              </a:srgbClr>
                            </a:outerShdw>
                          </a:effectLst>
                          <a:latin typeface="+mj-lt"/>
                        </a:rPr>
                        <a:t>-</a:t>
                      </a:r>
                      <a:r>
                        <a:rPr lang="fr-FR" sz="2000" kern="1400" baseline="0" dirty="0" smtClean="0">
                          <a:ln>
                            <a:noFill/>
                          </a:ln>
                          <a:solidFill>
                            <a:srgbClr val="000000"/>
                          </a:solidFill>
                          <a:effectLst>
                            <a:outerShdw blurRad="50800" dist="38100" dir="2700000" algn="tl">
                              <a:srgbClr val="000000">
                                <a:alpha val="40000"/>
                              </a:srgbClr>
                            </a:outerShdw>
                          </a:effectLst>
                          <a:latin typeface="+mj-lt"/>
                        </a:rPr>
                        <a:t> </a:t>
                      </a:r>
                      <a:r>
                        <a:rPr lang="fr-FR" sz="2000" kern="1400" dirty="0" smtClean="0">
                          <a:ln>
                            <a:noFill/>
                          </a:ln>
                          <a:solidFill>
                            <a:srgbClr val="000000"/>
                          </a:solidFill>
                          <a:effectLst>
                            <a:outerShdw blurRad="50800" dist="38100" dir="2700000" algn="tl">
                              <a:srgbClr val="000000">
                                <a:alpha val="40000"/>
                              </a:srgbClr>
                            </a:outerShdw>
                          </a:effectLst>
                          <a:latin typeface="+mj-lt"/>
                        </a:rPr>
                        <a:t>DHIS </a:t>
                      </a:r>
                      <a:r>
                        <a:rPr lang="fr-FR" sz="2000" kern="1400" dirty="0">
                          <a:ln>
                            <a:noFill/>
                          </a:ln>
                          <a:solidFill>
                            <a:srgbClr val="000000"/>
                          </a:solidFill>
                          <a:effectLst>
                            <a:outerShdw blurRad="50800" dist="38100" dir="2700000" algn="tl">
                              <a:srgbClr val="000000">
                                <a:alpha val="40000"/>
                              </a:srgbClr>
                            </a:outerShdw>
                          </a:effectLst>
                          <a:latin typeface="+mj-lt"/>
                        </a:rPr>
                        <a:t>et EDS continue constituent des avancées</a:t>
                      </a:r>
                      <a:endParaRPr lang="fr-FR" sz="2000" kern="1400" dirty="0">
                        <a:ln>
                          <a:noFill/>
                        </a:ln>
                        <a:solidFill>
                          <a:srgbClr val="000000"/>
                        </a:solidFill>
                        <a:effectLst/>
                        <a:latin typeface="+mj-lt"/>
                      </a:endParaRPr>
                    </a:p>
                    <a:p>
                      <a:pPr marL="457200" marR="0" indent="-228600" algn="just" rtl="0">
                        <a:lnSpc>
                          <a:spcPct val="100000"/>
                        </a:lnSpc>
                        <a:spcBef>
                          <a:spcPts val="0"/>
                        </a:spcBef>
                        <a:spcAft>
                          <a:spcPts val="0"/>
                        </a:spcAft>
                      </a:pPr>
                      <a:r>
                        <a:rPr lang="fr-FR" sz="2000" kern="1400" dirty="0" smtClean="0">
                          <a:ln>
                            <a:noFill/>
                          </a:ln>
                          <a:solidFill>
                            <a:srgbClr val="000000"/>
                          </a:solidFill>
                          <a:effectLst>
                            <a:outerShdw blurRad="50800" dist="38100" dir="2700000" algn="tl">
                              <a:srgbClr val="000000">
                                <a:alpha val="40000"/>
                              </a:srgbClr>
                            </a:outerShdw>
                          </a:effectLst>
                          <a:latin typeface="+mj-lt"/>
                        </a:rPr>
                        <a:t>- Elaboration </a:t>
                      </a:r>
                      <a:r>
                        <a:rPr lang="fr-FR" sz="2000" kern="1400" dirty="0">
                          <a:ln>
                            <a:noFill/>
                          </a:ln>
                          <a:solidFill>
                            <a:srgbClr val="000000"/>
                          </a:solidFill>
                          <a:effectLst>
                            <a:outerShdw blurRad="50800" dist="38100" dir="2700000" algn="tl">
                              <a:srgbClr val="000000">
                                <a:alpha val="40000"/>
                              </a:srgbClr>
                            </a:outerShdw>
                          </a:effectLst>
                          <a:latin typeface="+mj-lt"/>
                        </a:rPr>
                        <a:t>de la carte sanitaire</a:t>
                      </a:r>
                      <a:endParaRPr lang="fr-FR" sz="2000" kern="1400" dirty="0">
                        <a:ln>
                          <a:noFill/>
                        </a:ln>
                        <a:solidFill>
                          <a:srgbClr val="000000"/>
                        </a:solidFill>
                        <a:effectLst/>
                        <a:latin typeface="+mj-lt"/>
                      </a:endParaRPr>
                    </a:p>
                  </a:txBody>
                  <a:tcPr marL="68587" marR="68587" marT="0" marB="0"/>
                </a:tc>
                <a:tc>
                  <a:txBody>
                    <a:bodyPr/>
                    <a:lstStyle/>
                    <a:p>
                      <a:pPr marL="457200" marR="0" indent="-228600" algn="just" rtl="0">
                        <a:lnSpc>
                          <a:spcPct val="100000"/>
                        </a:lnSpc>
                        <a:spcBef>
                          <a:spcPts val="0"/>
                        </a:spcBef>
                        <a:spcAft>
                          <a:spcPts val="0"/>
                        </a:spcAft>
                      </a:pPr>
                      <a:r>
                        <a:rPr lang="fr-FR" sz="2000" kern="1400" dirty="0" smtClean="0">
                          <a:ln>
                            <a:noFill/>
                          </a:ln>
                          <a:solidFill>
                            <a:srgbClr val="000000"/>
                          </a:solidFill>
                          <a:effectLst>
                            <a:outerShdw blurRad="50800" dist="38100" dir="2700000" algn="tl">
                              <a:srgbClr val="000000">
                                <a:alpha val="40000"/>
                              </a:srgbClr>
                            </a:outerShdw>
                          </a:effectLst>
                          <a:latin typeface="+mj-lt"/>
                        </a:rPr>
                        <a:t>- Insuffisance </a:t>
                      </a:r>
                      <a:r>
                        <a:rPr lang="fr-FR" sz="2000" kern="1400" dirty="0">
                          <a:ln>
                            <a:noFill/>
                          </a:ln>
                          <a:solidFill>
                            <a:srgbClr val="000000"/>
                          </a:solidFill>
                          <a:effectLst>
                            <a:outerShdw blurRad="50800" dist="38100" dir="2700000" algn="tl">
                              <a:srgbClr val="000000">
                                <a:alpha val="40000"/>
                              </a:srgbClr>
                            </a:outerShdw>
                          </a:effectLst>
                          <a:latin typeface="+mj-lt"/>
                        </a:rPr>
                        <a:t>de supports de collecte standardisés</a:t>
                      </a:r>
                      <a:endParaRPr lang="fr-FR" sz="2000" kern="1400" dirty="0">
                        <a:ln>
                          <a:noFill/>
                        </a:ln>
                        <a:solidFill>
                          <a:srgbClr val="000000"/>
                        </a:solidFill>
                        <a:effectLst/>
                        <a:latin typeface="+mj-lt"/>
                      </a:endParaRPr>
                    </a:p>
                    <a:p>
                      <a:pPr marL="457200" marR="0" indent="-228600" algn="just" rtl="0">
                        <a:lnSpc>
                          <a:spcPct val="100000"/>
                        </a:lnSpc>
                        <a:spcBef>
                          <a:spcPts val="0"/>
                        </a:spcBef>
                        <a:spcAft>
                          <a:spcPts val="0"/>
                        </a:spcAft>
                      </a:pPr>
                      <a:r>
                        <a:rPr lang="fr-FR" sz="2000" kern="1400" dirty="0" smtClean="0">
                          <a:ln>
                            <a:noFill/>
                          </a:ln>
                          <a:solidFill>
                            <a:srgbClr val="000000"/>
                          </a:solidFill>
                          <a:effectLst>
                            <a:outerShdw blurRad="50800" dist="38100" dir="2700000" algn="tl">
                              <a:srgbClr val="000000">
                                <a:alpha val="40000"/>
                              </a:srgbClr>
                            </a:outerShdw>
                          </a:effectLst>
                          <a:latin typeface="+mj-lt"/>
                        </a:rPr>
                        <a:t>- Gaps </a:t>
                      </a:r>
                      <a:r>
                        <a:rPr lang="fr-FR" sz="2000" kern="1400" dirty="0">
                          <a:ln>
                            <a:noFill/>
                          </a:ln>
                          <a:solidFill>
                            <a:srgbClr val="000000"/>
                          </a:solidFill>
                          <a:effectLst>
                            <a:outerShdw blurRad="50800" dist="38100" dir="2700000" algn="tl">
                              <a:srgbClr val="000000">
                                <a:alpha val="40000"/>
                              </a:srgbClr>
                            </a:outerShdw>
                          </a:effectLst>
                          <a:latin typeface="+mj-lt"/>
                        </a:rPr>
                        <a:t>importants dans la formation des personnels</a:t>
                      </a:r>
                      <a:endParaRPr lang="fr-FR" sz="2000" kern="1400" dirty="0">
                        <a:ln>
                          <a:noFill/>
                        </a:ln>
                        <a:solidFill>
                          <a:srgbClr val="000000"/>
                        </a:solidFill>
                        <a:effectLst/>
                        <a:latin typeface="+mj-lt"/>
                      </a:endParaRPr>
                    </a:p>
                    <a:p>
                      <a:pPr marL="457200" marR="0" indent="-228600" algn="just" rtl="0">
                        <a:lnSpc>
                          <a:spcPct val="100000"/>
                        </a:lnSpc>
                        <a:spcBef>
                          <a:spcPts val="0"/>
                        </a:spcBef>
                        <a:spcAft>
                          <a:spcPts val="0"/>
                        </a:spcAft>
                      </a:pPr>
                      <a:r>
                        <a:rPr lang="fr-FR" sz="2000" kern="1400" dirty="0" smtClean="0">
                          <a:ln>
                            <a:noFill/>
                          </a:ln>
                          <a:solidFill>
                            <a:srgbClr val="000000"/>
                          </a:solidFill>
                          <a:effectLst>
                            <a:outerShdw blurRad="50800" dist="38100" dir="2700000" algn="tl">
                              <a:srgbClr val="000000">
                                <a:alpha val="40000"/>
                              </a:srgbClr>
                            </a:outerShdw>
                          </a:effectLst>
                          <a:latin typeface="+mj-lt"/>
                        </a:rPr>
                        <a:t>- Fragmentation </a:t>
                      </a:r>
                      <a:r>
                        <a:rPr lang="fr-FR" sz="2000" kern="1400" dirty="0">
                          <a:ln>
                            <a:noFill/>
                          </a:ln>
                          <a:solidFill>
                            <a:srgbClr val="000000"/>
                          </a:solidFill>
                          <a:effectLst>
                            <a:outerShdw blurRad="50800" dist="38100" dir="2700000" algn="tl">
                              <a:srgbClr val="000000">
                                <a:alpha val="40000"/>
                              </a:srgbClr>
                            </a:outerShdw>
                          </a:effectLst>
                          <a:latin typeface="+mj-lt"/>
                        </a:rPr>
                        <a:t>du SNIS en sous-entités programmatiques</a:t>
                      </a:r>
                      <a:endParaRPr lang="fr-FR" sz="2000" kern="1400" dirty="0">
                        <a:ln>
                          <a:noFill/>
                        </a:ln>
                        <a:solidFill>
                          <a:srgbClr val="000000"/>
                        </a:solidFill>
                        <a:effectLst/>
                        <a:latin typeface="+mj-lt"/>
                      </a:endParaRPr>
                    </a:p>
                    <a:p>
                      <a:pPr marL="457200" marR="0" indent="-228600" algn="just" rtl="0">
                        <a:lnSpc>
                          <a:spcPct val="100000"/>
                        </a:lnSpc>
                        <a:spcBef>
                          <a:spcPts val="0"/>
                        </a:spcBef>
                        <a:spcAft>
                          <a:spcPts val="0"/>
                        </a:spcAft>
                      </a:pPr>
                      <a:r>
                        <a:rPr lang="fr-FR" sz="2000" kern="1400" dirty="0" smtClean="0">
                          <a:ln>
                            <a:noFill/>
                          </a:ln>
                          <a:solidFill>
                            <a:srgbClr val="000000"/>
                          </a:solidFill>
                          <a:effectLst>
                            <a:outerShdw blurRad="50800" dist="38100" dir="2700000" algn="tl">
                              <a:srgbClr val="000000">
                                <a:alpha val="40000"/>
                              </a:srgbClr>
                            </a:outerShdw>
                          </a:effectLst>
                          <a:latin typeface="+mj-lt"/>
                        </a:rPr>
                        <a:t>- Difficultés </a:t>
                      </a:r>
                      <a:r>
                        <a:rPr lang="fr-FR" sz="2000" kern="1400" dirty="0">
                          <a:ln>
                            <a:noFill/>
                          </a:ln>
                          <a:solidFill>
                            <a:srgbClr val="000000"/>
                          </a:solidFill>
                          <a:effectLst>
                            <a:outerShdw blurRad="50800" dist="38100" dir="2700000" algn="tl">
                              <a:srgbClr val="000000">
                                <a:alpha val="40000"/>
                              </a:srgbClr>
                            </a:outerShdw>
                          </a:effectLst>
                          <a:latin typeface="+mj-lt"/>
                        </a:rPr>
                        <a:t>du recueil des données du privé et du communautaire</a:t>
                      </a:r>
                      <a:endParaRPr lang="fr-FR" sz="2000" kern="1400" dirty="0">
                        <a:ln>
                          <a:noFill/>
                        </a:ln>
                        <a:solidFill>
                          <a:srgbClr val="000000"/>
                        </a:solidFill>
                        <a:effectLst/>
                        <a:latin typeface="+mj-lt"/>
                      </a:endParaRPr>
                    </a:p>
                    <a:p>
                      <a:pPr marL="457200" marR="0" indent="-228600" algn="just" rtl="0">
                        <a:lnSpc>
                          <a:spcPct val="100000"/>
                        </a:lnSpc>
                        <a:spcBef>
                          <a:spcPts val="0"/>
                        </a:spcBef>
                        <a:spcAft>
                          <a:spcPts val="0"/>
                        </a:spcAft>
                      </a:pPr>
                      <a:r>
                        <a:rPr lang="fr-FR" sz="2000" kern="1400" dirty="0" smtClean="0">
                          <a:ln>
                            <a:noFill/>
                          </a:ln>
                          <a:solidFill>
                            <a:srgbClr val="000000"/>
                          </a:solidFill>
                          <a:effectLst>
                            <a:outerShdw blurRad="50800" dist="38100" dir="2700000" algn="tl">
                              <a:srgbClr val="000000">
                                <a:alpha val="40000"/>
                              </a:srgbClr>
                            </a:outerShdw>
                          </a:effectLst>
                          <a:latin typeface="+mj-lt"/>
                        </a:rPr>
                        <a:t>- Non-opérationnalisation </a:t>
                      </a:r>
                      <a:r>
                        <a:rPr lang="fr-FR" sz="2000" kern="1400" dirty="0">
                          <a:ln>
                            <a:noFill/>
                          </a:ln>
                          <a:solidFill>
                            <a:srgbClr val="000000"/>
                          </a:solidFill>
                          <a:effectLst>
                            <a:outerShdw blurRad="50800" dist="38100" dir="2700000" algn="tl">
                              <a:srgbClr val="000000">
                                <a:alpha val="40000"/>
                              </a:srgbClr>
                            </a:outerShdw>
                          </a:effectLst>
                          <a:latin typeface="+mj-lt"/>
                        </a:rPr>
                        <a:t>de la </a:t>
                      </a:r>
                      <a:r>
                        <a:rPr lang="fr-FR" sz="2000" kern="1400" dirty="0" smtClean="0">
                          <a:ln>
                            <a:noFill/>
                          </a:ln>
                          <a:solidFill>
                            <a:srgbClr val="000000"/>
                          </a:solidFill>
                          <a:effectLst>
                            <a:outerShdw blurRad="50800" dist="38100" dir="2700000" algn="tl">
                              <a:srgbClr val="000000">
                                <a:alpha val="40000"/>
                              </a:srgbClr>
                            </a:outerShdw>
                          </a:effectLst>
                          <a:latin typeface="+mj-lt"/>
                        </a:rPr>
                        <a:t>carte sanitaire</a:t>
                      </a:r>
                      <a:endParaRPr lang="fr-FR" sz="2000" kern="1400" dirty="0">
                        <a:ln>
                          <a:noFill/>
                        </a:ln>
                        <a:solidFill>
                          <a:srgbClr val="000000"/>
                        </a:solidFill>
                        <a:effectLst/>
                        <a:latin typeface="+mj-lt"/>
                      </a:endParaRPr>
                    </a:p>
                  </a:txBody>
                  <a:tcPr marL="68587" marR="68587" marT="0" marB="0"/>
                </a:tc>
              </a:tr>
            </a:tbl>
          </a:graphicData>
        </a:graphic>
      </p:graphicFrame>
    </p:spTree>
    <p:extLst>
      <p:ext uri="{BB962C8B-B14F-4D97-AF65-F5344CB8AC3E}">
        <p14:creationId xmlns:p14="http://schemas.microsoft.com/office/powerpoint/2010/main" val="40247111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536575"/>
            <a:ext cx="7772400" cy="1020763"/>
          </a:xfrm>
        </p:spPr>
        <p:txBody>
          <a:bodyPr/>
          <a:lstStyle/>
          <a:p>
            <a:pPr eaLnBrk="1" hangingPunct="1">
              <a:defRPr/>
            </a:pPr>
            <a:r>
              <a:rPr lang="fr-FR" b="1" dirty="0" smtClean="0">
                <a:effectLst>
                  <a:outerShdw blurRad="38100" dist="38100" dir="2700000" algn="tl">
                    <a:srgbClr val="000000">
                      <a:alpha val="43137"/>
                    </a:srgbClr>
                  </a:outerShdw>
                </a:effectLst>
              </a:rPr>
              <a:t>EVALUATION DU SYSTÈME DE SANTE</a:t>
            </a:r>
            <a:endParaRPr lang="fr-FR" b="1" dirty="0" smtClean="0"/>
          </a:p>
        </p:txBody>
      </p:sp>
      <p:graphicFrame>
        <p:nvGraphicFramePr>
          <p:cNvPr id="6" name="Espace réservé du contenu 5"/>
          <p:cNvGraphicFramePr>
            <a:graphicFrameLocks noGrp="1"/>
          </p:cNvGraphicFramePr>
          <p:nvPr>
            <p:ph idx="1"/>
          </p:nvPr>
        </p:nvGraphicFramePr>
        <p:xfrm>
          <a:off x="323850" y="1738313"/>
          <a:ext cx="8351838" cy="4572000"/>
        </p:xfrm>
        <a:graphic>
          <a:graphicData uri="http://schemas.openxmlformats.org/drawingml/2006/table">
            <a:tbl>
              <a:tblPr firstRow="1" bandRow="1">
                <a:tableStyleId>{5C22544A-7EE6-4342-B048-85BDC9FD1C3A}</a:tableStyleId>
              </a:tblPr>
              <a:tblGrid>
                <a:gridCol w="1583969"/>
                <a:gridCol w="2015961"/>
                <a:gridCol w="4751908"/>
              </a:tblGrid>
              <a:tr h="247789">
                <a:tc>
                  <a:txBody>
                    <a:bodyPr/>
                    <a:lstStyle/>
                    <a:p>
                      <a:pPr marR="0" indent="0" algn="ctr" rtl="0">
                        <a:lnSpc>
                          <a:spcPct val="150000"/>
                        </a:lnSpc>
                        <a:spcBef>
                          <a:spcPts val="0"/>
                        </a:spcBef>
                        <a:spcAft>
                          <a:spcPts val="0"/>
                        </a:spcAft>
                      </a:pPr>
                      <a:r>
                        <a:rPr lang="fr-FR" sz="2000" b="1" kern="1400" dirty="0">
                          <a:ln>
                            <a:noFill/>
                          </a:ln>
                          <a:solidFill>
                            <a:schemeClr val="tx2"/>
                          </a:solidFill>
                          <a:effectLst>
                            <a:outerShdw blurRad="38100" dist="38100" dir="2700000" algn="tl">
                              <a:srgbClr val="000000">
                                <a:alpha val="43137"/>
                              </a:srgbClr>
                            </a:outerShdw>
                          </a:effectLst>
                          <a:latin typeface="+mj-lt"/>
                        </a:rPr>
                        <a:t>ITEMS</a:t>
                      </a:r>
                      <a:endParaRPr lang="fr-FR" sz="2000" kern="1400" dirty="0">
                        <a:ln>
                          <a:noFill/>
                        </a:ln>
                        <a:solidFill>
                          <a:schemeClr val="tx2"/>
                        </a:solidFill>
                        <a:effectLst>
                          <a:outerShdw blurRad="38100" dist="38100" dir="2700000" algn="tl">
                            <a:srgbClr val="000000">
                              <a:alpha val="43137"/>
                            </a:srgbClr>
                          </a:outerShdw>
                        </a:effectLst>
                        <a:latin typeface="+mj-lt"/>
                      </a:endParaRPr>
                    </a:p>
                  </a:txBody>
                  <a:tcPr marL="68571" marR="68571" marT="0" marB="0"/>
                </a:tc>
                <a:tc>
                  <a:txBody>
                    <a:bodyPr/>
                    <a:lstStyle/>
                    <a:p>
                      <a:pPr marR="0" indent="0" algn="ctr" rtl="0">
                        <a:lnSpc>
                          <a:spcPct val="150000"/>
                        </a:lnSpc>
                        <a:spcBef>
                          <a:spcPts val="0"/>
                        </a:spcBef>
                        <a:spcAft>
                          <a:spcPts val="0"/>
                        </a:spcAft>
                      </a:pPr>
                      <a:r>
                        <a:rPr lang="fr-FR" sz="2000" b="1" kern="1400" dirty="0">
                          <a:ln>
                            <a:noFill/>
                          </a:ln>
                          <a:solidFill>
                            <a:schemeClr val="tx2"/>
                          </a:solidFill>
                          <a:effectLst>
                            <a:outerShdw blurRad="38100" dist="38100" dir="2700000" algn="tl">
                              <a:srgbClr val="000000">
                                <a:alpha val="43137"/>
                              </a:srgbClr>
                            </a:outerShdw>
                          </a:effectLst>
                          <a:latin typeface="+mj-lt"/>
                        </a:rPr>
                        <a:t>POINTS FORTS</a:t>
                      </a:r>
                      <a:endParaRPr lang="fr-FR" sz="2000" kern="1400" dirty="0">
                        <a:ln>
                          <a:noFill/>
                        </a:ln>
                        <a:solidFill>
                          <a:schemeClr val="tx2"/>
                        </a:solidFill>
                        <a:effectLst>
                          <a:outerShdw blurRad="38100" dist="38100" dir="2700000" algn="tl">
                            <a:srgbClr val="000000">
                              <a:alpha val="43137"/>
                            </a:srgbClr>
                          </a:outerShdw>
                        </a:effectLst>
                        <a:latin typeface="+mj-lt"/>
                      </a:endParaRPr>
                    </a:p>
                  </a:txBody>
                  <a:tcPr marL="68571" marR="68571" marT="0" marB="0"/>
                </a:tc>
                <a:tc>
                  <a:txBody>
                    <a:bodyPr/>
                    <a:lstStyle/>
                    <a:p>
                      <a:pPr marR="0" indent="0" algn="ctr" rtl="0">
                        <a:lnSpc>
                          <a:spcPct val="150000"/>
                        </a:lnSpc>
                        <a:spcBef>
                          <a:spcPts val="0"/>
                        </a:spcBef>
                        <a:spcAft>
                          <a:spcPts val="0"/>
                        </a:spcAft>
                      </a:pPr>
                      <a:r>
                        <a:rPr lang="fr-FR" sz="2000" b="1" kern="1400" dirty="0">
                          <a:ln>
                            <a:noFill/>
                          </a:ln>
                          <a:solidFill>
                            <a:schemeClr val="tx2"/>
                          </a:solidFill>
                          <a:effectLst>
                            <a:outerShdw blurRad="38100" dist="38100" dir="2700000" algn="tl">
                              <a:srgbClr val="000000">
                                <a:alpha val="43137"/>
                              </a:srgbClr>
                            </a:outerShdw>
                          </a:effectLst>
                          <a:latin typeface="+mj-lt"/>
                        </a:rPr>
                        <a:t>POINTS FAIBLES</a:t>
                      </a:r>
                      <a:endParaRPr lang="fr-FR" sz="2000" kern="1400" dirty="0">
                        <a:ln>
                          <a:noFill/>
                        </a:ln>
                        <a:solidFill>
                          <a:schemeClr val="tx2"/>
                        </a:solidFill>
                        <a:effectLst>
                          <a:outerShdw blurRad="38100" dist="38100" dir="2700000" algn="tl">
                            <a:srgbClr val="000000">
                              <a:alpha val="43137"/>
                            </a:srgbClr>
                          </a:outerShdw>
                        </a:effectLst>
                        <a:latin typeface="+mj-lt"/>
                      </a:endParaRPr>
                    </a:p>
                  </a:txBody>
                  <a:tcPr marL="68571" marR="68571" marT="0" marB="0"/>
                </a:tc>
              </a:tr>
              <a:tr h="840106">
                <a:tc>
                  <a:txBody>
                    <a:bodyPr/>
                    <a:lstStyle/>
                    <a:p>
                      <a:pPr marR="0" indent="0" algn="just" rtl="0">
                        <a:lnSpc>
                          <a:spcPct val="150000"/>
                        </a:lnSpc>
                        <a:spcBef>
                          <a:spcPts val="0"/>
                        </a:spcBef>
                        <a:spcAft>
                          <a:spcPts val="0"/>
                        </a:spcAft>
                      </a:pPr>
                      <a:r>
                        <a:rPr lang="fr-FR" sz="2000" kern="1400" dirty="0">
                          <a:ln>
                            <a:noFill/>
                          </a:ln>
                          <a:solidFill>
                            <a:srgbClr val="000000"/>
                          </a:solidFill>
                          <a:effectLst>
                            <a:outerShdw blurRad="38100" dist="38100" dir="2700000" algn="tl">
                              <a:srgbClr val="000000">
                                <a:alpha val="43137"/>
                              </a:srgbClr>
                            </a:outerShdw>
                          </a:effectLst>
                          <a:latin typeface="+mj-lt"/>
                        </a:rPr>
                        <a:t>Prestations de soins</a:t>
                      </a:r>
                    </a:p>
                  </a:txBody>
                  <a:tcPr marL="68571" marR="68571" marT="0" marB="0"/>
                </a:tc>
                <a:tc>
                  <a:txBody>
                    <a:bodyPr/>
                    <a:lstStyle/>
                    <a:p>
                      <a:pPr marL="457200" marR="0" indent="-228600" algn="just" rtl="0">
                        <a:lnSpc>
                          <a:spcPct val="150000"/>
                        </a:lnSpc>
                        <a:spcBef>
                          <a:spcPts val="0"/>
                        </a:spcBef>
                        <a:spcAft>
                          <a:spcPts val="0"/>
                        </a:spcAft>
                      </a:pPr>
                      <a:r>
                        <a:rPr lang="fr-FR" sz="2000" kern="1400" dirty="0" smtClean="0">
                          <a:ln>
                            <a:noFill/>
                          </a:ln>
                          <a:solidFill>
                            <a:srgbClr val="000000"/>
                          </a:solidFill>
                          <a:effectLst>
                            <a:outerShdw blurRad="38100" dist="38100" dir="2700000" algn="tl">
                              <a:srgbClr val="000000">
                                <a:alpha val="43137"/>
                              </a:srgbClr>
                            </a:outerShdw>
                          </a:effectLst>
                          <a:latin typeface="+mj-lt"/>
                        </a:rPr>
                        <a:t>- Maillage </a:t>
                      </a:r>
                      <a:r>
                        <a:rPr lang="fr-FR" sz="2000" kern="1400" dirty="0">
                          <a:ln>
                            <a:noFill/>
                          </a:ln>
                          <a:solidFill>
                            <a:srgbClr val="000000"/>
                          </a:solidFill>
                          <a:effectLst>
                            <a:outerShdw blurRad="38100" dist="38100" dir="2700000" algn="tl">
                              <a:srgbClr val="000000">
                                <a:alpha val="43137"/>
                              </a:srgbClr>
                            </a:outerShdw>
                          </a:effectLst>
                          <a:latin typeface="+mj-lt"/>
                        </a:rPr>
                        <a:t>du territoire national par des réseaux de soins de proximité </a:t>
                      </a:r>
                      <a:r>
                        <a:rPr lang="fr-FR" sz="2000" kern="1400" dirty="0" smtClean="0">
                          <a:ln>
                            <a:noFill/>
                          </a:ln>
                          <a:solidFill>
                            <a:srgbClr val="000000"/>
                          </a:solidFill>
                          <a:effectLst>
                            <a:outerShdw blurRad="38100" dist="38100" dir="2700000" algn="tl">
                              <a:srgbClr val="000000">
                                <a:alpha val="43137"/>
                              </a:srgbClr>
                            </a:outerShdw>
                          </a:effectLst>
                          <a:latin typeface="+mj-lt"/>
                        </a:rPr>
                        <a:t>(districts sanitaires)</a:t>
                      </a:r>
                      <a:endParaRPr lang="fr-FR" sz="2000" kern="1400" dirty="0">
                        <a:ln>
                          <a:noFill/>
                        </a:ln>
                        <a:solidFill>
                          <a:srgbClr val="000000"/>
                        </a:solidFill>
                        <a:effectLst>
                          <a:outerShdw blurRad="38100" dist="38100" dir="2700000" algn="tl">
                            <a:srgbClr val="000000">
                              <a:alpha val="43137"/>
                            </a:srgbClr>
                          </a:outerShdw>
                        </a:effectLst>
                        <a:latin typeface="+mj-lt"/>
                      </a:endParaRPr>
                    </a:p>
                  </a:txBody>
                  <a:tcPr marL="68571" marR="68571" marT="0" marB="0"/>
                </a:tc>
                <a:tc>
                  <a:txBody>
                    <a:bodyPr/>
                    <a:lstStyle/>
                    <a:p>
                      <a:pPr marL="457200" marR="0" indent="-228600" algn="just" rtl="0">
                        <a:lnSpc>
                          <a:spcPct val="150000"/>
                        </a:lnSpc>
                        <a:spcBef>
                          <a:spcPts val="0"/>
                        </a:spcBef>
                        <a:spcAft>
                          <a:spcPts val="0"/>
                        </a:spcAft>
                      </a:pPr>
                      <a:r>
                        <a:rPr lang="fr-FR" sz="2000" kern="1400" dirty="0" smtClean="0">
                          <a:ln>
                            <a:noFill/>
                          </a:ln>
                          <a:solidFill>
                            <a:srgbClr val="000000"/>
                          </a:solidFill>
                          <a:effectLst>
                            <a:outerShdw blurRad="38100" dist="38100" dir="2700000" algn="tl">
                              <a:srgbClr val="000000">
                                <a:alpha val="43137"/>
                              </a:srgbClr>
                            </a:outerShdw>
                          </a:effectLst>
                          <a:latin typeface="+mj-lt"/>
                        </a:rPr>
                        <a:t>- Macrocéphalie </a:t>
                      </a:r>
                      <a:r>
                        <a:rPr lang="fr-FR" sz="2000" kern="1400" dirty="0">
                          <a:ln>
                            <a:noFill/>
                          </a:ln>
                          <a:solidFill>
                            <a:srgbClr val="000000"/>
                          </a:solidFill>
                          <a:effectLst>
                            <a:outerShdw blurRad="38100" dist="38100" dir="2700000" algn="tl">
                              <a:srgbClr val="000000">
                                <a:alpha val="43137"/>
                              </a:srgbClr>
                            </a:outerShdw>
                          </a:effectLst>
                          <a:latin typeface="+mj-lt"/>
                        </a:rPr>
                        <a:t>de la région de Dakar concentrant l’essentiel des infrastructures et du personnel</a:t>
                      </a:r>
                    </a:p>
                    <a:p>
                      <a:pPr marL="457200" marR="0" indent="-228600" algn="just" rtl="0">
                        <a:lnSpc>
                          <a:spcPct val="150000"/>
                        </a:lnSpc>
                        <a:spcBef>
                          <a:spcPts val="0"/>
                        </a:spcBef>
                        <a:spcAft>
                          <a:spcPts val="0"/>
                        </a:spcAft>
                      </a:pPr>
                      <a:r>
                        <a:rPr lang="fr-FR" sz="2000" kern="1400" dirty="0" smtClean="0">
                          <a:ln>
                            <a:noFill/>
                          </a:ln>
                          <a:solidFill>
                            <a:srgbClr val="000000"/>
                          </a:solidFill>
                          <a:effectLst>
                            <a:outerShdw blurRad="38100" dist="38100" dir="2700000" algn="tl">
                              <a:srgbClr val="000000">
                                <a:alpha val="43137"/>
                              </a:srgbClr>
                            </a:outerShdw>
                          </a:effectLst>
                          <a:latin typeface="+mj-lt"/>
                        </a:rPr>
                        <a:t>- Non-respect </a:t>
                      </a:r>
                      <a:r>
                        <a:rPr lang="fr-FR" sz="2000" kern="1400" dirty="0">
                          <a:ln>
                            <a:noFill/>
                          </a:ln>
                          <a:solidFill>
                            <a:srgbClr val="000000"/>
                          </a:solidFill>
                          <a:effectLst>
                            <a:outerShdw blurRad="38100" dist="38100" dir="2700000" algn="tl">
                              <a:srgbClr val="000000">
                                <a:alpha val="43137"/>
                              </a:srgbClr>
                            </a:outerShdw>
                          </a:effectLst>
                          <a:latin typeface="+mj-lt"/>
                        </a:rPr>
                        <a:t>de la pyramide sanitaire par les usagers</a:t>
                      </a:r>
                    </a:p>
                    <a:p>
                      <a:pPr marL="457200" marR="0" indent="-228600" algn="just" rtl="0">
                        <a:lnSpc>
                          <a:spcPct val="150000"/>
                        </a:lnSpc>
                        <a:spcBef>
                          <a:spcPts val="0"/>
                        </a:spcBef>
                        <a:spcAft>
                          <a:spcPts val="0"/>
                        </a:spcAft>
                      </a:pPr>
                      <a:r>
                        <a:rPr lang="fr-FR" sz="2000" kern="1400" dirty="0" smtClean="0">
                          <a:ln>
                            <a:noFill/>
                          </a:ln>
                          <a:solidFill>
                            <a:srgbClr val="000000"/>
                          </a:solidFill>
                          <a:effectLst>
                            <a:outerShdw blurRad="38100" dist="38100" dir="2700000" algn="tl">
                              <a:srgbClr val="000000">
                                <a:alpha val="43137"/>
                              </a:srgbClr>
                            </a:outerShdw>
                          </a:effectLst>
                          <a:latin typeface="+mj-lt"/>
                        </a:rPr>
                        <a:t>- Insuffisances </a:t>
                      </a:r>
                      <a:r>
                        <a:rPr lang="fr-FR" sz="2000" kern="1400" dirty="0">
                          <a:ln>
                            <a:noFill/>
                          </a:ln>
                          <a:solidFill>
                            <a:srgbClr val="000000"/>
                          </a:solidFill>
                          <a:effectLst>
                            <a:outerShdw blurRad="38100" dist="38100" dir="2700000" algn="tl">
                              <a:srgbClr val="000000">
                                <a:alpha val="43137"/>
                              </a:srgbClr>
                            </a:outerShdw>
                          </a:effectLst>
                          <a:latin typeface="+mj-lt"/>
                        </a:rPr>
                        <a:t>dans la rationalisation des soins, le respect des normes de qualité et la redevabilité</a:t>
                      </a:r>
                    </a:p>
                  </a:txBody>
                  <a:tcPr marL="68571" marR="68571" marT="0" marB="0"/>
                </a:tc>
              </a:tr>
            </a:tbl>
          </a:graphicData>
        </a:graphic>
      </p:graphicFrame>
    </p:spTree>
    <p:extLst>
      <p:ext uri="{BB962C8B-B14F-4D97-AF65-F5344CB8AC3E}">
        <p14:creationId xmlns:p14="http://schemas.microsoft.com/office/powerpoint/2010/main" val="40603917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850" y="536575"/>
            <a:ext cx="8134350" cy="1201738"/>
          </a:xfrm>
        </p:spPr>
        <p:txBody>
          <a:bodyPr/>
          <a:lstStyle/>
          <a:p>
            <a:pPr eaLnBrk="1" hangingPunct="1">
              <a:defRPr/>
            </a:pPr>
            <a:r>
              <a:rPr lang="fr-FR" b="1" dirty="0" smtClean="0">
                <a:effectLst>
                  <a:outerShdw blurRad="38100" dist="38100" dir="2700000" algn="tl">
                    <a:srgbClr val="000000">
                      <a:alpha val="43137"/>
                    </a:srgbClr>
                  </a:outerShdw>
                </a:effectLst>
              </a:rPr>
              <a:t>EVALUATION DU SYSTÈME DE SANTE</a:t>
            </a:r>
            <a:endParaRPr lang="fr-FR" b="1" dirty="0" smtClean="0"/>
          </a:p>
        </p:txBody>
      </p:sp>
      <p:graphicFrame>
        <p:nvGraphicFramePr>
          <p:cNvPr id="6" name="Espace réservé du contenu 5"/>
          <p:cNvGraphicFramePr>
            <a:graphicFrameLocks noGrp="1"/>
          </p:cNvGraphicFramePr>
          <p:nvPr>
            <p:ph idx="1"/>
          </p:nvPr>
        </p:nvGraphicFramePr>
        <p:xfrm>
          <a:off x="323850" y="1738313"/>
          <a:ext cx="8351838" cy="4572000"/>
        </p:xfrm>
        <a:graphic>
          <a:graphicData uri="http://schemas.openxmlformats.org/drawingml/2006/table">
            <a:tbl>
              <a:tblPr firstRow="1" bandRow="1">
                <a:tableStyleId>{5C22544A-7EE6-4342-B048-85BDC9FD1C3A}</a:tableStyleId>
              </a:tblPr>
              <a:tblGrid>
                <a:gridCol w="1511971"/>
                <a:gridCol w="1874855"/>
                <a:gridCol w="4965012"/>
              </a:tblGrid>
              <a:tr h="247789">
                <a:tc>
                  <a:txBody>
                    <a:bodyPr/>
                    <a:lstStyle/>
                    <a:p>
                      <a:pPr marR="0" indent="0" algn="ctr" rtl="0">
                        <a:lnSpc>
                          <a:spcPct val="150000"/>
                        </a:lnSpc>
                        <a:spcBef>
                          <a:spcPts val="0"/>
                        </a:spcBef>
                        <a:spcAft>
                          <a:spcPts val="0"/>
                        </a:spcAft>
                      </a:pPr>
                      <a:r>
                        <a:rPr lang="fr-FR" sz="2000" b="1" kern="1400" dirty="0">
                          <a:ln>
                            <a:noFill/>
                          </a:ln>
                          <a:solidFill>
                            <a:schemeClr val="tx2"/>
                          </a:solidFill>
                          <a:effectLst>
                            <a:outerShdw blurRad="38100" dist="38100" dir="2700000" algn="tl">
                              <a:srgbClr val="000000">
                                <a:alpha val="43137"/>
                              </a:srgbClr>
                            </a:outerShdw>
                          </a:effectLst>
                          <a:latin typeface="+mj-lt"/>
                        </a:rPr>
                        <a:t>ITEMS</a:t>
                      </a:r>
                      <a:endParaRPr lang="fr-FR" sz="2000" kern="1400" dirty="0">
                        <a:ln>
                          <a:noFill/>
                        </a:ln>
                        <a:solidFill>
                          <a:schemeClr val="tx2"/>
                        </a:solidFill>
                        <a:effectLst>
                          <a:outerShdw blurRad="38100" dist="38100" dir="2700000" algn="tl">
                            <a:srgbClr val="000000">
                              <a:alpha val="43137"/>
                            </a:srgbClr>
                          </a:outerShdw>
                        </a:effectLst>
                        <a:latin typeface="+mj-lt"/>
                      </a:endParaRPr>
                    </a:p>
                  </a:txBody>
                  <a:tcPr marL="68571" marR="68571" marT="0" marB="0"/>
                </a:tc>
                <a:tc>
                  <a:txBody>
                    <a:bodyPr/>
                    <a:lstStyle/>
                    <a:p>
                      <a:pPr marR="0" indent="0" algn="ctr" rtl="0">
                        <a:lnSpc>
                          <a:spcPct val="150000"/>
                        </a:lnSpc>
                        <a:spcBef>
                          <a:spcPts val="0"/>
                        </a:spcBef>
                        <a:spcAft>
                          <a:spcPts val="0"/>
                        </a:spcAft>
                      </a:pPr>
                      <a:r>
                        <a:rPr lang="fr-FR" sz="2000" b="1" kern="1400" dirty="0">
                          <a:ln>
                            <a:noFill/>
                          </a:ln>
                          <a:solidFill>
                            <a:schemeClr val="tx2"/>
                          </a:solidFill>
                          <a:effectLst>
                            <a:outerShdw blurRad="38100" dist="38100" dir="2700000" algn="tl">
                              <a:srgbClr val="000000">
                                <a:alpha val="43137"/>
                              </a:srgbClr>
                            </a:outerShdw>
                          </a:effectLst>
                          <a:latin typeface="+mj-lt"/>
                        </a:rPr>
                        <a:t>POINTS FORTS</a:t>
                      </a:r>
                      <a:endParaRPr lang="fr-FR" sz="2000" kern="1400" dirty="0">
                        <a:ln>
                          <a:noFill/>
                        </a:ln>
                        <a:solidFill>
                          <a:schemeClr val="tx2"/>
                        </a:solidFill>
                        <a:effectLst>
                          <a:outerShdw blurRad="38100" dist="38100" dir="2700000" algn="tl">
                            <a:srgbClr val="000000">
                              <a:alpha val="43137"/>
                            </a:srgbClr>
                          </a:outerShdw>
                        </a:effectLst>
                        <a:latin typeface="+mj-lt"/>
                      </a:endParaRPr>
                    </a:p>
                  </a:txBody>
                  <a:tcPr marL="68571" marR="68571" marT="0" marB="0"/>
                </a:tc>
                <a:tc>
                  <a:txBody>
                    <a:bodyPr/>
                    <a:lstStyle/>
                    <a:p>
                      <a:pPr marR="0" indent="0" algn="ctr" rtl="0">
                        <a:lnSpc>
                          <a:spcPct val="150000"/>
                        </a:lnSpc>
                        <a:spcBef>
                          <a:spcPts val="0"/>
                        </a:spcBef>
                        <a:spcAft>
                          <a:spcPts val="0"/>
                        </a:spcAft>
                      </a:pPr>
                      <a:r>
                        <a:rPr lang="fr-FR" sz="2000" b="1" kern="1400" dirty="0">
                          <a:ln>
                            <a:noFill/>
                          </a:ln>
                          <a:solidFill>
                            <a:schemeClr val="tx2"/>
                          </a:solidFill>
                          <a:effectLst>
                            <a:outerShdw blurRad="38100" dist="38100" dir="2700000" algn="tl">
                              <a:srgbClr val="000000">
                                <a:alpha val="43137"/>
                              </a:srgbClr>
                            </a:outerShdw>
                          </a:effectLst>
                          <a:latin typeface="+mj-lt"/>
                        </a:rPr>
                        <a:t>POINTS FAIBLES</a:t>
                      </a:r>
                      <a:endParaRPr lang="fr-FR" sz="2000" kern="1400" dirty="0">
                        <a:ln>
                          <a:noFill/>
                        </a:ln>
                        <a:solidFill>
                          <a:schemeClr val="tx2"/>
                        </a:solidFill>
                        <a:effectLst>
                          <a:outerShdw blurRad="38100" dist="38100" dir="2700000" algn="tl">
                            <a:srgbClr val="000000">
                              <a:alpha val="43137"/>
                            </a:srgbClr>
                          </a:outerShdw>
                        </a:effectLst>
                        <a:latin typeface="+mj-lt"/>
                      </a:endParaRPr>
                    </a:p>
                  </a:txBody>
                  <a:tcPr marL="68571" marR="68571" marT="0" marB="0"/>
                </a:tc>
              </a:tr>
              <a:tr h="840106">
                <a:tc>
                  <a:txBody>
                    <a:bodyPr/>
                    <a:lstStyle/>
                    <a:p>
                      <a:pPr marR="0" indent="0" algn="just" rtl="0">
                        <a:lnSpc>
                          <a:spcPct val="150000"/>
                        </a:lnSpc>
                        <a:spcBef>
                          <a:spcPts val="0"/>
                        </a:spcBef>
                        <a:spcAft>
                          <a:spcPts val="0"/>
                        </a:spcAft>
                      </a:pPr>
                      <a:r>
                        <a:rPr lang="fr-FR" sz="2000" kern="1400" dirty="0">
                          <a:ln>
                            <a:noFill/>
                          </a:ln>
                          <a:solidFill>
                            <a:srgbClr val="000000"/>
                          </a:solidFill>
                          <a:effectLst>
                            <a:outerShdw blurRad="38100" dist="38100" dir="2700000" algn="tl">
                              <a:srgbClr val="000000">
                                <a:alpha val="43137"/>
                              </a:srgbClr>
                            </a:outerShdw>
                          </a:effectLst>
                          <a:latin typeface="+mj-lt"/>
                        </a:rPr>
                        <a:t>Ressources humaines</a:t>
                      </a:r>
                    </a:p>
                  </a:txBody>
                  <a:tcPr marL="68571" marR="68571" marT="0" marB="0"/>
                </a:tc>
                <a:tc>
                  <a:txBody>
                    <a:bodyPr/>
                    <a:lstStyle/>
                    <a:p>
                      <a:pPr marL="457200" marR="0" indent="-228600" algn="just" rtl="0">
                        <a:lnSpc>
                          <a:spcPct val="150000"/>
                        </a:lnSpc>
                        <a:spcBef>
                          <a:spcPts val="0"/>
                        </a:spcBef>
                        <a:spcAft>
                          <a:spcPts val="0"/>
                        </a:spcAft>
                      </a:pPr>
                      <a:r>
                        <a:rPr lang="fr-FR" sz="2000" kern="1400" dirty="0" smtClean="0">
                          <a:ln>
                            <a:noFill/>
                          </a:ln>
                          <a:solidFill>
                            <a:srgbClr val="000000"/>
                          </a:solidFill>
                          <a:effectLst>
                            <a:outerShdw blurRad="38100" dist="38100" dir="2700000" algn="tl">
                              <a:srgbClr val="000000">
                                <a:alpha val="43137"/>
                              </a:srgbClr>
                            </a:outerShdw>
                          </a:effectLst>
                          <a:latin typeface="+mj-lt"/>
                        </a:rPr>
                        <a:t>- Ressources </a:t>
                      </a:r>
                      <a:r>
                        <a:rPr lang="fr-FR" sz="2000" kern="1400" dirty="0">
                          <a:ln>
                            <a:noFill/>
                          </a:ln>
                          <a:solidFill>
                            <a:srgbClr val="000000"/>
                          </a:solidFill>
                          <a:effectLst>
                            <a:outerShdw blurRad="38100" dist="38100" dir="2700000" algn="tl">
                              <a:srgbClr val="000000">
                                <a:alpha val="43137"/>
                              </a:srgbClr>
                            </a:outerShdw>
                          </a:effectLst>
                          <a:latin typeface="+mj-lt"/>
                        </a:rPr>
                        <a:t>humaines de qualité et bonne réputation de l’Ecole de Dakar</a:t>
                      </a:r>
                    </a:p>
                  </a:txBody>
                  <a:tcPr marL="68571" marR="68571" marT="0" marB="0"/>
                </a:tc>
                <a:tc>
                  <a:txBody>
                    <a:bodyPr/>
                    <a:lstStyle/>
                    <a:p>
                      <a:pPr marL="457200" marR="0" indent="-228600" algn="just" rtl="0">
                        <a:lnSpc>
                          <a:spcPct val="150000"/>
                        </a:lnSpc>
                        <a:spcBef>
                          <a:spcPts val="0"/>
                        </a:spcBef>
                        <a:spcAft>
                          <a:spcPts val="0"/>
                        </a:spcAft>
                      </a:pPr>
                      <a:r>
                        <a:rPr lang="fr-FR" sz="2000" kern="1400" dirty="0" smtClean="0">
                          <a:ln>
                            <a:noFill/>
                          </a:ln>
                          <a:solidFill>
                            <a:srgbClr val="000000"/>
                          </a:solidFill>
                          <a:effectLst>
                            <a:outerShdw blurRad="38100" dist="38100" dir="2700000" algn="tl">
                              <a:srgbClr val="000000">
                                <a:alpha val="43137"/>
                              </a:srgbClr>
                            </a:outerShdw>
                          </a:effectLst>
                          <a:latin typeface="+mj-lt"/>
                        </a:rPr>
                        <a:t>- Déficit </a:t>
                      </a:r>
                      <a:r>
                        <a:rPr lang="fr-FR" sz="2000" kern="1400" dirty="0">
                          <a:ln>
                            <a:noFill/>
                          </a:ln>
                          <a:solidFill>
                            <a:srgbClr val="000000"/>
                          </a:solidFill>
                          <a:effectLst>
                            <a:outerShdw blurRad="38100" dist="38100" dir="2700000" algn="tl">
                              <a:srgbClr val="000000">
                                <a:alpha val="43137"/>
                              </a:srgbClr>
                            </a:outerShdw>
                          </a:effectLst>
                          <a:latin typeface="+mj-lt"/>
                        </a:rPr>
                        <a:t>chronique de personnels plus accentué au niveau des régions de l’intérieur</a:t>
                      </a:r>
                    </a:p>
                    <a:p>
                      <a:pPr marL="457200" marR="0" indent="-228600" algn="just" rtl="0">
                        <a:lnSpc>
                          <a:spcPct val="150000"/>
                        </a:lnSpc>
                        <a:spcBef>
                          <a:spcPts val="0"/>
                        </a:spcBef>
                        <a:spcAft>
                          <a:spcPts val="0"/>
                        </a:spcAft>
                      </a:pPr>
                      <a:r>
                        <a:rPr lang="fr-FR" sz="2000" kern="1400" dirty="0" smtClean="0">
                          <a:ln>
                            <a:noFill/>
                          </a:ln>
                          <a:solidFill>
                            <a:srgbClr val="000000"/>
                          </a:solidFill>
                          <a:effectLst>
                            <a:outerShdw blurRad="38100" dist="38100" dir="2700000" algn="tl">
                              <a:srgbClr val="000000">
                                <a:alpha val="43137"/>
                              </a:srgbClr>
                            </a:outerShdw>
                          </a:effectLst>
                          <a:latin typeface="+mj-lt"/>
                        </a:rPr>
                        <a:t>- Déficit </a:t>
                      </a:r>
                      <a:r>
                        <a:rPr lang="fr-FR" sz="2000" kern="1400" dirty="0">
                          <a:ln>
                            <a:noFill/>
                          </a:ln>
                          <a:solidFill>
                            <a:srgbClr val="000000"/>
                          </a:solidFill>
                          <a:effectLst>
                            <a:outerShdw blurRad="38100" dist="38100" dir="2700000" algn="tl">
                              <a:srgbClr val="000000">
                                <a:alpha val="43137"/>
                              </a:srgbClr>
                            </a:outerShdw>
                          </a:effectLst>
                          <a:latin typeface="+mj-lt"/>
                        </a:rPr>
                        <a:t>quantitatif du nombre de prestataires formés</a:t>
                      </a:r>
                    </a:p>
                    <a:p>
                      <a:pPr marL="457200" marR="0" indent="-228600" algn="just" rtl="0">
                        <a:lnSpc>
                          <a:spcPct val="150000"/>
                        </a:lnSpc>
                        <a:spcBef>
                          <a:spcPts val="0"/>
                        </a:spcBef>
                        <a:spcAft>
                          <a:spcPts val="0"/>
                        </a:spcAft>
                      </a:pPr>
                      <a:r>
                        <a:rPr lang="fr-FR" sz="2000" kern="1400" dirty="0" smtClean="0">
                          <a:ln>
                            <a:noFill/>
                          </a:ln>
                          <a:solidFill>
                            <a:srgbClr val="000000"/>
                          </a:solidFill>
                          <a:effectLst>
                            <a:outerShdw blurRad="38100" dist="38100" dir="2700000" algn="tl">
                              <a:srgbClr val="000000">
                                <a:alpha val="43137"/>
                              </a:srgbClr>
                            </a:outerShdw>
                          </a:effectLst>
                          <a:latin typeface="+mj-lt"/>
                        </a:rPr>
                        <a:t>- Floraison </a:t>
                      </a:r>
                      <a:r>
                        <a:rPr lang="fr-FR" sz="2000" kern="1400" dirty="0">
                          <a:ln>
                            <a:noFill/>
                          </a:ln>
                          <a:solidFill>
                            <a:srgbClr val="000000"/>
                          </a:solidFill>
                          <a:effectLst>
                            <a:outerShdw blurRad="38100" dist="38100" dir="2700000" algn="tl">
                              <a:srgbClr val="000000">
                                <a:alpha val="43137"/>
                              </a:srgbClr>
                            </a:outerShdw>
                          </a:effectLst>
                          <a:latin typeface="+mj-lt"/>
                        </a:rPr>
                        <a:t>d’écoles privées professionnelles dont la plupart ne satisfont pas aux normes</a:t>
                      </a:r>
                    </a:p>
                  </a:txBody>
                  <a:tcPr marL="68571" marR="68571" marT="0" marB="0"/>
                </a:tc>
              </a:tr>
            </a:tbl>
          </a:graphicData>
        </a:graphic>
      </p:graphicFrame>
    </p:spTree>
    <p:extLst>
      <p:ext uri="{BB962C8B-B14F-4D97-AF65-F5344CB8AC3E}">
        <p14:creationId xmlns:p14="http://schemas.microsoft.com/office/powerpoint/2010/main" val="32636918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3350" y="692697"/>
            <a:ext cx="8686800" cy="1223416"/>
          </a:xfrm>
        </p:spPr>
        <p:txBody>
          <a:bodyPr/>
          <a:lstStyle/>
          <a:p>
            <a:pPr eaLnBrk="1" hangingPunct="1">
              <a:defRPr/>
            </a:pPr>
            <a:r>
              <a:rPr lang="fr-FR" b="1" dirty="0" smtClean="0">
                <a:effectLst>
                  <a:outerShdw blurRad="38100" dist="38100" dir="2700000" algn="tl">
                    <a:srgbClr val="000000">
                      <a:alpha val="43137"/>
                    </a:srgbClr>
                  </a:outerShdw>
                </a:effectLst>
              </a:rPr>
              <a:t>EVALUATION DU SYSTÈME DE SANTE</a:t>
            </a:r>
            <a:endParaRPr lang="fr-FR" b="1" dirty="0" smtClean="0"/>
          </a:p>
        </p:txBody>
      </p:sp>
      <p:graphicFrame>
        <p:nvGraphicFramePr>
          <p:cNvPr id="6" name="Espace réservé du contenu 5"/>
          <p:cNvGraphicFramePr>
            <a:graphicFrameLocks noGrp="1"/>
          </p:cNvGraphicFramePr>
          <p:nvPr>
            <p:ph idx="1"/>
          </p:nvPr>
        </p:nvGraphicFramePr>
        <p:xfrm>
          <a:off x="395288" y="1916113"/>
          <a:ext cx="8305800" cy="4114800"/>
        </p:xfrm>
        <a:graphic>
          <a:graphicData uri="http://schemas.openxmlformats.org/drawingml/2006/table">
            <a:tbl>
              <a:tblPr firstRow="1" bandRow="1">
                <a:tableStyleId>{5C22544A-7EE6-4342-B048-85BDC9FD1C3A}</a:tableStyleId>
              </a:tblPr>
              <a:tblGrid>
                <a:gridCol w="1656152"/>
                <a:gridCol w="1758504"/>
                <a:gridCol w="4891144"/>
              </a:tblGrid>
              <a:tr h="247789">
                <a:tc>
                  <a:txBody>
                    <a:bodyPr/>
                    <a:lstStyle/>
                    <a:p>
                      <a:pPr marR="0" indent="0" algn="ctr" rtl="0">
                        <a:lnSpc>
                          <a:spcPct val="150000"/>
                        </a:lnSpc>
                        <a:spcBef>
                          <a:spcPts val="0"/>
                        </a:spcBef>
                        <a:spcAft>
                          <a:spcPts val="0"/>
                        </a:spcAft>
                      </a:pPr>
                      <a:r>
                        <a:rPr lang="fr-FR" sz="2000" b="1" kern="1400" dirty="0">
                          <a:ln>
                            <a:noFill/>
                          </a:ln>
                          <a:solidFill>
                            <a:schemeClr val="tx2"/>
                          </a:solidFill>
                          <a:effectLst>
                            <a:outerShdw blurRad="50800" dist="38100" dir="2700000" algn="tl">
                              <a:srgbClr val="000000">
                                <a:alpha val="40000"/>
                              </a:srgbClr>
                            </a:outerShdw>
                          </a:effectLst>
                          <a:latin typeface="+mj-lt"/>
                        </a:rPr>
                        <a:t>ITEMS</a:t>
                      </a:r>
                      <a:endParaRPr lang="fr-FR" sz="2000" kern="1400" dirty="0">
                        <a:ln>
                          <a:noFill/>
                        </a:ln>
                        <a:solidFill>
                          <a:schemeClr val="tx2"/>
                        </a:solidFill>
                        <a:effectLst/>
                        <a:latin typeface="+mj-lt"/>
                      </a:endParaRPr>
                    </a:p>
                  </a:txBody>
                  <a:tcPr marL="68579" marR="68579" marT="0" marB="0"/>
                </a:tc>
                <a:tc>
                  <a:txBody>
                    <a:bodyPr/>
                    <a:lstStyle/>
                    <a:p>
                      <a:pPr marR="0" indent="0" algn="ctr" rtl="0">
                        <a:lnSpc>
                          <a:spcPct val="150000"/>
                        </a:lnSpc>
                        <a:spcBef>
                          <a:spcPts val="0"/>
                        </a:spcBef>
                        <a:spcAft>
                          <a:spcPts val="0"/>
                        </a:spcAft>
                      </a:pPr>
                      <a:r>
                        <a:rPr lang="fr-FR" sz="2000" b="1" kern="1400" dirty="0">
                          <a:ln>
                            <a:noFill/>
                          </a:ln>
                          <a:solidFill>
                            <a:schemeClr val="tx2"/>
                          </a:solidFill>
                          <a:effectLst>
                            <a:outerShdw blurRad="50800" dist="38100" dir="2700000" algn="tl">
                              <a:srgbClr val="000000">
                                <a:alpha val="40000"/>
                              </a:srgbClr>
                            </a:outerShdw>
                          </a:effectLst>
                          <a:latin typeface="+mj-lt"/>
                        </a:rPr>
                        <a:t>POINTS FORTS</a:t>
                      </a:r>
                      <a:endParaRPr lang="fr-FR" sz="2000" kern="1400" dirty="0">
                        <a:ln>
                          <a:noFill/>
                        </a:ln>
                        <a:solidFill>
                          <a:schemeClr val="tx2"/>
                        </a:solidFill>
                        <a:effectLst/>
                        <a:latin typeface="+mj-lt"/>
                      </a:endParaRPr>
                    </a:p>
                  </a:txBody>
                  <a:tcPr marL="68579" marR="68579" marT="0" marB="0"/>
                </a:tc>
                <a:tc>
                  <a:txBody>
                    <a:bodyPr/>
                    <a:lstStyle/>
                    <a:p>
                      <a:pPr marR="0" indent="0" algn="ctr" rtl="0">
                        <a:lnSpc>
                          <a:spcPct val="150000"/>
                        </a:lnSpc>
                        <a:spcBef>
                          <a:spcPts val="0"/>
                        </a:spcBef>
                        <a:spcAft>
                          <a:spcPts val="0"/>
                        </a:spcAft>
                      </a:pPr>
                      <a:r>
                        <a:rPr lang="fr-FR" sz="2000" b="1" kern="1400" dirty="0">
                          <a:ln>
                            <a:noFill/>
                          </a:ln>
                          <a:solidFill>
                            <a:schemeClr val="tx2"/>
                          </a:solidFill>
                          <a:effectLst>
                            <a:outerShdw blurRad="50800" dist="38100" dir="2700000" algn="tl">
                              <a:srgbClr val="000000">
                                <a:alpha val="40000"/>
                              </a:srgbClr>
                            </a:outerShdw>
                          </a:effectLst>
                          <a:latin typeface="+mj-lt"/>
                        </a:rPr>
                        <a:t>POINTS FAIBLES</a:t>
                      </a:r>
                      <a:endParaRPr lang="fr-FR" sz="2000" kern="1400" dirty="0">
                        <a:ln>
                          <a:noFill/>
                        </a:ln>
                        <a:solidFill>
                          <a:schemeClr val="tx2"/>
                        </a:solidFill>
                        <a:effectLst/>
                        <a:latin typeface="+mj-lt"/>
                      </a:endParaRPr>
                    </a:p>
                  </a:txBody>
                  <a:tcPr marL="68579" marR="68579" marT="0" marB="0"/>
                </a:tc>
              </a:tr>
              <a:tr h="840106">
                <a:tc>
                  <a:txBody>
                    <a:bodyPr/>
                    <a:lstStyle/>
                    <a:p>
                      <a:pPr marR="0" indent="0" algn="just" rtl="0">
                        <a:lnSpc>
                          <a:spcPct val="150000"/>
                        </a:lnSpc>
                        <a:spcBef>
                          <a:spcPts val="0"/>
                        </a:spcBef>
                        <a:spcAft>
                          <a:spcPts val="0"/>
                        </a:spcAft>
                      </a:pPr>
                      <a:r>
                        <a:rPr lang="fr-FR" sz="2000" kern="1400" dirty="0">
                          <a:ln>
                            <a:noFill/>
                          </a:ln>
                          <a:solidFill>
                            <a:srgbClr val="000000"/>
                          </a:solidFill>
                          <a:effectLst>
                            <a:outerShdw blurRad="50800" dist="38100" dir="2700000" algn="tl">
                              <a:srgbClr val="000000">
                                <a:alpha val="40000"/>
                              </a:srgbClr>
                            </a:outerShdw>
                          </a:effectLst>
                          <a:latin typeface="+mj-lt"/>
                        </a:rPr>
                        <a:t>Financement de la Santé</a:t>
                      </a:r>
                      <a:endParaRPr lang="fr-FR" sz="2000" kern="1400" dirty="0">
                        <a:ln>
                          <a:noFill/>
                        </a:ln>
                        <a:solidFill>
                          <a:srgbClr val="000000"/>
                        </a:solidFill>
                        <a:effectLst/>
                        <a:latin typeface="+mj-lt"/>
                      </a:endParaRPr>
                    </a:p>
                  </a:txBody>
                  <a:tcPr marL="68579" marR="68579" marT="0" marB="0"/>
                </a:tc>
                <a:tc>
                  <a:txBody>
                    <a:bodyPr/>
                    <a:lstStyle/>
                    <a:p>
                      <a:pPr marL="457200" marR="0" indent="-228600" algn="just" rtl="0">
                        <a:lnSpc>
                          <a:spcPct val="150000"/>
                        </a:lnSpc>
                        <a:spcBef>
                          <a:spcPts val="0"/>
                        </a:spcBef>
                        <a:spcAft>
                          <a:spcPts val="0"/>
                        </a:spcAft>
                      </a:pPr>
                      <a:r>
                        <a:rPr lang="fr-FR" sz="2000" kern="1400" dirty="0">
                          <a:ln>
                            <a:noFill/>
                          </a:ln>
                          <a:solidFill>
                            <a:srgbClr val="000000"/>
                          </a:solidFill>
                          <a:effectLst>
                            <a:outerShdw blurRad="50800" dist="38100" dir="2700000" algn="tl">
                              <a:srgbClr val="000000">
                                <a:alpha val="40000"/>
                              </a:srgbClr>
                            </a:outerShdw>
                          </a:effectLst>
                          <a:latin typeface="+mj-lt"/>
                        </a:rPr>
                        <a:t>Efforts de </a:t>
                      </a:r>
                      <a:r>
                        <a:rPr lang="fr-FR" sz="2000" kern="1400" dirty="0" err="1" smtClean="0">
                          <a:ln>
                            <a:noFill/>
                          </a:ln>
                          <a:solidFill>
                            <a:srgbClr val="000000"/>
                          </a:solidFill>
                          <a:effectLst>
                            <a:outerShdw blurRad="50800" dist="38100" dir="2700000" algn="tl">
                              <a:srgbClr val="000000">
                                <a:alpha val="40000"/>
                              </a:srgbClr>
                            </a:outerShdw>
                          </a:effectLst>
                          <a:latin typeface="+mj-lt"/>
                        </a:rPr>
                        <a:t>finance-ment</a:t>
                      </a:r>
                      <a:r>
                        <a:rPr lang="fr-FR" sz="2000" kern="1400" dirty="0" smtClean="0">
                          <a:ln>
                            <a:noFill/>
                          </a:ln>
                          <a:solidFill>
                            <a:srgbClr val="000000"/>
                          </a:solidFill>
                          <a:effectLst>
                            <a:outerShdw blurRad="50800" dist="38100" dir="2700000" algn="tl">
                              <a:srgbClr val="000000">
                                <a:alpha val="40000"/>
                              </a:srgbClr>
                            </a:outerShdw>
                          </a:effectLst>
                          <a:latin typeface="+mj-lt"/>
                        </a:rPr>
                        <a:t> </a:t>
                      </a:r>
                      <a:r>
                        <a:rPr lang="fr-FR" sz="2000" kern="1400" dirty="0">
                          <a:ln>
                            <a:noFill/>
                          </a:ln>
                          <a:solidFill>
                            <a:srgbClr val="000000"/>
                          </a:solidFill>
                          <a:effectLst>
                            <a:outerShdw blurRad="50800" dist="38100" dir="2700000" algn="tl">
                              <a:srgbClr val="000000">
                                <a:alpha val="40000"/>
                              </a:srgbClr>
                            </a:outerShdw>
                          </a:effectLst>
                          <a:latin typeface="+mj-lt"/>
                        </a:rPr>
                        <a:t>des politiques de gratuité</a:t>
                      </a:r>
                      <a:endParaRPr lang="fr-FR" sz="2000" kern="1400" dirty="0">
                        <a:ln>
                          <a:noFill/>
                        </a:ln>
                        <a:solidFill>
                          <a:srgbClr val="000000"/>
                        </a:solidFill>
                        <a:effectLst/>
                        <a:latin typeface="+mj-lt"/>
                      </a:endParaRPr>
                    </a:p>
                  </a:txBody>
                  <a:tcPr marL="68579" marR="68579" marT="0" marB="0"/>
                </a:tc>
                <a:tc>
                  <a:txBody>
                    <a:bodyPr/>
                    <a:lstStyle/>
                    <a:p>
                      <a:pPr marL="457200" marR="0" indent="-228600" algn="just" rtl="0">
                        <a:lnSpc>
                          <a:spcPct val="150000"/>
                        </a:lnSpc>
                        <a:spcBef>
                          <a:spcPts val="0"/>
                        </a:spcBef>
                        <a:spcAft>
                          <a:spcPts val="0"/>
                        </a:spcAft>
                      </a:pPr>
                      <a:r>
                        <a:rPr lang="fr-FR" sz="2000" kern="1400" dirty="0" smtClean="0">
                          <a:ln>
                            <a:noFill/>
                          </a:ln>
                          <a:solidFill>
                            <a:srgbClr val="000000"/>
                          </a:solidFill>
                          <a:effectLst>
                            <a:outerShdw blurRad="50800" dist="38100" dir="2700000" algn="tl">
                              <a:srgbClr val="000000">
                                <a:alpha val="40000"/>
                              </a:srgbClr>
                            </a:outerShdw>
                          </a:effectLst>
                          <a:latin typeface="+mj-lt"/>
                        </a:rPr>
                        <a:t>- Collecte </a:t>
                      </a:r>
                      <a:r>
                        <a:rPr lang="fr-FR" sz="2000" kern="1400" dirty="0">
                          <a:ln>
                            <a:noFill/>
                          </a:ln>
                          <a:solidFill>
                            <a:srgbClr val="000000"/>
                          </a:solidFill>
                          <a:effectLst>
                            <a:outerShdw blurRad="50800" dist="38100" dir="2700000" algn="tl">
                              <a:srgbClr val="000000">
                                <a:alpha val="40000"/>
                              </a:srgbClr>
                            </a:outerShdw>
                          </a:effectLst>
                          <a:latin typeface="+mj-lt"/>
                        </a:rPr>
                        <a:t>des données financières embryonnaire</a:t>
                      </a:r>
                      <a:endParaRPr lang="fr-FR" sz="2000" kern="1400" dirty="0">
                        <a:ln>
                          <a:noFill/>
                        </a:ln>
                        <a:solidFill>
                          <a:srgbClr val="000000"/>
                        </a:solidFill>
                        <a:effectLst/>
                        <a:latin typeface="+mj-lt"/>
                      </a:endParaRPr>
                    </a:p>
                    <a:p>
                      <a:pPr marL="457200" marR="0" indent="-228600" algn="just" rtl="0">
                        <a:lnSpc>
                          <a:spcPct val="150000"/>
                        </a:lnSpc>
                        <a:spcBef>
                          <a:spcPts val="0"/>
                        </a:spcBef>
                        <a:spcAft>
                          <a:spcPts val="0"/>
                        </a:spcAft>
                      </a:pPr>
                      <a:r>
                        <a:rPr lang="fr-FR" sz="2000" kern="1400" dirty="0" smtClean="0">
                          <a:ln>
                            <a:noFill/>
                          </a:ln>
                          <a:solidFill>
                            <a:srgbClr val="000000"/>
                          </a:solidFill>
                          <a:effectLst>
                            <a:outerShdw blurRad="50800" dist="38100" dir="2700000" algn="tl">
                              <a:srgbClr val="000000">
                                <a:alpha val="40000"/>
                              </a:srgbClr>
                            </a:outerShdw>
                          </a:effectLst>
                          <a:latin typeface="+mj-lt"/>
                        </a:rPr>
                        <a:t>- Absence </a:t>
                      </a:r>
                      <a:r>
                        <a:rPr lang="fr-FR" sz="2000" kern="1400" dirty="0">
                          <a:ln>
                            <a:noFill/>
                          </a:ln>
                          <a:solidFill>
                            <a:srgbClr val="000000"/>
                          </a:solidFill>
                          <a:effectLst>
                            <a:outerShdw blurRad="50800" dist="38100" dir="2700000" algn="tl">
                              <a:srgbClr val="000000">
                                <a:alpha val="40000"/>
                              </a:srgbClr>
                            </a:outerShdw>
                          </a:effectLst>
                          <a:latin typeface="+mj-lt"/>
                        </a:rPr>
                        <a:t>de critères pertinents d’allocation des ressources</a:t>
                      </a:r>
                      <a:endParaRPr lang="fr-FR" sz="2000" kern="1400" dirty="0">
                        <a:ln>
                          <a:noFill/>
                        </a:ln>
                        <a:solidFill>
                          <a:srgbClr val="000000"/>
                        </a:solidFill>
                        <a:effectLst/>
                        <a:latin typeface="+mj-lt"/>
                      </a:endParaRPr>
                    </a:p>
                    <a:p>
                      <a:pPr marL="457200" marR="0" indent="-228600" algn="just" rtl="0">
                        <a:lnSpc>
                          <a:spcPct val="150000"/>
                        </a:lnSpc>
                        <a:spcBef>
                          <a:spcPts val="0"/>
                        </a:spcBef>
                        <a:spcAft>
                          <a:spcPts val="0"/>
                        </a:spcAft>
                      </a:pPr>
                      <a:r>
                        <a:rPr lang="fr-FR" sz="2000" kern="1400" dirty="0" smtClean="0">
                          <a:ln>
                            <a:noFill/>
                          </a:ln>
                          <a:solidFill>
                            <a:srgbClr val="000000"/>
                          </a:solidFill>
                          <a:effectLst>
                            <a:outerShdw blurRad="50800" dist="38100" dir="2700000" algn="tl">
                              <a:srgbClr val="000000">
                                <a:alpha val="40000"/>
                              </a:srgbClr>
                            </a:outerShdw>
                          </a:effectLst>
                          <a:latin typeface="+mj-lt"/>
                        </a:rPr>
                        <a:t>- Insuffisance </a:t>
                      </a:r>
                      <a:r>
                        <a:rPr lang="fr-FR" sz="2000" kern="1400" dirty="0">
                          <a:ln>
                            <a:noFill/>
                          </a:ln>
                          <a:solidFill>
                            <a:srgbClr val="000000"/>
                          </a:solidFill>
                          <a:effectLst>
                            <a:outerShdw blurRad="50800" dist="38100" dir="2700000" algn="tl">
                              <a:srgbClr val="000000">
                                <a:alpha val="40000"/>
                              </a:srgbClr>
                            </a:outerShdw>
                          </a:effectLst>
                          <a:latin typeface="+mj-lt"/>
                        </a:rPr>
                        <a:t>de l’analyse des obstacles financiers à l’accès aux services de santé</a:t>
                      </a:r>
                      <a:endParaRPr lang="fr-FR" sz="2000" kern="1400" dirty="0">
                        <a:ln>
                          <a:noFill/>
                        </a:ln>
                        <a:solidFill>
                          <a:srgbClr val="000000"/>
                        </a:solidFill>
                        <a:effectLst/>
                        <a:latin typeface="+mj-lt"/>
                      </a:endParaRPr>
                    </a:p>
                  </a:txBody>
                  <a:tcPr marL="68579" marR="68579" marT="0" marB="0"/>
                </a:tc>
              </a:tr>
            </a:tbl>
          </a:graphicData>
        </a:graphic>
      </p:graphicFrame>
    </p:spTree>
    <p:extLst>
      <p:ext uri="{BB962C8B-B14F-4D97-AF65-F5344CB8AC3E}">
        <p14:creationId xmlns:p14="http://schemas.microsoft.com/office/powerpoint/2010/main" val="7552715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3350" y="692696"/>
            <a:ext cx="8686800" cy="1152128"/>
          </a:xfrm>
        </p:spPr>
        <p:txBody>
          <a:bodyPr/>
          <a:lstStyle/>
          <a:p>
            <a:pPr eaLnBrk="1" hangingPunct="1">
              <a:defRPr/>
            </a:pPr>
            <a:r>
              <a:rPr lang="fr-FR" b="1" dirty="0" smtClean="0">
                <a:effectLst>
                  <a:outerShdw blurRad="38100" dist="38100" dir="2700000" algn="tl">
                    <a:srgbClr val="000000">
                      <a:alpha val="43137"/>
                    </a:srgbClr>
                  </a:outerShdw>
                </a:effectLst>
              </a:rPr>
              <a:t>EVALUATION DU SYSTÈME DE SANTE</a:t>
            </a:r>
            <a:endParaRPr lang="fr-FR" b="1" dirty="0" smtClean="0"/>
          </a:p>
        </p:txBody>
      </p:sp>
      <p:graphicFrame>
        <p:nvGraphicFramePr>
          <p:cNvPr id="6" name="Espace réservé du contenu 5"/>
          <p:cNvGraphicFramePr>
            <a:graphicFrameLocks noGrp="1"/>
          </p:cNvGraphicFramePr>
          <p:nvPr>
            <p:ph idx="1"/>
          </p:nvPr>
        </p:nvGraphicFramePr>
        <p:xfrm>
          <a:off x="711200" y="1916113"/>
          <a:ext cx="7989888" cy="3657600"/>
        </p:xfrm>
        <a:graphic>
          <a:graphicData uri="http://schemas.openxmlformats.org/drawingml/2006/table">
            <a:tbl>
              <a:tblPr firstRow="1" bandRow="1">
                <a:tableStyleId>{5C22544A-7EE6-4342-B048-85BDC9FD1C3A}</a:tableStyleId>
              </a:tblPr>
              <a:tblGrid>
                <a:gridCol w="1412751"/>
                <a:gridCol w="1872028"/>
                <a:gridCol w="4705109"/>
              </a:tblGrid>
              <a:tr h="247789">
                <a:tc>
                  <a:txBody>
                    <a:bodyPr/>
                    <a:lstStyle/>
                    <a:p>
                      <a:pPr marR="0" indent="0" algn="ctr" rtl="0">
                        <a:lnSpc>
                          <a:spcPct val="100000"/>
                        </a:lnSpc>
                        <a:spcBef>
                          <a:spcPts val="0"/>
                        </a:spcBef>
                        <a:spcAft>
                          <a:spcPts val="0"/>
                        </a:spcAft>
                      </a:pPr>
                      <a:r>
                        <a:rPr lang="fr-FR" sz="2000" b="1" kern="1400" dirty="0">
                          <a:ln>
                            <a:noFill/>
                          </a:ln>
                          <a:solidFill>
                            <a:schemeClr val="tx2"/>
                          </a:solidFill>
                          <a:effectLst>
                            <a:outerShdw blurRad="50800" dist="38100" dir="2700000" algn="tl">
                              <a:srgbClr val="000000">
                                <a:alpha val="40000"/>
                              </a:srgbClr>
                            </a:outerShdw>
                          </a:effectLst>
                          <a:latin typeface="+mj-lt"/>
                        </a:rPr>
                        <a:t>ITEMS</a:t>
                      </a:r>
                      <a:endParaRPr lang="fr-FR" sz="2000" kern="1400" dirty="0">
                        <a:ln>
                          <a:noFill/>
                        </a:ln>
                        <a:solidFill>
                          <a:schemeClr val="tx2"/>
                        </a:solidFill>
                        <a:effectLst/>
                        <a:latin typeface="+mj-lt"/>
                      </a:endParaRPr>
                    </a:p>
                  </a:txBody>
                  <a:tcPr marL="68573" marR="68573" marT="0" marB="0"/>
                </a:tc>
                <a:tc>
                  <a:txBody>
                    <a:bodyPr/>
                    <a:lstStyle/>
                    <a:p>
                      <a:pPr marR="0" indent="0" algn="ctr" rtl="0">
                        <a:lnSpc>
                          <a:spcPct val="100000"/>
                        </a:lnSpc>
                        <a:spcBef>
                          <a:spcPts val="0"/>
                        </a:spcBef>
                        <a:spcAft>
                          <a:spcPts val="0"/>
                        </a:spcAft>
                      </a:pPr>
                      <a:r>
                        <a:rPr lang="fr-FR" sz="2000" b="1" kern="1400" dirty="0">
                          <a:ln>
                            <a:noFill/>
                          </a:ln>
                          <a:solidFill>
                            <a:schemeClr val="tx2"/>
                          </a:solidFill>
                          <a:effectLst>
                            <a:outerShdw blurRad="50800" dist="38100" dir="2700000" algn="tl">
                              <a:srgbClr val="000000">
                                <a:alpha val="40000"/>
                              </a:srgbClr>
                            </a:outerShdw>
                          </a:effectLst>
                          <a:latin typeface="+mj-lt"/>
                        </a:rPr>
                        <a:t>POINTS FORTS</a:t>
                      </a:r>
                      <a:endParaRPr lang="fr-FR" sz="2000" kern="1400" dirty="0">
                        <a:ln>
                          <a:noFill/>
                        </a:ln>
                        <a:solidFill>
                          <a:schemeClr val="tx2"/>
                        </a:solidFill>
                        <a:effectLst/>
                        <a:latin typeface="+mj-lt"/>
                      </a:endParaRPr>
                    </a:p>
                  </a:txBody>
                  <a:tcPr marL="68573" marR="68573" marT="0" marB="0"/>
                </a:tc>
                <a:tc>
                  <a:txBody>
                    <a:bodyPr/>
                    <a:lstStyle/>
                    <a:p>
                      <a:pPr marR="0" indent="0" algn="ctr" rtl="0">
                        <a:lnSpc>
                          <a:spcPct val="100000"/>
                        </a:lnSpc>
                        <a:spcBef>
                          <a:spcPts val="0"/>
                        </a:spcBef>
                        <a:spcAft>
                          <a:spcPts val="0"/>
                        </a:spcAft>
                      </a:pPr>
                      <a:r>
                        <a:rPr lang="fr-FR" sz="2000" b="1" kern="1400" dirty="0">
                          <a:ln>
                            <a:noFill/>
                          </a:ln>
                          <a:solidFill>
                            <a:schemeClr val="tx2"/>
                          </a:solidFill>
                          <a:effectLst>
                            <a:outerShdw blurRad="50800" dist="38100" dir="2700000" algn="tl">
                              <a:srgbClr val="000000">
                                <a:alpha val="40000"/>
                              </a:srgbClr>
                            </a:outerShdw>
                          </a:effectLst>
                          <a:latin typeface="+mj-lt"/>
                        </a:rPr>
                        <a:t>POINTS FAIBLES</a:t>
                      </a:r>
                      <a:endParaRPr lang="fr-FR" sz="2000" kern="1400" dirty="0">
                        <a:ln>
                          <a:noFill/>
                        </a:ln>
                        <a:solidFill>
                          <a:schemeClr val="tx2"/>
                        </a:solidFill>
                        <a:effectLst/>
                        <a:latin typeface="+mj-lt"/>
                      </a:endParaRPr>
                    </a:p>
                  </a:txBody>
                  <a:tcPr marL="68573" marR="68573" marT="0" marB="0"/>
                </a:tc>
              </a:tr>
              <a:tr h="1176149">
                <a:tc>
                  <a:txBody>
                    <a:bodyPr/>
                    <a:lstStyle/>
                    <a:p>
                      <a:pPr marR="0" indent="0" algn="just" rtl="0">
                        <a:lnSpc>
                          <a:spcPct val="100000"/>
                        </a:lnSpc>
                        <a:spcBef>
                          <a:spcPts val="0"/>
                        </a:spcBef>
                        <a:spcAft>
                          <a:spcPts val="0"/>
                        </a:spcAft>
                      </a:pPr>
                      <a:r>
                        <a:rPr lang="fr-FR" sz="2000" kern="1400" dirty="0">
                          <a:ln>
                            <a:noFill/>
                          </a:ln>
                          <a:solidFill>
                            <a:srgbClr val="000000"/>
                          </a:solidFill>
                          <a:effectLst>
                            <a:outerShdw blurRad="50800" dist="38100" dir="2700000" algn="tl">
                              <a:srgbClr val="000000">
                                <a:alpha val="40000"/>
                              </a:srgbClr>
                            </a:outerShdw>
                          </a:effectLst>
                          <a:latin typeface="+mj-lt"/>
                        </a:rPr>
                        <a:t>Produits et technologies médicaux essentiels</a:t>
                      </a:r>
                      <a:endParaRPr lang="fr-FR" sz="2000" kern="1400" dirty="0">
                        <a:ln>
                          <a:noFill/>
                        </a:ln>
                        <a:solidFill>
                          <a:srgbClr val="000000"/>
                        </a:solidFill>
                        <a:effectLst/>
                        <a:latin typeface="+mj-lt"/>
                      </a:endParaRPr>
                    </a:p>
                  </a:txBody>
                  <a:tcPr marL="68573" marR="68573" marT="0" marB="0"/>
                </a:tc>
                <a:tc>
                  <a:txBody>
                    <a:bodyPr/>
                    <a:lstStyle/>
                    <a:p>
                      <a:pPr marL="457200" marR="0" indent="-228600" algn="just" rtl="0">
                        <a:lnSpc>
                          <a:spcPct val="100000"/>
                        </a:lnSpc>
                        <a:spcBef>
                          <a:spcPts val="0"/>
                        </a:spcBef>
                        <a:spcAft>
                          <a:spcPts val="0"/>
                        </a:spcAft>
                      </a:pPr>
                      <a:r>
                        <a:rPr lang="fr-FR" sz="2000" kern="1400" dirty="0" err="1" smtClean="0">
                          <a:ln>
                            <a:noFill/>
                          </a:ln>
                          <a:solidFill>
                            <a:srgbClr val="000000"/>
                          </a:solidFill>
                          <a:effectLst>
                            <a:outerShdw blurRad="50800" dist="38100" dir="2700000" algn="tl">
                              <a:srgbClr val="000000">
                                <a:alpha val="40000"/>
                              </a:srgbClr>
                            </a:outerShdw>
                          </a:effectLst>
                          <a:latin typeface="+mj-lt"/>
                        </a:rPr>
                        <a:t>Centralisa-tion</a:t>
                      </a:r>
                      <a:r>
                        <a:rPr lang="fr-FR" sz="2000" kern="1400" dirty="0" smtClean="0">
                          <a:ln>
                            <a:noFill/>
                          </a:ln>
                          <a:solidFill>
                            <a:srgbClr val="000000"/>
                          </a:solidFill>
                          <a:effectLst>
                            <a:outerShdw blurRad="50800" dist="38100" dir="2700000" algn="tl">
                              <a:srgbClr val="000000">
                                <a:alpha val="40000"/>
                              </a:srgbClr>
                            </a:outerShdw>
                          </a:effectLst>
                          <a:latin typeface="+mj-lt"/>
                        </a:rPr>
                        <a:t> </a:t>
                      </a:r>
                      <a:r>
                        <a:rPr lang="fr-FR" sz="2000" kern="1400" dirty="0">
                          <a:ln>
                            <a:noFill/>
                          </a:ln>
                          <a:solidFill>
                            <a:srgbClr val="000000"/>
                          </a:solidFill>
                          <a:effectLst>
                            <a:outerShdw blurRad="50800" dist="38100" dir="2700000" algn="tl">
                              <a:srgbClr val="000000">
                                <a:alpha val="40000"/>
                              </a:srgbClr>
                            </a:outerShdw>
                          </a:effectLst>
                          <a:latin typeface="+mj-lt"/>
                        </a:rPr>
                        <a:t>de la distribution des </a:t>
                      </a:r>
                      <a:r>
                        <a:rPr lang="fr-FR" sz="2000" kern="1400" dirty="0" err="1" smtClean="0">
                          <a:ln>
                            <a:noFill/>
                          </a:ln>
                          <a:solidFill>
                            <a:srgbClr val="000000"/>
                          </a:solidFill>
                          <a:effectLst>
                            <a:outerShdw blurRad="50800" dist="38100" dir="2700000" algn="tl">
                              <a:srgbClr val="000000">
                                <a:alpha val="40000"/>
                              </a:srgbClr>
                            </a:outerShdw>
                          </a:effectLst>
                          <a:latin typeface="+mj-lt"/>
                        </a:rPr>
                        <a:t>médica-ments</a:t>
                      </a:r>
                      <a:r>
                        <a:rPr lang="fr-FR" sz="2000" kern="1400" dirty="0" smtClean="0">
                          <a:ln>
                            <a:noFill/>
                          </a:ln>
                          <a:solidFill>
                            <a:srgbClr val="000000"/>
                          </a:solidFill>
                          <a:effectLst>
                            <a:outerShdw blurRad="50800" dist="38100" dir="2700000" algn="tl">
                              <a:srgbClr val="000000">
                                <a:alpha val="40000"/>
                              </a:srgbClr>
                            </a:outerShdw>
                          </a:effectLst>
                          <a:latin typeface="+mj-lt"/>
                        </a:rPr>
                        <a:t> </a:t>
                      </a:r>
                      <a:r>
                        <a:rPr lang="fr-FR" sz="2000" kern="1400" dirty="0">
                          <a:ln>
                            <a:noFill/>
                          </a:ln>
                          <a:solidFill>
                            <a:srgbClr val="000000"/>
                          </a:solidFill>
                          <a:effectLst>
                            <a:outerShdw blurRad="50800" dist="38100" dir="2700000" algn="tl">
                              <a:srgbClr val="000000">
                                <a:alpha val="40000"/>
                              </a:srgbClr>
                            </a:outerShdw>
                          </a:effectLst>
                          <a:latin typeface="+mj-lt"/>
                        </a:rPr>
                        <a:t>essentiels par la PNA</a:t>
                      </a:r>
                      <a:endParaRPr lang="fr-FR" sz="2000" kern="1400" dirty="0">
                        <a:ln>
                          <a:noFill/>
                        </a:ln>
                        <a:solidFill>
                          <a:srgbClr val="000000"/>
                        </a:solidFill>
                        <a:effectLst/>
                        <a:latin typeface="+mj-lt"/>
                      </a:endParaRPr>
                    </a:p>
                  </a:txBody>
                  <a:tcPr marL="68573" marR="68573" marT="0" marB="0"/>
                </a:tc>
                <a:tc>
                  <a:txBody>
                    <a:bodyPr/>
                    <a:lstStyle/>
                    <a:p>
                      <a:pPr marL="457200" marR="0" indent="-228600" algn="just" rtl="0">
                        <a:lnSpc>
                          <a:spcPct val="100000"/>
                        </a:lnSpc>
                        <a:spcBef>
                          <a:spcPts val="0"/>
                        </a:spcBef>
                        <a:spcAft>
                          <a:spcPts val="0"/>
                        </a:spcAft>
                      </a:pPr>
                      <a:r>
                        <a:rPr lang="fr-FR" sz="2000" kern="1400" dirty="0" smtClean="0">
                          <a:ln>
                            <a:noFill/>
                          </a:ln>
                          <a:solidFill>
                            <a:srgbClr val="000000"/>
                          </a:solidFill>
                          <a:effectLst>
                            <a:outerShdw blurRad="50800" dist="38100" dir="2700000" algn="tl">
                              <a:srgbClr val="000000">
                                <a:alpha val="40000"/>
                              </a:srgbClr>
                            </a:outerShdw>
                          </a:effectLst>
                          <a:latin typeface="+mj-lt"/>
                        </a:rPr>
                        <a:t>- Ruptures </a:t>
                      </a:r>
                      <a:r>
                        <a:rPr lang="fr-FR" sz="2000" kern="1400" dirty="0">
                          <a:ln>
                            <a:noFill/>
                          </a:ln>
                          <a:solidFill>
                            <a:srgbClr val="000000"/>
                          </a:solidFill>
                          <a:effectLst>
                            <a:outerShdw blurRad="50800" dist="38100" dir="2700000" algn="tl">
                              <a:srgbClr val="000000">
                                <a:alpha val="40000"/>
                              </a:srgbClr>
                            </a:outerShdw>
                          </a:effectLst>
                          <a:latin typeface="+mj-lt"/>
                        </a:rPr>
                        <a:t>de stock fréquentes (quantification)</a:t>
                      </a:r>
                      <a:endParaRPr lang="fr-FR" sz="2000" kern="1400" dirty="0">
                        <a:ln>
                          <a:noFill/>
                        </a:ln>
                        <a:solidFill>
                          <a:srgbClr val="000000"/>
                        </a:solidFill>
                        <a:effectLst/>
                        <a:latin typeface="+mj-lt"/>
                      </a:endParaRPr>
                    </a:p>
                    <a:p>
                      <a:pPr marL="457200" marR="0" indent="-228600" algn="just" rtl="0">
                        <a:lnSpc>
                          <a:spcPct val="100000"/>
                        </a:lnSpc>
                        <a:spcBef>
                          <a:spcPts val="0"/>
                        </a:spcBef>
                        <a:spcAft>
                          <a:spcPts val="0"/>
                        </a:spcAft>
                      </a:pPr>
                      <a:r>
                        <a:rPr lang="fr-FR" sz="2000" kern="1400" dirty="0" smtClean="0">
                          <a:ln>
                            <a:noFill/>
                          </a:ln>
                          <a:solidFill>
                            <a:srgbClr val="000000"/>
                          </a:solidFill>
                          <a:effectLst>
                            <a:outerShdw blurRad="50800" dist="38100" dir="2700000" algn="tl">
                              <a:srgbClr val="000000">
                                <a:alpha val="40000"/>
                              </a:srgbClr>
                            </a:outerShdw>
                          </a:effectLst>
                          <a:latin typeface="+mj-lt"/>
                        </a:rPr>
                        <a:t>- Faible </a:t>
                      </a:r>
                      <a:r>
                        <a:rPr lang="fr-FR" sz="2000" kern="1400" dirty="0">
                          <a:ln>
                            <a:noFill/>
                          </a:ln>
                          <a:solidFill>
                            <a:srgbClr val="000000"/>
                          </a:solidFill>
                          <a:effectLst>
                            <a:outerShdw blurRad="50800" dist="38100" dir="2700000" algn="tl">
                              <a:srgbClr val="000000">
                                <a:alpha val="40000"/>
                              </a:srgbClr>
                            </a:outerShdw>
                          </a:effectLst>
                          <a:latin typeface="+mj-lt"/>
                        </a:rPr>
                        <a:t>disponibilité de réactifs de laboratoire, consommables et intrants (manque de priorisation et difficultés budgétaires)</a:t>
                      </a:r>
                      <a:endParaRPr lang="fr-FR" sz="2000" kern="1400" dirty="0">
                        <a:ln>
                          <a:noFill/>
                        </a:ln>
                        <a:solidFill>
                          <a:srgbClr val="000000"/>
                        </a:solidFill>
                        <a:effectLst/>
                        <a:latin typeface="+mj-lt"/>
                      </a:endParaRPr>
                    </a:p>
                    <a:p>
                      <a:pPr marL="457200" marR="0" indent="-228600" algn="just" rtl="0">
                        <a:lnSpc>
                          <a:spcPct val="100000"/>
                        </a:lnSpc>
                        <a:spcBef>
                          <a:spcPts val="0"/>
                        </a:spcBef>
                        <a:spcAft>
                          <a:spcPts val="0"/>
                        </a:spcAft>
                      </a:pPr>
                      <a:r>
                        <a:rPr lang="fr-FR" sz="2000" kern="1400" dirty="0" smtClean="0">
                          <a:ln>
                            <a:noFill/>
                          </a:ln>
                          <a:solidFill>
                            <a:srgbClr val="000000"/>
                          </a:solidFill>
                          <a:effectLst>
                            <a:outerShdw blurRad="50800" dist="38100" dir="2700000" algn="tl">
                              <a:srgbClr val="000000">
                                <a:alpha val="40000"/>
                              </a:srgbClr>
                            </a:outerShdw>
                          </a:effectLst>
                          <a:latin typeface="+mj-lt"/>
                        </a:rPr>
                        <a:t>- Inondation </a:t>
                      </a:r>
                      <a:r>
                        <a:rPr lang="fr-FR" sz="2000" kern="1400" dirty="0">
                          <a:ln>
                            <a:noFill/>
                          </a:ln>
                          <a:solidFill>
                            <a:srgbClr val="000000"/>
                          </a:solidFill>
                          <a:effectLst>
                            <a:outerShdw blurRad="50800" dist="38100" dir="2700000" algn="tl">
                              <a:srgbClr val="000000">
                                <a:alpha val="40000"/>
                              </a:srgbClr>
                            </a:outerShdw>
                          </a:effectLst>
                          <a:latin typeface="+mj-lt"/>
                        </a:rPr>
                        <a:t>du marché par des médicaments de spécialités et phénomène des médicaments de la rue</a:t>
                      </a:r>
                      <a:endParaRPr lang="fr-FR" sz="2000" kern="1400" dirty="0">
                        <a:ln>
                          <a:noFill/>
                        </a:ln>
                        <a:solidFill>
                          <a:srgbClr val="000000"/>
                        </a:solidFill>
                        <a:effectLst/>
                        <a:latin typeface="+mj-lt"/>
                      </a:endParaRPr>
                    </a:p>
                  </a:txBody>
                  <a:tcPr marL="68573" marR="68573" marT="0" marB="0"/>
                </a:tc>
              </a:tr>
            </a:tbl>
          </a:graphicData>
        </a:graphic>
      </p:graphicFrame>
    </p:spTree>
    <p:extLst>
      <p:ext uri="{BB962C8B-B14F-4D97-AF65-F5344CB8AC3E}">
        <p14:creationId xmlns:p14="http://schemas.microsoft.com/office/powerpoint/2010/main" val="19704760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692696"/>
            <a:ext cx="8686800" cy="1288504"/>
          </a:xfrm>
        </p:spPr>
        <p:txBody>
          <a:bodyPr/>
          <a:lstStyle/>
          <a:p>
            <a:pPr eaLnBrk="1" hangingPunct="1">
              <a:defRPr/>
            </a:pPr>
            <a:r>
              <a:rPr lang="fr-FR" altLang="fr-FR" b="1" dirty="0" smtClean="0">
                <a:effectLst>
                  <a:outerShdw blurRad="38100" dist="38100" dir="2700000" algn="tl">
                    <a:srgbClr val="000000">
                      <a:alpha val="43137"/>
                    </a:srgbClr>
                  </a:outerShdw>
                </a:effectLst>
              </a:rPr>
              <a:t>QUELLES MISSIONS POUR </a:t>
            </a:r>
            <a:r>
              <a:rPr lang="fr-FR" altLang="fr-FR" b="1" dirty="0">
                <a:effectLst>
                  <a:outerShdw blurRad="38100" dist="38100" dir="2700000" algn="tl">
                    <a:srgbClr val="000000">
                      <a:alpha val="43137"/>
                    </a:srgbClr>
                  </a:outerShdw>
                </a:effectLst>
              </a:rPr>
              <a:t>LA </a:t>
            </a:r>
            <a:r>
              <a:rPr lang="fr-FR" altLang="fr-FR" b="1" dirty="0" smtClean="0">
                <a:effectLst>
                  <a:outerShdw blurRad="38100" dist="38100" dir="2700000" algn="tl">
                    <a:srgbClr val="000000">
                      <a:alpha val="43137"/>
                    </a:srgbClr>
                  </a:outerShdw>
                </a:effectLst>
              </a:rPr>
              <a:t>COALITION ?</a:t>
            </a:r>
            <a:endParaRPr lang="fr-FR" b="1" dirty="0" smtClean="0">
              <a:effectLst>
                <a:outerShdw blurRad="38100" dist="38100" dir="2700000" algn="tl">
                  <a:srgbClr val="000000">
                    <a:alpha val="43137"/>
                  </a:srgbClr>
                </a:outerShdw>
              </a:effectLst>
            </a:endParaRPr>
          </a:p>
        </p:txBody>
      </p:sp>
      <p:sp>
        <p:nvSpPr>
          <p:cNvPr id="3" name="Espace réservé du contenu 2"/>
          <p:cNvSpPr>
            <a:spLocks noGrp="1"/>
          </p:cNvSpPr>
          <p:nvPr>
            <p:ph sz="half" idx="1"/>
          </p:nvPr>
        </p:nvSpPr>
        <p:spPr>
          <a:xfrm>
            <a:off x="685800" y="1981200"/>
            <a:ext cx="5686425" cy="3733800"/>
          </a:xfrm>
        </p:spPr>
        <p:txBody>
          <a:bodyPr/>
          <a:lstStyle/>
          <a:p>
            <a:pPr algn="just" eaLnBrk="1" hangingPunct="1">
              <a:defRPr/>
            </a:pPr>
            <a:r>
              <a:rPr lang="fr-FR" sz="2400" dirty="0" smtClean="0">
                <a:effectLst>
                  <a:outerShdw blurRad="38100" dist="38100" dir="2700000" algn="tl">
                    <a:srgbClr val="000000">
                      <a:alpha val="43137"/>
                    </a:srgbClr>
                  </a:outerShdw>
                </a:effectLst>
              </a:rPr>
              <a:t>Comment matérialiser le principe énoncé à l’article 8 de la Constitution sénégalaise qui garantit à tout citoyen le droit à la Santé ?</a:t>
            </a:r>
          </a:p>
          <a:p>
            <a:pPr algn="just" eaLnBrk="1" hangingPunct="1">
              <a:defRPr/>
            </a:pPr>
            <a:r>
              <a:rPr lang="fr-FR" sz="2400" dirty="0" smtClean="0">
                <a:effectLst>
                  <a:outerShdw blurRad="38100" dist="38100" dir="2700000" algn="tl">
                    <a:srgbClr val="000000">
                      <a:alpha val="43137"/>
                    </a:srgbClr>
                  </a:outerShdw>
                </a:effectLst>
              </a:rPr>
              <a:t>Comment permettre à l’Etat sénégalais et aux différents acteurs d’avoir des outils pour mieux répondre aux besoins de santé des populations ?</a:t>
            </a:r>
          </a:p>
        </p:txBody>
      </p:sp>
      <p:pic>
        <p:nvPicPr>
          <p:cNvPr id="29700" name="Espace réservé du contenu 4"/>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659563" y="2205038"/>
            <a:ext cx="1604962" cy="2808287"/>
          </a:xfrm>
        </p:spPr>
      </p:pic>
    </p:spTree>
    <p:extLst>
      <p:ext uri="{BB962C8B-B14F-4D97-AF65-F5344CB8AC3E}">
        <p14:creationId xmlns:p14="http://schemas.microsoft.com/office/powerpoint/2010/main" val="6666365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1"/>
          <p:cNvSpPr>
            <a:spLocks noGrp="1"/>
          </p:cNvSpPr>
          <p:nvPr>
            <p:ph type="title"/>
          </p:nvPr>
        </p:nvSpPr>
        <p:spPr>
          <a:xfrm>
            <a:off x="251520" y="618542"/>
            <a:ext cx="8686800" cy="1360512"/>
          </a:xfrm>
        </p:spPr>
        <p:txBody>
          <a:bodyPr/>
          <a:lstStyle/>
          <a:p>
            <a:pPr algn="just"/>
            <a:r>
              <a:rPr lang="fr-FR" altLang="fr-FR" b="1" dirty="0">
                <a:effectLst>
                  <a:outerShdw blurRad="38100" dist="38100" dir="2700000" algn="tl">
                    <a:srgbClr val="000000">
                      <a:alpha val="43137"/>
                    </a:srgbClr>
                  </a:outerShdw>
                </a:effectLst>
              </a:rPr>
              <a:t>QUELLES MISSIONS POUR LA COALITION ?</a:t>
            </a:r>
            <a:endParaRPr lang="fr-FR" altLang="fr-FR" dirty="0" smtClean="0"/>
          </a:p>
        </p:txBody>
      </p:sp>
      <p:sp>
        <p:nvSpPr>
          <p:cNvPr id="30723" name="Espace réservé du contenu 2"/>
          <p:cNvSpPr>
            <a:spLocks noGrp="1"/>
          </p:cNvSpPr>
          <p:nvPr>
            <p:ph sz="half" idx="1"/>
          </p:nvPr>
        </p:nvSpPr>
        <p:spPr>
          <a:xfrm>
            <a:off x="685800" y="1981200"/>
            <a:ext cx="5470525" cy="3733800"/>
          </a:xfrm>
        </p:spPr>
        <p:txBody>
          <a:bodyPr/>
          <a:lstStyle/>
          <a:p>
            <a:pPr algn="just" eaLnBrk="1" hangingPunct="1"/>
            <a:r>
              <a:rPr lang="fr-FR" altLang="fr-FR" sz="2400" dirty="0" smtClean="0"/>
              <a:t>Quelle évaluation faut-il faire du PNDS censé déterminer une orientation claire pour le système sanitaire ? </a:t>
            </a:r>
          </a:p>
          <a:p>
            <a:pPr algn="just" eaLnBrk="1" hangingPunct="1"/>
            <a:r>
              <a:rPr lang="fr-FR" altLang="fr-FR" sz="2400" dirty="0" smtClean="0"/>
              <a:t>Comment maintenir ou renforcer certains acquis face à des menaces sanitaires </a:t>
            </a:r>
            <a:r>
              <a:rPr lang="fr-FR" altLang="fr-FR" sz="2400" dirty="0" err="1" smtClean="0"/>
              <a:t>sous-régionales</a:t>
            </a:r>
            <a:r>
              <a:rPr lang="fr-FR" altLang="fr-FR" sz="2400" dirty="0" smtClean="0"/>
              <a:t> voire mondiales (choléra, maladie à virus Ebola) ?</a:t>
            </a:r>
          </a:p>
        </p:txBody>
      </p:sp>
      <p:pic>
        <p:nvPicPr>
          <p:cNvPr id="30724" name="Espace réservé du contenu 2"/>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443663" y="2205038"/>
            <a:ext cx="1676400" cy="3671887"/>
          </a:xfrm>
        </p:spPr>
      </p:pic>
    </p:spTree>
    <p:extLst>
      <p:ext uri="{BB962C8B-B14F-4D97-AF65-F5344CB8AC3E}">
        <p14:creationId xmlns:p14="http://schemas.microsoft.com/office/powerpoint/2010/main" val="3993483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685800" y="1981200"/>
            <a:ext cx="5254625" cy="3733800"/>
          </a:xfrm>
        </p:spPr>
        <p:txBody>
          <a:bodyPr/>
          <a:lstStyle/>
          <a:p>
            <a:pPr algn="just" eaLnBrk="1" hangingPunct="1">
              <a:defRPr/>
            </a:pPr>
            <a:r>
              <a:rPr lang="fr-FR" sz="2400" dirty="0" smtClean="0">
                <a:effectLst>
                  <a:outerShdw blurRad="38100" dist="38100" dir="2700000" algn="tl">
                    <a:srgbClr val="000000">
                      <a:alpha val="43137"/>
                    </a:srgbClr>
                  </a:outerShdw>
                </a:effectLst>
              </a:rPr>
              <a:t>Comment faire pour corriger certaines insuffisances de notre législation sanitaire qui laisse la porte ouverte à plusieurs abus (exercice privé de la médecine, publicité en faveur des </a:t>
            </a:r>
            <a:r>
              <a:rPr lang="fr-FR" sz="2400" dirty="0" err="1" smtClean="0">
                <a:effectLst>
                  <a:outerShdw blurRad="38100" dist="38100" dir="2700000" algn="tl">
                    <a:srgbClr val="000000">
                      <a:alpha val="43137"/>
                    </a:srgbClr>
                  </a:outerShdw>
                </a:effectLst>
              </a:rPr>
              <a:t>tradithérapeutes</a:t>
            </a:r>
            <a:r>
              <a:rPr lang="fr-FR" sz="2400" dirty="0" smtClean="0">
                <a:effectLst>
                  <a:outerShdw blurRad="38100" dist="38100" dir="2700000" algn="tl">
                    <a:srgbClr val="000000">
                      <a:alpha val="43137"/>
                    </a:srgbClr>
                  </a:outerShdw>
                </a:effectLst>
              </a:rPr>
              <a:t>, de la dépigmentation artificielle, de la nutrition…) ?</a:t>
            </a:r>
          </a:p>
        </p:txBody>
      </p:sp>
      <p:pic>
        <p:nvPicPr>
          <p:cNvPr id="31748" name="Espace réservé du contenu 3"/>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156325" y="2205038"/>
            <a:ext cx="1963738" cy="3384550"/>
          </a:xfrm>
        </p:spPr>
      </p:pic>
      <p:sp>
        <p:nvSpPr>
          <p:cNvPr id="2" name="Titre 1"/>
          <p:cNvSpPr>
            <a:spLocks noGrp="1"/>
          </p:cNvSpPr>
          <p:nvPr>
            <p:ph type="title"/>
          </p:nvPr>
        </p:nvSpPr>
        <p:spPr>
          <a:xfrm>
            <a:off x="133350" y="620688"/>
            <a:ext cx="8686800" cy="1224136"/>
          </a:xfrm>
        </p:spPr>
        <p:txBody>
          <a:bodyPr/>
          <a:lstStyle/>
          <a:p>
            <a:r>
              <a:rPr lang="fr-FR" altLang="fr-FR" b="1" dirty="0">
                <a:effectLst>
                  <a:outerShdw blurRad="38100" dist="38100" dir="2700000" algn="tl">
                    <a:srgbClr val="000000">
                      <a:alpha val="43137"/>
                    </a:srgbClr>
                  </a:outerShdw>
                </a:effectLst>
              </a:rPr>
              <a:t>QUELLES MISSIONS POUR LA COALITION ?</a:t>
            </a:r>
            <a:endParaRPr lang="fr-FR" dirty="0"/>
          </a:p>
        </p:txBody>
      </p:sp>
    </p:spTree>
    <p:extLst>
      <p:ext uri="{BB962C8B-B14F-4D97-AF65-F5344CB8AC3E}">
        <p14:creationId xmlns:p14="http://schemas.microsoft.com/office/powerpoint/2010/main" val="22552865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1"/>
          <p:cNvSpPr>
            <a:spLocks noGrp="1"/>
          </p:cNvSpPr>
          <p:nvPr>
            <p:ph type="title"/>
          </p:nvPr>
        </p:nvSpPr>
        <p:spPr>
          <a:xfrm>
            <a:off x="133350" y="692696"/>
            <a:ext cx="8686800" cy="1152128"/>
          </a:xfrm>
        </p:spPr>
        <p:txBody>
          <a:bodyPr/>
          <a:lstStyle/>
          <a:p>
            <a:pPr algn="just"/>
            <a:r>
              <a:rPr lang="fr-FR" altLang="fr-FR" b="1" dirty="0">
                <a:effectLst>
                  <a:outerShdw blurRad="38100" dist="38100" dir="2700000" algn="tl">
                    <a:srgbClr val="000000">
                      <a:alpha val="43137"/>
                    </a:srgbClr>
                  </a:outerShdw>
                </a:effectLst>
              </a:rPr>
              <a:t>QUELLES MISSIONS POUR LA COALITION ?</a:t>
            </a:r>
            <a:endParaRPr lang="fr-FR" altLang="fr-FR" dirty="0" smtClean="0"/>
          </a:p>
        </p:txBody>
      </p:sp>
      <p:sp>
        <p:nvSpPr>
          <p:cNvPr id="3" name="Espace réservé du contenu 2"/>
          <p:cNvSpPr>
            <a:spLocks noGrp="1"/>
          </p:cNvSpPr>
          <p:nvPr>
            <p:ph sz="half" idx="1"/>
          </p:nvPr>
        </p:nvSpPr>
        <p:spPr>
          <a:xfrm>
            <a:off x="685800" y="1981200"/>
            <a:ext cx="5614988" cy="3824288"/>
          </a:xfrm>
        </p:spPr>
        <p:txBody>
          <a:bodyPr/>
          <a:lstStyle/>
          <a:p>
            <a:pPr algn="just" eaLnBrk="1" hangingPunct="1">
              <a:defRPr/>
            </a:pPr>
            <a:r>
              <a:rPr lang="fr-FR" sz="2400" dirty="0" smtClean="0">
                <a:effectLst>
                  <a:outerShdw blurRad="50800" dist="38100" dir="2700000" algn="tl">
                    <a:srgbClr val="000000">
                      <a:alpha val="40000"/>
                    </a:srgbClr>
                  </a:outerShdw>
                </a:effectLst>
              </a:rPr>
              <a:t>Quelle réforme doit-on mettre en œuvre pour permettre à nos hôpitaux de mieux répondre à leurs missions ? </a:t>
            </a:r>
            <a:endParaRPr lang="fr-FR" sz="2400" dirty="0" smtClean="0"/>
          </a:p>
          <a:p>
            <a:pPr algn="just" eaLnBrk="1" hangingPunct="1">
              <a:defRPr/>
            </a:pPr>
            <a:r>
              <a:rPr lang="fr-FR" sz="2400" dirty="0" smtClean="0">
                <a:effectLst>
                  <a:outerShdw blurRad="50800" dist="38100" dir="2700000" algn="tl">
                    <a:srgbClr val="000000">
                      <a:alpha val="40000"/>
                    </a:srgbClr>
                  </a:outerShdw>
                </a:effectLst>
              </a:rPr>
              <a:t>Comment améliorer notre système d’informations sanitaires ?</a:t>
            </a:r>
            <a:endParaRPr lang="fr-FR" sz="2400" dirty="0" smtClean="0"/>
          </a:p>
          <a:p>
            <a:pPr algn="just" eaLnBrk="1" hangingPunct="1">
              <a:defRPr/>
            </a:pPr>
            <a:r>
              <a:rPr lang="fr-FR" sz="2400" dirty="0" smtClean="0">
                <a:effectLst>
                  <a:outerShdw blurRad="50800" dist="38100" dir="2700000" algn="tl">
                    <a:srgbClr val="000000">
                      <a:alpha val="40000"/>
                    </a:srgbClr>
                  </a:outerShdw>
                </a:effectLst>
              </a:rPr>
              <a:t> Comment mieux prendre en compte les questions éthiques, et améliorer l’accueil et l’humanisation de nos structures sanitaires ?</a:t>
            </a:r>
            <a:endParaRPr lang="fr-FR" sz="2400" dirty="0" smtClean="0"/>
          </a:p>
          <a:p>
            <a:pPr algn="just" eaLnBrk="1" hangingPunct="1">
              <a:defRPr/>
            </a:pPr>
            <a:endParaRPr lang="fr-FR" sz="2400" dirty="0" smtClean="0"/>
          </a:p>
        </p:txBody>
      </p:sp>
      <p:pic>
        <p:nvPicPr>
          <p:cNvPr id="32772" name="Espace réservé du contenu 3"/>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516688" y="2205038"/>
            <a:ext cx="1941512" cy="3240087"/>
          </a:xfrm>
        </p:spPr>
      </p:pic>
    </p:spTree>
    <p:extLst>
      <p:ext uri="{BB962C8B-B14F-4D97-AF65-F5344CB8AC3E}">
        <p14:creationId xmlns:p14="http://schemas.microsoft.com/office/powerpoint/2010/main" val="15293226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1"/>
          <p:cNvSpPr>
            <a:spLocks noGrp="1"/>
          </p:cNvSpPr>
          <p:nvPr>
            <p:ph type="title"/>
          </p:nvPr>
        </p:nvSpPr>
        <p:spPr>
          <a:xfrm>
            <a:off x="133350" y="692696"/>
            <a:ext cx="8686800" cy="1288504"/>
          </a:xfrm>
        </p:spPr>
        <p:txBody>
          <a:bodyPr/>
          <a:lstStyle/>
          <a:p>
            <a:pPr algn="just"/>
            <a:r>
              <a:rPr lang="fr-FR" altLang="fr-FR" b="1" dirty="0">
                <a:effectLst>
                  <a:outerShdw blurRad="38100" dist="38100" dir="2700000" algn="tl">
                    <a:srgbClr val="000000">
                      <a:alpha val="43137"/>
                    </a:srgbClr>
                  </a:outerShdw>
                </a:effectLst>
              </a:rPr>
              <a:t>QUELLES MISSIONS POUR LA COALITION ?</a:t>
            </a:r>
            <a:endParaRPr lang="fr-FR" altLang="fr-FR" dirty="0" smtClean="0"/>
          </a:p>
        </p:txBody>
      </p:sp>
      <p:sp>
        <p:nvSpPr>
          <p:cNvPr id="34819" name="Espace réservé du contenu 2"/>
          <p:cNvSpPr>
            <a:spLocks noGrp="1"/>
          </p:cNvSpPr>
          <p:nvPr>
            <p:ph sz="half" idx="1"/>
          </p:nvPr>
        </p:nvSpPr>
        <p:spPr>
          <a:xfrm>
            <a:off x="685800" y="1981200"/>
            <a:ext cx="5399088" cy="3733800"/>
          </a:xfrm>
        </p:spPr>
        <p:txBody>
          <a:bodyPr/>
          <a:lstStyle/>
          <a:p>
            <a:pPr algn="just" eaLnBrk="1" hangingPunct="1">
              <a:defRPr/>
            </a:pPr>
            <a:r>
              <a:rPr lang="fr-FR" altLang="fr-FR" sz="2400" dirty="0" smtClean="0">
                <a:effectLst>
                  <a:outerShdw blurRad="38100" dist="38100" dir="2700000" algn="tl">
                    <a:srgbClr val="000000">
                      <a:alpha val="43137"/>
                    </a:srgbClr>
                  </a:outerShdw>
                </a:effectLst>
              </a:rPr>
              <a:t>Comment élaborer une carte sanitaire cohérente répondant aux impératifs de la prévention mais aussi de la médecine curative, sans oublier le pré-hospitalier et les soins à domicile ? </a:t>
            </a:r>
          </a:p>
          <a:p>
            <a:pPr algn="just" eaLnBrk="1" hangingPunct="1">
              <a:defRPr/>
            </a:pPr>
            <a:r>
              <a:rPr lang="fr-FR" altLang="fr-FR" sz="2400" dirty="0" smtClean="0">
                <a:effectLst>
                  <a:outerShdw blurRad="38100" dist="38100" dir="2700000" algn="tl">
                    <a:srgbClr val="000000">
                      <a:alpha val="43137"/>
                    </a:srgbClr>
                  </a:outerShdw>
                </a:effectLst>
              </a:rPr>
              <a:t>Quelles politiques incitatives devons-nous élaborer pour permettre aux zones les plus reculées d’avoir accès à des soins de qualité ?  </a:t>
            </a:r>
          </a:p>
        </p:txBody>
      </p:sp>
      <p:pic>
        <p:nvPicPr>
          <p:cNvPr id="33796" name="Espace réservé du contenu 2"/>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443663" y="2133600"/>
            <a:ext cx="1676400" cy="3816350"/>
          </a:xfrm>
        </p:spPr>
      </p:pic>
    </p:spTree>
    <p:extLst>
      <p:ext uri="{BB962C8B-B14F-4D97-AF65-F5344CB8AC3E}">
        <p14:creationId xmlns:p14="http://schemas.microsoft.com/office/powerpoint/2010/main" val="39505582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defRPr/>
            </a:pPr>
            <a:r>
              <a:rPr lang="fr-FR" b="1" dirty="0" smtClean="0">
                <a:effectLst>
                  <a:outerShdw blurRad="50800" dist="38100" dir="2700000" algn="tl">
                    <a:srgbClr val="000000">
                      <a:alpha val="40000"/>
                    </a:srgbClr>
                  </a:outerShdw>
                </a:effectLst>
              </a:rPr>
              <a:t>INTRODUCTION</a:t>
            </a:r>
            <a:endParaRPr lang="fr-FR" b="1" dirty="0" smtClean="0"/>
          </a:p>
        </p:txBody>
      </p:sp>
      <p:sp>
        <p:nvSpPr>
          <p:cNvPr id="7171" name="Espace réservé du contenu 2"/>
          <p:cNvSpPr>
            <a:spLocks noGrp="1"/>
          </p:cNvSpPr>
          <p:nvPr>
            <p:ph idx="1"/>
          </p:nvPr>
        </p:nvSpPr>
        <p:spPr>
          <a:xfrm>
            <a:off x="685800" y="1981200"/>
            <a:ext cx="7772400" cy="4327525"/>
          </a:xfrm>
        </p:spPr>
        <p:txBody>
          <a:bodyPr/>
          <a:lstStyle/>
          <a:p>
            <a:pPr algn="just" eaLnBrk="1" hangingPunct="1"/>
            <a:r>
              <a:rPr lang="fr-FR" altLang="fr-FR" sz="2800" dirty="0" smtClean="0">
                <a:effectLst>
                  <a:outerShdw blurRad="38100" dist="38100" dir="2700000" algn="tl">
                    <a:srgbClr val="000000">
                      <a:alpha val="43137"/>
                    </a:srgbClr>
                  </a:outerShdw>
                </a:effectLst>
              </a:rPr>
              <a:t>Même si des acquis significatifs ont été engrangés, on note, de manière générale, la persistance de nombreux défis pour mieux répondre aux besoins de santé des populations.</a:t>
            </a:r>
          </a:p>
          <a:p>
            <a:pPr algn="just" eaLnBrk="1" hangingPunct="1"/>
            <a:r>
              <a:rPr lang="fr-FR" altLang="fr-FR" sz="2800" dirty="0" smtClean="0">
                <a:effectLst>
                  <a:outerShdw blurRad="38100" dist="38100" dir="2700000" algn="tl">
                    <a:srgbClr val="000000">
                      <a:alpha val="43137"/>
                    </a:srgbClr>
                  </a:outerShdw>
                </a:effectLst>
              </a:rPr>
              <a:t>Notre pays dispose de beaucoup d’atouts historiques et sociologiques pour mettre en place un système sanitaire performant dans l’intérêt de nos populations.</a:t>
            </a:r>
          </a:p>
          <a:p>
            <a:pPr eaLnBrk="1" hangingPunct="1"/>
            <a:endParaRPr lang="fr-FR" altLang="fr-FR" sz="2800" dirty="0" smtClean="0"/>
          </a:p>
        </p:txBody>
      </p:sp>
    </p:spTree>
    <p:extLst>
      <p:ext uri="{BB962C8B-B14F-4D97-AF65-F5344CB8AC3E}">
        <p14:creationId xmlns:p14="http://schemas.microsoft.com/office/powerpoint/2010/main" val="19284038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re 1"/>
          <p:cNvSpPr>
            <a:spLocks noGrp="1"/>
          </p:cNvSpPr>
          <p:nvPr>
            <p:ph type="title"/>
          </p:nvPr>
        </p:nvSpPr>
        <p:spPr>
          <a:xfrm>
            <a:off x="179512" y="692696"/>
            <a:ext cx="8686800" cy="1288504"/>
          </a:xfrm>
        </p:spPr>
        <p:txBody>
          <a:bodyPr/>
          <a:lstStyle/>
          <a:p>
            <a:pPr algn="just"/>
            <a:r>
              <a:rPr lang="fr-FR" altLang="fr-FR" b="1" dirty="0">
                <a:effectLst>
                  <a:outerShdw blurRad="38100" dist="38100" dir="2700000" algn="tl">
                    <a:srgbClr val="000000">
                      <a:alpha val="43137"/>
                    </a:srgbClr>
                  </a:outerShdw>
                </a:effectLst>
              </a:rPr>
              <a:t>QUELLES MISSIONS POUR LA COALITION ?</a:t>
            </a:r>
            <a:endParaRPr lang="fr-FR" altLang="fr-FR" dirty="0" smtClean="0"/>
          </a:p>
        </p:txBody>
      </p:sp>
      <p:sp>
        <p:nvSpPr>
          <p:cNvPr id="34819" name="Espace réservé du contenu 2"/>
          <p:cNvSpPr>
            <a:spLocks noGrp="1"/>
          </p:cNvSpPr>
          <p:nvPr>
            <p:ph sz="half" idx="1"/>
          </p:nvPr>
        </p:nvSpPr>
        <p:spPr>
          <a:xfrm>
            <a:off x="685800" y="1981200"/>
            <a:ext cx="6046788" cy="3463925"/>
          </a:xfrm>
        </p:spPr>
        <p:txBody>
          <a:bodyPr/>
          <a:lstStyle/>
          <a:p>
            <a:pPr algn="just" eaLnBrk="1" hangingPunct="1">
              <a:lnSpc>
                <a:spcPct val="150000"/>
              </a:lnSpc>
            </a:pPr>
            <a:r>
              <a:rPr lang="fr-FR" altLang="fr-FR" sz="2400" dirty="0" smtClean="0">
                <a:effectLst>
                  <a:outerShdw blurRad="38100" dist="38100" dir="2700000" algn="tl">
                    <a:srgbClr val="000000">
                      <a:alpha val="43137"/>
                    </a:srgbClr>
                  </a:outerShdw>
                </a:effectLst>
              </a:rPr>
              <a:t>Quelle politique du médicament est la mieux adaptée pour notre pays ?</a:t>
            </a:r>
          </a:p>
          <a:p>
            <a:pPr algn="just" eaLnBrk="1" hangingPunct="1">
              <a:lnSpc>
                <a:spcPct val="150000"/>
              </a:lnSpc>
            </a:pPr>
            <a:r>
              <a:rPr lang="fr-FR" altLang="fr-FR" sz="2400" dirty="0" smtClean="0">
                <a:effectLst>
                  <a:outerShdw blurRad="38100" dist="38100" dir="2700000" algn="tl">
                    <a:srgbClr val="000000">
                      <a:alpha val="43137"/>
                    </a:srgbClr>
                  </a:outerShdw>
                </a:effectLst>
              </a:rPr>
              <a:t>Comment corriger les insuffisances de la maintenance qui semble être un maillon faible de notre système de soins ? </a:t>
            </a:r>
          </a:p>
        </p:txBody>
      </p:sp>
      <p:pic>
        <p:nvPicPr>
          <p:cNvPr id="34820" name="Espace réservé du contenu 2"/>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019925" y="1981200"/>
            <a:ext cx="1549400" cy="3463925"/>
          </a:xfrm>
        </p:spPr>
      </p:pic>
    </p:spTree>
    <p:extLst>
      <p:ext uri="{BB962C8B-B14F-4D97-AF65-F5344CB8AC3E}">
        <p14:creationId xmlns:p14="http://schemas.microsoft.com/office/powerpoint/2010/main" val="36800710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re 1"/>
          <p:cNvSpPr>
            <a:spLocks noGrp="1"/>
          </p:cNvSpPr>
          <p:nvPr>
            <p:ph type="title"/>
          </p:nvPr>
        </p:nvSpPr>
        <p:spPr>
          <a:xfrm>
            <a:off x="179512" y="764704"/>
            <a:ext cx="8686800" cy="1216496"/>
          </a:xfrm>
        </p:spPr>
        <p:txBody>
          <a:bodyPr/>
          <a:lstStyle/>
          <a:p>
            <a:pPr algn="just"/>
            <a:r>
              <a:rPr lang="fr-FR" altLang="fr-FR" b="1" dirty="0">
                <a:effectLst>
                  <a:outerShdw blurRad="38100" dist="38100" dir="2700000" algn="tl">
                    <a:srgbClr val="000000">
                      <a:alpha val="43137"/>
                    </a:srgbClr>
                  </a:outerShdw>
                </a:effectLst>
              </a:rPr>
              <a:t>QUELLES MISSIONS POUR LA COALITION ?</a:t>
            </a:r>
            <a:endParaRPr lang="fr-FR" altLang="fr-FR" dirty="0" smtClean="0"/>
          </a:p>
        </p:txBody>
      </p:sp>
      <p:sp>
        <p:nvSpPr>
          <p:cNvPr id="35843" name="Espace réservé du contenu 2"/>
          <p:cNvSpPr>
            <a:spLocks noGrp="1"/>
          </p:cNvSpPr>
          <p:nvPr>
            <p:ph sz="half" idx="1"/>
          </p:nvPr>
        </p:nvSpPr>
        <p:spPr>
          <a:xfrm>
            <a:off x="685800" y="1981200"/>
            <a:ext cx="5254625" cy="3319463"/>
          </a:xfrm>
        </p:spPr>
        <p:txBody>
          <a:bodyPr/>
          <a:lstStyle/>
          <a:p>
            <a:pPr algn="just" eaLnBrk="1" hangingPunct="1"/>
            <a:r>
              <a:rPr lang="fr-FR" altLang="fr-FR" sz="2400" dirty="0" smtClean="0"/>
              <a:t>Quelles visions stratégiques devons-nous développer pour des ressources humaines de qualité et en quantité suffisante ? </a:t>
            </a:r>
          </a:p>
          <a:p>
            <a:pPr algn="just" eaLnBrk="1" hangingPunct="1"/>
            <a:r>
              <a:rPr lang="fr-FR" altLang="fr-FR" sz="2400" dirty="0" smtClean="0"/>
              <a:t>Comment développer une culture de la formation continue et de l’évaluation de nos pratiques professionnelles ?</a:t>
            </a:r>
          </a:p>
          <a:p>
            <a:pPr eaLnBrk="1" hangingPunct="1"/>
            <a:endParaRPr lang="fr-FR" altLang="fr-FR" sz="2400" dirty="0" smtClean="0">
              <a:solidFill>
                <a:schemeClr val="tx2"/>
              </a:solidFill>
            </a:endParaRPr>
          </a:p>
        </p:txBody>
      </p:sp>
      <p:pic>
        <p:nvPicPr>
          <p:cNvPr id="35844" name="Espace réservé du contenu 2"/>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443663" y="2133600"/>
            <a:ext cx="1676400" cy="3167063"/>
          </a:xfrm>
        </p:spPr>
      </p:pic>
    </p:spTree>
    <p:extLst>
      <p:ext uri="{BB962C8B-B14F-4D97-AF65-F5344CB8AC3E}">
        <p14:creationId xmlns:p14="http://schemas.microsoft.com/office/powerpoint/2010/main" val="40917476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noFill/>
        </p:spPr>
        <p:txBody>
          <a:bodyPr lIns="92075" tIns="46038" rIns="92075" bIns="46038"/>
          <a:lstStyle/>
          <a:p>
            <a:pPr algn="ctr" eaLnBrk="1" hangingPunct="1"/>
            <a:r>
              <a:rPr lang="fr-FR" altLang="fr-FR" sz="3200" b="1" dirty="0" smtClean="0">
                <a:effectLst>
                  <a:outerShdw blurRad="38100" dist="38100" dir="2700000" algn="tl">
                    <a:srgbClr val="000000">
                      <a:alpha val="43137"/>
                    </a:srgbClr>
                  </a:outerShdw>
                </a:effectLst>
              </a:rPr>
              <a:t>NECESSITE D’UNE COALITION</a:t>
            </a:r>
          </a:p>
        </p:txBody>
      </p:sp>
      <p:sp>
        <p:nvSpPr>
          <p:cNvPr id="49155" name="Rectangle 3"/>
          <p:cNvSpPr>
            <a:spLocks noGrp="1" noChangeArrowheads="1"/>
          </p:cNvSpPr>
          <p:nvPr>
            <p:ph sz="half" idx="1"/>
          </p:nvPr>
        </p:nvSpPr>
        <p:spPr>
          <a:xfrm>
            <a:off x="611560" y="2204864"/>
            <a:ext cx="4581128" cy="4324350"/>
          </a:xfrm>
        </p:spPr>
        <p:txBody>
          <a:bodyPr lIns="92075" tIns="46038" rIns="92075" bIns="46038"/>
          <a:lstStyle/>
          <a:p>
            <a:pPr algn="just" eaLnBrk="1" hangingPunct="1">
              <a:defRPr/>
            </a:pPr>
            <a:r>
              <a:rPr lang="fr-FR" sz="2000" dirty="0" smtClean="0">
                <a:effectLst>
                  <a:outerShdw blurRad="38100" dist="38100" dir="2700000" algn="tl">
                    <a:srgbClr val="000000">
                      <a:alpha val="43137"/>
                    </a:srgbClr>
                  </a:outerShdw>
                </a:effectLst>
              </a:rPr>
              <a:t>Cadre citoyen d’évaluation des politiques publiques de santé et d’action sociale </a:t>
            </a:r>
          </a:p>
          <a:p>
            <a:pPr algn="just" eaLnBrk="1" hangingPunct="1">
              <a:defRPr/>
            </a:pPr>
            <a:r>
              <a:rPr lang="fr-FR" sz="2000" dirty="0" smtClean="0">
                <a:effectLst>
                  <a:outerShdw blurRad="38100" dist="38100" dir="2700000" algn="tl">
                    <a:srgbClr val="000000">
                      <a:alpha val="43137"/>
                    </a:srgbClr>
                  </a:outerShdw>
                </a:effectLst>
              </a:rPr>
              <a:t>Force de propositions,  de contre-propositions, d’accompagnement et de facilitation</a:t>
            </a:r>
          </a:p>
          <a:p>
            <a:pPr algn="just" eaLnBrk="1" hangingPunct="1">
              <a:defRPr/>
            </a:pPr>
            <a:r>
              <a:rPr lang="fr-FR" sz="2000" dirty="0" smtClean="0">
                <a:effectLst>
                  <a:outerShdw blurRad="38100" dist="38100" dir="2700000" algn="tl">
                    <a:srgbClr val="000000">
                      <a:alpha val="43137"/>
                    </a:srgbClr>
                  </a:outerShdw>
                </a:effectLst>
              </a:rPr>
              <a:t>Facteur d’émergence d’espaces de dialogue et de concertation sur le système sanitaire national.</a:t>
            </a:r>
          </a:p>
          <a:p>
            <a:pPr algn="just" eaLnBrk="1" hangingPunct="1">
              <a:defRPr/>
            </a:pPr>
            <a:r>
              <a:rPr lang="fr-FR" sz="2000" dirty="0" smtClean="0">
                <a:effectLst>
                  <a:outerShdw blurRad="38100" dist="38100" dir="2700000" algn="tl">
                    <a:srgbClr val="000000">
                      <a:alpha val="43137"/>
                    </a:srgbClr>
                  </a:outerShdw>
                </a:effectLst>
              </a:rPr>
              <a:t>Apolitique, laïque, ouverte et inclusive </a:t>
            </a:r>
          </a:p>
        </p:txBody>
      </p:sp>
      <p:pic>
        <p:nvPicPr>
          <p:cNvPr id="7" name="Espace réservé du contenu 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483910" y="2348880"/>
            <a:ext cx="3336240" cy="2448272"/>
          </a:xfrm>
        </p:spPr>
      </p:pic>
    </p:spTree>
    <p:extLst>
      <p:ext uri="{BB962C8B-B14F-4D97-AF65-F5344CB8AC3E}">
        <p14:creationId xmlns:p14="http://schemas.microsoft.com/office/powerpoint/2010/main" val="3005696076"/>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91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915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91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noFill/>
        </p:spPr>
        <p:txBody>
          <a:bodyPr lIns="92075" tIns="46038" rIns="92075" bIns="46038"/>
          <a:lstStyle/>
          <a:p>
            <a:pPr algn="ctr" eaLnBrk="1" hangingPunct="1"/>
            <a:r>
              <a:rPr lang="fr-FR" altLang="fr-FR" sz="3200" b="1" dirty="0" smtClean="0">
                <a:effectLst>
                  <a:outerShdw blurRad="38100" dist="38100" dir="2700000" algn="tl">
                    <a:srgbClr val="000000">
                      <a:alpha val="43137"/>
                    </a:srgbClr>
                  </a:outerShdw>
                </a:effectLst>
              </a:rPr>
              <a:t>NECESSITE D’UNE COALITION</a:t>
            </a:r>
          </a:p>
        </p:txBody>
      </p:sp>
      <p:sp>
        <p:nvSpPr>
          <p:cNvPr id="49155" name="Rectangle 3"/>
          <p:cNvSpPr>
            <a:spLocks noGrp="1" noChangeArrowheads="1"/>
          </p:cNvSpPr>
          <p:nvPr>
            <p:ph sz="half" idx="1"/>
          </p:nvPr>
        </p:nvSpPr>
        <p:spPr>
          <a:xfrm>
            <a:off x="251520" y="2209800"/>
            <a:ext cx="4536504" cy="4324350"/>
          </a:xfrm>
        </p:spPr>
        <p:txBody>
          <a:bodyPr lIns="92075" tIns="46038" rIns="92075" bIns="46038"/>
          <a:lstStyle/>
          <a:p>
            <a:pPr algn="just" eaLnBrk="1" hangingPunct="1">
              <a:lnSpc>
                <a:spcPct val="150000"/>
              </a:lnSpc>
              <a:defRPr/>
            </a:pPr>
            <a:r>
              <a:rPr lang="fr-FR" sz="2000" dirty="0" smtClean="0">
                <a:effectLst>
                  <a:outerShdw blurRad="50800" dist="38100" dir="2700000" algn="tl">
                    <a:srgbClr val="000000">
                      <a:alpha val="40000"/>
                    </a:srgbClr>
                  </a:outerShdw>
                </a:effectLst>
              </a:rPr>
              <a:t>Partenariat avec la société civile (associations de consommateurs, syndicats), les travailleurs sociaux, les diplômés de sciences sociales et toutes les personnes-ressources </a:t>
            </a:r>
          </a:p>
          <a:p>
            <a:pPr algn="just" eaLnBrk="1" hangingPunct="1">
              <a:lnSpc>
                <a:spcPct val="150000"/>
              </a:lnSpc>
              <a:defRPr/>
            </a:pPr>
            <a:r>
              <a:rPr lang="fr-FR" sz="2000" dirty="0" smtClean="0">
                <a:effectLst>
                  <a:outerShdw blurRad="50800" dist="38100" dir="2700000" algn="tl">
                    <a:srgbClr val="000000">
                      <a:alpha val="40000"/>
                    </a:srgbClr>
                  </a:outerShdw>
                </a:effectLst>
              </a:rPr>
              <a:t>Renforcement des capacités d’intervention des communautés et de leurs élus à tous les niveaux. </a:t>
            </a:r>
            <a:endParaRPr lang="fr-FR" altLang="fr-FR" sz="2000" b="1" dirty="0" smtClean="0">
              <a:solidFill>
                <a:schemeClr val="tx2"/>
              </a:solidFill>
              <a:latin typeface="Arial" panose="020B0604020202020204" pitchFamily="34" charset="0"/>
            </a:endParaRPr>
          </a:p>
        </p:txBody>
      </p:sp>
      <p:pic>
        <p:nvPicPr>
          <p:cNvPr id="5" name="Espace réservé du contenu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292080" y="2348880"/>
            <a:ext cx="3269628" cy="2448272"/>
          </a:xfrm>
        </p:spPr>
      </p:pic>
    </p:spTree>
    <p:extLst>
      <p:ext uri="{BB962C8B-B14F-4D97-AF65-F5344CB8AC3E}">
        <p14:creationId xmlns:p14="http://schemas.microsoft.com/office/powerpoint/2010/main" val="2716164240"/>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915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1"/>
          <p:cNvSpPr>
            <a:spLocks noGrp="1"/>
          </p:cNvSpPr>
          <p:nvPr>
            <p:ph type="title"/>
          </p:nvPr>
        </p:nvSpPr>
        <p:spPr/>
        <p:txBody>
          <a:bodyPr/>
          <a:lstStyle/>
          <a:p>
            <a:pPr algn="ctr" eaLnBrk="1" hangingPunct="1"/>
            <a:r>
              <a:rPr lang="fr-FR" altLang="fr-FR" b="1" dirty="0" smtClean="0">
                <a:effectLst>
                  <a:outerShdw blurRad="38100" dist="38100" dir="2700000" algn="tl">
                    <a:srgbClr val="000000">
                      <a:alpha val="43137"/>
                    </a:srgbClr>
                  </a:outerShdw>
                </a:effectLst>
              </a:rPr>
              <a:t>OBJECTIFS DE COALITION</a:t>
            </a:r>
          </a:p>
        </p:txBody>
      </p:sp>
      <p:sp>
        <p:nvSpPr>
          <p:cNvPr id="3" name="Espace réservé du contenu 2"/>
          <p:cNvSpPr>
            <a:spLocks noGrp="1"/>
          </p:cNvSpPr>
          <p:nvPr>
            <p:ph sz="half" idx="1"/>
          </p:nvPr>
        </p:nvSpPr>
        <p:spPr>
          <a:xfrm>
            <a:off x="3995936" y="2144258"/>
            <a:ext cx="4608512" cy="4324350"/>
          </a:xfrm>
        </p:spPr>
        <p:txBody>
          <a:bodyPr/>
          <a:lstStyle/>
          <a:p>
            <a:pPr algn="just" eaLnBrk="1" hangingPunct="1">
              <a:defRPr/>
            </a:pPr>
            <a:r>
              <a:rPr lang="fr-FR" sz="2400" dirty="0" smtClean="0">
                <a:effectLst>
                  <a:outerShdw blurRad="50800" dist="38100" dir="2700000" algn="tl">
                    <a:srgbClr val="000000">
                      <a:alpha val="40000"/>
                    </a:srgbClr>
                  </a:outerShdw>
                </a:effectLst>
              </a:rPr>
              <a:t>Œuvrer pour la prédominance du secteur public avec un rôle d’appoint dévolu à la médecine privée,</a:t>
            </a:r>
          </a:p>
          <a:p>
            <a:pPr algn="just" eaLnBrk="1" hangingPunct="1">
              <a:defRPr/>
            </a:pPr>
            <a:r>
              <a:rPr lang="fr-FR" sz="2400" dirty="0" smtClean="0">
                <a:effectLst>
                  <a:outerShdw blurRad="50800" dist="38100" dir="2700000" algn="tl">
                    <a:srgbClr val="000000">
                      <a:alpha val="40000"/>
                    </a:srgbClr>
                  </a:outerShdw>
                </a:effectLst>
              </a:rPr>
              <a:t>Promouvoir une vision holistique avec une approche sociale de la santé,</a:t>
            </a:r>
          </a:p>
          <a:p>
            <a:pPr algn="just" eaLnBrk="1" hangingPunct="1">
              <a:defRPr/>
            </a:pPr>
            <a:r>
              <a:rPr lang="fr-FR" sz="2400" dirty="0" smtClean="0">
                <a:effectLst>
                  <a:outerShdw blurRad="50800" dist="38100" dir="2700000" algn="tl">
                    <a:srgbClr val="000000">
                      <a:alpha val="40000"/>
                    </a:srgbClr>
                  </a:outerShdw>
                </a:effectLst>
              </a:rPr>
              <a:t>Jouer le rôle d’observatoire du système socio-sanitaire</a:t>
            </a:r>
          </a:p>
          <a:p>
            <a:pPr algn="just" eaLnBrk="1" hangingPunct="1">
              <a:defRPr/>
            </a:pPr>
            <a:r>
              <a:rPr lang="fr-FR" sz="2400" dirty="0" smtClean="0">
                <a:effectLst>
                  <a:outerShdw blurRad="50800" dist="38100" dir="2700000" algn="tl">
                    <a:srgbClr val="000000">
                      <a:alpha val="40000"/>
                    </a:srgbClr>
                  </a:outerShdw>
                </a:effectLst>
              </a:rPr>
              <a:t>Améliorer la qualité des soins</a:t>
            </a:r>
            <a:endParaRPr lang="fr-FR" sz="2400" dirty="0" smtClean="0"/>
          </a:p>
        </p:txBody>
      </p:sp>
      <p:pic>
        <p:nvPicPr>
          <p:cNvPr id="4" name="Espace réservé du contenu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1560" y="2276872"/>
            <a:ext cx="3268569" cy="2448272"/>
          </a:xfrm>
        </p:spPr>
      </p:pic>
    </p:spTree>
    <p:extLst>
      <p:ext uri="{BB962C8B-B14F-4D97-AF65-F5344CB8AC3E}">
        <p14:creationId xmlns:p14="http://schemas.microsoft.com/office/powerpoint/2010/main" val="33395564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re 1"/>
          <p:cNvSpPr>
            <a:spLocks noGrp="1"/>
          </p:cNvSpPr>
          <p:nvPr>
            <p:ph type="title"/>
          </p:nvPr>
        </p:nvSpPr>
        <p:spPr/>
        <p:txBody>
          <a:bodyPr/>
          <a:lstStyle/>
          <a:p>
            <a:pPr algn="ctr" eaLnBrk="1" hangingPunct="1"/>
            <a:r>
              <a:rPr lang="fr-FR" altLang="fr-FR" sz="3600" b="1" dirty="0" smtClean="0">
                <a:effectLst>
                  <a:outerShdw blurRad="38100" dist="38100" dir="2700000" algn="tl">
                    <a:srgbClr val="000000">
                      <a:alpha val="43137"/>
                    </a:srgbClr>
                  </a:outerShdw>
                </a:effectLst>
              </a:rPr>
              <a:t>PRIORITE AU SECTEUR PUBLIC</a:t>
            </a:r>
          </a:p>
        </p:txBody>
      </p:sp>
      <p:sp>
        <p:nvSpPr>
          <p:cNvPr id="3" name="Espace réservé du contenu 2"/>
          <p:cNvSpPr>
            <a:spLocks noGrp="1"/>
          </p:cNvSpPr>
          <p:nvPr>
            <p:ph sz="half" idx="1"/>
          </p:nvPr>
        </p:nvSpPr>
        <p:spPr>
          <a:xfrm>
            <a:off x="683568" y="2209800"/>
            <a:ext cx="4608512" cy="4324350"/>
          </a:xfrm>
        </p:spPr>
        <p:txBody>
          <a:bodyPr/>
          <a:lstStyle/>
          <a:p>
            <a:pPr algn="just" eaLnBrk="1" hangingPunct="1">
              <a:lnSpc>
                <a:spcPct val="150000"/>
              </a:lnSpc>
              <a:defRPr/>
            </a:pPr>
            <a:r>
              <a:rPr lang="fr-FR" sz="2400" dirty="0" smtClean="0">
                <a:effectLst>
                  <a:outerShdw blurRad="50800" dist="38100" dir="2700000" algn="tl">
                    <a:srgbClr val="000000">
                      <a:alpha val="40000"/>
                    </a:srgbClr>
                  </a:outerShdw>
                </a:effectLst>
              </a:rPr>
              <a:t>Corriger les insuffisances notoires, non seulement en rapport avec les autorisations d’exercer dans le privé, mais aussi par l’intrusion de comportements mercantilistes au sein des structures publiques.</a:t>
            </a:r>
            <a:endParaRPr lang="fr-FR" sz="2400" dirty="0" smtClean="0"/>
          </a:p>
        </p:txBody>
      </p:sp>
      <p:pic>
        <p:nvPicPr>
          <p:cNvPr id="4" name="Espace réservé du contenu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80112" y="2191390"/>
            <a:ext cx="2943225" cy="2079302"/>
          </a:xfrm>
        </p:spPr>
      </p:pic>
    </p:spTree>
    <p:extLst>
      <p:ext uri="{BB962C8B-B14F-4D97-AF65-F5344CB8AC3E}">
        <p14:creationId xmlns:p14="http://schemas.microsoft.com/office/powerpoint/2010/main" val="12252275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7" y="908720"/>
            <a:ext cx="8092308" cy="936104"/>
          </a:xfrm>
        </p:spPr>
        <p:txBody>
          <a:bodyPr/>
          <a:lstStyle/>
          <a:p>
            <a:pPr algn="ctr" eaLnBrk="1" hangingPunct="1">
              <a:defRPr/>
            </a:pPr>
            <a:r>
              <a:rPr lang="fr-FR" sz="3600" b="1" dirty="0" smtClean="0">
                <a:effectLst>
                  <a:outerShdw blurRad="38100" dist="38100" dir="2700000" algn="tl">
                    <a:srgbClr val="000000">
                      <a:alpha val="43137"/>
                    </a:srgbClr>
                  </a:outerShdw>
                </a:effectLst>
              </a:rPr>
              <a:t>APPROCHE SOCIALE DE LA SANTE</a:t>
            </a:r>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55532" y="2132856"/>
            <a:ext cx="3995275" cy="2649041"/>
          </a:xfrm>
        </p:spPr>
      </p:pic>
      <p:sp>
        <p:nvSpPr>
          <p:cNvPr id="4" name="Espace réservé du texte 3"/>
          <p:cNvSpPr>
            <a:spLocks noGrp="1"/>
          </p:cNvSpPr>
          <p:nvPr>
            <p:ph type="body" sz="half" idx="2"/>
          </p:nvPr>
        </p:nvSpPr>
        <p:spPr>
          <a:xfrm>
            <a:off x="630238" y="2057400"/>
            <a:ext cx="3869754" cy="4179912"/>
          </a:xfrm>
        </p:spPr>
        <p:txBody>
          <a:bodyPr/>
          <a:lstStyle/>
          <a:p>
            <a:pPr marL="285750" indent="-285750" algn="just">
              <a:buFont typeface="Arial" panose="020B0604020202020204" pitchFamily="34" charset="0"/>
              <a:buChar char="•"/>
              <a:defRPr/>
            </a:pPr>
            <a:r>
              <a:rPr lang="fr-CA" sz="2400" dirty="0">
                <a:effectLst>
                  <a:outerShdw blurRad="50800" dist="38100" dir="2700000" algn="tl">
                    <a:srgbClr val="000000">
                      <a:alpha val="40000"/>
                    </a:srgbClr>
                  </a:outerShdw>
                </a:effectLst>
              </a:rPr>
              <a:t>S’intéresser aux causes sociales de la santé et de la maladie, </a:t>
            </a:r>
            <a:r>
              <a:rPr lang="fr-FR" sz="2400" dirty="0">
                <a:effectLst>
                  <a:outerShdw blurRad="50800" dist="38100" dir="2700000" algn="tl">
                    <a:srgbClr val="000000">
                      <a:alpha val="40000"/>
                    </a:srgbClr>
                  </a:outerShdw>
                </a:effectLst>
              </a:rPr>
              <a:t>en gardant une vision holistique intégrant les déterminants sociaux de la Santé. </a:t>
            </a:r>
            <a:endParaRPr lang="fr-CA" sz="2400" dirty="0">
              <a:effectLst>
                <a:outerShdw blurRad="50800" dist="38100" dir="2700000" algn="tl">
                  <a:srgbClr val="000000">
                    <a:alpha val="40000"/>
                  </a:srgbClr>
                </a:outerShdw>
              </a:effectLst>
            </a:endParaRPr>
          </a:p>
          <a:p>
            <a:pPr marL="285750" indent="-285750" algn="just">
              <a:buFont typeface="Arial" panose="020B0604020202020204" pitchFamily="34" charset="0"/>
              <a:buChar char="•"/>
              <a:defRPr/>
            </a:pPr>
            <a:r>
              <a:rPr lang="fr-FR" sz="2400" dirty="0">
                <a:effectLst>
                  <a:outerShdw blurRad="50800" dist="38100" dir="2700000" algn="tl">
                    <a:srgbClr val="000000">
                      <a:alpha val="40000"/>
                    </a:srgbClr>
                  </a:outerShdw>
                </a:effectLst>
              </a:rPr>
              <a:t>S’investir dans la protection des couches vulnérables dans notre système de soins. </a:t>
            </a:r>
            <a:endParaRPr lang="fr-FR" sz="2400" dirty="0"/>
          </a:p>
          <a:p>
            <a:pPr marL="285750" indent="-285750">
              <a:buFont typeface="Arial" panose="020B0604020202020204" pitchFamily="34" charset="0"/>
              <a:buChar char="•"/>
            </a:pPr>
            <a:endParaRPr lang="fr-FR" sz="2400" dirty="0"/>
          </a:p>
        </p:txBody>
      </p:sp>
    </p:spTree>
    <p:extLst>
      <p:ext uri="{BB962C8B-B14F-4D97-AF65-F5344CB8AC3E}">
        <p14:creationId xmlns:p14="http://schemas.microsoft.com/office/powerpoint/2010/main" val="24523446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3350" y="914400"/>
            <a:ext cx="8686800" cy="930424"/>
          </a:xfrm>
        </p:spPr>
        <p:txBody>
          <a:bodyPr/>
          <a:lstStyle/>
          <a:p>
            <a:pPr algn="ctr">
              <a:defRPr/>
            </a:pPr>
            <a:r>
              <a:rPr lang="fr-FR" sz="3600" b="1" dirty="0">
                <a:effectLst>
                  <a:outerShdw blurRad="38100" dist="38100" dir="2700000" algn="tl">
                    <a:srgbClr val="000000">
                      <a:alpha val="43137"/>
                    </a:srgbClr>
                  </a:outerShdw>
                </a:effectLst>
              </a:rPr>
              <a:t>APPROCHE SOCIALE DE LA SANTE</a:t>
            </a:r>
            <a:endParaRPr lang="fr-FR" sz="3600" dirty="0" smtClean="0">
              <a:effectLst>
                <a:outerShdw blurRad="38100" dist="38100" dir="2700000" algn="tl">
                  <a:srgbClr val="000000">
                    <a:alpha val="43137"/>
                  </a:srgbClr>
                </a:outerShdw>
              </a:effectLst>
            </a:endParaRPr>
          </a:p>
        </p:txBody>
      </p:sp>
      <p:sp>
        <p:nvSpPr>
          <p:cNvPr id="3" name="Espace réservé du contenu 2"/>
          <p:cNvSpPr>
            <a:spLocks noGrp="1"/>
          </p:cNvSpPr>
          <p:nvPr>
            <p:ph sz="half" idx="1"/>
          </p:nvPr>
        </p:nvSpPr>
        <p:spPr/>
        <p:txBody>
          <a:bodyPr/>
          <a:lstStyle/>
          <a:p>
            <a:pPr algn="just">
              <a:defRPr/>
            </a:pPr>
            <a:r>
              <a:rPr lang="fr-FR" sz="2000" dirty="0">
                <a:effectLst>
                  <a:outerShdw blurRad="38100" dist="38100" dir="2700000" algn="tl">
                    <a:srgbClr val="000000">
                      <a:alpha val="43137"/>
                    </a:srgbClr>
                  </a:outerShdw>
                </a:effectLst>
              </a:rPr>
              <a:t>Défendre le principe de revenu minimum pour les couches les plus défavorisées,</a:t>
            </a:r>
          </a:p>
          <a:p>
            <a:pPr algn="just" eaLnBrk="1" hangingPunct="1">
              <a:defRPr/>
            </a:pPr>
            <a:r>
              <a:rPr lang="fr-CA" sz="2000" dirty="0" smtClean="0">
                <a:effectLst>
                  <a:outerShdw blurRad="50800" dist="38100" dir="2700000" algn="tl">
                    <a:srgbClr val="000000">
                      <a:alpha val="40000"/>
                    </a:srgbClr>
                  </a:outerShdw>
                </a:effectLst>
              </a:rPr>
              <a:t>Initier ou soutenir toutes les interventions portant sur les déterminants que sont le </a:t>
            </a:r>
            <a:r>
              <a:rPr lang="fr-FR" sz="2000" dirty="0" smtClean="0">
                <a:effectLst>
                  <a:outerShdw blurRad="50800" dist="38100" dir="2700000" algn="tl">
                    <a:srgbClr val="000000">
                      <a:alpha val="40000"/>
                    </a:srgbClr>
                  </a:outerShdw>
                </a:effectLst>
              </a:rPr>
              <a:t>niveau de revenu et le statut social, les réseaux de soutien social, l’éducation et l’alphabétisation…</a:t>
            </a:r>
            <a:endParaRPr lang="fr-FR" sz="2000" dirty="0" smtClean="0"/>
          </a:p>
        </p:txBody>
      </p:sp>
      <p:pic>
        <p:nvPicPr>
          <p:cNvPr id="5" name="Espace réservé du conten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32446" y="2209800"/>
            <a:ext cx="3466856" cy="3451448"/>
          </a:xfrm>
        </p:spPr>
      </p:pic>
    </p:spTree>
    <p:extLst>
      <p:ext uri="{BB962C8B-B14F-4D97-AF65-F5344CB8AC3E}">
        <p14:creationId xmlns:p14="http://schemas.microsoft.com/office/powerpoint/2010/main" val="33637380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eaLnBrk="1" hangingPunct="1">
              <a:defRPr/>
            </a:pPr>
            <a:r>
              <a:rPr lang="fr-FR" sz="3600" b="1" dirty="0" smtClean="0">
                <a:effectLst>
                  <a:outerShdw blurRad="38100" dist="38100" dir="2700000" algn="tl">
                    <a:srgbClr val="000000">
                      <a:alpha val="43137"/>
                    </a:srgbClr>
                  </a:outerShdw>
                </a:effectLst>
              </a:rPr>
              <a:t>APPROCHE SOCIALE DE LA SANTE</a:t>
            </a:r>
          </a:p>
        </p:txBody>
      </p:sp>
      <p:sp>
        <p:nvSpPr>
          <p:cNvPr id="3" name="Espace réservé du contenu 2"/>
          <p:cNvSpPr>
            <a:spLocks noGrp="1"/>
          </p:cNvSpPr>
          <p:nvPr>
            <p:ph sz="half" idx="1"/>
          </p:nvPr>
        </p:nvSpPr>
        <p:spPr>
          <a:xfrm>
            <a:off x="804883" y="1914897"/>
            <a:ext cx="4072880" cy="4324350"/>
          </a:xfrm>
        </p:spPr>
        <p:txBody>
          <a:bodyPr/>
          <a:lstStyle/>
          <a:p>
            <a:pPr algn="just" eaLnBrk="1" hangingPunct="1">
              <a:defRPr/>
            </a:pPr>
            <a:r>
              <a:rPr lang="fr-FR" sz="2000" dirty="0" smtClean="0">
                <a:effectLst>
                  <a:outerShdw blurRad="38100" dist="38100" dir="2700000" algn="tl">
                    <a:srgbClr val="000000">
                      <a:alpha val="43137"/>
                    </a:srgbClr>
                  </a:outerShdw>
                </a:effectLst>
              </a:rPr>
              <a:t>Œuvrer pour une véritable couverture sanitaire universelle, en appuyant les pouvoirs publics pour apporter les correctifs nécessaires:</a:t>
            </a:r>
          </a:p>
          <a:p>
            <a:pPr algn="just" eaLnBrk="1" hangingPunct="1">
              <a:buFontTx/>
              <a:buChar char="-"/>
              <a:defRPr/>
            </a:pPr>
            <a:r>
              <a:rPr lang="fr-FR" sz="2000" dirty="0" smtClean="0">
                <a:effectLst>
                  <a:outerShdw blurRad="38100" dist="38100" dir="2700000" algn="tl">
                    <a:srgbClr val="000000">
                      <a:alpha val="43137"/>
                    </a:srgbClr>
                  </a:outerShdw>
                </a:effectLst>
              </a:rPr>
              <a:t>renforcement des mécanismes de protection sociale des couches vulnérables avec un soutien aux mutuelles </a:t>
            </a:r>
          </a:p>
          <a:p>
            <a:pPr algn="just" eaLnBrk="1" hangingPunct="1">
              <a:buFontTx/>
              <a:buChar char="-"/>
              <a:defRPr/>
            </a:pPr>
            <a:r>
              <a:rPr lang="fr-FR" sz="2000" dirty="0" smtClean="0">
                <a:effectLst>
                  <a:outerShdw blurRad="38100" dist="38100" dir="2700000" algn="tl">
                    <a:srgbClr val="000000">
                      <a:alpha val="43137"/>
                    </a:srgbClr>
                  </a:outerShdw>
                </a:effectLst>
              </a:rPr>
              <a:t>amélioration du ciblage et des modalités de remboursement des initiatives de gratuité.</a:t>
            </a:r>
          </a:p>
          <a:p>
            <a:pPr algn="just" eaLnBrk="1" hangingPunct="1">
              <a:defRPr/>
            </a:pPr>
            <a:endParaRPr lang="fr-FR" sz="2000" dirty="0" smtClean="0">
              <a:effectLst>
                <a:outerShdw blurRad="38100" dist="38100" dir="2700000" algn="tl">
                  <a:srgbClr val="000000">
                    <a:alpha val="43137"/>
                  </a:srgbClr>
                </a:outerShdw>
              </a:effectLst>
            </a:endParaRPr>
          </a:p>
        </p:txBody>
      </p:sp>
      <p:pic>
        <p:nvPicPr>
          <p:cNvPr id="5" name="Espace réservé du conten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76056" y="2060848"/>
            <a:ext cx="3270853" cy="3270853"/>
          </a:xfrm>
        </p:spPr>
      </p:pic>
    </p:spTree>
    <p:extLst>
      <p:ext uri="{BB962C8B-B14F-4D97-AF65-F5344CB8AC3E}">
        <p14:creationId xmlns:p14="http://schemas.microsoft.com/office/powerpoint/2010/main" val="749923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3350" y="692696"/>
            <a:ext cx="8686800" cy="1224136"/>
          </a:xfrm>
        </p:spPr>
        <p:txBody>
          <a:bodyPr/>
          <a:lstStyle/>
          <a:p>
            <a:pPr algn="ctr" eaLnBrk="1" hangingPunct="1">
              <a:defRPr/>
            </a:pPr>
            <a:r>
              <a:rPr lang="fr-FR" sz="3600" b="1" dirty="0" smtClean="0">
                <a:effectLst>
                  <a:outerShdw blurRad="38100" dist="38100" dir="2700000" algn="tl">
                    <a:srgbClr val="000000">
                      <a:alpha val="43137"/>
                    </a:srgbClr>
                  </a:outerShdw>
                </a:effectLst>
              </a:rPr>
              <a:t>OBSERVATOIRE DU SYSTÈME SOCIOSANITAIRE</a:t>
            </a:r>
          </a:p>
        </p:txBody>
      </p:sp>
      <p:sp>
        <p:nvSpPr>
          <p:cNvPr id="3" name="Espace réservé du contenu 2"/>
          <p:cNvSpPr>
            <a:spLocks noGrp="1"/>
          </p:cNvSpPr>
          <p:nvPr>
            <p:ph sz="half" idx="1"/>
          </p:nvPr>
        </p:nvSpPr>
        <p:spPr>
          <a:xfrm>
            <a:off x="683568" y="2209800"/>
            <a:ext cx="4032448" cy="3235424"/>
          </a:xfrm>
        </p:spPr>
        <p:txBody>
          <a:bodyPr/>
          <a:lstStyle/>
          <a:p>
            <a:pPr algn="just" eaLnBrk="1" hangingPunct="1">
              <a:defRPr/>
            </a:pPr>
            <a:r>
              <a:rPr lang="fr-FR" sz="2400" dirty="0" smtClean="0">
                <a:effectLst>
                  <a:outerShdw blurRad="50800" dist="38100" dir="2700000" algn="tl">
                    <a:srgbClr val="000000">
                      <a:alpha val="40000"/>
                    </a:srgbClr>
                  </a:outerShdw>
                </a:effectLst>
              </a:rPr>
              <a:t>Avoir une fonction d’alerte et de veille sur la gouvernance sanitaire.</a:t>
            </a:r>
            <a:endParaRPr lang="fr-FR" sz="2400" dirty="0" smtClean="0"/>
          </a:p>
          <a:p>
            <a:pPr algn="just" eaLnBrk="1" hangingPunct="1">
              <a:defRPr/>
            </a:pPr>
            <a:r>
              <a:rPr lang="fr-FR" sz="2400" dirty="0" smtClean="0">
                <a:effectLst>
                  <a:outerShdw blurRad="50800" dist="38100" dir="2700000" algn="tl">
                    <a:srgbClr val="000000">
                      <a:alpha val="40000"/>
                    </a:srgbClr>
                  </a:outerShdw>
                </a:effectLst>
              </a:rPr>
              <a:t>S’investir pour la promotion de normes de transparence, d’équité et de liberté au sein des structures sanitaires.</a:t>
            </a:r>
            <a:endParaRPr lang="fr-FR" sz="2400" dirty="0" smtClean="0"/>
          </a:p>
        </p:txBody>
      </p:sp>
      <p:pic>
        <p:nvPicPr>
          <p:cNvPr id="5" name="Espace réservé du contenu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68136" y="2219528"/>
            <a:ext cx="3952014" cy="3081680"/>
          </a:xfrm>
        </p:spPr>
      </p:pic>
    </p:spTree>
    <p:extLst>
      <p:ext uri="{BB962C8B-B14F-4D97-AF65-F5344CB8AC3E}">
        <p14:creationId xmlns:p14="http://schemas.microsoft.com/office/powerpoint/2010/main" val="11191960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defRPr/>
            </a:pPr>
            <a:r>
              <a:rPr lang="fr-FR" b="1" dirty="0" smtClean="0">
                <a:effectLst>
                  <a:outerShdw blurRad="50800" dist="38100" dir="2700000" algn="tl">
                    <a:srgbClr val="000000">
                      <a:alpha val="40000"/>
                    </a:srgbClr>
                  </a:outerShdw>
                </a:effectLst>
              </a:rPr>
              <a:t>INTRODUCTION</a:t>
            </a:r>
            <a:endParaRPr lang="fr-FR" b="1" dirty="0" smtClean="0"/>
          </a:p>
        </p:txBody>
      </p:sp>
      <p:sp>
        <p:nvSpPr>
          <p:cNvPr id="3" name="Espace réservé du contenu 2"/>
          <p:cNvSpPr>
            <a:spLocks noGrp="1"/>
          </p:cNvSpPr>
          <p:nvPr>
            <p:ph idx="1"/>
          </p:nvPr>
        </p:nvSpPr>
        <p:spPr>
          <a:xfrm>
            <a:off x="685800" y="1981200"/>
            <a:ext cx="7772400" cy="4327525"/>
          </a:xfrm>
        </p:spPr>
        <p:txBody>
          <a:bodyPr/>
          <a:lstStyle/>
          <a:p>
            <a:pPr algn="just" eaLnBrk="1" hangingPunct="1">
              <a:lnSpc>
                <a:spcPct val="150000"/>
              </a:lnSpc>
              <a:defRPr/>
            </a:pPr>
            <a:r>
              <a:rPr lang="fr-FR" sz="2800" dirty="0" smtClean="0">
                <a:effectLst>
                  <a:outerShdw blurRad="50800" dist="38100" dir="2700000" algn="tl">
                    <a:srgbClr val="000000">
                      <a:alpha val="40000"/>
                    </a:srgbClr>
                  </a:outerShdw>
                </a:effectLst>
              </a:rPr>
              <a:t>Mais pour y arriver, il faudra que les populations, les divers groupes socio-professionnels, les organisations de la société civile et l’Etat s’approprient mieux les principes de l’approche communautaire et renforcent la collaboration multisectorielle.</a:t>
            </a:r>
            <a:endParaRPr lang="fr-FR" sz="2800" dirty="0" smtClean="0"/>
          </a:p>
          <a:p>
            <a:pPr marL="0" indent="0" eaLnBrk="1" hangingPunct="1">
              <a:buFontTx/>
              <a:buNone/>
              <a:defRPr/>
            </a:pPr>
            <a:endParaRPr lang="fr-FR" dirty="0" smtClean="0"/>
          </a:p>
        </p:txBody>
      </p:sp>
    </p:spTree>
    <p:extLst>
      <p:ext uri="{BB962C8B-B14F-4D97-AF65-F5344CB8AC3E}">
        <p14:creationId xmlns:p14="http://schemas.microsoft.com/office/powerpoint/2010/main" val="17786961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re 1"/>
          <p:cNvSpPr>
            <a:spLocks noGrp="1"/>
          </p:cNvSpPr>
          <p:nvPr>
            <p:ph type="title"/>
          </p:nvPr>
        </p:nvSpPr>
        <p:spPr/>
        <p:txBody>
          <a:bodyPr/>
          <a:lstStyle/>
          <a:p>
            <a:pPr algn="ctr" eaLnBrk="1" hangingPunct="1"/>
            <a:r>
              <a:rPr lang="fr-FR" altLang="fr-FR" sz="3600" b="1" dirty="0" smtClean="0">
                <a:effectLst>
                  <a:outerShdw blurRad="38100" dist="38100" dir="2700000" algn="tl">
                    <a:srgbClr val="000000">
                      <a:alpha val="43137"/>
                    </a:srgbClr>
                  </a:outerShdw>
                </a:effectLst>
              </a:rPr>
              <a:t>QUALITE DES SOINS</a:t>
            </a:r>
          </a:p>
        </p:txBody>
      </p:sp>
      <p:sp>
        <p:nvSpPr>
          <p:cNvPr id="3" name="Espace réservé du contenu 2"/>
          <p:cNvSpPr>
            <a:spLocks noGrp="1"/>
          </p:cNvSpPr>
          <p:nvPr>
            <p:ph sz="half" idx="1"/>
          </p:nvPr>
        </p:nvSpPr>
        <p:spPr>
          <a:xfrm>
            <a:off x="3851920" y="1988840"/>
            <a:ext cx="4680520" cy="4324350"/>
          </a:xfrm>
        </p:spPr>
        <p:txBody>
          <a:bodyPr/>
          <a:lstStyle/>
          <a:p>
            <a:pPr algn="just" eaLnBrk="1" hangingPunct="1">
              <a:lnSpc>
                <a:spcPct val="150000"/>
              </a:lnSpc>
              <a:defRPr/>
            </a:pPr>
            <a:r>
              <a:rPr lang="fr-FR" sz="2000" dirty="0" smtClean="0">
                <a:effectLst>
                  <a:outerShdw blurRad="38100" dist="38100" dir="2700000" algn="tl">
                    <a:srgbClr val="000000">
                      <a:alpha val="43137"/>
                    </a:srgbClr>
                  </a:outerShdw>
                </a:effectLst>
              </a:rPr>
              <a:t>Réserver aux usagers un accueil reposant sur une communication et une éthique liées aux soins,</a:t>
            </a:r>
          </a:p>
          <a:p>
            <a:pPr algn="just" eaLnBrk="1" hangingPunct="1">
              <a:lnSpc>
                <a:spcPct val="150000"/>
              </a:lnSpc>
              <a:defRPr/>
            </a:pPr>
            <a:r>
              <a:rPr lang="fr-FR" sz="2000" dirty="0" smtClean="0">
                <a:effectLst>
                  <a:outerShdw blurRad="38100" dist="38100" dir="2700000" algn="tl">
                    <a:srgbClr val="000000">
                      <a:alpha val="43137"/>
                    </a:srgbClr>
                  </a:outerShdw>
                </a:effectLst>
              </a:rPr>
              <a:t>Veiller à la disponibilité et à l’accessibilité des soins pour toutes les couches sociales à tous les niveaux, </a:t>
            </a:r>
          </a:p>
        </p:txBody>
      </p:sp>
      <p:pic>
        <p:nvPicPr>
          <p:cNvPr id="4" name="Espace réservé du contenu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95536" y="1988840"/>
            <a:ext cx="3171825" cy="2160240"/>
          </a:xfrm>
        </p:spPr>
      </p:pic>
    </p:spTree>
    <p:extLst>
      <p:ext uri="{BB962C8B-B14F-4D97-AF65-F5344CB8AC3E}">
        <p14:creationId xmlns:p14="http://schemas.microsoft.com/office/powerpoint/2010/main" val="41120399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re 1"/>
          <p:cNvSpPr>
            <a:spLocks noGrp="1"/>
          </p:cNvSpPr>
          <p:nvPr>
            <p:ph type="title"/>
          </p:nvPr>
        </p:nvSpPr>
        <p:spPr/>
        <p:txBody>
          <a:bodyPr/>
          <a:lstStyle/>
          <a:p>
            <a:pPr algn="ctr" eaLnBrk="1" hangingPunct="1"/>
            <a:r>
              <a:rPr lang="fr-FR" altLang="fr-FR" sz="3600" b="1" dirty="0" smtClean="0">
                <a:effectLst>
                  <a:outerShdw blurRad="38100" dist="38100" dir="2700000" algn="tl">
                    <a:srgbClr val="000000">
                      <a:alpha val="43137"/>
                    </a:srgbClr>
                  </a:outerShdw>
                </a:effectLst>
              </a:rPr>
              <a:t>QUALITE DES SOINS</a:t>
            </a:r>
          </a:p>
        </p:txBody>
      </p:sp>
      <p:sp>
        <p:nvSpPr>
          <p:cNvPr id="3" name="Espace réservé du contenu 2"/>
          <p:cNvSpPr>
            <a:spLocks noGrp="1"/>
          </p:cNvSpPr>
          <p:nvPr>
            <p:ph sz="half" idx="1"/>
          </p:nvPr>
        </p:nvSpPr>
        <p:spPr>
          <a:xfrm>
            <a:off x="516310" y="1772816"/>
            <a:ext cx="3960440" cy="4324350"/>
          </a:xfrm>
        </p:spPr>
        <p:txBody>
          <a:bodyPr/>
          <a:lstStyle/>
          <a:p>
            <a:pPr algn="just" eaLnBrk="1" hangingPunct="1">
              <a:defRPr/>
            </a:pPr>
            <a:r>
              <a:rPr lang="fr-FR" sz="2000" dirty="0" smtClean="0">
                <a:effectLst>
                  <a:outerShdw blurRad="38100" dist="38100" dir="2700000" algn="tl">
                    <a:srgbClr val="000000">
                      <a:alpha val="43137"/>
                    </a:srgbClr>
                  </a:outerShdw>
                </a:effectLst>
              </a:rPr>
              <a:t>Accorder une priorité absolue aux soins d’urgence et aider à la mise en œuvre de cette priorité,</a:t>
            </a:r>
          </a:p>
          <a:p>
            <a:pPr algn="just" eaLnBrk="1" hangingPunct="1">
              <a:defRPr/>
            </a:pPr>
            <a:r>
              <a:rPr lang="fr-FR" sz="2000" dirty="0" smtClean="0">
                <a:effectLst>
                  <a:outerShdw blurRad="38100" dist="38100" dir="2700000" algn="tl">
                    <a:srgbClr val="000000">
                      <a:alpha val="43137"/>
                    </a:srgbClr>
                  </a:outerShdw>
                </a:effectLst>
              </a:rPr>
              <a:t>Travailler pour le développement des services de dépistage, </a:t>
            </a:r>
          </a:p>
          <a:p>
            <a:pPr algn="just" eaLnBrk="1" hangingPunct="1">
              <a:defRPr/>
            </a:pPr>
            <a:r>
              <a:rPr lang="fr-FR" sz="2000" dirty="0" smtClean="0">
                <a:effectLst>
                  <a:outerShdw blurRad="38100" dist="38100" dir="2700000" algn="tl">
                    <a:srgbClr val="000000">
                      <a:alpha val="43137"/>
                    </a:srgbClr>
                  </a:outerShdw>
                </a:effectLst>
              </a:rPr>
              <a:t>Garantir la continuité de la prise en charge des patients souffrant d’affections chroniques, à soins coûteux,</a:t>
            </a:r>
          </a:p>
        </p:txBody>
      </p:sp>
      <p:pic>
        <p:nvPicPr>
          <p:cNvPr id="5" name="Espace réservé du conten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48064" y="1916832"/>
            <a:ext cx="2952328" cy="2952328"/>
          </a:xfrm>
        </p:spPr>
      </p:pic>
    </p:spTree>
    <p:extLst>
      <p:ext uri="{BB962C8B-B14F-4D97-AF65-F5344CB8AC3E}">
        <p14:creationId xmlns:p14="http://schemas.microsoft.com/office/powerpoint/2010/main" val="37392029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re 1"/>
          <p:cNvSpPr>
            <a:spLocks noGrp="1"/>
          </p:cNvSpPr>
          <p:nvPr>
            <p:ph type="title"/>
          </p:nvPr>
        </p:nvSpPr>
        <p:spPr/>
        <p:txBody>
          <a:bodyPr/>
          <a:lstStyle/>
          <a:p>
            <a:pPr algn="ctr" eaLnBrk="1" hangingPunct="1"/>
            <a:r>
              <a:rPr lang="fr-FR" altLang="fr-FR" b="1" dirty="0" smtClean="0">
                <a:effectLst>
                  <a:outerShdw blurRad="38100" dist="38100" dir="2700000" algn="tl">
                    <a:srgbClr val="000000">
                      <a:alpha val="43137"/>
                    </a:srgbClr>
                  </a:outerShdw>
                </a:effectLst>
              </a:rPr>
              <a:t>QUALITE DES SOINS</a:t>
            </a:r>
          </a:p>
        </p:txBody>
      </p:sp>
      <p:sp>
        <p:nvSpPr>
          <p:cNvPr id="3" name="Espace réservé du contenu 2"/>
          <p:cNvSpPr>
            <a:spLocks noGrp="1"/>
          </p:cNvSpPr>
          <p:nvPr>
            <p:ph sz="half" idx="1"/>
          </p:nvPr>
        </p:nvSpPr>
        <p:spPr>
          <a:xfrm>
            <a:off x="4499992" y="2204864"/>
            <a:ext cx="4248472" cy="3168352"/>
          </a:xfrm>
        </p:spPr>
        <p:txBody>
          <a:bodyPr/>
          <a:lstStyle/>
          <a:p>
            <a:pPr algn="just" eaLnBrk="1" hangingPunct="1">
              <a:defRPr/>
            </a:pPr>
            <a:r>
              <a:rPr lang="fr-FR" sz="2000" dirty="0" smtClean="0">
                <a:effectLst>
                  <a:outerShdw blurRad="38100" dist="38100" dir="2700000" algn="tl">
                    <a:srgbClr val="000000">
                      <a:alpha val="43137"/>
                    </a:srgbClr>
                  </a:outerShdw>
                </a:effectLst>
              </a:rPr>
              <a:t>S’impliquer dans le processus de mise aux normes des structures sanitaires sur le plan des plateaux techniques et par la définition d’une carte sanitaire cohérente,</a:t>
            </a:r>
          </a:p>
          <a:p>
            <a:pPr algn="just" eaLnBrk="1" hangingPunct="1">
              <a:defRPr/>
            </a:pPr>
            <a:r>
              <a:rPr lang="fr-FR" sz="2000" dirty="0" smtClean="0">
                <a:effectLst>
                  <a:outerShdw blurRad="38100" dist="38100" dir="2700000" algn="tl">
                    <a:srgbClr val="000000">
                      <a:alpha val="43137"/>
                    </a:srgbClr>
                  </a:outerShdw>
                </a:effectLst>
              </a:rPr>
              <a:t> Œuvrer pour le renforcement de la place des génériques dans la politique du médicament. </a:t>
            </a:r>
          </a:p>
        </p:txBody>
      </p:sp>
      <p:pic>
        <p:nvPicPr>
          <p:cNvPr id="4" name="Espace réservé du contenu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70405" y="2348880"/>
            <a:ext cx="3785572" cy="2232248"/>
          </a:xfrm>
        </p:spPr>
      </p:pic>
    </p:spTree>
    <p:extLst>
      <p:ext uri="{BB962C8B-B14F-4D97-AF65-F5344CB8AC3E}">
        <p14:creationId xmlns:p14="http://schemas.microsoft.com/office/powerpoint/2010/main" val="8549227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re 1"/>
          <p:cNvSpPr>
            <a:spLocks noGrp="1"/>
          </p:cNvSpPr>
          <p:nvPr>
            <p:ph type="title"/>
          </p:nvPr>
        </p:nvSpPr>
        <p:spPr/>
        <p:txBody>
          <a:bodyPr/>
          <a:lstStyle/>
          <a:p>
            <a:pPr algn="ctr" eaLnBrk="1" hangingPunct="1"/>
            <a:r>
              <a:rPr lang="fr-FR" altLang="fr-FR" b="1" dirty="0" smtClean="0">
                <a:effectLst>
                  <a:outerShdw blurRad="38100" dist="38100" dir="2700000" algn="tl">
                    <a:srgbClr val="000000">
                      <a:alpha val="43137"/>
                    </a:srgbClr>
                  </a:outerShdw>
                </a:effectLst>
              </a:rPr>
              <a:t>CONCLUSIONS</a:t>
            </a:r>
            <a:endParaRPr lang="fr-FR" altLang="fr-FR" b="1" dirty="0" smtClean="0">
              <a:effectLst>
                <a:outerShdw blurRad="38100" dist="38100" dir="2700000" algn="tl">
                  <a:srgbClr val="000000">
                    <a:alpha val="43137"/>
                  </a:srgbClr>
                </a:outerShdw>
              </a:effectLst>
            </a:endParaRPr>
          </a:p>
        </p:txBody>
      </p:sp>
      <p:sp>
        <p:nvSpPr>
          <p:cNvPr id="50179" name="Espace réservé du contenu 2"/>
          <p:cNvSpPr>
            <a:spLocks noGrp="1"/>
          </p:cNvSpPr>
          <p:nvPr>
            <p:ph idx="1"/>
          </p:nvPr>
        </p:nvSpPr>
        <p:spPr>
          <a:xfrm>
            <a:off x="395536" y="2209800"/>
            <a:ext cx="8280920" cy="4324350"/>
          </a:xfrm>
        </p:spPr>
        <p:txBody>
          <a:bodyPr/>
          <a:lstStyle/>
          <a:p>
            <a:pPr algn="just"/>
            <a:r>
              <a:rPr lang="fr-FR" sz="2400" dirty="0" smtClean="0">
                <a:effectLst>
                  <a:outerShdw blurRad="38100" dist="38100" dir="2700000" algn="tl">
                    <a:srgbClr val="000000">
                      <a:alpha val="43137"/>
                    </a:srgbClr>
                  </a:outerShdw>
                </a:effectLst>
              </a:rPr>
              <a:t>Le </a:t>
            </a:r>
            <a:r>
              <a:rPr lang="fr-FR" sz="2400" dirty="0">
                <a:effectLst>
                  <a:outerShdw blurRad="38100" dist="38100" dir="2700000" algn="tl">
                    <a:srgbClr val="000000">
                      <a:alpha val="43137"/>
                    </a:srgbClr>
                  </a:outerShdw>
                </a:effectLst>
              </a:rPr>
              <a:t>secteur de la Santé et de l’Action sociale reste caractérisé par une pléthore de cadres organisationnels allant des ordres professionnels (dentistes, pharmaciens, médecins) aux syndicats et associations de consommateurs, en passant par les organisations communautaires et Amicales et </a:t>
            </a:r>
            <a:r>
              <a:rPr lang="fr-FR" sz="2400" dirty="0" smtClean="0">
                <a:effectLst>
                  <a:outerShdw blurRad="38100" dist="38100" dir="2700000" algn="tl">
                    <a:srgbClr val="000000">
                      <a:alpha val="43137"/>
                    </a:srgbClr>
                  </a:outerShdw>
                </a:effectLst>
              </a:rPr>
              <a:t>associations.</a:t>
            </a:r>
          </a:p>
          <a:p>
            <a:pPr algn="just"/>
            <a:r>
              <a:rPr lang="fr-FR" sz="2400" dirty="0" smtClean="0">
                <a:effectLst>
                  <a:outerShdw blurRad="38100" dist="38100" dir="2700000" algn="tl">
                    <a:srgbClr val="000000">
                      <a:alpha val="43137"/>
                    </a:srgbClr>
                  </a:outerShdw>
                </a:effectLst>
              </a:rPr>
              <a:t>C’est </a:t>
            </a:r>
            <a:r>
              <a:rPr lang="fr-FR" sz="2400" dirty="0">
                <a:effectLst>
                  <a:outerShdw blurRad="38100" dist="38100" dir="2700000" algn="tl">
                    <a:srgbClr val="000000">
                      <a:alpha val="43137"/>
                    </a:srgbClr>
                  </a:outerShdw>
                </a:effectLst>
              </a:rPr>
              <a:t>dire que cet éparpillement et cette absence de concertation sont à l’origine de la faiblesse des contre-pouvoirs dans le </a:t>
            </a:r>
            <a:r>
              <a:rPr lang="fr-FR" sz="2400" dirty="0" smtClean="0">
                <a:effectLst>
                  <a:outerShdw blurRad="38100" dist="38100" dir="2700000" algn="tl">
                    <a:srgbClr val="000000">
                      <a:alpha val="43137"/>
                    </a:srgbClr>
                  </a:outerShdw>
                </a:effectLst>
              </a:rPr>
              <a:t>secteur,</a:t>
            </a:r>
          </a:p>
          <a:p>
            <a:pPr algn="just"/>
            <a:r>
              <a:rPr lang="fr-FR" altLang="fr-FR" sz="2400" dirty="0" smtClean="0">
                <a:effectLst>
                  <a:outerShdw blurRad="38100" dist="38100" dir="2700000" algn="tl">
                    <a:srgbClr val="000000">
                      <a:alpha val="43137"/>
                    </a:srgbClr>
                  </a:outerShdw>
                </a:effectLst>
              </a:rPr>
              <a:t>La Coalition que nous envisageons de mettre en place aidera à combler ce vide.</a:t>
            </a:r>
            <a:endParaRPr lang="fr-FR" altLang="fr-FR" sz="240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792188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defRPr/>
            </a:pPr>
            <a:r>
              <a:rPr lang="fr-FR" b="1" dirty="0" smtClean="0">
                <a:effectLst>
                  <a:outerShdw blurRad="50800" dist="38100" dir="2700000" algn="tl">
                    <a:srgbClr val="000000">
                      <a:alpha val="40000"/>
                    </a:srgbClr>
                  </a:outerShdw>
                </a:effectLst>
              </a:rPr>
              <a:t>INTRODUCTION</a:t>
            </a:r>
            <a:endParaRPr lang="fr-FR" b="1" dirty="0" smtClean="0"/>
          </a:p>
        </p:txBody>
      </p:sp>
      <p:sp>
        <p:nvSpPr>
          <p:cNvPr id="3" name="Espace réservé du contenu 2"/>
          <p:cNvSpPr>
            <a:spLocks noGrp="1"/>
          </p:cNvSpPr>
          <p:nvPr>
            <p:ph idx="1"/>
          </p:nvPr>
        </p:nvSpPr>
        <p:spPr>
          <a:xfrm>
            <a:off x="685800" y="1981200"/>
            <a:ext cx="7772400" cy="4040188"/>
          </a:xfrm>
        </p:spPr>
        <p:txBody>
          <a:bodyPr/>
          <a:lstStyle/>
          <a:p>
            <a:pPr algn="just" eaLnBrk="1" hangingPunct="1">
              <a:lnSpc>
                <a:spcPct val="150000"/>
              </a:lnSpc>
              <a:defRPr/>
            </a:pPr>
            <a:r>
              <a:rPr lang="fr-FR" sz="2800" dirty="0" smtClean="0">
                <a:effectLst>
                  <a:outerShdw blurRad="50800" dist="38100" dir="2700000" algn="tl">
                    <a:srgbClr val="000000">
                      <a:alpha val="40000"/>
                    </a:srgbClr>
                  </a:outerShdw>
                </a:effectLst>
              </a:rPr>
              <a:t>C’est pour cela qu’il nous a paru nécessaire de mettre sur pied une grande Coalition pour la Santé et de l’Action sociale pour contribuer à une meilleure synergie de la pluralité d’acteurs intervenant sur les problématiques sanitaires.</a:t>
            </a:r>
            <a:endParaRPr lang="fr-FR" sz="2800" dirty="0" smtClean="0"/>
          </a:p>
          <a:p>
            <a:pPr eaLnBrk="1" hangingPunct="1">
              <a:defRPr/>
            </a:pPr>
            <a:endParaRPr lang="fr-FR" dirty="0" smtClean="0"/>
          </a:p>
        </p:txBody>
      </p:sp>
    </p:spTree>
    <p:extLst>
      <p:ext uri="{BB962C8B-B14F-4D97-AF65-F5344CB8AC3E}">
        <p14:creationId xmlns:p14="http://schemas.microsoft.com/office/powerpoint/2010/main" val="30241048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defRPr/>
            </a:pPr>
            <a:r>
              <a:rPr lang="fr-FR" sz="3600" b="1" dirty="0" smtClean="0">
                <a:effectLst>
                  <a:outerShdw blurRad="50800" dist="38100" dir="2700000" algn="tl">
                    <a:srgbClr val="000000">
                      <a:alpha val="40000"/>
                    </a:srgbClr>
                  </a:outerShdw>
                </a:effectLst>
              </a:rPr>
              <a:t>CONTEXTE ET JUSTIFICATION</a:t>
            </a:r>
            <a:endParaRPr lang="fr-FR" sz="3600" b="1" dirty="0" smtClean="0"/>
          </a:p>
        </p:txBody>
      </p:sp>
      <p:sp>
        <p:nvSpPr>
          <p:cNvPr id="3" name="Espace réservé du contenu 2"/>
          <p:cNvSpPr>
            <a:spLocks noGrp="1"/>
          </p:cNvSpPr>
          <p:nvPr>
            <p:ph sz="half" idx="1"/>
          </p:nvPr>
        </p:nvSpPr>
        <p:spPr>
          <a:xfrm>
            <a:off x="674688" y="1981200"/>
            <a:ext cx="4545012" cy="4184650"/>
          </a:xfrm>
        </p:spPr>
        <p:txBody>
          <a:bodyPr/>
          <a:lstStyle/>
          <a:p>
            <a:pPr algn="just" eaLnBrk="1" hangingPunct="1">
              <a:lnSpc>
                <a:spcPct val="150000"/>
              </a:lnSpc>
              <a:defRPr/>
            </a:pPr>
            <a:r>
              <a:rPr lang="fr-FR" sz="2400" dirty="0" smtClean="0">
                <a:effectLst>
                  <a:outerShdw blurRad="50800" dist="38100" dir="2700000" algn="tl">
                    <a:srgbClr val="000000">
                      <a:alpha val="40000"/>
                    </a:srgbClr>
                  </a:outerShdw>
                </a:effectLst>
              </a:rPr>
              <a:t>Après son accession à la souveraineté nationale, notre pays, le Sénégal, a mis en avant l’approche-programme, héritée de la période coloniale, où prédominait la composante curative</a:t>
            </a:r>
            <a:r>
              <a:rPr lang="fr-FR" sz="3600" dirty="0" smtClean="0">
                <a:effectLst>
                  <a:outerShdw blurRad="50800" dist="38100" dir="2700000" algn="tl">
                    <a:srgbClr val="000000">
                      <a:alpha val="40000"/>
                    </a:srgbClr>
                  </a:outerShdw>
                </a:effectLst>
              </a:rPr>
              <a:t>. </a:t>
            </a:r>
            <a:endParaRPr lang="fr-FR" sz="3600" dirty="0" smtClean="0"/>
          </a:p>
        </p:txBody>
      </p:sp>
      <p:pic>
        <p:nvPicPr>
          <p:cNvPr id="10244" name="Espace réservé du contenu 6"/>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421313" y="1981200"/>
            <a:ext cx="3024187" cy="3613150"/>
          </a:xfrm>
        </p:spPr>
      </p:pic>
    </p:spTree>
    <p:extLst>
      <p:ext uri="{BB962C8B-B14F-4D97-AF65-F5344CB8AC3E}">
        <p14:creationId xmlns:p14="http://schemas.microsoft.com/office/powerpoint/2010/main" val="15955986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defRPr/>
            </a:pPr>
            <a:r>
              <a:rPr lang="fr-FR" sz="3600" b="1" dirty="0" smtClean="0">
                <a:effectLst>
                  <a:outerShdw blurRad="50800" dist="38100" dir="2700000" algn="tl">
                    <a:srgbClr val="000000">
                      <a:alpha val="40000"/>
                    </a:srgbClr>
                  </a:outerShdw>
                </a:effectLst>
              </a:rPr>
              <a:t>CONTEXTE ET JUSTIFICATION</a:t>
            </a:r>
            <a:endParaRPr lang="fr-FR" sz="3600" b="1" dirty="0" smtClean="0"/>
          </a:p>
        </p:txBody>
      </p:sp>
      <p:sp>
        <p:nvSpPr>
          <p:cNvPr id="3" name="Espace réservé du contenu 2"/>
          <p:cNvSpPr>
            <a:spLocks noGrp="1"/>
          </p:cNvSpPr>
          <p:nvPr>
            <p:ph sz="half" idx="1"/>
          </p:nvPr>
        </p:nvSpPr>
        <p:spPr>
          <a:xfrm>
            <a:off x="539750" y="1981200"/>
            <a:ext cx="4895850" cy="4040188"/>
          </a:xfrm>
        </p:spPr>
        <p:txBody>
          <a:bodyPr/>
          <a:lstStyle/>
          <a:p>
            <a:pPr algn="just" eaLnBrk="1" hangingPunct="1">
              <a:defRPr/>
            </a:pPr>
            <a:r>
              <a:rPr lang="fr-FR" sz="2400" dirty="0" smtClean="0">
                <a:effectLst>
                  <a:outerShdw blurRad="50800" dist="38100" dir="2700000" algn="tl">
                    <a:srgbClr val="000000">
                      <a:alpha val="40000"/>
                    </a:srgbClr>
                  </a:outerShdw>
                </a:effectLst>
              </a:rPr>
              <a:t>Ce n’est qu’avec la fin de l’Etat-Providence qu’apparaîtra la philosophie des soins de santé primaires adoptée en 1978 à Alma-Ata, prônant l’approche préventive et l’implication des communautés, tout en veillant à l’équité, avec en toile de fond la volonté de procurer la Santé pour tous en l’an 2000.</a:t>
            </a:r>
            <a:endParaRPr lang="fr-FR" sz="2400" dirty="0" smtClean="0"/>
          </a:p>
          <a:p>
            <a:pPr eaLnBrk="1" hangingPunct="1">
              <a:defRPr/>
            </a:pPr>
            <a:endParaRPr lang="fr-FR" dirty="0" smtClean="0"/>
          </a:p>
        </p:txBody>
      </p:sp>
      <p:pic>
        <p:nvPicPr>
          <p:cNvPr id="11268" name="Espace réservé du contenu 4"/>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156325" y="2133600"/>
            <a:ext cx="2447925" cy="3671888"/>
          </a:xfrm>
        </p:spPr>
      </p:pic>
    </p:spTree>
    <p:extLst>
      <p:ext uri="{BB962C8B-B14F-4D97-AF65-F5344CB8AC3E}">
        <p14:creationId xmlns:p14="http://schemas.microsoft.com/office/powerpoint/2010/main" val="10575418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defRPr/>
            </a:pPr>
            <a:r>
              <a:rPr lang="fr-FR" sz="3600" b="1" dirty="0" smtClean="0">
                <a:effectLst>
                  <a:outerShdw blurRad="50800" dist="38100" dir="2700000" algn="tl">
                    <a:srgbClr val="000000">
                      <a:alpha val="40000"/>
                    </a:srgbClr>
                  </a:outerShdw>
                </a:effectLst>
              </a:rPr>
              <a:t>CONTEXTE ET JUSTIFICATION</a:t>
            </a:r>
            <a:endParaRPr lang="fr-FR" sz="3600" b="1" dirty="0" smtClean="0"/>
          </a:p>
        </p:txBody>
      </p:sp>
      <p:sp>
        <p:nvSpPr>
          <p:cNvPr id="3" name="Espace réservé du contenu 2"/>
          <p:cNvSpPr>
            <a:spLocks noGrp="1"/>
          </p:cNvSpPr>
          <p:nvPr>
            <p:ph sz="half" idx="1"/>
          </p:nvPr>
        </p:nvSpPr>
        <p:spPr>
          <a:xfrm>
            <a:off x="685800" y="1981200"/>
            <a:ext cx="4965700" cy="4256088"/>
          </a:xfrm>
        </p:spPr>
        <p:txBody>
          <a:bodyPr/>
          <a:lstStyle/>
          <a:p>
            <a:pPr algn="just" eaLnBrk="1" hangingPunct="1">
              <a:defRPr/>
            </a:pPr>
            <a:r>
              <a:rPr lang="fr-FR" sz="2400" dirty="0" smtClean="0">
                <a:effectLst>
                  <a:outerShdw blurRad="50800" dist="38100" dir="2700000" algn="tl">
                    <a:srgbClr val="000000">
                      <a:alpha val="40000"/>
                    </a:srgbClr>
                  </a:outerShdw>
                </a:effectLst>
              </a:rPr>
              <a:t>Le système sanitaire sénégalais fut, dès lors, caractérisé par une logique de recouvrement des coûts centrée sur le médicament. C’est ainsi que sera plus tard mis en place en 1987 un système d’autofinancement du coût des médicaments essentiels génériques plus connu sous le vocable d’Initiative de Bamako.</a:t>
            </a:r>
            <a:endParaRPr lang="fr-FR" sz="2400" dirty="0" smtClean="0"/>
          </a:p>
        </p:txBody>
      </p:sp>
      <p:pic>
        <p:nvPicPr>
          <p:cNvPr id="12292" name="Espace réservé du contenu 4"/>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084888" y="2128838"/>
            <a:ext cx="2787650" cy="3960812"/>
          </a:xfrm>
        </p:spPr>
      </p:pic>
    </p:spTree>
    <p:extLst>
      <p:ext uri="{BB962C8B-B14F-4D97-AF65-F5344CB8AC3E}">
        <p14:creationId xmlns:p14="http://schemas.microsoft.com/office/powerpoint/2010/main" val="10526048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defRPr/>
            </a:pPr>
            <a:r>
              <a:rPr lang="fr-FR" sz="3600" b="1" dirty="0" smtClean="0">
                <a:effectLst>
                  <a:outerShdw blurRad="50800" dist="38100" dir="2700000" algn="tl">
                    <a:srgbClr val="000000">
                      <a:alpha val="40000"/>
                    </a:srgbClr>
                  </a:outerShdw>
                </a:effectLst>
              </a:rPr>
              <a:t>CONTEXTE ET JUSTIFICATION</a:t>
            </a:r>
            <a:endParaRPr lang="fr-FR" sz="3600" b="1" dirty="0" smtClean="0"/>
          </a:p>
        </p:txBody>
      </p:sp>
      <p:sp>
        <p:nvSpPr>
          <p:cNvPr id="3" name="Espace réservé du contenu 2"/>
          <p:cNvSpPr>
            <a:spLocks noGrp="1"/>
          </p:cNvSpPr>
          <p:nvPr>
            <p:ph sz="half" idx="1"/>
          </p:nvPr>
        </p:nvSpPr>
        <p:spPr>
          <a:xfrm>
            <a:off x="685800" y="1981200"/>
            <a:ext cx="4246563" cy="4256088"/>
          </a:xfrm>
        </p:spPr>
        <p:txBody>
          <a:bodyPr/>
          <a:lstStyle/>
          <a:p>
            <a:pPr algn="just" eaLnBrk="1" hangingPunct="1">
              <a:defRPr/>
            </a:pPr>
            <a:r>
              <a:rPr lang="fr-FR" sz="2400" dirty="0" smtClean="0"/>
              <a:t>L’I.B. fut ensuite étendue aux prestations (actes) et à tous les niveaux de la pyramide sanitaire. Les ressources ainsi obtenues furent gérées de concert avec des organes de participation communautaire que sont les comités de santé</a:t>
            </a:r>
            <a:r>
              <a:rPr lang="fr-FR" dirty="0" smtClean="0"/>
              <a:t>.</a:t>
            </a:r>
          </a:p>
          <a:p>
            <a:pPr eaLnBrk="1" hangingPunct="1">
              <a:defRPr/>
            </a:pPr>
            <a:endParaRPr lang="fr-FR" dirty="0" smtClean="0"/>
          </a:p>
        </p:txBody>
      </p:sp>
      <p:pic>
        <p:nvPicPr>
          <p:cNvPr id="13316" name="Espace réservé du contenu 4"/>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76825" y="2565400"/>
            <a:ext cx="3686175" cy="2663825"/>
          </a:xfrm>
        </p:spPr>
      </p:pic>
    </p:spTree>
    <p:extLst>
      <p:ext uri="{BB962C8B-B14F-4D97-AF65-F5344CB8AC3E}">
        <p14:creationId xmlns:p14="http://schemas.microsoft.com/office/powerpoint/2010/main" val="2490879860"/>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template-24">
  <a:themeElements>
    <a:clrScheme name="powerpoint-template-24 15">
      <a:dk1>
        <a:srgbClr val="4D4D4D"/>
      </a:dk1>
      <a:lt1>
        <a:srgbClr val="FFFFFF"/>
      </a:lt1>
      <a:dk2>
        <a:srgbClr val="4D4D4D"/>
      </a:dk2>
      <a:lt2>
        <a:srgbClr val="DE5204"/>
      </a:lt2>
      <a:accent1>
        <a:srgbClr val="ED5F07"/>
      </a:accent1>
      <a:accent2>
        <a:srgbClr val="FA7E32"/>
      </a:accent2>
      <a:accent3>
        <a:srgbClr val="FFFFFF"/>
      </a:accent3>
      <a:accent4>
        <a:srgbClr val="404040"/>
      </a:accent4>
      <a:accent5>
        <a:srgbClr val="F4B6AA"/>
      </a:accent5>
      <a:accent6>
        <a:srgbClr val="E3722C"/>
      </a:accent6>
      <a:hlink>
        <a:srgbClr val="C4C4C4"/>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fr-FR"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fr-FR"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C75F06"/>
        </a:lt2>
        <a:accent1>
          <a:srgbClr val="E07D06"/>
        </a:accent1>
        <a:accent2>
          <a:srgbClr val="F2A016"/>
        </a:accent2>
        <a:accent3>
          <a:srgbClr val="FFFFFF"/>
        </a:accent3>
        <a:accent4>
          <a:srgbClr val="404040"/>
        </a:accent4>
        <a:accent5>
          <a:srgbClr val="EDBFAA"/>
        </a:accent5>
        <a:accent6>
          <a:srgbClr val="DB9113"/>
        </a:accent6>
        <a:hlink>
          <a:srgbClr val="F7C91C"/>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CE5C16"/>
        </a:lt2>
        <a:accent1>
          <a:srgbClr val="E3852B"/>
        </a:accent1>
        <a:accent2>
          <a:srgbClr val="E79235"/>
        </a:accent2>
        <a:accent3>
          <a:srgbClr val="FFFFFF"/>
        </a:accent3>
        <a:accent4>
          <a:srgbClr val="404040"/>
        </a:accent4>
        <a:accent5>
          <a:srgbClr val="EFC2AC"/>
        </a:accent5>
        <a:accent6>
          <a:srgbClr val="D1842F"/>
        </a:accent6>
        <a:hlink>
          <a:srgbClr val="F09E38"/>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D5D16"/>
        </a:lt2>
        <a:accent1>
          <a:srgbClr val="ED5B10"/>
        </a:accent1>
        <a:accent2>
          <a:srgbClr val="F5A526"/>
        </a:accent2>
        <a:accent3>
          <a:srgbClr val="FFFFFF"/>
        </a:accent3>
        <a:accent4>
          <a:srgbClr val="404040"/>
        </a:accent4>
        <a:accent5>
          <a:srgbClr val="F4B5AA"/>
        </a:accent5>
        <a:accent6>
          <a:srgbClr val="DE9521"/>
        </a:accent6>
        <a:hlink>
          <a:srgbClr val="FABD4B"/>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B33617"/>
        </a:lt2>
        <a:accent1>
          <a:srgbClr val="DC6900"/>
        </a:accent1>
        <a:accent2>
          <a:srgbClr val="ED9500"/>
        </a:accent2>
        <a:accent3>
          <a:srgbClr val="FFFFFF"/>
        </a:accent3>
        <a:accent4>
          <a:srgbClr val="404040"/>
        </a:accent4>
        <a:accent5>
          <a:srgbClr val="EBB9AA"/>
        </a:accent5>
        <a:accent6>
          <a:srgbClr val="D78700"/>
        </a:accent6>
        <a:hlink>
          <a:srgbClr val="F8BE1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FE3902"/>
        </a:lt2>
        <a:accent1>
          <a:srgbClr val="FF6B03"/>
        </a:accent1>
        <a:accent2>
          <a:srgbClr val="FF8308"/>
        </a:accent2>
        <a:accent3>
          <a:srgbClr val="FFFFFF"/>
        </a:accent3>
        <a:accent4>
          <a:srgbClr val="404040"/>
        </a:accent4>
        <a:accent5>
          <a:srgbClr val="FFBAAA"/>
        </a:accent5>
        <a:accent6>
          <a:srgbClr val="E77606"/>
        </a:accent6>
        <a:hlink>
          <a:srgbClr val="FFA90B"/>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C75F06"/>
        </a:lt2>
        <a:accent1>
          <a:srgbClr val="E07D06"/>
        </a:accent1>
        <a:accent2>
          <a:srgbClr val="E5930D"/>
        </a:accent2>
        <a:accent3>
          <a:srgbClr val="FFFFFF"/>
        </a:accent3>
        <a:accent4>
          <a:srgbClr val="404040"/>
        </a:accent4>
        <a:accent5>
          <a:srgbClr val="EDBFAA"/>
        </a:accent5>
        <a:accent6>
          <a:srgbClr val="CF850B"/>
        </a:accent6>
        <a:hlink>
          <a:srgbClr val="F99F1B"/>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DD6705"/>
        </a:lt2>
        <a:accent1>
          <a:srgbClr val="EB8B09"/>
        </a:accent1>
        <a:accent2>
          <a:srgbClr val="F5A437"/>
        </a:accent2>
        <a:accent3>
          <a:srgbClr val="FFFFFF"/>
        </a:accent3>
        <a:accent4>
          <a:srgbClr val="404040"/>
        </a:accent4>
        <a:accent5>
          <a:srgbClr val="F3C4AA"/>
        </a:accent5>
        <a:accent6>
          <a:srgbClr val="DE9431"/>
        </a:accent6>
        <a:hlink>
          <a:srgbClr val="FAB55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DD6705"/>
        </a:lt2>
        <a:accent1>
          <a:srgbClr val="EB8B09"/>
        </a:accent1>
        <a:accent2>
          <a:srgbClr val="F7B635"/>
        </a:accent2>
        <a:accent3>
          <a:srgbClr val="FFFFFF"/>
        </a:accent3>
        <a:accent4>
          <a:srgbClr val="404040"/>
        </a:accent4>
        <a:accent5>
          <a:srgbClr val="F3C4AA"/>
        </a:accent5>
        <a:accent6>
          <a:srgbClr val="E0A52F"/>
        </a:accent6>
        <a:hlink>
          <a:srgbClr val="FFC729"/>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DE5204"/>
        </a:lt2>
        <a:accent1>
          <a:srgbClr val="ED5F07"/>
        </a:accent1>
        <a:accent2>
          <a:srgbClr val="FA9B32"/>
        </a:accent2>
        <a:accent3>
          <a:srgbClr val="FFFFFF"/>
        </a:accent3>
        <a:accent4>
          <a:srgbClr val="404040"/>
        </a:accent4>
        <a:accent5>
          <a:srgbClr val="F4B6AA"/>
        </a:accent5>
        <a:accent6>
          <a:srgbClr val="E38C2C"/>
        </a:accent6>
        <a:hlink>
          <a:srgbClr val="FFA829"/>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DE5204"/>
        </a:lt2>
        <a:accent1>
          <a:srgbClr val="ED5F07"/>
        </a:accent1>
        <a:accent2>
          <a:srgbClr val="FA7E32"/>
        </a:accent2>
        <a:accent3>
          <a:srgbClr val="FFFFFF"/>
        </a:accent3>
        <a:accent4>
          <a:srgbClr val="404040"/>
        </a:accent4>
        <a:accent5>
          <a:srgbClr val="F4B6AA"/>
        </a:accent5>
        <a:accent6>
          <a:srgbClr val="E3722C"/>
        </a:accent6>
        <a:hlink>
          <a:srgbClr val="FC852C"/>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4">
        <a:dk1>
          <a:srgbClr val="4D4D4D"/>
        </a:dk1>
        <a:lt1>
          <a:srgbClr val="FFFFFF"/>
        </a:lt1>
        <a:dk2>
          <a:srgbClr val="4D4D4D"/>
        </a:dk2>
        <a:lt2>
          <a:srgbClr val="DE5204"/>
        </a:lt2>
        <a:accent1>
          <a:srgbClr val="ED5F07"/>
        </a:accent1>
        <a:accent2>
          <a:srgbClr val="FA7E32"/>
        </a:accent2>
        <a:accent3>
          <a:srgbClr val="FFFFFF"/>
        </a:accent3>
        <a:accent4>
          <a:srgbClr val="404040"/>
        </a:accent4>
        <a:accent5>
          <a:srgbClr val="F4B6AA"/>
        </a:accent5>
        <a:accent6>
          <a:srgbClr val="E3722C"/>
        </a:accent6>
        <a:hlink>
          <a:srgbClr val="FC672C"/>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5">
        <a:dk1>
          <a:srgbClr val="4D4D4D"/>
        </a:dk1>
        <a:lt1>
          <a:srgbClr val="FFFFFF"/>
        </a:lt1>
        <a:dk2>
          <a:srgbClr val="4D4D4D"/>
        </a:dk2>
        <a:lt2>
          <a:srgbClr val="DE5204"/>
        </a:lt2>
        <a:accent1>
          <a:srgbClr val="ED5F07"/>
        </a:accent1>
        <a:accent2>
          <a:srgbClr val="FA7E32"/>
        </a:accent2>
        <a:accent3>
          <a:srgbClr val="FFFFFF"/>
        </a:accent3>
        <a:accent4>
          <a:srgbClr val="404040"/>
        </a:accent4>
        <a:accent5>
          <a:srgbClr val="F4B6AA"/>
        </a:accent5>
        <a:accent6>
          <a:srgbClr val="E3722C"/>
        </a:accent6>
        <a:hlink>
          <a:srgbClr val="C4C4C4"/>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powerpoint-template</Template>
  <TotalTime>97</TotalTime>
  <Words>1858</Words>
  <Application>Microsoft Office PowerPoint</Application>
  <PresentationFormat>Affichage à l'écran (4:3)</PresentationFormat>
  <Paragraphs>161</Paragraphs>
  <Slides>43</Slides>
  <Notes>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43</vt:i4>
      </vt:variant>
    </vt:vector>
  </HeadingPairs>
  <TitlesOfParts>
    <vt:vector size="49" baseType="lpstr">
      <vt:lpstr>ＭＳ ゴシック</vt:lpstr>
      <vt:lpstr>Arial</vt:lpstr>
      <vt:lpstr>Arial Black</vt:lpstr>
      <vt:lpstr>Microsoft Sans Serif</vt:lpstr>
      <vt:lpstr>Times New Roman</vt:lpstr>
      <vt:lpstr>powerpoint-template-24</vt:lpstr>
      <vt:lpstr>UNE COALITION  POUR LA SANTE,  POURQUOI FAIRE ?</vt:lpstr>
      <vt:lpstr>Présentation PowerPoint</vt:lpstr>
      <vt:lpstr>INTRODUCTION</vt:lpstr>
      <vt:lpstr>INTRODUCTION</vt:lpstr>
      <vt:lpstr>INTRODUCTION</vt:lpstr>
      <vt:lpstr>CONTEXTE ET JUSTIFICATION</vt:lpstr>
      <vt:lpstr>CONTEXTE ET JUSTIFICATION</vt:lpstr>
      <vt:lpstr>CONTEXTE ET JUSTIFICATION</vt:lpstr>
      <vt:lpstr>CONTEXTE ET JUSTIFICATION</vt:lpstr>
      <vt:lpstr>CONTEXTE ET JUSTIFICATION</vt:lpstr>
      <vt:lpstr>CONTEXTE ET JUSTIFICATION</vt:lpstr>
      <vt:lpstr>CONTEXTE ET JUSTIFICATION</vt:lpstr>
      <vt:lpstr>CONTEXTE ET JUSTIFICATION</vt:lpstr>
      <vt:lpstr>CONTEXTE ET JUSTIFICATION</vt:lpstr>
      <vt:lpstr>CONTEXTE ET JUSTIFICATION</vt:lpstr>
      <vt:lpstr>CONTEXTE ET JUSTIFICATION</vt:lpstr>
      <vt:lpstr>EVALUATION DU SYSTÈME DE SANTE</vt:lpstr>
      <vt:lpstr>EVALUATION DU SYSTÈME DE SANTE</vt:lpstr>
      <vt:lpstr>EVALUATION DU SYSTÈME DE SANTE</vt:lpstr>
      <vt:lpstr>EVALUATION DU SYSTÈME DE SANTE</vt:lpstr>
      <vt:lpstr>EVALUATION DU SYSTÈME DE SANTE</vt:lpstr>
      <vt:lpstr>EVALUATION DU SYSTÈME DE SANTE</vt:lpstr>
      <vt:lpstr>EVALUATION DU SYSTÈME DE SANTE</vt:lpstr>
      <vt:lpstr>EVALUATION DU SYSTÈME DE SANTE</vt:lpstr>
      <vt:lpstr>QUELLES MISSIONS POUR LA COALITION ?</vt:lpstr>
      <vt:lpstr>QUELLES MISSIONS POUR LA COALITION ?</vt:lpstr>
      <vt:lpstr>QUELLES MISSIONS POUR LA COALITION ?</vt:lpstr>
      <vt:lpstr>QUELLES MISSIONS POUR LA COALITION ?</vt:lpstr>
      <vt:lpstr>QUELLES MISSIONS POUR LA COALITION ?</vt:lpstr>
      <vt:lpstr>QUELLES MISSIONS POUR LA COALITION ?</vt:lpstr>
      <vt:lpstr>QUELLES MISSIONS POUR LA COALITION ?</vt:lpstr>
      <vt:lpstr>NECESSITE D’UNE COALITION</vt:lpstr>
      <vt:lpstr>NECESSITE D’UNE COALITION</vt:lpstr>
      <vt:lpstr>OBJECTIFS DE COALITION</vt:lpstr>
      <vt:lpstr>PRIORITE AU SECTEUR PUBLIC</vt:lpstr>
      <vt:lpstr>APPROCHE SOCIALE DE LA SANTE</vt:lpstr>
      <vt:lpstr>APPROCHE SOCIALE DE LA SANTE</vt:lpstr>
      <vt:lpstr>APPROCHE SOCIALE DE LA SANTE</vt:lpstr>
      <vt:lpstr>OBSERVATOIRE DU SYSTÈME SOCIOSANITAIRE</vt:lpstr>
      <vt:lpstr>QUALITE DES SOINS</vt:lpstr>
      <vt:lpstr>QUALITE DES SOINS</vt:lpstr>
      <vt:lpstr>QUALITE DES SOINS</vt:lpstr>
      <vt:lpstr>CONCLUSIONS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Mohamed LY</dc:creator>
  <cp:lastModifiedBy>Mohamed LY</cp:lastModifiedBy>
  <cp:revision>14</cp:revision>
  <dcterms:created xsi:type="dcterms:W3CDTF">2016-08-25T08:42:33Z</dcterms:created>
  <dcterms:modified xsi:type="dcterms:W3CDTF">2016-08-25T08:47:08Z</dcterms:modified>
</cp:coreProperties>
</file>