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</p:sldMasterIdLst>
  <p:notesMasterIdLst>
    <p:notesMasterId r:id="rId45"/>
  </p:notesMasterIdLst>
  <p:sldIdLst>
    <p:sldId id="256" r:id="rId2"/>
    <p:sldId id="258" r:id="rId3"/>
    <p:sldId id="350" r:id="rId4"/>
    <p:sldId id="399" r:id="rId5"/>
    <p:sldId id="261" r:id="rId6"/>
    <p:sldId id="438" r:id="rId7"/>
    <p:sldId id="345" r:id="rId8"/>
    <p:sldId id="280" r:id="rId9"/>
    <p:sldId id="383" r:id="rId10"/>
    <p:sldId id="285" r:id="rId11"/>
    <p:sldId id="284" r:id="rId12"/>
    <p:sldId id="286" r:id="rId13"/>
    <p:sldId id="382" r:id="rId14"/>
    <p:sldId id="436" r:id="rId15"/>
    <p:sldId id="346" r:id="rId16"/>
    <p:sldId id="433" r:id="rId17"/>
    <p:sldId id="435" r:id="rId18"/>
    <p:sldId id="310" r:id="rId19"/>
    <p:sldId id="434" r:id="rId20"/>
    <p:sldId id="307" r:id="rId21"/>
    <p:sldId id="291" r:id="rId22"/>
    <p:sldId id="292" r:id="rId23"/>
    <p:sldId id="341" r:id="rId24"/>
    <p:sldId id="347" r:id="rId25"/>
    <p:sldId id="257" r:id="rId26"/>
    <p:sldId id="293" r:id="rId27"/>
    <p:sldId id="342" r:id="rId28"/>
    <p:sldId id="294" r:id="rId29"/>
    <p:sldId id="298" r:id="rId30"/>
    <p:sldId id="411" r:id="rId31"/>
    <p:sldId id="299" r:id="rId32"/>
    <p:sldId id="295" r:id="rId33"/>
    <p:sldId id="303" r:id="rId34"/>
    <p:sldId id="388" r:id="rId35"/>
    <p:sldId id="304" r:id="rId36"/>
    <p:sldId id="389" r:id="rId37"/>
    <p:sldId id="305" r:id="rId38"/>
    <p:sldId id="311" r:id="rId39"/>
    <p:sldId id="306" r:id="rId40"/>
    <p:sldId id="407" r:id="rId41"/>
    <p:sldId id="408" r:id="rId42"/>
    <p:sldId id="430" r:id="rId43"/>
    <p:sldId id="431" r:id="rId44"/>
  </p:sldIdLst>
  <p:sldSz cx="9144000" cy="6858000" type="screen4x3"/>
  <p:notesSz cx="6881813" cy="100028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56A"/>
    <a:srgbClr val="F93757"/>
    <a:srgbClr val="E0E9CA"/>
    <a:srgbClr val="CD665F"/>
    <a:srgbClr val="07DD77"/>
    <a:srgbClr val="9C9498"/>
    <a:srgbClr val="EAE64A"/>
    <a:srgbClr val="FFEBFE"/>
    <a:srgbClr val="D4CB5C"/>
    <a:srgbClr val="E1E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55" autoAdjust="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Feuil1!$B$42</c:f>
              <c:strCache>
                <c:ptCount val="1"/>
                <c:pt idx="0">
                  <c:v>Année 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Feuil1!$A$43:$A$54</c:f>
              <c:strCache>
                <c:ptCount val="12"/>
                <c:pt idx="0">
                  <c:v>Gerindra</c:v>
                </c:pt>
                <c:pt idx="1">
                  <c:v>Golkar</c:v>
                </c:pt>
                <c:pt idx="2">
                  <c:v>PAN</c:v>
                </c:pt>
                <c:pt idx="3">
                  <c:v>PKS</c:v>
                </c:pt>
                <c:pt idx="4">
                  <c:v>PPP</c:v>
                </c:pt>
                <c:pt idx="6">
                  <c:v>PDI-P</c:v>
                </c:pt>
                <c:pt idx="7">
                  <c:v>PKB</c:v>
                </c:pt>
                <c:pt idx="8">
                  <c:v>Nasdem</c:v>
                </c:pt>
                <c:pt idx="9">
                  <c:v>Hanura</c:v>
                </c:pt>
                <c:pt idx="11">
                  <c:v>PD</c:v>
                </c:pt>
              </c:strCache>
            </c:strRef>
          </c:cat>
          <c:val>
            <c:numRef>
              <c:f>Feuil1!$B$43:$B$54</c:f>
              <c:numCache>
                <c:formatCode>General</c:formatCode>
                <c:ptCount val="12"/>
                <c:pt idx="0">
                  <c:v>73</c:v>
                </c:pt>
                <c:pt idx="1">
                  <c:v>91</c:v>
                </c:pt>
                <c:pt idx="2">
                  <c:v>49</c:v>
                </c:pt>
                <c:pt idx="3">
                  <c:v>40</c:v>
                </c:pt>
                <c:pt idx="4">
                  <c:v>39</c:v>
                </c:pt>
                <c:pt idx="6">
                  <c:v>109</c:v>
                </c:pt>
                <c:pt idx="7">
                  <c:v>47</c:v>
                </c:pt>
                <c:pt idx="8">
                  <c:v>35</c:v>
                </c:pt>
                <c:pt idx="9">
                  <c:v>16</c:v>
                </c:pt>
                <c:pt idx="11">
                  <c:v>61</c:v>
                </c:pt>
              </c:numCache>
            </c:numRef>
          </c:val>
        </c:ser>
        <c:ser>
          <c:idx val="1"/>
          <c:order val="1"/>
          <c:tx>
            <c:strRef>
              <c:f>Feuil1!$C$42</c:f>
              <c:strCache>
                <c:ptCount val="1"/>
                <c:pt idx="0">
                  <c:v>Année 2009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Feuil1!$A$43:$A$54</c:f>
              <c:strCache>
                <c:ptCount val="12"/>
                <c:pt idx="0">
                  <c:v>Gerindra</c:v>
                </c:pt>
                <c:pt idx="1">
                  <c:v>Golkar</c:v>
                </c:pt>
                <c:pt idx="2">
                  <c:v>PAN</c:v>
                </c:pt>
                <c:pt idx="3">
                  <c:v>PKS</c:v>
                </c:pt>
                <c:pt idx="4">
                  <c:v>PPP</c:v>
                </c:pt>
                <c:pt idx="6">
                  <c:v>PDI-P</c:v>
                </c:pt>
                <c:pt idx="7">
                  <c:v>PKB</c:v>
                </c:pt>
                <c:pt idx="8">
                  <c:v>Nasdem</c:v>
                </c:pt>
                <c:pt idx="9">
                  <c:v>Hanura</c:v>
                </c:pt>
                <c:pt idx="11">
                  <c:v>PD</c:v>
                </c:pt>
              </c:strCache>
            </c:strRef>
          </c:cat>
          <c:val>
            <c:numRef>
              <c:f>Feuil1!$C$43:$C$54</c:f>
              <c:numCache>
                <c:formatCode>General</c:formatCode>
                <c:ptCount val="12"/>
                <c:pt idx="0">
                  <c:v>26</c:v>
                </c:pt>
                <c:pt idx="1">
                  <c:v>106</c:v>
                </c:pt>
                <c:pt idx="2">
                  <c:v>46</c:v>
                </c:pt>
                <c:pt idx="3">
                  <c:v>57</c:v>
                </c:pt>
                <c:pt idx="4">
                  <c:v>38</c:v>
                </c:pt>
                <c:pt idx="6">
                  <c:v>94</c:v>
                </c:pt>
                <c:pt idx="7">
                  <c:v>28</c:v>
                </c:pt>
                <c:pt idx="8">
                  <c:v>0</c:v>
                </c:pt>
                <c:pt idx="9">
                  <c:v>17</c:v>
                </c:pt>
                <c:pt idx="11">
                  <c:v>148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7069744"/>
        <c:axId val="267076016"/>
      </c:barChart>
      <c:catAx>
        <c:axId val="26706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7076016"/>
        <c:crosses val="autoZero"/>
        <c:auto val="1"/>
        <c:lblAlgn val="ctr"/>
        <c:lblOffset val="100"/>
        <c:noMultiLvlLbl val="0"/>
      </c:catAx>
      <c:valAx>
        <c:axId val="26707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706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.37471424480901039"/>
          <c:y val="0.90804613450957494"/>
          <c:w val="0.27390209138630434"/>
          <c:h val="9.19538654904252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1650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ED7178D-6F96-4F1F-8835-A129A892894D}" type="datetimeFigureOut">
              <a:rPr lang="fr-FR"/>
              <a:pPr>
                <a:defRPr/>
              </a:pPr>
              <a:t>16/06/2014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0950"/>
            <a:ext cx="4497387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813300"/>
            <a:ext cx="5505450" cy="3938588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1188"/>
            <a:ext cx="2982913" cy="501650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7313" y="9501188"/>
            <a:ext cx="2982912" cy="501650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FE239CA-6155-4521-BF39-6F7E27252B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144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73921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871E39-CB96-476F-82B1-2A9BE9E2938E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fr-FR" altLang="fr-FR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55975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CB4E2F-BED2-470D-AEB9-1F5A5E85F44E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altLang="fr-FR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21953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87241-F1C3-4F1D-B986-A4DAAE3BBEF8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altLang="fr-FR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091419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23EA9-C037-452C-9548-4AD54AF68274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419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7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34734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9B7D37-0493-49EF-97C1-894A87F42C7F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r-FR" altLang="fr-FR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Président du Parti : Gén. Probowo Subiyakto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mtClean="0"/>
              <a:t>Candidat : Gén Prabowo Subiyakto</a:t>
            </a:r>
          </a:p>
        </p:txBody>
      </p:sp>
    </p:spTree>
    <p:extLst>
      <p:ext uri="{BB962C8B-B14F-4D97-AF65-F5344CB8AC3E}">
        <p14:creationId xmlns:p14="http://schemas.microsoft.com/office/powerpoint/2010/main" val="3063629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952EB4-1D85-424C-8290-B47EDF5F82A3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r-FR" altLang="fr-FR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485553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E7361E-9A93-4365-A0FF-183D82EE1802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fr-FR" altLang="fr-FR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386426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C66FBF-5112-4944-8562-1DF2AC3BC7E4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fr-FR" altLang="fr-FR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IS</a:t>
            </a:r>
          </a:p>
        </p:txBody>
      </p:sp>
    </p:spTree>
    <p:extLst>
      <p:ext uri="{BB962C8B-B14F-4D97-AF65-F5344CB8AC3E}">
        <p14:creationId xmlns:p14="http://schemas.microsoft.com/office/powerpoint/2010/main" val="170245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C9E76-1869-41DA-B95F-FBB5177F44F5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57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708C2-8021-41C4-822A-295FD82CCEB0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6893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5109E-460F-4187-A597-83A36CC55EA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960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23A5EA-673C-4CE7-BC56-F6762E36F3B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330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FDB67-1F3F-45D6-A869-D6656DE13B35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851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25ED7-2345-4269-A346-77B595C22DBD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20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18434-7E83-4D97-95E7-3E165F14B69D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227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29A39-E92D-4FAC-9954-D1806C22240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1055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B402D-4121-4334-9BBA-060761E37069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730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1964E-0C34-4874-863F-71B26E984533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7358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3D93985-5577-4DE4-AE8E-536643126144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3899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70E76-12D7-4547-99B2-AFDF9725D9C2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453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074CE84-0086-4E85-B2F6-B6D508ABAFA8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30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simomot.com/2014/03/09/gambar-gambar-partai-politik-peserta-pemilu-2014-pengurus-dpp-dan-alamat-kantor/11-lambang-partai-damai-aceh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imomot.com/2014/03/09/gambar-gambar-partai-politik-peserta-pemilu-2014-pengurus-dpp-dan-alamat-kantor/13-lambang-partai-aceh/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simomot.com/2014/03/09/gambar-gambar-partai-politik-peserta-pemilu-2014-pengurus-dpp-dan-alamat-kantor/12-lambang-partai-nasional-aceh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7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28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ndonesiaowns.files.wordpress.com/2010/05/peta-indonesia1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39.jpeg"/><Relationship Id="rId4" Type="http://schemas.openxmlformats.org/officeDocument/2006/relationships/image" Target="../media/image41.jpeg"/><Relationship Id="rId9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darisinikesana.files.wordpress.com/2014/05/zapra03e.jpg" TargetMode="Externa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6.png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2168" y="374237"/>
            <a:ext cx="6445511" cy="368260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DEMAIN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INDONESIE?</a:t>
            </a:r>
            <a:b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fr-F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Elections 2014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Sous-titre 2"/>
          <p:cNvSpPr>
            <a:spLocks noGrp="1"/>
          </p:cNvSpPr>
          <p:nvPr>
            <p:ph type="subTitle" idx="1"/>
          </p:nvPr>
        </p:nvSpPr>
        <p:spPr>
          <a:xfrm>
            <a:off x="1423988" y="4891088"/>
            <a:ext cx="6686550" cy="844550"/>
          </a:xfrm>
        </p:spPr>
        <p:txBody>
          <a:bodyPr/>
          <a:lstStyle/>
          <a:p>
            <a:pPr eaLnBrk="1" hangingPunct="1"/>
            <a:r>
              <a:rPr lang="fr-FR" sz="2400" dirty="0" smtClean="0">
                <a:latin typeface="+mn-lt"/>
                <a:cs typeface="Arial" charset="0"/>
              </a:rPr>
              <a:t>Conférence</a:t>
            </a:r>
            <a:r>
              <a:rPr lang="fr-FR" sz="2400" dirty="0" smtClean="0">
                <a:latin typeface="Arial" charset="0"/>
                <a:cs typeface="Arial" charset="0"/>
              </a:rPr>
              <a:t> du 3 juin 2014 – </a:t>
            </a:r>
            <a:br>
              <a:rPr lang="fr-FR" sz="2400" dirty="0" smtClean="0">
                <a:latin typeface="Arial" charset="0"/>
                <a:cs typeface="Arial" charset="0"/>
              </a:rPr>
            </a:br>
            <a:r>
              <a:rPr lang="fr-FR" sz="2000" dirty="0" smtClean="0">
                <a:latin typeface="Arial" charset="0"/>
                <a:cs typeface="Arial" charset="0"/>
              </a:rPr>
              <a:t>Anna Couturier</a:t>
            </a:r>
            <a:endParaRPr lang="fr-FR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7552" y="532263"/>
            <a:ext cx="7041407" cy="58330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altLang="fr-FR" sz="3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FR" altLang="fr-FR" sz="3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altLang="fr-FR" sz="32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FR" altLang="fr-FR" sz="32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altLang="fr-FR" sz="3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FR" altLang="fr-FR" sz="3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altLang="fr-FR" sz="32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FR" altLang="fr-FR" sz="32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altLang="fr-FR" sz="3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1/ </a:t>
            </a:r>
            <a:r>
              <a:rPr lang="fr-FR" altLang="fr-FR" sz="32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AU NIVEAU NATIONAL</a:t>
            </a:r>
            <a:endParaRPr lang="fr-FR" sz="3200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idx="1"/>
          </p:nvPr>
        </p:nvSpPr>
        <p:spPr>
          <a:xfrm>
            <a:off x="1168400" y="1454150"/>
            <a:ext cx="7812088" cy="51244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r-FR" altLang="fr-FR" sz="2800" b="1" dirty="0"/>
              <a:t>Membres Législatifs du MPR </a:t>
            </a:r>
            <a:endParaRPr lang="fr-FR" altLang="fr-FR" sz="2000" b="1" u="sng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altLang="fr-FR" sz="2400" b="1" dirty="0" err="1" smtClean="0"/>
              <a:t>Majelis</a:t>
            </a:r>
            <a:r>
              <a:rPr lang="fr-FR" altLang="fr-FR" sz="2400" b="1" dirty="0" smtClean="0"/>
              <a:t> </a:t>
            </a:r>
            <a:r>
              <a:rPr lang="fr-FR" altLang="fr-FR" sz="2400" b="1" dirty="0" err="1"/>
              <a:t>Permusyawaratan</a:t>
            </a:r>
            <a:r>
              <a:rPr lang="fr-FR" altLang="fr-FR" sz="2400" b="1" dirty="0"/>
              <a:t> </a:t>
            </a:r>
            <a:r>
              <a:rPr lang="fr-FR" altLang="fr-FR" sz="2400" b="1" dirty="0" err="1"/>
              <a:t>Rakyat</a:t>
            </a:r>
            <a:r>
              <a:rPr lang="fr-FR" altLang="fr-FR" sz="2400" b="1" dirty="0"/>
              <a:t> </a:t>
            </a:r>
            <a:r>
              <a:rPr lang="fr-FR" altLang="fr-FR" sz="2400" b="1" dirty="0" smtClean="0"/>
              <a:t/>
            </a:r>
            <a:br>
              <a:rPr lang="fr-FR" altLang="fr-FR" sz="2400" b="1" dirty="0" smtClean="0"/>
            </a:br>
            <a:r>
              <a:rPr lang="fr-FR" altLang="fr-FR" sz="2400" dirty="0" smtClean="0"/>
              <a:t>(</a:t>
            </a:r>
            <a:r>
              <a:rPr lang="fr-FR" altLang="fr-FR" sz="2400" dirty="0"/>
              <a:t>Assemblée </a:t>
            </a:r>
            <a:r>
              <a:rPr lang="fr-FR" altLang="fr-FR" sz="2400" dirty="0" smtClean="0"/>
              <a:t>Délibérative </a:t>
            </a:r>
            <a:r>
              <a:rPr lang="fr-FR" altLang="fr-FR" sz="2400" dirty="0"/>
              <a:t>du Peuple) (19650 sièges) :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fr-FR" altLang="fr-FR" sz="2400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altLang="fr-FR" sz="2400" b="1" dirty="0" smtClean="0"/>
              <a:t> DPR</a:t>
            </a:r>
            <a:r>
              <a:rPr lang="fr-FR" altLang="fr-FR" sz="2400" dirty="0" smtClean="0"/>
              <a:t> </a:t>
            </a:r>
            <a:r>
              <a:rPr lang="fr-FR" altLang="fr-FR" sz="2400" dirty="0"/>
              <a:t>- </a:t>
            </a:r>
            <a:r>
              <a:rPr lang="fr-FR" altLang="fr-FR" sz="2400" dirty="0" err="1"/>
              <a:t>Dewan</a:t>
            </a:r>
            <a:r>
              <a:rPr lang="fr-FR" altLang="fr-FR" sz="2400" dirty="0"/>
              <a:t> </a:t>
            </a:r>
            <a:r>
              <a:rPr lang="fr-FR" altLang="fr-FR" sz="2400" dirty="0" err="1"/>
              <a:t>Perwakilan</a:t>
            </a:r>
            <a:r>
              <a:rPr lang="fr-FR" altLang="fr-FR" sz="2400" dirty="0"/>
              <a:t> </a:t>
            </a:r>
            <a:r>
              <a:rPr lang="fr-FR" altLang="fr-FR" sz="2400" dirty="0" err="1"/>
              <a:t>Rakyat</a:t>
            </a:r>
            <a:r>
              <a:rPr lang="fr-FR" altLang="fr-FR" sz="2400" dirty="0"/>
              <a:t> (560 sièges)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FR" altLang="fr-FR" sz="2400" dirty="0"/>
              <a:t>	   (Parlement - Assemblée Nationale du Pays)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altLang="fr-FR" sz="2400" b="1" dirty="0" smtClean="0"/>
              <a:t> DPRD</a:t>
            </a:r>
            <a:r>
              <a:rPr lang="fr-FR" altLang="fr-FR" sz="2400" dirty="0" smtClean="0"/>
              <a:t> - </a:t>
            </a:r>
            <a:r>
              <a:rPr lang="fr-FR" altLang="fr-FR" sz="2400" dirty="0" err="1"/>
              <a:t>Dewan</a:t>
            </a:r>
            <a:r>
              <a:rPr lang="fr-FR" altLang="fr-FR" sz="2400" dirty="0"/>
              <a:t> </a:t>
            </a:r>
            <a:r>
              <a:rPr lang="fr-FR" altLang="fr-FR" sz="2400" dirty="0" err="1"/>
              <a:t>Perwakilan</a:t>
            </a:r>
            <a:r>
              <a:rPr lang="fr-FR" altLang="fr-FR" sz="2400" dirty="0"/>
              <a:t> </a:t>
            </a:r>
            <a:r>
              <a:rPr lang="fr-FR" altLang="fr-FR" sz="2400" dirty="0" err="1"/>
              <a:t>Rakyat</a:t>
            </a:r>
            <a:r>
              <a:rPr lang="fr-FR" altLang="fr-FR" sz="2400" dirty="0"/>
              <a:t> </a:t>
            </a:r>
            <a:r>
              <a:rPr lang="fr-FR" altLang="fr-FR" sz="2400" dirty="0" err="1"/>
              <a:t>Daerah</a:t>
            </a:r>
            <a:r>
              <a:rPr lang="fr-FR" altLang="fr-FR" sz="2400" dirty="0"/>
              <a:t> </a:t>
            </a:r>
            <a:r>
              <a:rPr lang="fr-FR" altLang="fr-FR" sz="2000" dirty="0"/>
              <a:t>(</a:t>
            </a:r>
            <a:r>
              <a:rPr lang="fr-FR" altLang="fr-FR" sz="2000" dirty="0" err="1"/>
              <a:t>Tk</a:t>
            </a:r>
            <a:r>
              <a:rPr lang="fr-FR" altLang="fr-FR" sz="2000" dirty="0"/>
              <a:t> I &amp; II)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FR" altLang="fr-FR" sz="2400" dirty="0"/>
              <a:t>	   (Assemblée des Sénateurs, classes I &amp; II)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altLang="fr-FR" sz="2400" b="1" dirty="0" smtClean="0"/>
              <a:t> DPD</a:t>
            </a:r>
            <a:r>
              <a:rPr lang="fr-FR" altLang="fr-FR" sz="2400" dirty="0" smtClean="0"/>
              <a:t> </a:t>
            </a:r>
            <a:r>
              <a:rPr lang="fr-FR" altLang="fr-FR" sz="2400" dirty="0"/>
              <a:t>– </a:t>
            </a:r>
            <a:r>
              <a:rPr lang="fr-FR" altLang="fr-FR" sz="2400" dirty="0" err="1"/>
              <a:t>Dewan</a:t>
            </a:r>
            <a:r>
              <a:rPr lang="fr-FR" altLang="fr-FR" sz="2400" dirty="0"/>
              <a:t> </a:t>
            </a:r>
            <a:r>
              <a:rPr lang="fr-FR" altLang="fr-FR" sz="2400" dirty="0" err="1"/>
              <a:t>Perwakilan</a:t>
            </a:r>
            <a:r>
              <a:rPr lang="fr-FR" altLang="fr-FR" sz="2400" dirty="0"/>
              <a:t> </a:t>
            </a:r>
            <a:r>
              <a:rPr lang="fr-FR" altLang="fr-FR" sz="2400" dirty="0" err="1"/>
              <a:t>Daerah</a:t>
            </a:r>
            <a:endParaRPr lang="fr-FR" altLang="fr-FR" sz="2400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FR" altLang="fr-FR" sz="2400" dirty="0"/>
              <a:t>	   (Conseil Représentatif de la Région)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fr-FR" altLang="fr-FR" sz="2000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fr-FR" alt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5875" y="584200"/>
            <a:ext cx="6588125" cy="7397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FR" altLang="fr-FR" sz="3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2/  AU NIVEAU NATIONAL</a:t>
            </a:r>
            <a:endParaRPr lang="fr-FR" sz="3200" dirty="0" smtClean="0"/>
          </a:p>
        </p:txBody>
      </p:sp>
      <p:sp>
        <p:nvSpPr>
          <p:cNvPr id="430082" name="Rectangle 3"/>
          <p:cNvSpPr>
            <a:spLocks noGrp="1" noChangeArrowheads="1"/>
          </p:cNvSpPr>
          <p:nvPr>
            <p:ph idx="1"/>
          </p:nvPr>
        </p:nvSpPr>
        <p:spPr>
          <a:xfrm>
            <a:off x="1452563" y="1460500"/>
            <a:ext cx="7445375" cy="5076825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2800" b="1" dirty="0" smtClean="0"/>
              <a:t>Président &amp; Vice Président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fr-FR" altLang="fr-FR" sz="2400" dirty="0" smtClean="0"/>
              <a:t>Candidats proposés par les partis ou alliance de partis, ayant obtenu au minimum 20% de votes ou 25% de sièges au parlement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fr-FR" altLang="fr-FR" sz="2400" dirty="0" smtClean="0"/>
              <a:t>Elus au suffrage universel direct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fr-FR" altLang="fr-FR" sz="2400" dirty="0" smtClean="0"/>
              <a:t>Elus au 1</a:t>
            </a:r>
            <a:r>
              <a:rPr lang="fr-FR" altLang="fr-FR" sz="2400" baseline="30000" dirty="0" smtClean="0"/>
              <a:t>er</a:t>
            </a:r>
            <a:r>
              <a:rPr lang="fr-FR" altLang="fr-FR" sz="2400" dirty="0" smtClean="0"/>
              <a:t> tour si 50% de voix obtenues. Elus au 2</a:t>
            </a:r>
            <a:r>
              <a:rPr lang="fr-FR" altLang="fr-FR" sz="2400" baseline="30000" dirty="0" smtClean="0"/>
              <a:t>e</a:t>
            </a:r>
            <a:r>
              <a:rPr lang="fr-FR" altLang="fr-FR" sz="2400" dirty="0" smtClean="0"/>
              <a:t> tour au meilleur score des deux meilleurs candidats 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fr-FR" altLang="fr-FR" sz="2400" dirty="0" smtClean="0"/>
              <a:t>Pour un mandat de 5 ans, renouvelable une seule fois (depuis BJ </a:t>
            </a:r>
            <a:r>
              <a:rPr lang="fr-FR" altLang="fr-FR" sz="2400" dirty="0" err="1" smtClean="0"/>
              <a:t>Habibie</a:t>
            </a:r>
            <a:r>
              <a:rPr lang="fr-FR" altLang="fr-FR" sz="2400" dirty="0" smtClean="0"/>
              <a:t>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fr-FR" altLang="fr-FR" sz="2400" dirty="0" smtClean="0"/>
              <a:t>Ayant une ‘conviction religieuse’ (avant </a:t>
            </a:r>
            <a:r>
              <a:rPr lang="fr-FR" altLang="fr-FR" sz="2400" dirty="0" err="1" smtClean="0"/>
              <a:t>Abdurrachman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Wahid</a:t>
            </a:r>
            <a:r>
              <a:rPr lang="fr-FR" altLang="fr-FR" sz="2400" dirty="0" smtClean="0"/>
              <a:t> : de religion ‘musulmane’) </a:t>
            </a:r>
          </a:p>
          <a:p>
            <a:pPr eaLnBrk="1" hangingPunct="1"/>
            <a:endParaRPr lang="fr-FR" altLang="fr-F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0396" y="255374"/>
            <a:ext cx="6589712" cy="6413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fr-FR" sz="3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3/  AU NIVEAU REGIONAL</a:t>
            </a:r>
            <a:endParaRPr lang="fr-FR" sz="32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93725" y="1114425"/>
            <a:ext cx="8018012" cy="5518387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altLang="fr-F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Gubernur</a:t>
            </a:r>
            <a:endParaRPr lang="fr-FR" altLang="fr-FR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altLang="fr-F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Bupati</a:t>
            </a:r>
            <a:r>
              <a:rPr lang="fr-FR" altLang="fr-F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altLang="fr-F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(Préfet)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altLang="fr-F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Walikota</a:t>
            </a:r>
            <a:r>
              <a:rPr lang="fr-FR" altLang="fr-F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altLang="fr-F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(Maire)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altLang="fr-FR" dirty="0"/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dirty="0" smtClean="0"/>
              <a:t>Les </a:t>
            </a:r>
            <a:r>
              <a:rPr lang="fr-FR" altLang="fr-FR" dirty="0"/>
              <a:t>candidats </a:t>
            </a:r>
            <a:r>
              <a:rPr lang="fr-FR" altLang="fr-FR" dirty="0" smtClean="0"/>
              <a:t>sont élus pour 5 ans et sont:</a:t>
            </a:r>
            <a:endParaRPr lang="fr-FR" altLang="fr-FR" dirty="0"/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altLang="fr-FR" dirty="0"/>
              <a:t>soit proposés par les partis ayant des sièges au parlement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altLang="fr-FR" dirty="0"/>
              <a:t>soit indépendants ayant obtenu au moins 47 000 signatures de </a:t>
            </a:r>
            <a:r>
              <a:rPr lang="fr-FR" altLang="fr-FR" dirty="0" smtClean="0"/>
              <a:t>promesses </a:t>
            </a:r>
            <a:r>
              <a:rPr lang="fr-FR" altLang="fr-FR" dirty="0"/>
              <a:t>de </a:t>
            </a:r>
            <a:r>
              <a:rPr lang="fr-FR" altLang="fr-FR" dirty="0" smtClean="0"/>
              <a:t>vote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r-FR" altLang="fr-FR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altLang="fr-FR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Kepala</a:t>
            </a:r>
            <a:r>
              <a:rPr lang="fr-FR" alt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altLang="fr-F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Desa</a:t>
            </a:r>
            <a:r>
              <a:rPr lang="fr-FR" alt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/ </a:t>
            </a:r>
            <a:r>
              <a:rPr lang="fr-FR" altLang="fr-F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Lurah</a:t>
            </a:r>
            <a:r>
              <a:rPr lang="fr-FR" alt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(Chef de Village)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Java </a:t>
            </a:r>
            <a:r>
              <a:rPr lang="fr-FR" alt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RW/RT - </a:t>
            </a:r>
            <a:r>
              <a:rPr lang="fr-FR" altLang="fr-F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Rukun</a:t>
            </a:r>
            <a:r>
              <a:rPr lang="fr-FR" alt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altLang="fr-F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Warga</a:t>
            </a:r>
            <a:r>
              <a:rPr lang="fr-FR" alt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fr-FR" altLang="fr-F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Rukun</a:t>
            </a:r>
            <a:r>
              <a:rPr lang="fr-FR" alt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altLang="fr-F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Tetangga</a:t>
            </a:r>
            <a:r>
              <a:rPr lang="fr-FR" alt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fr-FR" altLang="fr-F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Repr</a:t>
            </a:r>
            <a:r>
              <a:rPr lang="fr-FR" alt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de quartier)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Bali </a:t>
            </a:r>
            <a:r>
              <a:rPr lang="fr-FR" alt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fr-FR" altLang="fr-F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Kelian</a:t>
            </a:r>
            <a:r>
              <a:rPr lang="fr-FR" alt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Banjar Dinas (</a:t>
            </a:r>
            <a:r>
              <a:rPr lang="fr-FR" altLang="fr-F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Repr</a:t>
            </a:r>
            <a:r>
              <a:rPr lang="fr-FR" alt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administratif de quartier)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altLang="fr-F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Candidats indépendants</a:t>
            </a:r>
            <a:endParaRPr lang="fr-FR" altLang="fr-F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500" b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500" b="1" dirty="0"/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b="1" dirty="0"/>
              <a:t>Il y a 34 provinces dont 5 sont </a:t>
            </a:r>
            <a:r>
              <a:rPr lang="fr-FR" altLang="fr-FR" b="1" dirty="0" smtClean="0"/>
              <a:t>dites </a:t>
            </a:r>
            <a:r>
              <a:rPr lang="fr-FR" altLang="fr-FR" b="1" dirty="0"/>
              <a:t>« Territoires </a:t>
            </a:r>
            <a:r>
              <a:rPr lang="fr-FR" altLang="fr-FR" b="1" dirty="0" smtClean="0"/>
              <a:t>Spéciaux »</a:t>
            </a:r>
            <a:r>
              <a:rPr lang="fr-FR" altLang="fr-FR" b="1" dirty="0"/>
              <a:t> :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dirty="0"/>
              <a:t>1/ Jakarta (capitale</a:t>
            </a:r>
            <a:r>
              <a:rPr lang="fr-FR" altLang="fr-FR" dirty="0" smtClean="0"/>
              <a:t>)       2</a:t>
            </a:r>
            <a:r>
              <a:rPr lang="fr-FR" altLang="fr-FR" dirty="0"/>
              <a:t>/ </a:t>
            </a:r>
            <a:r>
              <a:rPr lang="fr-FR" altLang="fr-FR" dirty="0" smtClean="0"/>
              <a:t>Yogyakarta </a:t>
            </a:r>
            <a:r>
              <a:rPr lang="fr-FR" altLang="fr-FR" dirty="0"/>
              <a:t>(sultanat)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dirty="0"/>
              <a:t>3/ </a:t>
            </a:r>
            <a:r>
              <a:rPr lang="fr-FR" altLang="fr-FR" dirty="0" smtClean="0"/>
              <a:t>Aceh     4</a:t>
            </a:r>
            <a:r>
              <a:rPr lang="fr-FR" altLang="fr-FR" dirty="0"/>
              <a:t>/ </a:t>
            </a:r>
            <a:r>
              <a:rPr lang="fr-FR" altLang="fr-FR" dirty="0" smtClean="0"/>
              <a:t>Papua       5</a:t>
            </a:r>
            <a:r>
              <a:rPr lang="fr-FR" altLang="fr-FR" dirty="0"/>
              <a:t>/ Papua Ouest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0" name="Rectangle 4"/>
          <p:cNvSpPr>
            <a:spLocks noChangeArrowheads="1"/>
          </p:cNvSpPr>
          <p:nvPr/>
        </p:nvSpPr>
        <p:spPr bwMode="auto">
          <a:xfrm>
            <a:off x="457200" y="274638"/>
            <a:ext cx="80756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>
              <a:lnSpc>
                <a:spcPct val="90000"/>
              </a:lnSpc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HIERARCHIE DES POSTES A POURVOIR</a:t>
            </a:r>
          </a:p>
        </p:txBody>
      </p:sp>
      <p:grpSp>
        <p:nvGrpSpPr>
          <p:cNvPr id="2" name="Organization Chart 5"/>
          <p:cNvGrpSpPr>
            <a:grpSpLocks noChangeAspect="1"/>
          </p:cNvGrpSpPr>
          <p:nvPr/>
        </p:nvGrpSpPr>
        <p:grpSpPr bwMode="auto">
          <a:xfrm>
            <a:off x="395288" y="1220788"/>
            <a:ext cx="8243887" cy="4962525"/>
            <a:chOff x="272" y="999"/>
            <a:chExt cx="2592" cy="2448"/>
          </a:xfrm>
        </p:grpSpPr>
        <p:cxnSp>
          <p:nvCxnSpPr>
            <p:cNvPr id="276487" name="_s276487"/>
            <p:cNvCxnSpPr>
              <a:cxnSpLocks noChangeShapeType="1"/>
              <a:stCxn id="9" idx="1"/>
              <a:endCxn id="8" idx="2"/>
            </p:cNvCxnSpPr>
            <p:nvPr/>
          </p:nvCxnSpPr>
          <p:spPr bwMode="auto">
            <a:xfrm rot="10800000">
              <a:off x="1856" y="3015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488" name="_s276488"/>
            <p:cNvCxnSpPr>
              <a:cxnSpLocks noChangeShapeType="1"/>
              <a:stCxn id="8" idx="1"/>
              <a:endCxn id="7" idx="2"/>
            </p:cNvCxnSpPr>
            <p:nvPr/>
          </p:nvCxnSpPr>
          <p:spPr bwMode="auto">
            <a:xfrm rot="10800000">
              <a:off x="1280" y="2583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489" name="_s276489"/>
            <p:cNvCxnSpPr>
              <a:cxnSpLocks noChangeShapeType="1"/>
              <a:stCxn id="7" idx="1"/>
              <a:endCxn id="5" idx="2"/>
            </p:cNvCxnSpPr>
            <p:nvPr/>
          </p:nvCxnSpPr>
          <p:spPr bwMode="auto">
            <a:xfrm rot="10800000">
              <a:off x="704" y="2151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490" name="_s276490"/>
            <p:cNvCxnSpPr>
              <a:cxnSpLocks noChangeShapeType="1"/>
              <a:stCxn id="6" idx="0"/>
              <a:endCxn id="4" idx="2"/>
            </p:cNvCxnSpPr>
            <p:nvPr/>
          </p:nvCxnSpPr>
          <p:spPr bwMode="auto">
            <a:xfrm rot="5400000" flipH="1">
              <a:off x="1388" y="1539"/>
              <a:ext cx="144" cy="504"/>
            </a:xfrm>
            <a:prstGeom prst="bentConnector3">
              <a:avLst>
                <a:gd name="adj1" fmla="val 3913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491" name="_s276491"/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rot="16200000">
              <a:off x="884" y="1539"/>
              <a:ext cx="144" cy="504"/>
            </a:xfrm>
            <a:prstGeom prst="bentConnector3">
              <a:avLst>
                <a:gd name="adj1" fmla="val 3913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492" name="_s276492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137" y="1358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76493"/>
            <p:cNvSpPr>
              <a:spLocks noChangeArrowheads="1"/>
            </p:cNvSpPr>
            <p:nvPr/>
          </p:nvSpPr>
          <p:spPr bwMode="auto">
            <a:xfrm>
              <a:off x="776" y="999"/>
              <a:ext cx="864" cy="288"/>
            </a:xfrm>
            <a:prstGeom prst="flowChartTerminator">
              <a:avLst/>
            </a:prstGeom>
            <a:solidFill>
              <a:srgbClr val="E1EDF7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PRESIDEN  (D)</a:t>
              </a:r>
            </a:p>
          </p:txBody>
        </p:sp>
        <p:sp>
          <p:nvSpPr>
            <p:cNvPr id="4" name="_s276494"/>
            <p:cNvSpPr>
              <a:spLocks noChangeArrowheads="1"/>
            </p:cNvSpPr>
            <p:nvPr/>
          </p:nvSpPr>
          <p:spPr bwMode="auto">
            <a:xfrm>
              <a:off x="776" y="1431"/>
              <a:ext cx="864" cy="288"/>
            </a:xfrm>
            <a:prstGeom prst="flowChartTerminator">
              <a:avLst/>
            </a:prstGeom>
            <a:solidFill>
              <a:srgbClr val="E1EDF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GOUVERNEUR (D)</a:t>
              </a:r>
            </a:p>
          </p:txBody>
        </p:sp>
        <p:sp>
          <p:nvSpPr>
            <p:cNvPr id="5" name="_s276495"/>
            <p:cNvSpPr>
              <a:spLocks noChangeArrowheads="1"/>
            </p:cNvSpPr>
            <p:nvPr/>
          </p:nvSpPr>
          <p:spPr bwMode="auto">
            <a:xfrm>
              <a:off x="272" y="1863"/>
              <a:ext cx="864" cy="288"/>
            </a:xfrm>
            <a:prstGeom prst="flowChartTerminator">
              <a:avLst/>
            </a:prstGeom>
            <a:solidFill>
              <a:srgbClr val="E1EDF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BUPATI (PREFET) (D)</a:t>
              </a:r>
            </a:p>
          </p:txBody>
        </p:sp>
        <p:sp>
          <p:nvSpPr>
            <p:cNvPr id="6" name="_s276496"/>
            <p:cNvSpPr>
              <a:spLocks noChangeArrowheads="1"/>
            </p:cNvSpPr>
            <p:nvPr/>
          </p:nvSpPr>
          <p:spPr bwMode="auto">
            <a:xfrm>
              <a:off x="1280" y="1863"/>
              <a:ext cx="864" cy="288"/>
            </a:xfrm>
            <a:prstGeom prst="flowChartTerminator">
              <a:avLst/>
            </a:prstGeom>
            <a:solidFill>
              <a:srgbClr val="E1EDF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WALIKOTA (MAIRE) (D)</a:t>
              </a:r>
            </a:p>
          </p:txBody>
        </p:sp>
        <p:sp>
          <p:nvSpPr>
            <p:cNvPr id="7" name="_s276497"/>
            <p:cNvSpPr>
              <a:spLocks noChangeArrowheads="1"/>
            </p:cNvSpPr>
            <p:nvPr/>
          </p:nvSpPr>
          <p:spPr bwMode="auto">
            <a:xfrm>
              <a:off x="848" y="229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E1EDF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CAMAT (COORDINATEUR)</a:t>
              </a:r>
            </a:p>
          </p:txBody>
        </p:sp>
        <p:sp>
          <p:nvSpPr>
            <p:cNvPr id="8" name="_s276498"/>
            <p:cNvSpPr>
              <a:spLocks noChangeArrowheads="1"/>
            </p:cNvSpPr>
            <p:nvPr/>
          </p:nvSpPr>
          <p:spPr bwMode="auto">
            <a:xfrm>
              <a:off x="1424" y="272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E1EDF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KEPALA DESA (D)</a:t>
              </a:r>
            </a:p>
          </p:txBody>
        </p:sp>
        <p:sp>
          <p:nvSpPr>
            <p:cNvPr id="9" name="_s276499"/>
            <p:cNvSpPr>
              <a:spLocks noChangeArrowheads="1"/>
            </p:cNvSpPr>
            <p:nvPr/>
          </p:nvSpPr>
          <p:spPr bwMode="auto">
            <a:xfrm>
              <a:off x="2000" y="315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E1EDF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RW/RT – KELIAN DINAS (D)</a:t>
              </a:r>
            </a:p>
          </p:txBody>
        </p:sp>
      </p:grpSp>
      <p:sp>
        <p:nvSpPr>
          <p:cNvPr id="276501" name="Rectangle 20"/>
          <p:cNvSpPr>
            <a:spLocks noChangeArrowheads="1"/>
          </p:cNvSpPr>
          <p:nvPr/>
        </p:nvSpPr>
        <p:spPr bwMode="auto">
          <a:xfrm>
            <a:off x="6118225" y="1299517"/>
            <a:ext cx="2414588" cy="461665"/>
          </a:xfrm>
          <a:prstGeom prst="rect">
            <a:avLst/>
          </a:prstGeom>
          <a:solidFill>
            <a:srgbClr val="FFCC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fr-FR" sz="2400" b="1" dirty="0">
                <a:latin typeface="+mn-lt"/>
              </a:rPr>
              <a:t>MPR (Parlement)</a:t>
            </a:r>
          </a:p>
        </p:txBody>
      </p:sp>
      <p:sp>
        <p:nvSpPr>
          <p:cNvPr id="276502" name="Line 21"/>
          <p:cNvSpPr>
            <a:spLocks noChangeShapeType="1"/>
          </p:cNvSpPr>
          <p:nvPr/>
        </p:nvSpPr>
        <p:spPr bwMode="auto">
          <a:xfrm>
            <a:off x="4813300" y="15303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6503" name="Rectangle 22"/>
          <p:cNvSpPr>
            <a:spLocks noChangeArrowheads="1"/>
          </p:cNvSpPr>
          <p:nvPr/>
        </p:nvSpPr>
        <p:spPr bwMode="auto">
          <a:xfrm>
            <a:off x="684213" y="5373688"/>
            <a:ext cx="2870081" cy="4616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fr-FR" sz="2400" b="1" dirty="0">
                <a:latin typeface="+mn-lt"/>
              </a:rPr>
              <a:t>POUVOIR</a:t>
            </a:r>
            <a:r>
              <a:rPr lang="fr-FR" sz="2000" b="1" dirty="0">
                <a:latin typeface="+mn-lt"/>
              </a:rPr>
              <a:t> </a:t>
            </a:r>
            <a:r>
              <a:rPr lang="fr-FR" sz="2400" b="1" dirty="0">
                <a:latin typeface="+mn-lt"/>
              </a:rPr>
              <a:t>JUDICIAIRE</a:t>
            </a:r>
          </a:p>
        </p:txBody>
      </p:sp>
      <p:grpSp>
        <p:nvGrpSpPr>
          <p:cNvPr id="10" name="Organization Chart 5"/>
          <p:cNvGrpSpPr>
            <a:grpSpLocks noChangeAspect="1"/>
          </p:cNvGrpSpPr>
          <p:nvPr/>
        </p:nvGrpSpPr>
        <p:grpSpPr bwMode="auto">
          <a:xfrm>
            <a:off x="395288" y="1220788"/>
            <a:ext cx="8243887" cy="4962525"/>
            <a:chOff x="272" y="999"/>
            <a:chExt cx="2592" cy="2448"/>
          </a:xfrm>
        </p:grpSpPr>
        <p:cxnSp>
          <p:nvCxnSpPr>
            <p:cNvPr id="11" name="_s276487"/>
            <p:cNvCxnSpPr>
              <a:cxnSpLocks noChangeShapeType="1"/>
              <a:stCxn id="23" idx="1"/>
              <a:endCxn id="22" idx="2"/>
            </p:cNvCxnSpPr>
            <p:nvPr/>
          </p:nvCxnSpPr>
          <p:spPr bwMode="auto">
            <a:xfrm rot="10800000">
              <a:off x="1856" y="3015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_s276488"/>
            <p:cNvCxnSpPr>
              <a:cxnSpLocks noChangeShapeType="1"/>
              <a:stCxn id="22" idx="1"/>
              <a:endCxn id="21" idx="2"/>
            </p:cNvCxnSpPr>
            <p:nvPr/>
          </p:nvCxnSpPr>
          <p:spPr bwMode="auto">
            <a:xfrm rot="10800000">
              <a:off x="1280" y="2583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_s276489"/>
            <p:cNvCxnSpPr>
              <a:cxnSpLocks noChangeShapeType="1"/>
              <a:stCxn id="21" idx="1"/>
              <a:endCxn id="19" idx="2"/>
            </p:cNvCxnSpPr>
            <p:nvPr/>
          </p:nvCxnSpPr>
          <p:spPr bwMode="auto">
            <a:xfrm rot="10800000">
              <a:off x="704" y="2151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_s276490"/>
            <p:cNvCxnSpPr>
              <a:cxnSpLocks noChangeShapeType="1"/>
              <a:stCxn id="20" idx="0"/>
              <a:endCxn id="18" idx="2"/>
            </p:cNvCxnSpPr>
            <p:nvPr/>
          </p:nvCxnSpPr>
          <p:spPr bwMode="auto">
            <a:xfrm rot="5400000" flipH="1">
              <a:off x="1388" y="1539"/>
              <a:ext cx="144" cy="504"/>
            </a:xfrm>
            <a:prstGeom prst="bentConnector3">
              <a:avLst>
                <a:gd name="adj1" fmla="val 3913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_s276491"/>
            <p:cNvCxnSpPr>
              <a:cxnSpLocks noChangeShapeType="1"/>
              <a:stCxn id="19" idx="0"/>
              <a:endCxn id="18" idx="2"/>
            </p:cNvCxnSpPr>
            <p:nvPr/>
          </p:nvCxnSpPr>
          <p:spPr bwMode="auto">
            <a:xfrm rot="16200000">
              <a:off x="884" y="1539"/>
              <a:ext cx="144" cy="504"/>
            </a:xfrm>
            <a:prstGeom prst="bentConnector3">
              <a:avLst>
                <a:gd name="adj1" fmla="val 3913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_s276492"/>
            <p:cNvCxnSpPr>
              <a:cxnSpLocks noChangeShapeType="1"/>
              <a:stCxn id="18" idx="0"/>
              <a:endCxn id="17" idx="2"/>
            </p:cNvCxnSpPr>
            <p:nvPr/>
          </p:nvCxnSpPr>
          <p:spPr bwMode="auto">
            <a:xfrm rot="16200000">
              <a:off x="1137" y="1358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_s276493"/>
            <p:cNvSpPr>
              <a:spLocks noChangeArrowheads="1"/>
            </p:cNvSpPr>
            <p:nvPr/>
          </p:nvSpPr>
          <p:spPr bwMode="auto">
            <a:xfrm>
              <a:off x="776" y="999"/>
              <a:ext cx="864" cy="288"/>
            </a:xfrm>
            <a:prstGeom prst="flowChartTerminator">
              <a:avLst/>
            </a:prstGeom>
            <a:solidFill>
              <a:srgbClr val="E1EDF7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PRESIDEN  (D)</a:t>
              </a:r>
            </a:p>
          </p:txBody>
        </p:sp>
        <p:sp>
          <p:nvSpPr>
            <p:cNvPr id="18" name="_s276494"/>
            <p:cNvSpPr>
              <a:spLocks noChangeArrowheads="1"/>
            </p:cNvSpPr>
            <p:nvPr/>
          </p:nvSpPr>
          <p:spPr bwMode="auto">
            <a:xfrm>
              <a:off x="776" y="1431"/>
              <a:ext cx="864" cy="288"/>
            </a:xfrm>
            <a:prstGeom prst="flowChartTerminator">
              <a:avLst/>
            </a:prstGeom>
            <a:solidFill>
              <a:srgbClr val="E1EDF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GOUVERNEUR (D)</a:t>
              </a:r>
            </a:p>
          </p:txBody>
        </p:sp>
        <p:sp>
          <p:nvSpPr>
            <p:cNvPr id="19" name="_s276495"/>
            <p:cNvSpPr>
              <a:spLocks noChangeArrowheads="1"/>
            </p:cNvSpPr>
            <p:nvPr/>
          </p:nvSpPr>
          <p:spPr bwMode="auto">
            <a:xfrm>
              <a:off x="272" y="1863"/>
              <a:ext cx="864" cy="288"/>
            </a:xfrm>
            <a:prstGeom prst="flowChartTerminator">
              <a:avLst/>
            </a:prstGeom>
            <a:solidFill>
              <a:srgbClr val="E1EDF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BUPATI (PREFET) (D)</a:t>
              </a:r>
            </a:p>
          </p:txBody>
        </p:sp>
        <p:sp>
          <p:nvSpPr>
            <p:cNvPr id="20" name="_s276496"/>
            <p:cNvSpPr>
              <a:spLocks noChangeArrowheads="1"/>
            </p:cNvSpPr>
            <p:nvPr/>
          </p:nvSpPr>
          <p:spPr bwMode="auto">
            <a:xfrm>
              <a:off x="1280" y="1863"/>
              <a:ext cx="864" cy="288"/>
            </a:xfrm>
            <a:prstGeom prst="flowChartTerminator">
              <a:avLst/>
            </a:prstGeom>
            <a:solidFill>
              <a:srgbClr val="E1EDF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WALIKOTA (MAIRE) (D)</a:t>
              </a:r>
            </a:p>
          </p:txBody>
        </p:sp>
        <p:sp>
          <p:nvSpPr>
            <p:cNvPr id="21" name="_s276497"/>
            <p:cNvSpPr>
              <a:spLocks noChangeArrowheads="1"/>
            </p:cNvSpPr>
            <p:nvPr/>
          </p:nvSpPr>
          <p:spPr bwMode="auto">
            <a:xfrm>
              <a:off x="848" y="229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E1EDF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CAMAT (COORDINATEUR)</a:t>
              </a:r>
            </a:p>
          </p:txBody>
        </p:sp>
        <p:sp>
          <p:nvSpPr>
            <p:cNvPr id="22" name="_s276498"/>
            <p:cNvSpPr>
              <a:spLocks noChangeArrowheads="1"/>
            </p:cNvSpPr>
            <p:nvPr/>
          </p:nvSpPr>
          <p:spPr bwMode="auto">
            <a:xfrm>
              <a:off x="1424" y="272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E1EDF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KEPALA DESA (D)</a:t>
              </a:r>
            </a:p>
          </p:txBody>
        </p:sp>
        <p:sp>
          <p:nvSpPr>
            <p:cNvPr id="23" name="_s276499"/>
            <p:cNvSpPr>
              <a:spLocks noChangeArrowheads="1"/>
            </p:cNvSpPr>
            <p:nvPr/>
          </p:nvSpPr>
          <p:spPr bwMode="auto">
            <a:xfrm>
              <a:off x="2000" y="315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E1EDF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RW/RT – KELIAN DINAS (D)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76173" y="188640"/>
            <a:ext cx="6576910" cy="793835"/>
          </a:xfrm>
        </p:spPr>
        <p:txBody>
          <a:bodyPr>
            <a:noAutofit/>
          </a:bodyPr>
          <a:lstStyle/>
          <a:p>
            <a:r>
              <a:rPr lang="fr-F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LA PROVINCE DE BALI</a:t>
            </a: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infopulaubali.files.wordpress.com/2011/01/bal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442" y="1115825"/>
            <a:ext cx="4384992" cy="292071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7544" y="4293096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8</a:t>
            </a:r>
            <a:r>
              <a:rPr lang="fr-FR" baseline="0" dirty="0" smtClean="0"/>
              <a:t> Préfectures/Régences + 1 Ville Capitale</a:t>
            </a:r>
          </a:p>
          <a:p>
            <a:endParaRPr lang="fr-FR" dirty="0"/>
          </a:p>
          <a:p>
            <a:r>
              <a:rPr lang="fr-FR" baseline="0" dirty="0" smtClean="0"/>
              <a:t>Superficie</a:t>
            </a:r>
            <a:r>
              <a:rPr lang="fr-FR" dirty="0" smtClean="0"/>
              <a:t>    env  5600 km²</a:t>
            </a:r>
          </a:p>
          <a:p>
            <a:r>
              <a:rPr lang="fr-FR" baseline="0" smtClean="0"/>
              <a:t>+/-  </a:t>
            </a:r>
            <a:r>
              <a:rPr lang="fr-FR" baseline="0" dirty="0" smtClean="0"/>
              <a:t>4 millions d’habitants</a:t>
            </a:r>
          </a:p>
          <a:p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4788024" y="1286991"/>
            <a:ext cx="1872866" cy="609029"/>
            <a:chOff x="983610" y="520"/>
            <a:chExt cx="1872866" cy="609029"/>
          </a:xfrm>
        </p:grpSpPr>
        <p:sp>
          <p:nvSpPr>
            <p:cNvPr id="33" name="Rectangle à coins arrondis 32"/>
            <p:cNvSpPr/>
            <p:nvPr/>
          </p:nvSpPr>
          <p:spPr>
            <a:xfrm>
              <a:off x="983610" y="520"/>
              <a:ext cx="1872866" cy="60902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1001448" y="18358"/>
              <a:ext cx="1837190" cy="573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Gubernur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Mangku Pastika</a:t>
              </a:r>
              <a:endParaRPr lang="fr-FR" sz="1400" kern="120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5587425" y="1934084"/>
            <a:ext cx="274063" cy="228387"/>
            <a:chOff x="1783011" y="647613"/>
            <a:chExt cx="274063" cy="228387"/>
          </a:xfrm>
        </p:grpSpPr>
        <p:sp>
          <p:nvSpPr>
            <p:cNvPr id="31" name="Flèche droite 30"/>
            <p:cNvSpPr/>
            <p:nvPr/>
          </p:nvSpPr>
          <p:spPr>
            <a:xfrm rot="5400000">
              <a:off x="1805850" y="624775"/>
              <a:ext cx="228386" cy="27406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Flèche droite 6"/>
            <p:cNvSpPr/>
            <p:nvPr/>
          </p:nvSpPr>
          <p:spPr>
            <a:xfrm>
              <a:off x="1837825" y="647613"/>
              <a:ext cx="164437" cy="159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100" kern="120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4788024" y="2200535"/>
            <a:ext cx="1872866" cy="609029"/>
            <a:chOff x="983610" y="914064"/>
            <a:chExt cx="1872866" cy="609029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983610" y="914064"/>
              <a:ext cx="1872866" cy="60902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01448" y="931902"/>
              <a:ext cx="1837190" cy="573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8 Bupati  (Préfets)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+ 1 Walikota (Maire)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5587425" y="2847629"/>
            <a:ext cx="274063" cy="228387"/>
            <a:chOff x="1783011" y="1561158"/>
            <a:chExt cx="274063" cy="228387"/>
          </a:xfrm>
        </p:grpSpPr>
        <p:sp>
          <p:nvSpPr>
            <p:cNvPr id="27" name="Flèche droite 26"/>
            <p:cNvSpPr/>
            <p:nvPr/>
          </p:nvSpPr>
          <p:spPr>
            <a:xfrm rot="5400000">
              <a:off x="1805850" y="1538320"/>
              <a:ext cx="228386" cy="27406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Flèche droite 10"/>
            <p:cNvSpPr/>
            <p:nvPr/>
          </p:nvSpPr>
          <p:spPr>
            <a:xfrm>
              <a:off x="1837825" y="1561158"/>
              <a:ext cx="164437" cy="159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100" kern="120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4788024" y="3114080"/>
            <a:ext cx="1872866" cy="609029"/>
            <a:chOff x="983610" y="1827609"/>
            <a:chExt cx="1872866" cy="609029"/>
          </a:xfrm>
        </p:grpSpPr>
        <p:sp>
          <p:nvSpPr>
            <p:cNvPr id="25" name="Rectangle à coins arrondis 24"/>
            <p:cNvSpPr/>
            <p:nvPr/>
          </p:nvSpPr>
          <p:spPr>
            <a:xfrm>
              <a:off x="983610" y="1827609"/>
              <a:ext cx="1872866" cy="60902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1001448" y="1845447"/>
              <a:ext cx="1837190" cy="573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Camat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(Coordinateur)</a:t>
              </a:r>
              <a:endParaRPr lang="fr-FR" sz="1400" kern="1200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5587425" y="3761173"/>
            <a:ext cx="274063" cy="228387"/>
            <a:chOff x="1783011" y="2474702"/>
            <a:chExt cx="274063" cy="228387"/>
          </a:xfrm>
        </p:grpSpPr>
        <p:sp>
          <p:nvSpPr>
            <p:cNvPr id="23" name="Flèche droite 22"/>
            <p:cNvSpPr/>
            <p:nvPr/>
          </p:nvSpPr>
          <p:spPr>
            <a:xfrm rot="5400000">
              <a:off x="1805850" y="2451864"/>
              <a:ext cx="228386" cy="27406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lèche droite 14"/>
            <p:cNvSpPr/>
            <p:nvPr/>
          </p:nvSpPr>
          <p:spPr>
            <a:xfrm>
              <a:off x="1837825" y="2474702"/>
              <a:ext cx="164437" cy="159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100" kern="120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788024" y="4027624"/>
            <a:ext cx="1872866" cy="609029"/>
            <a:chOff x="983610" y="2741153"/>
            <a:chExt cx="1872866" cy="609029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983610" y="2741153"/>
              <a:ext cx="1872866" cy="60902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1001448" y="2758991"/>
              <a:ext cx="1837190" cy="573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Kepala Desa/Perbekel (Chef de Village)</a:t>
              </a:r>
              <a:endParaRPr lang="fr-FR" sz="1400" kern="1200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5587425" y="4674717"/>
            <a:ext cx="274063" cy="228387"/>
            <a:chOff x="1783011" y="3388246"/>
            <a:chExt cx="274063" cy="228387"/>
          </a:xfrm>
        </p:grpSpPr>
        <p:sp>
          <p:nvSpPr>
            <p:cNvPr id="19" name="Flèche droite 18"/>
            <p:cNvSpPr/>
            <p:nvPr/>
          </p:nvSpPr>
          <p:spPr>
            <a:xfrm rot="5400000">
              <a:off x="1805850" y="3365408"/>
              <a:ext cx="228386" cy="27406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lèche droite 18"/>
            <p:cNvSpPr/>
            <p:nvPr/>
          </p:nvSpPr>
          <p:spPr>
            <a:xfrm>
              <a:off x="1837825" y="3388246"/>
              <a:ext cx="164437" cy="159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100" kern="120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4788024" y="4941168"/>
            <a:ext cx="1872866" cy="609029"/>
            <a:chOff x="983610" y="3654697"/>
            <a:chExt cx="1872866" cy="609029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983610" y="3654697"/>
              <a:ext cx="1872866" cy="60902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1001448" y="3672535"/>
              <a:ext cx="1837190" cy="573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Kelian Banjar Dinas (Chef  Adm de Quartier) </a:t>
              </a: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6948264" y="4941168"/>
            <a:ext cx="1872866" cy="609029"/>
            <a:chOff x="983610" y="3654697"/>
            <a:chExt cx="1872866" cy="609029"/>
          </a:xfrm>
        </p:grpSpPr>
        <p:sp>
          <p:nvSpPr>
            <p:cNvPr id="37" name="Rectangle à coins arrondis 36"/>
            <p:cNvSpPr/>
            <p:nvPr/>
          </p:nvSpPr>
          <p:spPr>
            <a:xfrm>
              <a:off x="983610" y="3654697"/>
              <a:ext cx="1872866" cy="60902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1001448" y="3672535"/>
              <a:ext cx="1837190" cy="573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 smtClean="0"/>
                <a:t>Kelian Banjar </a:t>
              </a:r>
              <a:r>
                <a:rPr lang="fr-FR" sz="1400" dirty="0" smtClean="0"/>
                <a:t>Adat</a:t>
              </a:r>
              <a:r>
                <a:rPr lang="fr-FR" sz="1400" kern="1200" dirty="0" smtClean="0"/>
                <a:t>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(Chef Coutume de Quartier)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40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Espace réservé du contenu 2"/>
          <p:cNvSpPr>
            <a:spLocks noGrp="1"/>
          </p:cNvSpPr>
          <p:nvPr>
            <p:ph idx="1"/>
          </p:nvPr>
        </p:nvSpPr>
        <p:spPr>
          <a:xfrm>
            <a:off x="1193800" y="1011238"/>
            <a:ext cx="7538076" cy="29812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None/>
            </a:pPr>
            <a:endParaRPr lang="fr-FR" sz="2000" b="1" dirty="0" smtClean="0"/>
          </a:p>
          <a:p>
            <a:pPr eaLnBrk="1" hangingPunct="1">
              <a:buFont typeface="Arial" charset="0"/>
              <a:buNone/>
            </a:pPr>
            <a:r>
              <a:rPr lang="fr-FR" sz="3200" b="1" dirty="0" smtClean="0"/>
              <a:t>Les élections générales d’avril 2014</a:t>
            </a:r>
          </a:p>
          <a:p>
            <a:pPr eaLnBrk="1" hangingPunct="1">
              <a:buFont typeface="Arial" charset="0"/>
              <a:buNone/>
            </a:pPr>
            <a:endParaRPr lang="fr-FR" sz="800" b="1" dirty="0" smtClean="0"/>
          </a:p>
          <a:p>
            <a:pPr lvl="1" eaLnBrk="1" hangingPunct="1">
              <a:buFont typeface="Wingdings" pitchFamily="2" charset="2"/>
              <a:buChar char="q"/>
            </a:pPr>
            <a:r>
              <a:rPr lang="fr-FR" sz="2800" dirty="0" smtClean="0"/>
              <a:t> Les électeurs</a:t>
            </a:r>
            <a:endParaRPr lang="fr-FR" sz="3000" dirty="0" smtClean="0"/>
          </a:p>
          <a:p>
            <a:pPr lvl="1">
              <a:buFont typeface="Wingdings" pitchFamily="2" charset="2"/>
              <a:buChar char="q"/>
            </a:pPr>
            <a:r>
              <a:rPr lang="fr-FR" sz="3000" dirty="0" smtClean="0"/>
              <a:t> Les </a:t>
            </a:r>
            <a:r>
              <a:rPr lang="fr-FR" sz="3000" dirty="0"/>
              <a:t>partis politiques en compétition</a:t>
            </a:r>
            <a:endParaRPr lang="fr-FR" sz="3000" dirty="0" smtClean="0"/>
          </a:p>
          <a:p>
            <a:pPr lvl="1" eaLnBrk="1" hangingPunct="1">
              <a:buFont typeface="Wingdings" pitchFamily="2" charset="2"/>
              <a:buChar char="q"/>
            </a:pPr>
            <a:r>
              <a:rPr lang="fr-FR" sz="3000" dirty="0"/>
              <a:t> </a:t>
            </a:r>
            <a:r>
              <a:rPr lang="fr-FR" sz="3000" dirty="0" smtClean="0"/>
              <a:t>Les principaux partis présentant un candidat président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fr-FR" sz="3000" dirty="0" smtClean="0"/>
              <a:t> Le résultat des élections</a:t>
            </a:r>
          </a:p>
          <a:p>
            <a:pPr eaLnBrk="1" hangingPunct="1">
              <a:buFont typeface="Arial" charset="0"/>
              <a:buNone/>
            </a:pPr>
            <a:endParaRPr lang="fr-FR" sz="1400" dirty="0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fr-FR" sz="1400" dirty="0" smtClean="0">
              <a:cs typeface="Arial" charset="0"/>
            </a:endParaRPr>
          </a:p>
          <a:p>
            <a:pPr eaLnBrk="1" hangingPunct="1"/>
            <a:endParaRPr lang="fr-FR" dirty="0" smtClean="0">
              <a:solidFill>
                <a:srgbClr val="000000"/>
              </a:solidFill>
            </a:endParaRPr>
          </a:p>
          <a:p>
            <a:pPr eaLnBrk="1" hangingPunct="1"/>
            <a:endParaRPr lang="fr-FR" dirty="0" smtClean="0">
              <a:solidFill>
                <a:srgbClr val="000000"/>
              </a:solidFill>
            </a:endParaRPr>
          </a:p>
          <a:p>
            <a:pPr lvl="1" eaLnBrk="1" hangingPunct="1"/>
            <a:endParaRPr lang="fr-FR" dirty="0" smtClean="0"/>
          </a:p>
        </p:txBody>
      </p:sp>
      <p:pic>
        <p:nvPicPr>
          <p:cNvPr id="436226" name="Image 3" descr="(Photo source: Tech in Asia Indonesia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1501" y="4116387"/>
            <a:ext cx="5816442" cy="249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227" name="Rectangle 5"/>
          <p:cNvSpPr>
            <a:spLocks noChangeArrowheads="1"/>
          </p:cNvSpPr>
          <p:nvPr/>
        </p:nvSpPr>
        <p:spPr bwMode="auto">
          <a:xfrm>
            <a:off x="3202485" y="492126"/>
            <a:ext cx="24577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fr-FR" sz="3600" dirty="0">
                <a:latin typeface="+mj-lt"/>
              </a:rPr>
              <a:t>CHAPITRE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432398" cy="782342"/>
          </a:xfrm>
        </p:spPr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 vote en Indonésie ?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912" y="1300768"/>
            <a:ext cx="4958367" cy="5383368"/>
          </a:xfrm>
        </p:spPr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fr-FR" sz="3500" dirty="0" smtClean="0"/>
              <a:t>Les personnes âgées de plus de 17 ans ( </a:t>
            </a:r>
            <a:r>
              <a:rPr lang="fr-FR" sz="2800" dirty="0" smtClean="0"/>
              <a:t>pas de minimum d'âge si marié</a:t>
            </a:r>
            <a:r>
              <a:rPr lang="fr-FR" sz="3500" dirty="0" smtClean="0"/>
              <a:t>) inscrites sur les listes électorales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fr-FR" sz="3500" dirty="0" smtClean="0"/>
              <a:t>Les policiers et militaires </a:t>
            </a:r>
            <a:br>
              <a:rPr lang="fr-FR" sz="3500" dirty="0" smtClean="0"/>
            </a:br>
            <a:r>
              <a:rPr lang="fr-FR" sz="3000" dirty="0" smtClean="0"/>
              <a:t>(en service actif)</a:t>
            </a:r>
            <a:r>
              <a:rPr lang="fr-FR" sz="3500" dirty="0" smtClean="0"/>
              <a:t> n’ont pas le droit de voter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fr-FR" sz="3200" dirty="0" smtClean="0"/>
              <a:t>Nombre  d’électeurs inscrits pour les élections 2014 : </a:t>
            </a:r>
            <a:br>
              <a:rPr lang="fr-FR" sz="3200" dirty="0" smtClean="0"/>
            </a:br>
            <a:r>
              <a:rPr lang="fr-FR" sz="3600" dirty="0" smtClean="0">
                <a:solidFill>
                  <a:srgbClr val="FF0000"/>
                </a:solidFill>
              </a:rPr>
              <a:t>185,8 millions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550" y="1931830"/>
            <a:ext cx="2447901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9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14320"/>
            <a:ext cx="5872766" cy="1294030"/>
          </a:xfrm>
        </p:spPr>
        <p:txBody>
          <a:bodyPr>
            <a:noAutofit/>
          </a:bodyPr>
          <a:lstStyle/>
          <a:p>
            <a:r>
              <a:rPr lang="fr-FR" sz="2800" dirty="0" smtClean="0"/>
              <a:t> - </a:t>
            </a:r>
            <a:r>
              <a:rPr lang="fr-FR" sz="2800" b="1" dirty="0" smtClean="0"/>
              <a:t>4 millions de personnes impliquées </a:t>
            </a:r>
            <a:br>
              <a:rPr lang="fr-FR" sz="2800" b="1" dirty="0" smtClean="0"/>
            </a:br>
            <a:r>
              <a:rPr lang="fr-FR" sz="2800" b="1" dirty="0" smtClean="0"/>
              <a:t> - 550 000 bureaux de vote</a:t>
            </a:r>
            <a:br>
              <a:rPr lang="fr-FR" sz="2800" b="1" dirty="0" smtClean="0"/>
            </a:br>
            <a:r>
              <a:rPr lang="fr-FR" sz="2800" b="1" dirty="0" smtClean="0"/>
              <a:t> - 775 millions de bulletins de vote</a:t>
            </a:r>
            <a:endParaRPr lang="fr-FR" sz="28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48" t="3710" r="17340" b="-3710"/>
          <a:stretch/>
        </p:blipFill>
        <p:spPr>
          <a:xfrm>
            <a:off x="5135627" y="1012676"/>
            <a:ext cx="3606086" cy="2777251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8" t="21764" r="41897" b="13181"/>
          <a:stretch/>
        </p:blipFill>
        <p:spPr>
          <a:xfrm>
            <a:off x="5030167" y="3764169"/>
            <a:ext cx="3850783" cy="2826273"/>
          </a:xfrm>
          <a:prstGeom prst="rect">
            <a:avLst/>
          </a:prstGeom>
        </p:spPr>
      </p:pic>
      <p:pic>
        <p:nvPicPr>
          <p:cNvPr id="7" name="Imag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819" y="3119459"/>
            <a:ext cx="4589855" cy="30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321819" y="403211"/>
            <a:ext cx="8419894" cy="5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organisation complexe !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80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274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4731" y="412581"/>
            <a:ext cx="3544751" cy="236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275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793" y="279736"/>
            <a:ext cx="4492443" cy="252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276" name="Image 6" descr="1. Editoria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800" y="3129642"/>
            <a:ext cx="5082601" cy="338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277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03" r="19373"/>
          <a:stretch>
            <a:fillRect/>
          </a:stretch>
        </p:blipFill>
        <p:spPr bwMode="auto">
          <a:xfrm>
            <a:off x="6127464" y="3129642"/>
            <a:ext cx="2373454" cy="260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4324" y="363880"/>
            <a:ext cx="7097546" cy="795219"/>
          </a:xfrm>
        </p:spPr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 a voté en avril 2014 ?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4324" y="1613913"/>
            <a:ext cx="6208904" cy="231414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3200" dirty="0" smtClean="0"/>
              <a:t>Electeurs inscrits	185,8 millions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 smtClean="0"/>
              <a:t>Votants			139,6        75%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 smtClean="0"/>
              <a:t>Votes nuls		  14,6	          8%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 smtClean="0"/>
              <a:t>VOTES</a:t>
            </a:r>
            <a:r>
              <a:rPr lang="fr-FR" sz="3200" dirty="0"/>
              <a:t> </a:t>
            </a:r>
            <a:r>
              <a:rPr lang="fr-FR" sz="3200" dirty="0" smtClean="0"/>
              <a:t>VALIDES 	</a:t>
            </a:r>
            <a:r>
              <a:rPr lang="fr-FR" sz="3200" dirty="0" smtClean="0">
                <a:solidFill>
                  <a:srgbClr val="FF0000"/>
                </a:solidFill>
              </a:rPr>
              <a:t>125,0  </a:t>
            </a:r>
            <a:r>
              <a:rPr lang="fr-FR" sz="3200" dirty="0" smtClean="0"/>
              <a:t>      67%   </a:t>
            </a:r>
            <a:endParaRPr lang="fr-FR" sz="32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788877" y="4251935"/>
            <a:ext cx="6208904" cy="2314142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fr-FR" sz="3200" u="sng" dirty="0" smtClean="0"/>
              <a:t>Comparaison 2009</a:t>
            </a:r>
            <a:r>
              <a:rPr lang="fr-FR" sz="3200" dirty="0" smtClean="0"/>
              <a:t>:</a:t>
            </a:r>
          </a:p>
          <a:p>
            <a:pPr fontAlgn="auto">
              <a:buFont typeface="Wingdings" panose="05000000000000000000" pitchFamily="2" charset="2"/>
              <a:buChar char="Ø"/>
            </a:pPr>
            <a:r>
              <a:rPr lang="fr-FR" sz="3200" dirty="0" smtClean="0"/>
              <a:t>Electeurs inscrits		171,3 millions</a:t>
            </a:r>
          </a:p>
          <a:p>
            <a:pPr fontAlgn="auto">
              <a:buFont typeface="Wingdings" panose="05000000000000000000" pitchFamily="2" charset="2"/>
              <a:buChar char="Ø"/>
            </a:pPr>
            <a:r>
              <a:rPr lang="fr-FR" sz="3200" dirty="0" smtClean="0"/>
              <a:t>Votants			121,6        71%</a:t>
            </a:r>
          </a:p>
          <a:p>
            <a:pPr fontAlgn="auto">
              <a:buFont typeface="Wingdings" panose="05000000000000000000" pitchFamily="2" charset="2"/>
              <a:buChar char="Ø"/>
            </a:pPr>
            <a:r>
              <a:rPr lang="fr-FR" sz="3200" dirty="0" smtClean="0"/>
              <a:t>Votes nuls		  	  17,6	      10%</a:t>
            </a:r>
          </a:p>
          <a:p>
            <a:pPr fontAlgn="auto">
              <a:buFont typeface="Wingdings" panose="05000000000000000000" pitchFamily="2" charset="2"/>
              <a:buChar char="Ø"/>
            </a:pPr>
            <a:r>
              <a:rPr lang="fr-FR" sz="3200" dirty="0" smtClean="0"/>
              <a:t>VOTES VALIDES 		</a:t>
            </a:r>
            <a:r>
              <a:rPr lang="fr-FR" sz="3200" dirty="0" smtClean="0">
                <a:solidFill>
                  <a:srgbClr val="FF0000"/>
                </a:solidFill>
              </a:rPr>
              <a:t>104,0  </a:t>
            </a:r>
            <a:r>
              <a:rPr lang="fr-FR" sz="3200" dirty="0" smtClean="0"/>
              <a:t>      61%  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78947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>
          <a:xfrm>
            <a:off x="1030311" y="738188"/>
            <a:ext cx="6856390" cy="6381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PLAN</a:t>
            </a:r>
          </a:p>
        </p:txBody>
      </p:sp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>
          <a:xfrm>
            <a:off x="1165225" y="1839534"/>
            <a:ext cx="7593013" cy="372745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fr-FR" sz="3200" dirty="0" smtClean="0">
                <a:cs typeface="Arial" charset="0"/>
              </a:rPr>
              <a:t>I.	Introduction </a:t>
            </a:r>
          </a:p>
          <a:p>
            <a:pPr eaLnBrk="1" hangingPunct="1">
              <a:buFont typeface="Arial" charset="0"/>
              <a:buNone/>
            </a:pPr>
            <a:r>
              <a:rPr lang="fr-FR" sz="3200" dirty="0" smtClean="0">
                <a:solidFill>
                  <a:srgbClr val="000000"/>
                </a:solidFill>
                <a:cs typeface="Arial" charset="0"/>
              </a:rPr>
              <a:t>II.	Le système électoral </a:t>
            </a:r>
          </a:p>
          <a:p>
            <a:pPr eaLnBrk="1" hangingPunct="1">
              <a:buFont typeface="Arial" charset="0"/>
              <a:buNone/>
            </a:pPr>
            <a:r>
              <a:rPr lang="fr-FR" sz="3200" dirty="0" smtClean="0">
                <a:solidFill>
                  <a:srgbClr val="000000"/>
                </a:solidFill>
                <a:cs typeface="Arial" charset="0"/>
              </a:rPr>
              <a:t>III.	Les élections générales d’avril 2014</a:t>
            </a:r>
          </a:p>
          <a:p>
            <a:pPr eaLnBrk="1" hangingPunct="1">
              <a:buFont typeface="Arial" charset="0"/>
              <a:buNone/>
            </a:pPr>
            <a:r>
              <a:rPr lang="fr-FR" sz="3200" dirty="0" smtClean="0">
                <a:solidFill>
                  <a:srgbClr val="000000"/>
                </a:solidFill>
                <a:cs typeface="Arial" charset="0"/>
              </a:rPr>
              <a:t>IV.	L’élection présidentielle de juillet 2014</a:t>
            </a:r>
          </a:p>
          <a:p>
            <a:pPr eaLnBrk="1" hangingPunct="1">
              <a:buFont typeface="Arial" charset="0"/>
              <a:buNone/>
            </a:pPr>
            <a:endParaRPr lang="fr-FR" sz="3200" dirty="0" smtClean="0">
              <a:solidFill>
                <a:srgbClr val="000000"/>
              </a:solidFill>
            </a:endParaRPr>
          </a:p>
          <a:p>
            <a:pPr lvl="1" eaLnBrk="1" hangingPunct="1"/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7" name="Titre 1"/>
          <p:cNvSpPr>
            <a:spLocks noGrp="1"/>
          </p:cNvSpPr>
          <p:nvPr>
            <p:ph type="title"/>
          </p:nvPr>
        </p:nvSpPr>
        <p:spPr>
          <a:xfrm>
            <a:off x="713772" y="574676"/>
            <a:ext cx="7730911" cy="542925"/>
          </a:xfrm>
        </p:spPr>
        <p:txBody>
          <a:bodyPr>
            <a:noAutofit/>
          </a:bodyPr>
          <a:lstStyle/>
          <a:p>
            <a:pPr eaLnBrk="1" hangingPunct="1"/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PARTIS POLITIQUES EN COMPÉTITION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9299" name="Rectangle 2"/>
          <p:cNvSpPr>
            <a:spLocks noChangeArrowheads="1"/>
          </p:cNvSpPr>
          <p:nvPr/>
        </p:nvSpPr>
        <p:spPr bwMode="auto">
          <a:xfrm>
            <a:off x="2120900" y="4545013"/>
            <a:ext cx="5899150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dirty="0">
                <a:latin typeface="Calibri" pitchFamily="34" charset="0"/>
              </a:rPr>
              <a:t>12 partis au niveau national</a:t>
            </a:r>
          </a:p>
          <a:p>
            <a:r>
              <a:rPr lang="fr-FR" sz="2800" b="1" dirty="0">
                <a:latin typeface="Calibri" pitchFamily="34" charset="0"/>
              </a:rPr>
              <a:t> </a:t>
            </a:r>
          </a:p>
          <a:p>
            <a:r>
              <a:rPr lang="fr-FR" dirty="0">
                <a:latin typeface="Calibri" pitchFamily="34" charset="0"/>
              </a:rPr>
              <a:t> + </a:t>
            </a:r>
            <a:r>
              <a:rPr lang="fr-FR" sz="2000" dirty="0">
                <a:latin typeface="Calibri" pitchFamily="34" charset="0"/>
              </a:rPr>
              <a:t>3 partis spécifiques au territoire d’ACEH</a:t>
            </a:r>
          </a:p>
          <a:p>
            <a:endParaRPr lang="fr-FR" dirty="0">
              <a:latin typeface="Calibri" pitchFamily="34" charset="0"/>
            </a:endParaRPr>
          </a:p>
          <a:p>
            <a:endParaRPr lang="fr-FR" dirty="0">
              <a:latin typeface="Calibri" pitchFamily="34" charset="0"/>
            </a:endParaRPr>
          </a:p>
          <a:p>
            <a:endParaRPr lang="fr-FR" dirty="0">
              <a:latin typeface="Calibri" pitchFamily="34" charset="0"/>
            </a:endParaRPr>
          </a:p>
        </p:txBody>
      </p:sp>
      <p:pic>
        <p:nvPicPr>
          <p:cNvPr id="439300" name="Picture 33" descr="Gambar Partai Damai Aceh">
            <a:hlinkClick r:id="rId2" tooltip="&quot;Gambar Partai Damai Aceh&quot;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1216" y="5949950"/>
            <a:ext cx="8572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01" name="Picture 34" descr="Gambar Partai Nasional Aceh">
            <a:hlinkClick r:id="rId4" tooltip="&quot;Gambar Partai Nasional Aceh&quot;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291" y="5942013"/>
            <a:ext cx="777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02" name="Picture 35" descr="Gambar Partai Aceh">
            <a:hlinkClick r:id="rId6" tooltip="&quot;Gambar Partai Aceh&quot;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991" y="5942013"/>
            <a:ext cx="75565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6997" y="1335002"/>
            <a:ext cx="5989955" cy="317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0" y="376238"/>
            <a:ext cx="7200900" cy="893762"/>
          </a:xfrm>
        </p:spPr>
        <p:txBody>
          <a:bodyPr>
            <a:noAutofit/>
          </a:bodyPr>
          <a:lstStyle/>
          <a:p>
            <a:pPr eaLnBrk="1" hangingPunct="1"/>
            <a:r>
              <a:rPr lang="fr-FR" alt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PRINCIPAUX PARTIS PRESENTANT UN CANDIDAT PRESIDENT</a:t>
            </a:r>
          </a:p>
        </p:txBody>
      </p:sp>
      <p:pic>
        <p:nvPicPr>
          <p:cNvPr id="440322" name="Picture 4" descr="pdi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6695" y="1470627"/>
            <a:ext cx="1299392" cy="1252921"/>
          </a:xfrm>
        </p:spPr>
      </p:pic>
      <p:sp>
        <p:nvSpPr>
          <p:cNvPr id="440323" name="Rectangle 5"/>
          <p:cNvSpPr>
            <a:spLocks noChangeArrowheads="1"/>
          </p:cNvSpPr>
          <p:nvPr/>
        </p:nvSpPr>
        <p:spPr bwMode="auto">
          <a:xfrm>
            <a:off x="1627176" y="1494786"/>
            <a:ext cx="5294336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fr-FR" altLang="fr-FR" b="1" dirty="0">
                <a:latin typeface="Calibri" pitchFamily="34" charset="0"/>
              </a:rPr>
              <a:t>Parti : PDI-P (</a:t>
            </a:r>
            <a:r>
              <a:rPr lang="fr-FR" altLang="fr-FR" b="1" dirty="0" err="1">
                <a:latin typeface="Calibri" pitchFamily="34" charset="0"/>
              </a:rPr>
              <a:t>Partai</a:t>
            </a:r>
            <a:r>
              <a:rPr lang="fr-FR" altLang="fr-FR" b="1" dirty="0">
                <a:latin typeface="Calibri" pitchFamily="34" charset="0"/>
              </a:rPr>
              <a:t> </a:t>
            </a:r>
            <a:r>
              <a:rPr lang="fr-FR" altLang="fr-FR" b="1" dirty="0" err="1">
                <a:latin typeface="Calibri" pitchFamily="34" charset="0"/>
              </a:rPr>
              <a:t>Demokrasi</a:t>
            </a:r>
            <a:r>
              <a:rPr lang="fr-FR" altLang="fr-FR" b="1" dirty="0">
                <a:latin typeface="Calibri" pitchFamily="34" charset="0"/>
              </a:rPr>
              <a:t> </a:t>
            </a:r>
            <a:r>
              <a:rPr lang="fr-FR" altLang="fr-FR" b="1" dirty="0" err="1">
                <a:latin typeface="Calibri" pitchFamily="34" charset="0"/>
              </a:rPr>
              <a:t>Indonesia-Perjuangan</a:t>
            </a:r>
            <a:r>
              <a:rPr lang="fr-FR" altLang="fr-FR" dirty="0">
                <a:latin typeface="Calibri" pitchFamily="34" charset="0"/>
              </a:rPr>
              <a:t>)</a:t>
            </a:r>
          </a:p>
          <a:p>
            <a:pPr>
              <a:spcBef>
                <a:spcPct val="30000"/>
              </a:spcBef>
            </a:pPr>
            <a:r>
              <a:rPr lang="fr-FR" altLang="fr-FR" dirty="0">
                <a:latin typeface="Calibri" pitchFamily="34" charset="0"/>
              </a:rPr>
              <a:t>Président du Parti : </a:t>
            </a:r>
            <a:r>
              <a:rPr lang="fr-FR" altLang="fr-FR" dirty="0" err="1">
                <a:latin typeface="Calibri" pitchFamily="34" charset="0"/>
              </a:rPr>
              <a:t>Megawati</a:t>
            </a:r>
            <a:r>
              <a:rPr lang="fr-FR" altLang="fr-FR" dirty="0">
                <a:latin typeface="Calibri" pitchFamily="34" charset="0"/>
              </a:rPr>
              <a:t> </a:t>
            </a:r>
            <a:r>
              <a:rPr lang="fr-FR" altLang="fr-FR" dirty="0" err="1">
                <a:latin typeface="Calibri" pitchFamily="34" charset="0"/>
              </a:rPr>
              <a:t>Soekarnoputri</a:t>
            </a:r>
            <a:endParaRPr lang="fr-FR" altLang="fr-FR" dirty="0">
              <a:latin typeface="Calibri" pitchFamily="34" charset="0"/>
            </a:endParaRPr>
          </a:p>
          <a:p>
            <a:pPr>
              <a:spcBef>
                <a:spcPct val="30000"/>
              </a:spcBef>
            </a:pPr>
            <a:r>
              <a:rPr lang="fr-FR" altLang="fr-FR" dirty="0">
                <a:latin typeface="Calibri" pitchFamily="34" charset="0"/>
              </a:rPr>
              <a:t>Candidat : </a:t>
            </a:r>
            <a:r>
              <a:rPr lang="fr-FR" altLang="fr-FR" dirty="0" err="1">
                <a:latin typeface="Calibri" pitchFamily="34" charset="0"/>
              </a:rPr>
              <a:t>Joko</a:t>
            </a:r>
            <a:r>
              <a:rPr lang="fr-FR" altLang="fr-FR" dirty="0">
                <a:latin typeface="Calibri" pitchFamily="34" charset="0"/>
              </a:rPr>
              <a:t> </a:t>
            </a:r>
            <a:r>
              <a:rPr lang="fr-FR" altLang="fr-FR" dirty="0" err="1">
                <a:latin typeface="Calibri" pitchFamily="34" charset="0"/>
              </a:rPr>
              <a:t>Widodo</a:t>
            </a:r>
            <a:r>
              <a:rPr lang="fr-FR" altLang="fr-FR" dirty="0">
                <a:latin typeface="Calibri" pitchFamily="34" charset="0"/>
              </a:rPr>
              <a:t> (</a:t>
            </a:r>
            <a:r>
              <a:rPr lang="fr-FR" altLang="fr-FR" dirty="0" err="1">
                <a:latin typeface="Calibri" pitchFamily="34" charset="0"/>
              </a:rPr>
              <a:t>Jokowi</a:t>
            </a:r>
            <a:r>
              <a:rPr lang="fr-FR" altLang="fr-FR" dirty="0">
                <a:latin typeface="Calibri" pitchFamily="34" charset="0"/>
              </a:rPr>
              <a:t>)</a:t>
            </a:r>
          </a:p>
        </p:txBody>
      </p:sp>
      <p:pic>
        <p:nvPicPr>
          <p:cNvPr id="440324" name="Picture 6" descr="golk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781" y="3148805"/>
            <a:ext cx="124142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25" name="Rectangle 7"/>
          <p:cNvSpPr>
            <a:spLocks noChangeArrowheads="1"/>
          </p:cNvSpPr>
          <p:nvPr/>
        </p:nvSpPr>
        <p:spPr bwMode="auto">
          <a:xfrm>
            <a:off x="2196711" y="3148805"/>
            <a:ext cx="3646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b="1" dirty="0">
                <a:latin typeface="Calibri" pitchFamily="34" charset="0"/>
              </a:rPr>
              <a:t>Parti : GOLKAR ( </a:t>
            </a:r>
            <a:r>
              <a:rPr lang="fr-FR" altLang="fr-FR" b="1" dirty="0" err="1">
                <a:latin typeface="Calibri" pitchFamily="34" charset="0"/>
              </a:rPr>
              <a:t>Golongan</a:t>
            </a:r>
            <a:r>
              <a:rPr lang="fr-FR" altLang="fr-FR" b="1" dirty="0">
                <a:latin typeface="Calibri" pitchFamily="34" charset="0"/>
              </a:rPr>
              <a:t> </a:t>
            </a:r>
            <a:r>
              <a:rPr lang="fr-FR" altLang="fr-FR" b="1" dirty="0" err="1">
                <a:latin typeface="Calibri" pitchFamily="34" charset="0"/>
              </a:rPr>
              <a:t>Karya</a:t>
            </a:r>
            <a:r>
              <a:rPr lang="fr-FR" altLang="fr-FR" b="1" dirty="0">
                <a:latin typeface="Calibri" pitchFamily="34" charset="0"/>
              </a:rPr>
              <a:t>)</a:t>
            </a:r>
          </a:p>
          <a:p>
            <a:r>
              <a:rPr lang="fr-FR" altLang="fr-FR" dirty="0">
                <a:latin typeface="Calibri" pitchFamily="34" charset="0"/>
              </a:rPr>
              <a:t>Fondateur : Président </a:t>
            </a:r>
            <a:r>
              <a:rPr lang="fr-FR" altLang="fr-FR" dirty="0" err="1">
                <a:latin typeface="Calibri" pitchFamily="34" charset="0"/>
              </a:rPr>
              <a:t>Soeharto</a:t>
            </a:r>
            <a:endParaRPr lang="fr-FR" altLang="fr-FR" dirty="0">
              <a:latin typeface="Calibri" pitchFamily="34" charset="0"/>
            </a:endParaRPr>
          </a:p>
          <a:p>
            <a:r>
              <a:rPr lang="fr-FR" altLang="fr-FR" dirty="0">
                <a:latin typeface="Calibri" pitchFamily="34" charset="0"/>
              </a:rPr>
              <a:t>Président du Parti : Abu Rizal </a:t>
            </a:r>
            <a:r>
              <a:rPr lang="fr-FR" altLang="fr-FR" dirty="0" err="1">
                <a:latin typeface="Calibri" pitchFamily="34" charset="0"/>
              </a:rPr>
              <a:t>Bakrie</a:t>
            </a:r>
            <a:endParaRPr lang="fr-FR" altLang="fr-FR" dirty="0">
              <a:latin typeface="Calibri" pitchFamily="34" charset="0"/>
            </a:endParaRPr>
          </a:p>
          <a:p>
            <a:r>
              <a:rPr lang="fr-FR" altLang="fr-FR" dirty="0">
                <a:latin typeface="Calibri" pitchFamily="34" charset="0"/>
              </a:rPr>
              <a:t>Candidat : Abu Rizal </a:t>
            </a:r>
            <a:r>
              <a:rPr lang="fr-FR" altLang="fr-FR" dirty="0" err="1">
                <a:latin typeface="Calibri" pitchFamily="34" charset="0"/>
              </a:rPr>
              <a:t>Bakrie</a:t>
            </a:r>
            <a:endParaRPr lang="fr-FR" altLang="fr-FR" dirty="0">
              <a:latin typeface="Calibri" pitchFamily="34" charset="0"/>
            </a:endParaRPr>
          </a:p>
        </p:txBody>
      </p:sp>
      <p:pic>
        <p:nvPicPr>
          <p:cNvPr id="440326" name="Picture 8" descr="gerind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6525" y="4931392"/>
            <a:ext cx="11414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27" name="Rectangle 9"/>
          <p:cNvSpPr>
            <a:spLocks noChangeArrowheads="1"/>
          </p:cNvSpPr>
          <p:nvPr/>
        </p:nvSpPr>
        <p:spPr bwMode="auto">
          <a:xfrm>
            <a:off x="2547939" y="4913624"/>
            <a:ext cx="44084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fr-FR" altLang="fr-FR" b="1" dirty="0">
                <a:latin typeface="Calibri" pitchFamily="34" charset="0"/>
              </a:rPr>
              <a:t>Parti : GERINDRA (</a:t>
            </a:r>
            <a:r>
              <a:rPr lang="fr-FR" altLang="fr-FR" b="1" dirty="0" err="1">
                <a:latin typeface="Calibri" pitchFamily="34" charset="0"/>
              </a:rPr>
              <a:t>Gerakan</a:t>
            </a:r>
            <a:r>
              <a:rPr lang="fr-FR" altLang="fr-FR" b="1" dirty="0">
                <a:latin typeface="Calibri" pitchFamily="34" charset="0"/>
              </a:rPr>
              <a:t> </a:t>
            </a:r>
            <a:r>
              <a:rPr lang="fr-FR" altLang="fr-FR" b="1" dirty="0" err="1">
                <a:latin typeface="Calibri" pitchFamily="34" charset="0"/>
              </a:rPr>
              <a:t>Indonesia</a:t>
            </a:r>
            <a:r>
              <a:rPr lang="fr-FR" altLang="fr-FR" b="1" dirty="0">
                <a:latin typeface="Calibri" pitchFamily="34" charset="0"/>
              </a:rPr>
              <a:t> Raya)</a:t>
            </a:r>
          </a:p>
          <a:p>
            <a:r>
              <a:rPr lang="fr-FR" altLang="fr-FR" dirty="0">
                <a:latin typeface="Calibri" pitchFamily="34" charset="0"/>
              </a:rPr>
              <a:t>Président du Parti : </a:t>
            </a:r>
            <a:r>
              <a:rPr lang="fr-FR" altLang="fr-FR" dirty="0" err="1">
                <a:latin typeface="Calibri" pitchFamily="34" charset="0"/>
              </a:rPr>
              <a:t>Gén</a:t>
            </a:r>
            <a:r>
              <a:rPr lang="fr-FR" altLang="fr-FR" dirty="0">
                <a:latin typeface="Calibri" pitchFamily="34" charset="0"/>
              </a:rPr>
              <a:t>. </a:t>
            </a:r>
            <a:r>
              <a:rPr lang="fr-FR" altLang="fr-FR" dirty="0" err="1">
                <a:latin typeface="Calibri" pitchFamily="34" charset="0"/>
              </a:rPr>
              <a:t>Prabowo</a:t>
            </a:r>
            <a:r>
              <a:rPr lang="fr-FR" altLang="fr-FR" dirty="0">
                <a:latin typeface="Calibri" pitchFamily="34" charset="0"/>
              </a:rPr>
              <a:t> </a:t>
            </a:r>
            <a:r>
              <a:rPr lang="fr-FR" altLang="fr-FR" dirty="0" err="1">
                <a:latin typeface="Calibri" pitchFamily="34" charset="0"/>
              </a:rPr>
              <a:t>Subianto</a:t>
            </a:r>
            <a:endParaRPr lang="fr-FR" altLang="fr-FR" dirty="0">
              <a:latin typeface="Calibri" pitchFamily="34" charset="0"/>
            </a:endParaRPr>
          </a:p>
          <a:p>
            <a:r>
              <a:rPr lang="fr-FR" altLang="fr-FR" dirty="0">
                <a:latin typeface="Calibri" pitchFamily="34" charset="0"/>
              </a:rPr>
              <a:t>Candidat : </a:t>
            </a:r>
            <a:r>
              <a:rPr lang="fr-FR" altLang="fr-FR" dirty="0" err="1" smtClean="0">
                <a:latin typeface="Calibri" pitchFamily="34" charset="0"/>
              </a:rPr>
              <a:t>Gén</a:t>
            </a:r>
            <a:r>
              <a:rPr lang="fr-FR" altLang="fr-FR" dirty="0" smtClean="0">
                <a:latin typeface="Calibri" pitchFamily="34" charset="0"/>
              </a:rPr>
              <a:t>. </a:t>
            </a:r>
            <a:r>
              <a:rPr lang="fr-FR" altLang="fr-FR" dirty="0" err="1">
                <a:latin typeface="Calibri" pitchFamily="34" charset="0"/>
              </a:rPr>
              <a:t>Prabowo</a:t>
            </a:r>
            <a:r>
              <a:rPr lang="fr-FR" altLang="fr-FR" dirty="0">
                <a:latin typeface="Calibri" pitchFamily="34" charset="0"/>
              </a:rPr>
              <a:t> </a:t>
            </a:r>
            <a:r>
              <a:rPr lang="fr-FR" altLang="fr-FR" dirty="0" err="1">
                <a:latin typeface="Calibri" pitchFamily="34" charset="0"/>
              </a:rPr>
              <a:t>Subianto</a:t>
            </a:r>
            <a:endParaRPr lang="fr-FR" altLang="fr-FR" dirty="0">
              <a:latin typeface="Calibri" pitchFamily="34" charset="0"/>
            </a:endParaRPr>
          </a:p>
        </p:txBody>
      </p:sp>
      <p:pic>
        <p:nvPicPr>
          <p:cNvPr id="440328" name="Imag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29" t="11940" r="54459" b="46507"/>
          <a:stretch>
            <a:fillRect/>
          </a:stretch>
        </p:blipFill>
        <p:spPr bwMode="auto">
          <a:xfrm>
            <a:off x="6956425" y="1166813"/>
            <a:ext cx="10858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29" name="Imag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36" t="4860" r="7684"/>
          <a:stretch>
            <a:fillRect/>
          </a:stretch>
        </p:blipFill>
        <p:spPr bwMode="auto">
          <a:xfrm>
            <a:off x="7664450" y="2097088"/>
            <a:ext cx="109537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30" name="Imag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543"/>
          <a:stretch>
            <a:fillRect/>
          </a:stretch>
        </p:blipFill>
        <p:spPr bwMode="auto">
          <a:xfrm>
            <a:off x="5931704" y="3156922"/>
            <a:ext cx="123507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31" name="Imag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23" r="16843"/>
          <a:stretch>
            <a:fillRect/>
          </a:stretch>
        </p:blipFill>
        <p:spPr bwMode="auto">
          <a:xfrm>
            <a:off x="6983412" y="4913624"/>
            <a:ext cx="1362075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69" name="Rectangle 2"/>
          <p:cNvSpPr>
            <a:spLocks noGrp="1" noChangeArrowheads="1"/>
          </p:cNvSpPr>
          <p:nvPr>
            <p:ph type="title"/>
          </p:nvPr>
        </p:nvSpPr>
        <p:spPr>
          <a:xfrm>
            <a:off x="1576388" y="476250"/>
            <a:ext cx="7142162" cy="960438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PRINCIPAUX PARTIS PRESENTANT UN CANDIDAT PRESIDENT</a:t>
            </a:r>
          </a:p>
        </p:txBody>
      </p:sp>
      <p:pic>
        <p:nvPicPr>
          <p:cNvPr id="442370" name="Picture 4" descr="demokr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588" y="1866900"/>
            <a:ext cx="1165225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2371" name="Rectangle 5"/>
          <p:cNvSpPr>
            <a:spLocks noChangeArrowheads="1"/>
          </p:cNvSpPr>
          <p:nvPr/>
        </p:nvSpPr>
        <p:spPr bwMode="auto">
          <a:xfrm>
            <a:off x="2182813" y="1827916"/>
            <a:ext cx="4813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b="1" dirty="0">
                <a:latin typeface="Calibri" pitchFamily="34" charset="0"/>
              </a:rPr>
              <a:t>Parti : PARTAI DEMOKRAT</a:t>
            </a:r>
          </a:p>
          <a:p>
            <a:r>
              <a:rPr lang="fr-FR" altLang="fr-FR" dirty="0">
                <a:latin typeface="Calibri" pitchFamily="34" charset="0"/>
              </a:rPr>
              <a:t>Président du Parti/Fondateur : </a:t>
            </a:r>
            <a:r>
              <a:rPr lang="fr-FR" altLang="fr-FR" dirty="0" err="1">
                <a:latin typeface="Calibri" pitchFamily="34" charset="0"/>
              </a:rPr>
              <a:t>Susilo</a:t>
            </a:r>
            <a:r>
              <a:rPr lang="fr-FR" altLang="fr-FR" dirty="0">
                <a:latin typeface="Calibri" pitchFamily="34" charset="0"/>
              </a:rPr>
              <a:t> </a:t>
            </a:r>
            <a:r>
              <a:rPr lang="fr-FR" altLang="fr-FR" dirty="0" err="1">
                <a:latin typeface="Calibri" pitchFamily="34" charset="0"/>
              </a:rPr>
              <a:t>Bambang</a:t>
            </a:r>
            <a:r>
              <a:rPr lang="fr-FR" altLang="fr-FR" dirty="0">
                <a:latin typeface="Calibri" pitchFamily="34" charset="0"/>
              </a:rPr>
              <a:t> </a:t>
            </a:r>
            <a:r>
              <a:rPr lang="fr-FR" altLang="fr-FR" dirty="0" err="1">
                <a:latin typeface="Calibri" pitchFamily="34" charset="0"/>
              </a:rPr>
              <a:t>Yudoyono</a:t>
            </a:r>
            <a:r>
              <a:rPr lang="fr-FR" altLang="fr-FR" dirty="0">
                <a:latin typeface="Calibri" pitchFamily="34" charset="0"/>
              </a:rPr>
              <a:t> (Président actuel)</a:t>
            </a:r>
          </a:p>
          <a:p>
            <a:r>
              <a:rPr lang="fr-FR" altLang="fr-FR" dirty="0">
                <a:latin typeface="Calibri" pitchFamily="34" charset="0"/>
              </a:rPr>
              <a:t>Candidat : le meilleur sortant de la convention</a:t>
            </a:r>
          </a:p>
        </p:txBody>
      </p:sp>
      <p:pic>
        <p:nvPicPr>
          <p:cNvPr id="442372" name="Picture 6" descr="hanu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1100" y="3641725"/>
            <a:ext cx="12461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2373" name="Rectangle 7"/>
          <p:cNvSpPr>
            <a:spLocks noChangeArrowheads="1"/>
          </p:cNvSpPr>
          <p:nvPr/>
        </p:nvSpPr>
        <p:spPr bwMode="auto">
          <a:xfrm>
            <a:off x="2501106" y="3778547"/>
            <a:ext cx="42954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b="1" dirty="0">
                <a:latin typeface="Calibri" pitchFamily="34" charset="0"/>
              </a:rPr>
              <a:t>Parti : HANURA (</a:t>
            </a:r>
            <a:r>
              <a:rPr lang="fr-FR" altLang="fr-FR" b="1" dirty="0" err="1">
                <a:latin typeface="Calibri" pitchFamily="34" charset="0"/>
              </a:rPr>
              <a:t>Hati</a:t>
            </a:r>
            <a:r>
              <a:rPr lang="fr-FR" altLang="fr-FR" b="1" dirty="0">
                <a:latin typeface="Calibri" pitchFamily="34" charset="0"/>
              </a:rPr>
              <a:t> </a:t>
            </a:r>
            <a:r>
              <a:rPr lang="fr-FR" altLang="fr-FR" b="1" dirty="0" err="1">
                <a:latin typeface="Calibri" pitchFamily="34" charset="0"/>
              </a:rPr>
              <a:t>Nurani</a:t>
            </a:r>
            <a:r>
              <a:rPr lang="fr-FR" altLang="fr-FR" b="1" dirty="0">
                <a:latin typeface="Calibri" pitchFamily="34" charset="0"/>
              </a:rPr>
              <a:t> </a:t>
            </a:r>
            <a:r>
              <a:rPr lang="fr-FR" altLang="fr-FR" b="1" dirty="0" err="1">
                <a:latin typeface="Calibri" pitchFamily="34" charset="0"/>
              </a:rPr>
              <a:t>Rakyat</a:t>
            </a:r>
            <a:r>
              <a:rPr lang="fr-FR" altLang="fr-FR" b="1" dirty="0">
                <a:latin typeface="Calibri" pitchFamily="34" charset="0"/>
              </a:rPr>
              <a:t>)</a:t>
            </a:r>
          </a:p>
          <a:p>
            <a:r>
              <a:rPr lang="fr-FR" altLang="fr-FR" dirty="0">
                <a:latin typeface="Calibri" pitchFamily="34" charset="0"/>
              </a:rPr>
              <a:t>Président du Parti/fondateur : </a:t>
            </a:r>
            <a:r>
              <a:rPr lang="fr-FR" altLang="fr-FR" dirty="0" err="1">
                <a:latin typeface="Calibri" pitchFamily="34" charset="0"/>
              </a:rPr>
              <a:t>Gén</a:t>
            </a:r>
            <a:r>
              <a:rPr lang="fr-FR" altLang="fr-FR" dirty="0">
                <a:latin typeface="Calibri" pitchFamily="34" charset="0"/>
              </a:rPr>
              <a:t>. </a:t>
            </a:r>
            <a:r>
              <a:rPr lang="fr-FR" altLang="fr-FR" dirty="0" err="1">
                <a:latin typeface="Calibri" pitchFamily="34" charset="0"/>
              </a:rPr>
              <a:t>Wiranto</a:t>
            </a:r>
            <a:endParaRPr lang="fr-FR" altLang="fr-FR" dirty="0">
              <a:latin typeface="Calibri" pitchFamily="34" charset="0"/>
            </a:endParaRPr>
          </a:p>
          <a:p>
            <a:r>
              <a:rPr lang="fr-FR" altLang="fr-FR" dirty="0">
                <a:latin typeface="Calibri" pitchFamily="34" charset="0"/>
              </a:rPr>
              <a:t>Candidat : </a:t>
            </a:r>
            <a:r>
              <a:rPr lang="fr-FR" altLang="fr-FR" dirty="0" err="1">
                <a:latin typeface="Calibri" pitchFamily="34" charset="0"/>
              </a:rPr>
              <a:t>Gén</a:t>
            </a:r>
            <a:r>
              <a:rPr lang="fr-FR" altLang="fr-FR" dirty="0">
                <a:latin typeface="Calibri" pitchFamily="34" charset="0"/>
              </a:rPr>
              <a:t>. </a:t>
            </a:r>
            <a:r>
              <a:rPr lang="fr-FR" altLang="fr-FR" dirty="0" err="1">
                <a:latin typeface="Calibri" pitchFamily="34" charset="0"/>
              </a:rPr>
              <a:t>Wiranto</a:t>
            </a:r>
            <a:endParaRPr lang="fr-FR" altLang="fr-FR" dirty="0">
              <a:latin typeface="Calibri" pitchFamily="34" charset="0"/>
            </a:endParaRPr>
          </a:p>
        </p:txBody>
      </p:sp>
      <p:pic>
        <p:nvPicPr>
          <p:cNvPr id="442374" name="Imag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r="-703" b="42210"/>
          <a:stretch>
            <a:fillRect/>
          </a:stretch>
        </p:blipFill>
        <p:spPr bwMode="auto">
          <a:xfrm>
            <a:off x="6952456" y="1674107"/>
            <a:ext cx="158115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2375" name="Imag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555"/>
          <a:stretch>
            <a:fillRect/>
          </a:stretch>
        </p:blipFill>
        <p:spPr bwMode="auto">
          <a:xfrm>
            <a:off x="6870403" y="3641725"/>
            <a:ext cx="121126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5" name="Titre 1"/>
          <p:cNvSpPr>
            <a:spLocks noGrp="1"/>
          </p:cNvSpPr>
          <p:nvPr>
            <p:ph type="title"/>
          </p:nvPr>
        </p:nvSpPr>
        <p:spPr>
          <a:xfrm>
            <a:off x="384175" y="101600"/>
            <a:ext cx="8112125" cy="10874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résultat des élections </a:t>
            </a:r>
            <a:b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l’Assemblée Nationale</a:t>
            </a:r>
          </a:p>
        </p:txBody>
      </p:sp>
      <p:sp>
        <p:nvSpPr>
          <p:cNvPr id="446466" name="Espace réservé du contenu 2"/>
          <p:cNvSpPr>
            <a:spLocks noGrp="1"/>
          </p:cNvSpPr>
          <p:nvPr>
            <p:ph idx="1"/>
          </p:nvPr>
        </p:nvSpPr>
        <p:spPr>
          <a:xfrm>
            <a:off x="419100" y="1530350"/>
            <a:ext cx="8112125" cy="4945063"/>
          </a:xfrm>
        </p:spPr>
        <p:txBody>
          <a:bodyPr/>
          <a:lstStyle/>
          <a:p>
            <a:pPr lvl="2" eaLnBrk="1" hangingPunct="1"/>
            <a:r>
              <a:rPr lang="fr-FR" sz="2400" b="1" dirty="0" smtClean="0"/>
              <a:t>  LES 7 PARTIS NATIONALISTES ( LAIQUES)</a:t>
            </a:r>
          </a:p>
          <a:p>
            <a:pPr lvl="2" eaLnBrk="1" hangingPunct="1"/>
            <a:endParaRPr lang="fr-FR" sz="2400" b="1" dirty="0" smtClean="0"/>
          </a:p>
          <a:p>
            <a:pPr lvl="2" eaLnBrk="1" hangingPunct="1"/>
            <a:endParaRPr lang="fr-FR" sz="2400" b="1" dirty="0" smtClean="0"/>
          </a:p>
          <a:p>
            <a:pPr lvl="2" eaLnBrk="1" hangingPunct="1"/>
            <a:endParaRPr lang="fr-FR" sz="2400" b="1" dirty="0" smtClean="0"/>
          </a:p>
          <a:p>
            <a:pPr lvl="2" eaLnBrk="1" hangingPunct="1"/>
            <a:endParaRPr lang="fr-FR" sz="1600" b="1" dirty="0" smtClean="0"/>
          </a:p>
          <a:p>
            <a:pPr lvl="2" eaLnBrk="1" hangingPunct="1"/>
            <a:endParaRPr lang="fr-FR" sz="2400" b="1" dirty="0" smtClean="0"/>
          </a:p>
          <a:p>
            <a:pPr lvl="2" eaLnBrk="1" hangingPunct="1">
              <a:buFont typeface="Arial" charset="0"/>
              <a:buNone/>
            </a:pPr>
            <a:r>
              <a:rPr lang="fr-FR" sz="2400" b="1" dirty="0" smtClean="0"/>
              <a:t>  </a:t>
            </a:r>
          </a:p>
          <a:p>
            <a:pPr lvl="2" eaLnBrk="1" hangingPunct="1"/>
            <a:r>
              <a:rPr lang="fr-FR" sz="2400" b="1" dirty="0" smtClean="0"/>
              <a:t>LES 5 PARTIS ISLAMISTES</a:t>
            </a:r>
          </a:p>
        </p:txBody>
      </p:sp>
      <p:pic>
        <p:nvPicPr>
          <p:cNvPr id="446467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0" y="2044700"/>
            <a:ext cx="855663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6468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9175" y="2173288"/>
            <a:ext cx="10175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6469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2109788"/>
            <a:ext cx="739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6470" name="Imag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43" r="4593"/>
          <a:stretch>
            <a:fillRect/>
          </a:stretch>
        </p:blipFill>
        <p:spPr bwMode="auto">
          <a:xfrm>
            <a:off x="4440238" y="2332038"/>
            <a:ext cx="957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6471" name="Imag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39"/>
          <a:stretch>
            <a:fillRect/>
          </a:stretch>
        </p:blipFill>
        <p:spPr bwMode="auto">
          <a:xfrm>
            <a:off x="5524500" y="1952625"/>
            <a:ext cx="8620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6472" name="Imag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4475" y="2381250"/>
            <a:ext cx="1011238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6473" name="Picture 28" descr="pkp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05725" y="2208213"/>
            <a:ext cx="8588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6474" name="Rectangle 13"/>
          <p:cNvSpPr>
            <a:spLocks noChangeArrowheads="1"/>
          </p:cNvSpPr>
          <p:nvPr/>
        </p:nvSpPr>
        <p:spPr bwMode="auto">
          <a:xfrm>
            <a:off x="1270000" y="3190875"/>
            <a:ext cx="8937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fr-FR" altLang="fr-FR" sz="1600" b="1">
                <a:latin typeface="Calibri" pitchFamily="34" charset="0"/>
              </a:rPr>
              <a:t>18,95%</a:t>
            </a:r>
          </a:p>
        </p:txBody>
      </p:sp>
      <p:sp>
        <p:nvSpPr>
          <p:cNvPr id="446475" name="Rectangle 15"/>
          <p:cNvSpPr>
            <a:spLocks noChangeArrowheads="1"/>
          </p:cNvSpPr>
          <p:nvPr/>
        </p:nvSpPr>
        <p:spPr bwMode="auto">
          <a:xfrm>
            <a:off x="2357438" y="3190875"/>
            <a:ext cx="881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fr-FR" altLang="fr-FR" sz="1600" b="1">
                <a:latin typeface="Calibri" pitchFamily="34" charset="0"/>
              </a:rPr>
              <a:t>14,75%</a:t>
            </a:r>
          </a:p>
        </p:txBody>
      </p:sp>
      <p:sp>
        <p:nvSpPr>
          <p:cNvPr id="446476" name="Rectangle 17"/>
          <p:cNvSpPr>
            <a:spLocks noChangeArrowheads="1"/>
          </p:cNvSpPr>
          <p:nvPr/>
        </p:nvSpPr>
        <p:spPr bwMode="auto">
          <a:xfrm>
            <a:off x="3448050" y="3190875"/>
            <a:ext cx="879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fr-FR" altLang="fr-FR" sz="1600" b="1">
                <a:latin typeface="Calibri" pitchFamily="34" charset="0"/>
              </a:rPr>
              <a:t>11,81%</a:t>
            </a:r>
          </a:p>
        </p:txBody>
      </p:sp>
      <p:sp>
        <p:nvSpPr>
          <p:cNvPr id="446477" name="Rectangle 19"/>
          <p:cNvSpPr>
            <a:spLocks noChangeArrowheads="1"/>
          </p:cNvSpPr>
          <p:nvPr/>
        </p:nvSpPr>
        <p:spPr bwMode="auto">
          <a:xfrm>
            <a:off x="4478338" y="3190875"/>
            <a:ext cx="881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fr-FR" altLang="fr-FR" sz="1600" b="1">
                <a:latin typeface="Calibri" pitchFamily="34" charset="0"/>
              </a:rPr>
              <a:t>10,19%</a:t>
            </a:r>
          </a:p>
        </p:txBody>
      </p:sp>
      <p:sp>
        <p:nvSpPr>
          <p:cNvPr id="446478" name="Rectangle 7"/>
          <p:cNvSpPr>
            <a:spLocks noChangeArrowheads="1"/>
          </p:cNvSpPr>
          <p:nvPr/>
        </p:nvSpPr>
        <p:spPr bwMode="auto">
          <a:xfrm>
            <a:off x="5573713" y="3190875"/>
            <a:ext cx="7635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600" b="1">
                <a:latin typeface="Calibri" pitchFamily="34" charset="0"/>
              </a:rPr>
              <a:t>6,72%</a:t>
            </a:r>
          </a:p>
        </p:txBody>
      </p:sp>
      <p:sp>
        <p:nvSpPr>
          <p:cNvPr id="446479" name="Rectangle 25"/>
          <p:cNvSpPr>
            <a:spLocks noChangeArrowheads="1"/>
          </p:cNvSpPr>
          <p:nvPr/>
        </p:nvSpPr>
        <p:spPr bwMode="auto">
          <a:xfrm>
            <a:off x="6718300" y="3190875"/>
            <a:ext cx="765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fr-FR" altLang="fr-FR" sz="1600" b="1">
                <a:latin typeface="Calibri" pitchFamily="34" charset="0"/>
              </a:rPr>
              <a:t>5,26%</a:t>
            </a:r>
          </a:p>
        </p:txBody>
      </p:sp>
      <p:sp>
        <p:nvSpPr>
          <p:cNvPr id="446480" name="Rectangle 29"/>
          <p:cNvSpPr>
            <a:spLocks noChangeArrowheads="1"/>
          </p:cNvSpPr>
          <p:nvPr/>
        </p:nvSpPr>
        <p:spPr bwMode="auto">
          <a:xfrm>
            <a:off x="7800975" y="3190875"/>
            <a:ext cx="763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fr-FR" altLang="fr-FR" sz="1600" b="1">
                <a:latin typeface="Calibri" pitchFamily="34" charset="0"/>
              </a:rPr>
              <a:t>0,91%</a:t>
            </a:r>
          </a:p>
        </p:txBody>
      </p:sp>
      <p:sp>
        <p:nvSpPr>
          <p:cNvPr id="446481" name="Rectangle 13"/>
          <p:cNvSpPr>
            <a:spLocks noChangeArrowheads="1"/>
          </p:cNvSpPr>
          <p:nvPr/>
        </p:nvSpPr>
        <p:spPr bwMode="auto">
          <a:xfrm>
            <a:off x="6589713" y="3562350"/>
            <a:ext cx="22987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fr-FR" altLang="fr-FR" sz="2000" b="1">
                <a:latin typeface="Calibri" pitchFamily="34" charset="0"/>
              </a:rPr>
              <a:t>TOTAL</a:t>
            </a:r>
            <a:r>
              <a:rPr lang="fr-FR" altLang="fr-FR" sz="2400" b="1">
                <a:latin typeface="Calibri" pitchFamily="34" charset="0"/>
              </a:rPr>
              <a:t> </a:t>
            </a:r>
            <a:r>
              <a:rPr lang="fr-FR" altLang="fr-FR" sz="2000" b="1">
                <a:latin typeface="Calibri" pitchFamily="34" charset="0"/>
              </a:rPr>
              <a:t>=</a:t>
            </a:r>
            <a:r>
              <a:rPr lang="fr-FR" altLang="fr-FR" sz="2400" b="1">
                <a:latin typeface="Calibri" pitchFamily="34" charset="0"/>
              </a:rPr>
              <a:t> 68,59%</a:t>
            </a:r>
          </a:p>
        </p:txBody>
      </p:sp>
      <p:pic>
        <p:nvPicPr>
          <p:cNvPr id="446482" name="Picture 8" descr="pk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33525" y="4824413"/>
            <a:ext cx="903288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6483" name="Rectangle 9"/>
          <p:cNvSpPr>
            <a:spLocks noChangeArrowheads="1"/>
          </p:cNvSpPr>
          <p:nvPr/>
        </p:nvSpPr>
        <p:spPr bwMode="auto">
          <a:xfrm>
            <a:off x="1673225" y="5740400"/>
            <a:ext cx="763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fr-FR" altLang="fr-FR" sz="1600" b="1">
                <a:latin typeface="Calibri" pitchFamily="34" charset="0"/>
              </a:rPr>
              <a:t>9,04%</a:t>
            </a:r>
          </a:p>
        </p:txBody>
      </p:sp>
      <p:pic>
        <p:nvPicPr>
          <p:cNvPr id="446484" name="Picture 20" descr="pa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2538" y="4838700"/>
            <a:ext cx="887412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6485" name="Rectangle 21"/>
          <p:cNvSpPr>
            <a:spLocks noChangeArrowheads="1"/>
          </p:cNvSpPr>
          <p:nvPr/>
        </p:nvSpPr>
        <p:spPr bwMode="auto">
          <a:xfrm>
            <a:off x="2617788" y="5740400"/>
            <a:ext cx="765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fr-FR" altLang="fr-FR" sz="1600" b="1">
                <a:latin typeface="Calibri" pitchFamily="34" charset="0"/>
              </a:rPr>
              <a:t>7,59%</a:t>
            </a:r>
          </a:p>
        </p:txBody>
      </p:sp>
      <p:pic>
        <p:nvPicPr>
          <p:cNvPr id="446486" name="Picture 10" descr="pk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48063" y="4854575"/>
            <a:ext cx="8461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6487" name="Rectangle 11"/>
          <p:cNvSpPr>
            <a:spLocks noChangeArrowheads="1"/>
          </p:cNvSpPr>
          <p:nvPr/>
        </p:nvSpPr>
        <p:spPr bwMode="auto">
          <a:xfrm>
            <a:off x="3629025" y="5740400"/>
            <a:ext cx="765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fr-FR" altLang="fr-FR" sz="1600" b="1">
                <a:latin typeface="Calibri" pitchFamily="34" charset="0"/>
              </a:rPr>
              <a:t>6,79%</a:t>
            </a:r>
          </a:p>
        </p:txBody>
      </p:sp>
      <p:pic>
        <p:nvPicPr>
          <p:cNvPr id="446488" name="Picture 22" descr="pp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64063" y="4824413"/>
            <a:ext cx="8874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6489" name="Rectangle 23"/>
          <p:cNvSpPr>
            <a:spLocks noChangeArrowheads="1"/>
          </p:cNvSpPr>
          <p:nvPr/>
        </p:nvSpPr>
        <p:spPr bwMode="auto">
          <a:xfrm>
            <a:off x="4686300" y="5740400"/>
            <a:ext cx="765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fr-FR" altLang="fr-FR" sz="1600" b="1">
                <a:latin typeface="Calibri" pitchFamily="34" charset="0"/>
              </a:rPr>
              <a:t>6,53%</a:t>
            </a:r>
          </a:p>
        </p:txBody>
      </p:sp>
      <p:pic>
        <p:nvPicPr>
          <p:cNvPr id="446490" name="Picture 26" descr="bulan_binta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18163" y="4765675"/>
            <a:ext cx="949325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6491" name="Rectangle 27"/>
          <p:cNvSpPr>
            <a:spLocks noChangeArrowheads="1"/>
          </p:cNvSpPr>
          <p:nvPr/>
        </p:nvSpPr>
        <p:spPr bwMode="auto">
          <a:xfrm>
            <a:off x="5743575" y="5740400"/>
            <a:ext cx="765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fr-FR" altLang="fr-FR" sz="1600" b="1">
                <a:latin typeface="Calibri" pitchFamily="34" charset="0"/>
              </a:rPr>
              <a:t>1,46%</a:t>
            </a:r>
          </a:p>
        </p:txBody>
      </p:sp>
      <p:sp>
        <p:nvSpPr>
          <p:cNvPr id="446492" name="Rectangle 13"/>
          <p:cNvSpPr>
            <a:spLocks noChangeArrowheads="1"/>
          </p:cNvSpPr>
          <p:nvPr/>
        </p:nvSpPr>
        <p:spPr bwMode="auto">
          <a:xfrm>
            <a:off x="6799263" y="5087938"/>
            <a:ext cx="21288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fr-FR" altLang="fr-FR" sz="2000" b="1">
                <a:latin typeface="Calibri" pitchFamily="34" charset="0"/>
              </a:rPr>
              <a:t>TOTAL</a:t>
            </a:r>
            <a:r>
              <a:rPr lang="fr-FR" altLang="fr-FR" sz="2400" b="1">
                <a:latin typeface="Calibri" pitchFamily="34" charset="0"/>
              </a:rPr>
              <a:t> </a:t>
            </a:r>
            <a:r>
              <a:rPr lang="fr-FR" altLang="fr-FR" sz="2000" b="1">
                <a:latin typeface="Calibri" pitchFamily="34" charset="0"/>
              </a:rPr>
              <a:t>=</a:t>
            </a:r>
            <a:r>
              <a:rPr lang="fr-FR" altLang="fr-FR" sz="2400" b="1">
                <a:latin typeface="Calibri" pitchFamily="34" charset="0"/>
              </a:rPr>
              <a:t>31,41%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89" name="Titre 1"/>
          <p:cNvSpPr>
            <a:spLocks noGrp="1"/>
          </p:cNvSpPr>
          <p:nvPr>
            <p:ph type="title"/>
          </p:nvPr>
        </p:nvSpPr>
        <p:spPr>
          <a:xfrm>
            <a:off x="1439864" y="561975"/>
            <a:ext cx="5807098" cy="6381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3600" b="1" dirty="0" smtClean="0">
                <a:cs typeface="Arial" charset="0"/>
              </a:rPr>
              <a:t>CHAPITRE IV</a:t>
            </a:r>
          </a:p>
        </p:txBody>
      </p:sp>
      <p:sp>
        <p:nvSpPr>
          <p:cNvPr id="447490" name="Espace réservé du contenu 2"/>
          <p:cNvSpPr>
            <a:spLocks noGrp="1"/>
          </p:cNvSpPr>
          <p:nvPr>
            <p:ph idx="1"/>
          </p:nvPr>
        </p:nvSpPr>
        <p:spPr>
          <a:xfrm>
            <a:off x="1439864" y="1694693"/>
            <a:ext cx="5943576" cy="336862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r-FR" sz="3200" b="1" dirty="0" smtClean="0"/>
              <a:t>L’élection présidentielle de juillet</a:t>
            </a:r>
          </a:p>
          <a:p>
            <a:pPr eaLnBrk="1" hangingPunct="1">
              <a:buFont typeface="Arial" charset="0"/>
              <a:buNone/>
            </a:pPr>
            <a:endParaRPr lang="fr-FR" sz="1000" b="1" dirty="0" smtClean="0"/>
          </a:p>
          <a:p>
            <a:pPr lvl="1" eaLnBrk="1" hangingPunct="1">
              <a:buFont typeface="Wingdings" pitchFamily="2" charset="2"/>
              <a:buChar char="q"/>
            </a:pPr>
            <a:r>
              <a:rPr lang="fr-FR" sz="2800" dirty="0" smtClean="0"/>
              <a:t> Formation de deux coalitions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fr-FR" sz="2800" dirty="0" smtClean="0"/>
              <a:t> La coalition </a:t>
            </a:r>
            <a:r>
              <a:rPr lang="fr-FR" sz="2800" dirty="0" err="1" smtClean="0"/>
              <a:t>Jokowi</a:t>
            </a:r>
            <a:r>
              <a:rPr lang="fr-FR" sz="2800" dirty="0" smtClean="0"/>
              <a:t> -JK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fr-FR" sz="2800" dirty="0" smtClean="0"/>
              <a:t> La coalition </a:t>
            </a:r>
            <a:r>
              <a:rPr lang="fr-FR" sz="2800" dirty="0" err="1" smtClean="0"/>
              <a:t>Prabowo</a:t>
            </a:r>
            <a:r>
              <a:rPr lang="fr-FR" sz="2800" dirty="0" smtClean="0"/>
              <a:t>- </a:t>
            </a:r>
            <a:r>
              <a:rPr lang="fr-FR" sz="2800" dirty="0" err="1" smtClean="0"/>
              <a:t>Rajasa</a:t>
            </a:r>
            <a:endParaRPr lang="fr-FR" sz="2800" dirty="0" smtClean="0"/>
          </a:p>
          <a:p>
            <a:pPr lvl="1" eaLnBrk="1" hangingPunct="1">
              <a:buFont typeface="Wingdings" pitchFamily="2" charset="2"/>
              <a:buChar char="q"/>
            </a:pPr>
            <a:r>
              <a:rPr lang="fr-FR" sz="2800" dirty="0" smtClean="0"/>
              <a:t> Le </a:t>
            </a:r>
            <a:r>
              <a:rPr lang="fr-FR" sz="2800" dirty="0" err="1" smtClean="0"/>
              <a:t>Golkar</a:t>
            </a:r>
            <a:endParaRPr lang="fr-FR" sz="2800" dirty="0" smtClean="0"/>
          </a:p>
          <a:p>
            <a:pPr lvl="1" eaLnBrk="1" hangingPunct="1">
              <a:buFont typeface="Wingdings" pitchFamily="2" charset="2"/>
              <a:buChar char="q"/>
            </a:pPr>
            <a:r>
              <a:rPr lang="fr-FR" sz="2800" dirty="0" smtClean="0"/>
              <a:t> Le parti démocrate</a:t>
            </a:r>
          </a:p>
          <a:p>
            <a:pPr lvl="1" eaLnBrk="1" hangingPunct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3" name="Titre 1"/>
          <p:cNvSpPr>
            <a:spLocks noGrp="1"/>
          </p:cNvSpPr>
          <p:nvPr>
            <p:ph type="title"/>
          </p:nvPr>
        </p:nvSpPr>
        <p:spPr>
          <a:xfrm>
            <a:off x="243795" y="577648"/>
            <a:ext cx="7747000" cy="8905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 va être le prochain Président </a:t>
            </a:r>
            <a:br>
              <a:rPr lang="fr-F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</a:t>
            </a:r>
            <a:r>
              <a:rPr lang="fr-F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Republik</a:t>
            </a:r>
            <a:r>
              <a:rPr lang="fr-F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Indonesia</a:t>
            </a:r>
            <a:r>
              <a:rPr lang="fr-F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</a:t>
            </a:r>
          </a:p>
        </p:txBody>
      </p:sp>
      <p:pic>
        <p:nvPicPr>
          <p:cNvPr id="44851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2861"/>
          <a:stretch>
            <a:fillRect/>
          </a:stretch>
        </p:blipFill>
        <p:spPr>
          <a:xfrm>
            <a:off x="243795" y="1951630"/>
            <a:ext cx="6099855" cy="4095560"/>
          </a:xfrm>
        </p:spPr>
      </p:pic>
      <p:pic>
        <p:nvPicPr>
          <p:cNvPr id="44851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7" t="67206" r="65918" b="-1047"/>
          <a:stretch>
            <a:fillRect/>
          </a:stretch>
        </p:blipFill>
        <p:spPr bwMode="auto">
          <a:xfrm>
            <a:off x="6343650" y="3060700"/>
            <a:ext cx="2100263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967038" y="5378450"/>
            <a:ext cx="5305425" cy="10810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31842" y="3928056"/>
            <a:ext cx="5512158" cy="173864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altLang="fr-FR" sz="4000" dirty="0" smtClean="0"/>
              <a:t>				</a:t>
            </a:r>
            <a:br>
              <a:rPr lang="fr-FR" altLang="fr-FR" sz="4000" dirty="0" smtClean="0"/>
            </a:br>
            <a:r>
              <a:rPr lang="fr-FR" altLang="fr-FR" sz="4000" dirty="0"/>
              <a:t>		</a:t>
            </a:r>
            <a:r>
              <a:rPr lang="fr-FR" altLang="fr-FR" sz="4000" dirty="0" smtClean="0"/>
              <a:t>formation de coalitions de partis pour atteindre le seuil requis</a:t>
            </a:r>
            <a:endParaRPr lang="fr-FR" altLang="fr-FR" sz="4000" dirty="0"/>
          </a:p>
        </p:txBody>
      </p:sp>
      <p:sp>
        <p:nvSpPr>
          <p:cNvPr id="2" name="Flèche droite 1"/>
          <p:cNvSpPr/>
          <p:nvPr/>
        </p:nvSpPr>
        <p:spPr>
          <a:xfrm>
            <a:off x="4852167" y="4141906"/>
            <a:ext cx="777875" cy="368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350"/>
          </a:p>
        </p:txBody>
      </p:sp>
      <p:sp>
        <p:nvSpPr>
          <p:cNvPr id="449539" name="Rectangle 2"/>
          <p:cNvSpPr>
            <a:spLocks noChangeArrowheads="1"/>
          </p:cNvSpPr>
          <p:nvPr/>
        </p:nvSpPr>
        <p:spPr bwMode="auto">
          <a:xfrm>
            <a:off x="1503363" y="811213"/>
            <a:ext cx="65951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800" u="sng" dirty="0">
                <a:latin typeface="Calibri" pitchFamily="34" charset="0"/>
              </a:rPr>
              <a:t>Règle du « </a:t>
            </a:r>
            <a:r>
              <a:rPr lang="fr-FR" altLang="fr-FR" sz="3200" u="sng" dirty="0">
                <a:latin typeface="Calibri" pitchFamily="34" charset="0"/>
              </a:rPr>
              <a:t>PRESIDENTIAL</a:t>
            </a:r>
            <a:r>
              <a:rPr lang="fr-FR" altLang="fr-FR" sz="2800" u="sng" dirty="0">
                <a:latin typeface="Calibri" pitchFamily="34" charset="0"/>
              </a:rPr>
              <a:t> </a:t>
            </a:r>
            <a:r>
              <a:rPr lang="fr-FR" altLang="fr-FR" sz="3200" u="sng" dirty="0">
                <a:latin typeface="Calibri" pitchFamily="34" charset="0"/>
              </a:rPr>
              <a:t>THRESHOLD</a:t>
            </a:r>
            <a:r>
              <a:rPr lang="fr-FR" altLang="fr-FR" sz="2800" u="sng" dirty="0">
                <a:latin typeface="Calibri" pitchFamily="34" charset="0"/>
              </a:rPr>
              <a:t> » </a:t>
            </a:r>
            <a:endParaRPr lang="fr-FR" sz="2800" u="sng" dirty="0"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5655" y="1699990"/>
            <a:ext cx="6768339" cy="21379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fr-FR" altLang="fr-FR" sz="2625" b="1" dirty="0" smtClean="0"/>
              <a:t>AUCUN PARTI N’A OBTENU LE SEUIL MINIMUM EXIGE POUR PRESENTER UN CANDIDAT: </a:t>
            </a:r>
            <a:br>
              <a:rPr lang="fr-FR" altLang="fr-FR" sz="2625" b="1" dirty="0" smtClean="0"/>
            </a:br>
            <a:r>
              <a:rPr lang="fr-FR" altLang="fr-FR" sz="2625" b="1" dirty="0" smtClean="0"/>
              <a:t> </a:t>
            </a:r>
            <a:br>
              <a:rPr lang="fr-FR" altLang="fr-FR" sz="2625" b="1" dirty="0" smtClean="0"/>
            </a:br>
            <a:r>
              <a:rPr lang="fr-FR" altLang="fr-FR" sz="2625" b="1" dirty="0" smtClean="0"/>
              <a:t>20% DE VOIX, ou</a:t>
            </a:r>
            <a:br>
              <a:rPr lang="fr-FR" altLang="fr-FR" sz="2625" b="1" dirty="0" smtClean="0"/>
            </a:br>
            <a:r>
              <a:rPr lang="fr-FR" altLang="fr-FR" sz="2625" b="1" dirty="0" smtClean="0"/>
              <a:t>	25% DE SIEGES AU PARLEMENT</a:t>
            </a:r>
            <a:r>
              <a:rPr lang="fr-FR" altLang="fr-FR" b="1" dirty="0" smtClean="0"/>
              <a:t> </a:t>
            </a:r>
            <a:r>
              <a:rPr lang="fr-FR" altLang="fr-FR" dirty="0" smtClean="0"/>
              <a:t>	</a:t>
            </a:r>
            <a:endParaRPr lang="fr-FR" alt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37904"/>
            <a:ext cx="3687080" cy="2891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Titre 1"/>
          <p:cNvSpPr>
            <a:spLocks noGrp="1"/>
          </p:cNvSpPr>
          <p:nvPr>
            <p:ph type="title"/>
          </p:nvPr>
        </p:nvSpPr>
        <p:spPr>
          <a:xfrm>
            <a:off x="1487488" y="595313"/>
            <a:ext cx="6589712" cy="628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de 2 coalitions:</a:t>
            </a:r>
          </a:p>
        </p:txBody>
      </p:sp>
      <p:sp>
        <p:nvSpPr>
          <p:cNvPr id="450562" name="Espace réservé du texte 2"/>
          <p:cNvSpPr>
            <a:spLocks noGrp="1"/>
          </p:cNvSpPr>
          <p:nvPr>
            <p:ph type="body" idx="1"/>
          </p:nvPr>
        </p:nvSpPr>
        <p:spPr>
          <a:xfrm>
            <a:off x="382051" y="1575784"/>
            <a:ext cx="4284383" cy="649288"/>
          </a:xfrm>
        </p:spPr>
        <p:txBody>
          <a:bodyPr>
            <a:noAutofit/>
          </a:bodyPr>
          <a:lstStyle/>
          <a:p>
            <a:pPr eaLnBrk="1" hangingPunct="1"/>
            <a:r>
              <a:rPr lang="fr-FR" sz="2400" b="1" dirty="0" smtClean="0"/>
              <a:t>          Autour </a:t>
            </a:r>
            <a:r>
              <a:rPr lang="fr-FR" sz="2400" b="1" dirty="0" err="1" smtClean="0"/>
              <a:t>dU</a:t>
            </a:r>
            <a:r>
              <a:rPr lang="fr-FR" sz="2400" b="1" dirty="0" smtClean="0"/>
              <a:t> PDI-P</a:t>
            </a:r>
            <a:br>
              <a:rPr lang="fr-FR" sz="2400" b="1" dirty="0" smtClean="0"/>
            </a:br>
            <a:r>
              <a:rPr lang="fr-FR" sz="2400" b="1" dirty="0" smtClean="0"/>
              <a:t> JOKO WIDODO et JUSUF KALLA</a:t>
            </a:r>
          </a:p>
        </p:txBody>
      </p:sp>
      <p:sp>
        <p:nvSpPr>
          <p:cNvPr id="450563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66434" y="1534408"/>
            <a:ext cx="4387414" cy="695325"/>
          </a:xfrm>
        </p:spPr>
        <p:txBody>
          <a:bodyPr>
            <a:noAutofit/>
          </a:bodyPr>
          <a:lstStyle/>
          <a:p>
            <a:pPr eaLnBrk="1" hangingPunct="1"/>
            <a:r>
              <a:rPr lang="fr-FR" sz="2400" b="1" dirty="0" smtClean="0"/>
              <a:t>        Autour de </a:t>
            </a:r>
            <a:r>
              <a:rPr lang="fr-FR" sz="2400" b="1" dirty="0" err="1" smtClean="0"/>
              <a:t>gerindra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PRABOWO  S. et HATTA RAJASA</a:t>
            </a:r>
          </a:p>
        </p:txBody>
      </p:sp>
      <p:pic>
        <p:nvPicPr>
          <p:cNvPr id="450564" name="Imag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115" y="2234395"/>
            <a:ext cx="8220075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585" name="Picture 5" descr="nasd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707" y="4194176"/>
            <a:ext cx="863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750492" y="3031489"/>
            <a:ext cx="622300" cy="1133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350" b="1" dirty="0">
              <a:latin typeface="+mn-lt"/>
            </a:endParaRPr>
          </a:p>
        </p:txBody>
      </p:sp>
      <p:pic>
        <p:nvPicPr>
          <p:cNvPr id="451587" name="Picture 7" descr="pk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2792" y="4236422"/>
            <a:ext cx="7556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Line 8"/>
          <p:cNvSpPr>
            <a:spLocks noChangeShapeType="1"/>
          </p:cNvSpPr>
          <p:nvPr/>
        </p:nvSpPr>
        <p:spPr bwMode="auto">
          <a:xfrm flipH="1" flipV="1">
            <a:off x="1782298" y="3075651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350" b="1" dirty="0">
              <a:latin typeface="+mn-lt"/>
            </a:endParaRPr>
          </a:p>
        </p:txBody>
      </p:sp>
      <p:pic>
        <p:nvPicPr>
          <p:cNvPr id="451589" name="Picture 9" descr="hanu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7927" y="4194176"/>
            <a:ext cx="8096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Line 10"/>
          <p:cNvSpPr>
            <a:spLocks noChangeShapeType="1"/>
          </p:cNvSpPr>
          <p:nvPr/>
        </p:nvSpPr>
        <p:spPr bwMode="auto">
          <a:xfrm flipH="1" flipV="1">
            <a:off x="2303860" y="3075651"/>
            <a:ext cx="324842" cy="10429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350" b="1" dirty="0">
              <a:latin typeface="+mn-lt"/>
            </a:endParaRPr>
          </a:p>
        </p:txBody>
      </p:sp>
      <p:sp>
        <p:nvSpPr>
          <p:cNvPr id="451591" name="Rectangle 11"/>
          <p:cNvSpPr>
            <a:spLocks noChangeArrowheads="1"/>
          </p:cNvSpPr>
          <p:nvPr/>
        </p:nvSpPr>
        <p:spPr bwMode="auto">
          <a:xfrm>
            <a:off x="4059444" y="758825"/>
            <a:ext cx="3078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fr-FR" alt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  <a:r>
              <a:rPr lang="fr-FR" altLang="fr-FR" sz="2800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ERE</a:t>
            </a:r>
            <a:r>
              <a:rPr lang="fr-FR" alt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C O A L I T I O N</a:t>
            </a:r>
          </a:p>
        </p:txBody>
      </p:sp>
      <p:sp>
        <p:nvSpPr>
          <p:cNvPr id="451592" name="Rectangle 12"/>
          <p:cNvSpPr>
            <a:spLocks noChangeArrowheads="1"/>
          </p:cNvSpPr>
          <p:nvPr/>
        </p:nvSpPr>
        <p:spPr bwMode="auto">
          <a:xfrm>
            <a:off x="3899785" y="1379452"/>
            <a:ext cx="5107737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fr-FR" altLang="fr-FR" sz="2400" b="1" dirty="0">
                <a:latin typeface="Calibri" pitchFamily="34" charset="0"/>
              </a:rPr>
              <a:t>Total de voix : </a:t>
            </a:r>
            <a:r>
              <a:rPr lang="fr-FR" altLang="fr-FR" sz="2400" b="1" dirty="0">
                <a:solidFill>
                  <a:srgbClr val="FF0000"/>
                </a:solidFill>
                <a:latin typeface="Calibri" pitchFamily="34" charset="0"/>
              </a:rPr>
              <a:t>41%</a:t>
            </a:r>
          </a:p>
          <a:p>
            <a:pPr>
              <a:spcBef>
                <a:spcPct val="30000"/>
              </a:spcBef>
            </a:pPr>
            <a:r>
              <a:rPr lang="fr-FR" altLang="fr-FR" sz="2400" b="1" dirty="0">
                <a:latin typeface="Calibri" pitchFamily="34" charset="0"/>
              </a:rPr>
              <a:t>Soutenant les candidats :</a:t>
            </a:r>
          </a:p>
          <a:p>
            <a:pPr>
              <a:spcBef>
                <a:spcPct val="30000"/>
              </a:spcBef>
            </a:pPr>
            <a:r>
              <a:rPr lang="fr-FR" altLang="fr-FR" sz="2400" b="1" dirty="0">
                <a:latin typeface="Calibri" pitchFamily="34" charset="0"/>
              </a:rPr>
              <a:t>1/ </a:t>
            </a:r>
            <a:r>
              <a:rPr lang="fr-FR" altLang="fr-FR" sz="2400" b="1" dirty="0" err="1">
                <a:latin typeface="Calibri" pitchFamily="34" charset="0"/>
              </a:rPr>
              <a:t>Joko</a:t>
            </a:r>
            <a:r>
              <a:rPr lang="fr-FR" altLang="fr-FR" sz="2400" b="1" dirty="0">
                <a:latin typeface="Calibri" pitchFamily="34" charset="0"/>
              </a:rPr>
              <a:t> </a:t>
            </a:r>
            <a:r>
              <a:rPr lang="fr-FR" altLang="fr-FR" sz="2400" b="1" dirty="0" err="1">
                <a:latin typeface="Calibri" pitchFamily="34" charset="0"/>
              </a:rPr>
              <a:t>Widodo</a:t>
            </a:r>
            <a:r>
              <a:rPr lang="fr-FR" altLang="fr-FR" sz="2400" b="1" dirty="0">
                <a:latin typeface="Calibri" pitchFamily="34" charset="0"/>
              </a:rPr>
              <a:t> </a:t>
            </a:r>
            <a:r>
              <a:rPr lang="fr-FR" altLang="fr-FR" sz="2400" b="1" dirty="0" smtClean="0">
                <a:latin typeface="Calibri" pitchFamily="34" charset="0"/>
              </a:rPr>
              <a:t>« JOKOWI » – </a:t>
            </a:r>
            <a:r>
              <a:rPr lang="fr-FR" altLang="fr-FR" sz="2400" b="1" dirty="0">
                <a:latin typeface="Calibri" pitchFamily="34" charset="0"/>
              </a:rPr>
              <a:t>PDI-P </a:t>
            </a:r>
          </a:p>
          <a:p>
            <a:pPr>
              <a:spcBef>
                <a:spcPct val="30000"/>
              </a:spcBef>
            </a:pPr>
            <a:r>
              <a:rPr lang="fr-FR" altLang="fr-FR" sz="2400" b="1" dirty="0">
                <a:latin typeface="Calibri" pitchFamily="34" charset="0"/>
              </a:rPr>
              <a:t>2/ Jusuf </a:t>
            </a:r>
            <a:r>
              <a:rPr lang="fr-FR" altLang="fr-FR" sz="2400" b="1" dirty="0" err="1">
                <a:latin typeface="Calibri" pitchFamily="34" charset="0"/>
              </a:rPr>
              <a:t>Kalla</a:t>
            </a:r>
            <a:r>
              <a:rPr lang="fr-FR" altLang="fr-FR" sz="2400" b="1" dirty="0">
                <a:latin typeface="Calibri" pitchFamily="34" charset="0"/>
              </a:rPr>
              <a:t> </a:t>
            </a:r>
            <a:r>
              <a:rPr lang="fr-FR" altLang="fr-FR" sz="2400" b="1" dirty="0" smtClean="0">
                <a:latin typeface="Calibri" pitchFamily="34" charset="0"/>
              </a:rPr>
              <a:t>« JK » – </a:t>
            </a:r>
            <a:r>
              <a:rPr lang="fr-FR" altLang="fr-FR" sz="2400" b="1" dirty="0">
                <a:latin typeface="Calibri" pitchFamily="34" charset="0"/>
              </a:rPr>
              <a:t>ex-Président du </a:t>
            </a:r>
            <a:r>
              <a:rPr lang="fr-FR" altLang="fr-FR" sz="2400" b="1" dirty="0" err="1">
                <a:latin typeface="Calibri" pitchFamily="34" charset="0"/>
              </a:rPr>
              <a:t>Golkar</a:t>
            </a:r>
            <a:r>
              <a:rPr lang="fr-FR" altLang="fr-FR" sz="2400" b="1" dirty="0">
                <a:latin typeface="Calibri" pitchFamily="34" charset="0"/>
              </a:rPr>
              <a:t> 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1614624" y="5209988"/>
            <a:ext cx="335348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fr-FR" altLang="fr-FR" sz="1600" b="1" i="1" dirty="0">
                <a:solidFill>
                  <a:srgbClr val="FF0000"/>
                </a:solidFill>
                <a:latin typeface="+mn-lt"/>
              </a:rPr>
              <a:t>IS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2711054" y="5208587"/>
            <a:ext cx="400636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fr-FR" altLang="fr-FR" sz="1600" b="1" i="1" dirty="0" smtClean="0">
                <a:solidFill>
                  <a:srgbClr val="3333FF"/>
                </a:solidFill>
                <a:latin typeface="+mn-lt"/>
              </a:rPr>
              <a:t>N</a:t>
            </a:r>
            <a:endParaRPr lang="fr-FR" altLang="fr-FR" sz="1600" b="1" i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465138" y="5208587"/>
            <a:ext cx="319318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fr-FR" altLang="fr-FR" sz="1600" b="1" i="1" dirty="0">
                <a:solidFill>
                  <a:srgbClr val="3333FF"/>
                </a:solidFill>
                <a:latin typeface="+mn-lt"/>
              </a:rPr>
              <a:t>N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1882055" y="912713"/>
            <a:ext cx="336952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fr-FR" altLang="fr-FR" b="1" i="1" dirty="0">
                <a:solidFill>
                  <a:srgbClr val="3333FF"/>
                </a:solidFill>
                <a:latin typeface="+mn-lt"/>
              </a:rPr>
              <a:t>N</a:t>
            </a:r>
          </a:p>
        </p:txBody>
      </p:sp>
      <p:pic>
        <p:nvPicPr>
          <p:cNvPr id="451597" name="Imag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2506" y="1282045"/>
            <a:ext cx="1416050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598" name="Picture 28" descr="pkp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7037" y="4220369"/>
            <a:ext cx="773383" cy="74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740126" y="5208587"/>
            <a:ext cx="319318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fr-FR" altLang="fr-FR" sz="1600" b="1" i="1" dirty="0" smtClean="0">
                <a:solidFill>
                  <a:srgbClr val="3333FF"/>
                </a:solidFill>
                <a:latin typeface="+mn-lt"/>
              </a:rPr>
              <a:t>N</a:t>
            </a:r>
            <a:endParaRPr lang="fr-FR" altLang="fr-FR" sz="1600" b="1" i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H="1" flipV="1">
            <a:off x="2758555" y="3031489"/>
            <a:ext cx="981570" cy="1162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350" b="1" dirty="0">
              <a:latin typeface="+mn-lt"/>
            </a:endParaRPr>
          </a:p>
        </p:txBody>
      </p:sp>
      <p:pic>
        <p:nvPicPr>
          <p:cNvPr id="451601" name="Picture 9" descr="Bisnis/Dwi PrasetyaDEKLARASI JOKOWI-JUSUF KALLAPasangan bakal calon presiden dan wakil presiden Joko Widodo (kiri) dan Jusuf Kalla memegang Bendera Merah Putih saat deklarasi di Gedung Joang 45 Jakarta, Senin (19/5)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16938" y="3825848"/>
            <a:ext cx="3944938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3" name="Titre 1"/>
          <p:cNvSpPr>
            <a:spLocks noGrp="1"/>
          </p:cNvSpPr>
          <p:nvPr>
            <p:ph type="title"/>
          </p:nvPr>
        </p:nvSpPr>
        <p:spPr>
          <a:xfrm>
            <a:off x="217654" y="427678"/>
            <a:ext cx="7823200" cy="609600"/>
          </a:xfrm>
        </p:spPr>
        <p:txBody>
          <a:bodyPr>
            <a:normAutofit fontScale="90000"/>
          </a:bodyPr>
          <a:lstStyle/>
          <a:p>
            <a:r>
              <a:rPr lang="fr-FR" altLang="fr-FR" sz="31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FR" altLang="fr-FR" sz="3100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ère</a:t>
            </a:r>
            <a:r>
              <a:rPr lang="fr-FR" altLang="fr-FR" sz="31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fr-FR" sz="3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coalition: </a:t>
            </a:r>
            <a:r>
              <a:rPr lang="fr-FR" altLang="fr-FR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JOKO WIDODO – PRESIDENT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4" name="Espace réservé du contenu 2"/>
          <p:cNvSpPr>
            <a:spLocks noGrp="1"/>
          </p:cNvSpPr>
          <p:nvPr>
            <p:ph sz="half" idx="1"/>
          </p:nvPr>
        </p:nvSpPr>
        <p:spPr>
          <a:xfrm>
            <a:off x="571667" y="1372357"/>
            <a:ext cx="3557587" cy="474184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fr-FR" altLang="fr-FR" sz="1800" dirty="0" smtClean="0"/>
              <a:t>53 ans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fr-FR" altLang="fr-FR" sz="1800" dirty="0" smtClean="0"/>
              <a:t>né de parents modestes de Java Centre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fr-FR" altLang="fr-FR" sz="1800" dirty="0" smtClean="0"/>
              <a:t>Ingénieur de l’Agriculture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800" dirty="0" smtClean="0"/>
              <a:t>	</a:t>
            </a:r>
            <a:r>
              <a:rPr lang="fr-FR" altLang="fr-FR" sz="1800" b="1" u="sng" dirty="0" smtClean="0"/>
              <a:t>Parcours</a:t>
            </a:r>
            <a:r>
              <a:rPr lang="fr-FR" altLang="fr-FR" sz="1800" u="sng" dirty="0" smtClean="0"/>
              <a:t> :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fr-FR" altLang="fr-FR" sz="1800" dirty="0" smtClean="0"/>
              <a:t>	- Homme d’affaires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fr-FR" altLang="fr-FR" sz="1800" dirty="0" smtClean="0"/>
              <a:t>	- Maire de Solo (2 mandats)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fr-FR" altLang="fr-FR" sz="1800" dirty="0" smtClean="0"/>
              <a:t>	- Gouverneur de Jakarta (en cours)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800" u="sng" dirty="0" smtClean="0"/>
              <a:t> </a:t>
            </a:r>
            <a:r>
              <a:rPr lang="fr-FR" altLang="fr-FR" sz="1800" b="1" u="sng" dirty="0" smtClean="0"/>
              <a:t>Stratégie</a:t>
            </a:r>
            <a:r>
              <a:rPr lang="fr-FR" altLang="fr-FR" sz="1800" u="sng" dirty="0" smtClean="0"/>
              <a:t> </a:t>
            </a:r>
            <a:r>
              <a:rPr lang="fr-FR" altLang="fr-FR" sz="1800" b="1" u="sng" dirty="0" smtClean="0"/>
              <a:t>de campagne</a:t>
            </a:r>
            <a:r>
              <a:rPr lang="fr-FR" altLang="fr-FR" sz="1800" u="sng" dirty="0" smtClean="0"/>
              <a:t>: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altLang="fr-FR" sz="1800" dirty="0"/>
              <a:t> </a:t>
            </a:r>
            <a:r>
              <a:rPr lang="fr-FR" altLang="fr-FR" sz="1800" dirty="0" smtClean="0"/>
              <a:t>« </a:t>
            </a:r>
            <a:r>
              <a:rPr lang="fr-FR" altLang="fr-FR" sz="1800" dirty="0" err="1" smtClean="0"/>
              <a:t>Blusukan</a:t>
            </a:r>
            <a:r>
              <a:rPr lang="fr-FR" altLang="fr-FR" sz="1800" dirty="0" smtClean="0"/>
              <a:t> » : se frayer un chemin dans la foule pour rencontrer et dialoguer avec le Peuple.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altLang="fr-FR" sz="1800" dirty="0"/>
              <a:t> </a:t>
            </a:r>
            <a:r>
              <a:rPr lang="fr-FR" altLang="fr-FR" sz="1800" dirty="0" smtClean="0"/>
              <a:t>Utiliser les volontaires pour les mobiliser en groupes de soutien</a:t>
            </a:r>
          </a:p>
          <a:p>
            <a:pPr eaLnBrk="1" hangingPunct="1"/>
            <a:endParaRPr lang="fr-FR" sz="1800" dirty="0" smtClean="0"/>
          </a:p>
        </p:txBody>
      </p:sp>
      <p:sp>
        <p:nvSpPr>
          <p:cNvPr id="453635" name="Espace réservé du contenu 3"/>
          <p:cNvSpPr>
            <a:spLocks noGrp="1"/>
          </p:cNvSpPr>
          <p:nvPr>
            <p:ph sz="half" idx="2"/>
          </p:nvPr>
        </p:nvSpPr>
        <p:spPr>
          <a:xfrm>
            <a:off x="4290351" y="1393406"/>
            <a:ext cx="4116669" cy="358376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800" b="1" u="sng" dirty="0" smtClean="0"/>
              <a:t>Politique annoncée </a:t>
            </a:r>
            <a:r>
              <a:rPr lang="fr-FR" altLang="fr-FR" sz="1800" u="sng" dirty="0" smtClean="0"/>
              <a:t>: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altLang="fr-FR" sz="1800" dirty="0"/>
              <a:t> </a:t>
            </a:r>
            <a:r>
              <a:rPr lang="fr-FR" altLang="fr-FR" sz="1800" dirty="0" smtClean="0"/>
              <a:t>Etablir un système présidentiel de gouvernement en s’opposant à la politique « </a:t>
            </a:r>
            <a:r>
              <a:rPr lang="fr-FR" altLang="fr-FR" sz="1800" dirty="0" err="1" smtClean="0"/>
              <a:t>dagang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sapi</a:t>
            </a:r>
            <a:r>
              <a:rPr lang="fr-FR" altLang="fr-FR" sz="1800" dirty="0" smtClean="0"/>
              <a:t> »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altLang="fr-FR" sz="1800" dirty="0" smtClean="0"/>
              <a:t> Retour à TRISAKTI (concept Tripartite National de Soekarno) : Système politique ouvert, Autosuffisance, Fierté sociale culturelle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altLang="fr-FR" sz="1800" dirty="0" smtClean="0"/>
              <a:t> « </a:t>
            </a:r>
            <a:r>
              <a:rPr lang="fr-FR" altLang="fr-FR" sz="1800" dirty="0" err="1" smtClean="0"/>
              <a:t>Revolusi</a:t>
            </a:r>
            <a:r>
              <a:rPr lang="fr-FR" altLang="fr-FR" sz="1800" dirty="0" smtClean="0"/>
              <a:t> mental » : révolution mentale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fr-FR" altLang="fr-FR" sz="1800" dirty="0" smtClean="0"/>
              <a:t>Posé, humble, réfléchi, spontané</a:t>
            </a:r>
          </a:p>
          <a:p>
            <a:pPr eaLnBrk="1" hangingPunct="1"/>
            <a:endParaRPr lang="fr-FR" sz="1800" dirty="0" smtClean="0"/>
          </a:p>
        </p:txBody>
      </p:sp>
      <p:pic>
        <p:nvPicPr>
          <p:cNvPr id="453636" name="Picture 10" descr="1394788881197368249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39" r="8633"/>
          <a:stretch>
            <a:fillRect/>
          </a:stretch>
        </p:blipFill>
        <p:spPr bwMode="auto">
          <a:xfrm>
            <a:off x="4290352" y="4977166"/>
            <a:ext cx="2502136" cy="177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363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2989" y="92599"/>
            <a:ext cx="1685924" cy="168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idx="1"/>
          </p:nvPr>
        </p:nvSpPr>
        <p:spPr>
          <a:xfrm>
            <a:off x="1545466" y="5593759"/>
            <a:ext cx="5280337" cy="1011237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dirty="0" smtClean="0"/>
              <a:t>Un </a:t>
            </a:r>
            <a:r>
              <a:rPr lang="en-US" b="1" dirty="0" err="1" smtClean="0"/>
              <a:t>archipel</a:t>
            </a:r>
            <a:r>
              <a:rPr lang="en-US" b="1" dirty="0" smtClean="0"/>
              <a:t> de 5000 km le long de </a:t>
            </a:r>
            <a:r>
              <a:rPr lang="en-US" b="1" dirty="0" err="1" smtClean="0"/>
              <a:t>l’équateur</a:t>
            </a:r>
            <a:endParaRPr lang="en-US" b="1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dirty="0" smtClean="0"/>
              <a:t>Plus de 17 000 </a:t>
            </a:r>
            <a:r>
              <a:rPr lang="en-US" b="1" dirty="0" err="1" smtClean="0"/>
              <a:t>iles</a:t>
            </a:r>
            <a:r>
              <a:rPr lang="en-US" b="1" dirty="0" smtClean="0"/>
              <a:t>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dirty="0" smtClean="0"/>
              <a:t>Surface = 1 904 569 km2 </a:t>
            </a:r>
            <a:endParaRPr lang="en-US" b="1" dirty="0"/>
          </a:p>
          <a:p>
            <a:pPr eaLnBrk="1" hangingPunct="1">
              <a:buFont typeface="Arial" charset="0"/>
              <a:buNone/>
            </a:pPr>
            <a:r>
              <a:rPr lang="en-US" sz="1600" baseline="30000" dirty="0" smtClean="0"/>
              <a:t> </a:t>
            </a:r>
            <a:endParaRPr lang="fr-FR" altLang="fr-FR" sz="1100" dirty="0" smtClean="0"/>
          </a:p>
        </p:txBody>
      </p:sp>
      <p:pic>
        <p:nvPicPr>
          <p:cNvPr id="24578" name="Picture 4" descr="peta-indonesia">
            <a:hlinkClick r:id="rId2" tooltip="peta-indonesia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565" y="844524"/>
            <a:ext cx="6863023" cy="461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1134565" y="320649"/>
            <a:ext cx="6863024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fr-FR" alt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L’INDONESIE   </a:t>
            </a:r>
            <a:r>
              <a:rPr lang="fr-FR" alt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AUJOURD’HUI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7" name="Titre 1"/>
          <p:cNvSpPr>
            <a:spLocks noGrp="1"/>
          </p:cNvSpPr>
          <p:nvPr>
            <p:ph type="title"/>
          </p:nvPr>
        </p:nvSpPr>
        <p:spPr>
          <a:xfrm>
            <a:off x="1081825" y="542925"/>
            <a:ext cx="7757375" cy="644525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JOKOWI : FORCES et      FAIBLESSES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9312" y="1500983"/>
            <a:ext cx="3571927" cy="2955108"/>
          </a:xfrm>
        </p:spPr>
        <p:txBody>
          <a:bodyPr rtlCol="0">
            <a:noAutofit/>
          </a:bodyPr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Homme « neuf » avec </a:t>
            </a:r>
            <a:r>
              <a:rPr lang="fr-FR" dirty="0"/>
              <a:t>une </a:t>
            </a:r>
            <a:r>
              <a:rPr lang="fr-FR" dirty="0" smtClean="0"/>
              <a:t>réputation </a:t>
            </a:r>
            <a:r>
              <a:rPr lang="fr-FR" dirty="0"/>
              <a:t>d’intégrité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Succès en tant qu’entrepreneur et maire de Solo/Jakarta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Favori des médias « media </a:t>
            </a:r>
            <a:r>
              <a:rPr lang="fr-FR" dirty="0" err="1" smtClean="0"/>
              <a:t>darling</a:t>
            </a:r>
            <a:r>
              <a:rPr lang="fr-FR" dirty="0" smtClean="0"/>
              <a:t> »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Vu comme un homme proche du peuple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0325" y="1529663"/>
            <a:ext cx="3498708" cy="335623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Manque d’expérience notamment internationale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Peut-être vu comme trop dépendant de </a:t>
            </a:r>
            <a:r>
              <a:rPr lang="fr-FR" dirty="0" err="1" smtClean="0"/>
              <a:t>Megawati</a:t>
            </a:r>
            <a:r>
              <a:rPr lang="fr-FR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Abandon de son mandat à Jakarta alors qu’il avait promis d’y rester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Rumeurs sur son implication dans le scandale </a:t>
            </a:r>
            <a:r>
              <a:rPr lang="fr-FR" dirty="0" err="1" smtClean="0"/>
              <a:t>TransJakarta</a:t>
            </a:r>
            <a:endParaRPr lang="fr-FR" dirty="0" smtClean="0"/>
          </a:p>
        </p:txBody>
      </p:sp>
      <p:pic>
        <p:nvPicPr>
          <p:cNvPr id="454660" name="Imag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1513" y="4730153"/>
            <a:ext cx="2471737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44" t="761" r="19687" b="12389"/>
          <a:stretch/>
        </p:blipFill>
        <p:spPr>
          <a:xfrm>
            <a:off x="1896974" y="4326965"/>
            <a:ext cx="2224265" cy="237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1" name="Titre 1"/>
          <p:cNvSpPr>
            <a:spLocks noGrp="1"/>
          </p:cNvSpPr>
          <p:nvPr>
            <p:ph type="title"/>
          </p:nvPr>
        </p:nvSpPr>
        <p:spPr>
          <a:xfrm>
            <a:off x="963139" y="428625"/>
            <a:ext cx="7716837" cy="596900"/>
          </a:xfrm>
        </p:spPr>
        <p:txBody>
          <a:bodyPr>
            <a:noAutofit/>
          </a:bodyPr>
          <a:lstStyle/>
          <a:p>
            <a:pPr eaLnBrk="1" hangingPunct="1"/>
            <a:r>
              <a:rPr lang="fr-FR" altLang="fr-FR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FR" altLang="fr-FR" sz="2000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ère</a:t>
            </a:r>
            <a:r>
              <a:rPr lang="fr-FR" altLang="fr-FR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fr-F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coalition:</a:t>
            </a:r>
            <a:r>
              <a:rPr lang="fr-FR" altLang="fr-FR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JUSUF KALLA – Vice-Président</a:t>
            </a:r>
            <a:endParaRPr lang="fr-FR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27163" y="1470025"/>
            <a:ext cx="4294187" cy="538797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ct val="3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altLang="fr-FR" sz="1400" dirty="0"/>
              <a:t> - </a:t>
            </a:r>
            <a:r>
              <a:rPr lang="fr-FR" altLang="fr-FR" sz="1800" dirty="0"/>
              <a:t>72 ans</a:t>
            </a:r>
          </a:p>
          <a:p>
            <a:pPr marL="0" indent="0" eaLnBrk="1" fontAlgn="auto" hangingPunct="1">
              <a:spcBef>
                <a:spcPct val="3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altLang="fr-FR" sz="1800" dirty="0"/>
              <a:t> - né des parents bourgeois de Sulawesi</a:t>
            </a:r>
          </a:p>
          <a:p>
            <a:pPr marL="0" indent="0" eaLnBrk="1" fontAlgn="auto" hangingPunct="1">
              <a:spcBef>
                <a:spcPct val="3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altLang="fr-FR" sz="1800" dirty="0"/>
              <a:t>- Diplômé de la Science en Economie</a:t>
            </a:r>
          </a:p>
          <a:p>
            <a:pPr marL="0" indent="0" eaLnBrk="1" fontAlgn="auto" hangingPunct="1">
              <a:spcBef>
                <a:spcPct val="3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altLang="fr-FR" sz="1400" dirty="0"/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1800" u="sng" dirty="0" smtClean="0"/>
              <a:t> </a:t>
            </a:r>
            <a:r>
              <a:rPr lang="fr-FR" altLang="fr-FR" sz="1800" b="1" u="sng" dirty="0" smtClean="0"/>
              <a:t>Parcours</a:t>
            </a:r>
            <a:r>
              <a:rPr lang="fr-FR" altLang="fr-FR" sz="1400" dirty="0" smtClean="0"/>
              <a:t> </a:t>
            </a:r>
            <a:r>
              <a:rPr lang="fr-FR" altLang="fr-FR" sz="1400" dirty="0"/>
              <a:t>: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altLang="fr-FR" dirty="0"/>
              <a:t>Homme d’affaires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altLang="fr-FR" dirty="0"/>
              <a:t>Ministre à différents cabinets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altLang="fr-FR" dirty="0"/>
              <a:t>Président du parti </a:t>
            </a:r>
            <a:r>
              <a:rPr lang="fr-FR" altLang="fr-FR" dirty="0" err="1"/>
              <a:t>Golkar</a:t>
            </a:r>
            <a:endParaRPr lang="fr-FR" altLang="fr-FR" dirty="0"/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altLang="fr-FR" dirty="0"/>
              <a:t>Vice Président de la République </a:t>
            </a:r>
            <a:r>
              <a:rPr lang="fr-FR" altLang="fr-FR" sz="1200" dirty="0"/>
              <a:t>(2004-2009)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altLang="fr-FR" dirty="0"/>
              <a:t>Président de la Croix Rouge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altLang="fr-FR" dirty="0"/>
              <a:t>Amis avec des Présidents &amp; grandes personnalités internationales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altLang="fr-FR" dirty="0"/>
              <a:t>Défenseur de l’Ecologie</a:t>
            </a:r>
          </a:p>
          <a:p>
            <a:pPr lvl="1" eaLnBrk="1" fontAlgn="auto" hangingPunct="1">
              <a:spcBef>
                <a:spcPct val="3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1200" dirty="0"/>
          </a:p>
          <a:p>
            <a:pPr eaLnBrk="1" fontAlgn="auto" hangingPunct="1">
              <a:spcBef>
                <a:spcPct val="3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1800" dirty="0"/>
              <a:t>Très respecté, grand économiste, implication active dans la lutte contre la corruption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dirty="0"/>
          </a:p>
        </p:txBody>
      </p:sp>
      <p:pic>
        <p:nvPicPr>
          <p:cNvPr id="455683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2281" y="1179703"/>
            <a:ext cx="1576387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5684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4026" y="3105055"/>
            <a:ext cx="2185987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5" name="Picture 5" descr="p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833" y="4118592"/>
            <a:ext cx="848245" cy="82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6706" name="Picture 6" descr="pp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3913" y="4093368"/>
            <a:ext cx="863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6707" name="Picture 7" descr="p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9176" y="4104683"/>
            <a:ext cx="863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6708" name="Rectangle 8"/>
          <p:cNvSpPr>
            <a:spLocks noChangeArrowheads="1"/>
          </p:cNvSpPr>
          <p:nvPr/>
        </p:nvSpPr>
        <p:spPr bwMode="auto">
          <a:xfrm>
            <a:off x="4041920" y="1258094"/>
            <a:ext cx="5003229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fr-FR" altLang="fr-FR" sz="2400" b="1" dirty="0">
                <a:latin typeface="Calibri" pitchFamily="34" charset="0"/>
              </a:rPr>
              <a:t>Total de voix : </a:t>
            </a:r>
            <a:r>
              <a:rPr lang="fr-FR" altLang="fr-FR" sz="2400" b="1" dirty="0">
                <a:solidFill>
                  <a:srgbClr val="FF0000"/>
                </a:solidFill>
                <a:latin typeface="Calibri" pitchFamily="34" charset="0"/>
              </a:rPr>
              <a:t>49%</a:t>
            </a:r>
          </a:p>
          <a:p>
            <a:pPr>
              <a:spcBef>
                <a:spcPct val="30000"/>
              </a:spcBef>
            </a:pPr>
            <a:r>
              <a:rPr lang="fr-FR" altLang="fr-FR" sz="2400" b="1" dirty="0">
                <a:latin typeface="Calibri" pitchFamily="34" charset="0"/>
              </a:rPr>
              <a:t>Soutenant les candidats :</a:t>
            </a:r>
          </a:p>
          <a:p>
            <a:pPr>
              <a:spcBef>
                <a:spcPct val="30000"/>
              </a:spcBef>
            </a:pPr>
            <a:r>
              <a:rPr lang="fr-FR" altLang="fr-FR" sz="2400" b="1" dirty="0">
                <a:latin typeface="Calibri" pitchFamily="34" charset="0"/>
              </a:rPr>
              <a:t>1/ </a:t>
            </a:r>
            <a:r>
              <a:rPr lang="fr-FR" altLang="fr-FR" sz="2400" b="1" dirty="0" err="1" smtClean="0">
                <a:latin typeface="Calibri" pitchFamily="34" charset="0"/>
              </a:rPr>
              <a:t>Gén</a:t>
            </a:r>
            <a:r>
              <a:rPr lang="fr-FR" altLang="fr-FR" sz="2400" b="1" dirty="0" smtClean="0">
                <a:latin typeface="Calibri" pitchFamily="34" charset="0"/>
              </a:rPr>
              <a:t>. </a:t>
            </a:r>
            <a:r>
              <a:rPr lang="fr-FR" altLang="fr-FR" sz="2400" b="1" dirty="0" err="1">
                <a:latin typeface="Calibri" pitchFamily="34" charset="0"/>
              </a:rPr>
              <a:t>Prabowo</a:t>
            </a:r>
            <a:r>
              <a:rPr lang="fr-FR" altLang="fr-FR" sz="2400" b="1" dirty="0">
                <a:latin typeface="Calibri" pitchFamily="34" charset="0"/>
              </a:rPr>
              <a:t> </a:t>
            </a:r>
            <a:r>
              <a:rPr lang="fr-FR" altLang="fr-FR" sz="2400" b="1" dirty="0" err="1" smtClean="0">
                <a:latin typeface="Calibri" pitchFamily="34" charset="0"/>
              </a:rPr>
              <a:t>Subianto</a:t>
            </a:r>
            <a:r>
              <a:rPr lang="fr-FR" altLang="fr-FR" sz="2400" b="1" dirty="0" smtClean="0">
                <a:latin typeface="Calibri" pitchFamily="34" charset="0"/>
              </a:rPr>
              <a:t> </a:t>
            </a:r>
            <a:r>
              <a:rPr lang="fr-FR" altLang="fr-FR" sz="2400" b="1" dirty="0">
                <a:latin typeface="Calibri" pitchFamily="34" charset="0"/>
              </a:rPr>
              <a:t>(</a:t>
            </a:r>
            <a:r>
              <a:rPr lang="fr-FR" altLang="fr-FR" sz="2400" b="1" dirty="0" err="1">
                <a:latin typeface="Calibri" pitchFamily="34" charset="0"/>
              </a:rPr>
              <a:t>Gerindra</a:t>
            </a:r>
            <a:r>
              <a:rPr lang="fr-FR" altLang="fr-FR" sz="2400" b="1" dirty="0">
                <a:latin typeface="Calibri" pitchFamily="34" charset="0"/>
              </a:rPr>
              <a:t>) </a:t>
            </a:r>
          </a:p>
          <a:p>
            <a:pPr>
              <a:spcBef>
                <a:spcPct val="30000"/>
              </a:spcBef>
            </a:pPr>
            <a:r>
              <a:rPr lang="fr-FR" altLang="fr-FR" sz="2400" b="1" dirty="0">
                <a:latin typeface="Calibri" pitchFamily="34" charset="0"/>
              </a:rPr>
              <a:t>2/ Hatta </a:t>
            </a:r>
            <a:r>
              <a:rPr lang="fr-FR" altLang="fr-FR" sz="2400" b="1" dirty="0" err="1">
                <a:latin typeface="Calibri" pitchFamily="34" charset="0"/>
              </a:rPr>
              <a:t>Rajasa</a:t>
            </a:r>
            <a:r>
              <a:rPr lang="fr-FR" altLang="fr-FR" sz="2400" b="1" dirty="0">
                <a:latin typeface="Calibri" pitchFamily="34" charset="0"/>
              </a:rPr>
              <a:t> (PAN) </a:t>
            </a:r>
          </a:p>
        </p:txBody>
      </p:sp>
      <p:sp>
        <p:nvSpPr>
          <p:cNvPr id="456709" name="Rectangle 9"/>
          <p:cNvSpPr>
            <a:spLocks noChangeArrowheads="1"/>
          </p:cNvSpPr>
          <p:nvPr/>
        </p:nvSpPr>
        <p:spPr bwMode="auto">
          <a:xfrm>
            <a:off x="3940007" y="699155"/>
            <a:ext cx="34387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fr-FR" alt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2ème  C O A L I T I O N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V="1">
            <a:off x="874619" y="3257550"/>
            <a:ext cx="647700" cy="811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350">
              <a:latin typeface="+mn-lt"/>
            </a:endParaRP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V="1">
            <a:off x="1774249" y="3239495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350">
              <a:latin typeface="+mn-lt"/>
            </a:endParaRP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 flipV="1">
            <a:off x="2292413" y="3239494"/>
            <a:ext cx="191480" cy="8684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350">
              <a:latin typeface="+mn-lt"/>
            </a:endParaRPr>
          </a:p>
        </p:txBody>
      </p:sp>
      <p:pic>
        <p:nvPicPr>
          <p:cNvPr id="456713" name="Picture 14" descr="golk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0164" y="4111625"/>
            <a:ext cx="864151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6714" name="Picture 15" descr="bulan_binta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3439" y="4108331"/>
            <a:ext cx="845991" cy="81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2" name="Line 16"/>
          <p:cNvSpPr>
            <a:spLocks noChangeShapeType="1"/>
          </p:cNvSpPr>
          <p:nvPr/>
        </p:nvSpPr>
        <p:spPr bwMode="auto">
          <a:xfrm flipH="1" flipV="1">
            <a:off x="2669789" y="3235527"/>
            <a:ext cx="835323" cy="873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350">
              <a:latin typeface="+mn-lt"/>
            </a:endParaRPr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H="1" flipV="1">
            <a:off x="2929041" y="3195639"/>
            <a:ext cx="1810777" cy="9229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350">
              <a:latin typeface="+mn-lt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1999362" y="1190212"/>
            <a:ext cx="319318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fr-FR" altLang="fr-FR" sz="1600" b="1" i="1" dirty="0">
                <a:solidFill>
                  <a:srgbClr val="3333FF"/>
                </a:solidFill>
                <a:latin typeface="+mn-lt"/>
              </a:rPr>
              <a:t>N</a:t>
            </a: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1601788" y="4941888"/>
            <a:ext cx="184150" cy="300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defRPr/>
            </a:pPr>
            <a:endParaRPr lang="fr-FR" altLang="fr-FR" sz="1350">
              <a:latin typeface="+mn-lt"/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576548" y="5106952"/>
            <a:ext cx="335348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fr-FR" altLang="fr-FR" sz="1600" b="1" i="1" dirty="0">
                <a:solidFill>
                  <a:srgbClr val="FF0000"/>
                </a:solidFill>
                <a:latin typeface="+mn-lt"/>
              </a:rPr>
              <a:t>IS</a:t>
            </a: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1616976" y="5104488"/>
            <a:ext cx="335348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fr-FR" altLang="fr-FR" sz="1600" b="1" i="1" dirty="0">
                <a:solidFill>
                  <a:srgbClr val="FF0000"/>
                </a:solidFill>
                <a:latin typeface="+mn-lt"/>
              </a:rPr>
              <a:t>IS</a:t>
            </a: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669789" y="5104488"/>
            <a:ext cx="335348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fr-FR" altLang="fr-FR" sz="1600" b="1" i="1" dirty="0">
                <a:solidFill>
                  <a:srgbClr val="FF0000"/>
                </a:solidFill>
                <a:latin typeface="+mn-lt"/>
              </a:rPr>
              <a:t>IS</a:t>
            </a: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3722602" y="5072648"/>
            <a:ext cx="319318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fr-FR" altLang="fr-FR" sz="1600" b="1" i="1">
                <a:solidFill>
                  <a:srgbClr val="3333FF"/>
                </a:solidFill>
                <a:latin typeface="+mn-lt"/>
              </a:rPr>
              <a:t>N</a:t>
            </a: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4707949" y="5072648"/>
            <a:ext cx="335348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fr-FR" altLang="fr-FR" sz="1600" b="1" i="1" dirty="0">
                <a:solidFill>
                  <a:srgbClr val="FF0000"/>
                </a:solidFill>
                <a:latin typeface="+mn-lt"/>
              </a:rPr>
              <a:t>IS</a:t>
            </a:r>
          </a:p>
        </p:txBody>
      </p:sp>
      <p:pic>
        <p:nvPicPr>
          <p:cNvPr id="456724" name="Imag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00" t="3809" r="14029" b="16174"/>
          <a:stretch>
            <a:fillRect/>
          </a:stretch>
        </p:blipFill>
        <p:spPr bwMode="auto">
          <a:xfrm>
            <a:off x="5534978" y="3299678"/>
            <a:ext cx="3462326" cy="245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6725" name="Image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1908" y="1551868"/>
            <a:ext cx="1309004" cy="163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3" name="Titre 1"/>
          <p:cNvSpPr>
            <a:spLocks noGrp="1"/>
          </p:cNvSpPr>
          <p:nvPr>
            <p:ph type="title"/>
          </p:nvPr>
        </p:nvSpPr>
        <p:spPr>
          <a:xfrm>
            <a:off x="327025" y="301625"/>
            <a:ext cx="8148235" cy="585479"/>
          </a:xfrm>
        </p:spPr>
        <p:txBody>
          <a:bodyPr>
            <a:noAutofit/>
          </a:bodyPr>
          <a:lstStyle/>
          <a:p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3200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coalition: </a:t>
            </a:r>
            <a:r>
              <a:rPr lang="fr-FR" altLang="fr-F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PRABOWO SUBIANTO – PRESIDENT</a:t>
            </a:r>
            <a:endParaRPr lang="fr-F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83507" y="1077912"/>
            <a:ext cx="3966416" cy="5780088"/>
          </a:xfrm>
        </p:spPr>
        <p:txBody>
          <a:bodyPr rtlCol="0">
            <a:noAutofit/>
          </a:bodyPr>
          <a:lstStyle/>
          <a:p>
            <a:pPr marL="0" indent="0" defTabSz="197644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altLang="fr-FR" sz="1800" dirty="0"/>
              <a:t>63 ans</a:t>
            </a:r>
          </a:p>
          <a:p>
            <a:pPr marL="0" indent="0" defTabSz="197644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altLang="fr-FR" sz="1800" dirty="0"/>
              <a:t>Né d’un père Ministre </a:t>
            </a:r>
            <a:r>
              <a:rPr lang="fr-FR" altLang="fr-FR" sz="1800" dirty="0" smtClean="0"/>
              <a:t/>
            </a:r>
            <a:br>
              <a:rPr lang="fr-FR" altLang="fr-FR" sz="1800" dirty="0" smtClean="0"/>
            </a:br>
            <a:r>
              <a:rPr lang="fr-FR" altLang="fr-FR" sz="1800" dirty="0" smtClean="0"/>
              <a:t>(</a:t>
            </a:r>
            <a:r>
              <a:rPr lang="fr-FR" altLang="fr-FR" sz="1800" dirty="0"/>
              <a:t>dans le cabinet de </a:t>
            </a:r>
            <a:r>
              <a:rPr lang="fr-FR" altLang="fr-FR" sz="1800" dirty="0" smtClean="0"/>
              <a:t>  </a:t>
            </a:r>
            <a:r>
              <a:rPr lang="fr-FR" altLang="fr-FR" sz="1800" dirty="0" err="1" smtClean="0"/>
              <a:t>Soeharto</a:t>
            </a:r>
            <a:r>
              <a:rPr lang="fr-FR" altLang="fr-FR" sz="1800" dirty="0"/>
              <a:t>)</a:t>
            </a:r>
          </a:p>
          <a:p>
            <a:pPr marL="0" indent="0" defTabSz="197644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altLang="fr-FR" sz="1800" dirty="0"/>
              <a:t>Ancien gendre de </a:t>
            </a:r>
            <a:r>
              <a:rPr lang="fr-FR" altLang="fr-FR" sz="1800" dirty="0" err="1" smtClean="0"/>
              <a:t>Soeharto</a:t>
            </a:r>
            <a:endParaRPr lang="fr-FR" altLang="fr-FR" sz="1800" dirty="0" smtClean="0"/>
          </a:p>
          <a:p>
            <a:pPr marL="0" indent="0" defTabSz="197644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endParaRPr lang="fr-FR" altLang="fr-FR" sz="1200" dirty="0"/>
          </a:p>
          <a:p>
            <a:pPr marL="0" indent="0" defTabSz="197644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fr-FR" altLang="fr-FR" sz="1800" b="1" u="sng" dirty="0" smtClean="0"/>
              <a:t>Parcours</a:t>
            </a:r>
            <a:r>
              <a:rPr lang="fr-FR" altLang="fr-FR" sz="1800" u="sng" dirty="0" smtClean="0"/>
              <a:t> </a:t>
            </a:r>
            <a:r>
              <a:rPr lang="fr-FR" altLang="fr-FR" sz="1800" u="sng" dirty="0"/>
              <a:t>:</a:t>
            </a:r>
          </a:p>
          <a:p>
            <a:pPr marL="0" indent="0" defTabSz="19764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altLang="fr-FR" sz="1800" dirty="0"/>
              <a:t>	- </a:t>
            </a:r>
            <a:r>
              <a:rPr lang="fr-FR" altLang="fr-FR" sz="1800" dirty="0" smtClean="0"/>
              <a:t>Militaire, </a:t>
            </a:r>
            <a:r>
              <a:rPr lang="fr-FR" altLang="fr-FR" sz="1800" dirty="0"/>
              <a:t>Général 3 étoiles</a:t>
            </a:r>
          </a:p>
          <a:p>
            <a:pPr marL="0" indent="0" defTabSz="19764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altLang="fr-FR" sz="1800" dirty="0"/>
              <a:t>	- Commandant du </a:t>
            </a:r>
            <a:r>
              <a:rPr lang="fr-FR" altLang="fr-FR" sz="1800" dirty="0" err="1"/>
              <a:t>Kopassus</a:t>
            </a:r>
            <a:r>
              <a:rPr lang="fr-FR" altLang="fr-FR" sz="1800" dirty="0"/>
              <a:t> (Commando Spécial contre le terrorisme) </a:t>
            </a:r>
          </a:p>
          <a:p>
            <a:pPr marL="0" indent="0" defTabSz="19764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altLang="fr-FR" sz="1800" dirty="0"/>
              <a:t>	- S’est exilé volontairement en Jordanie suite à sa destitution de l’armée</a:t>
            </a:r>
          </a:p>
          <a:p>
            <a:pPr marL="0" indent="0" defTabSz="19764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altLang="fr-FR" sz="1800" dirty="0"/>
              <a:t>	- retour en Indonésie pour devenir homme d’affaires </a:t>
            </a:r>
          </a:p>
          <a:p>
            <a:pPr marL="0" indent="0" defTabSz="197644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altLang="fr-FR" sz="1200" u="sng" dirty="0" smtClean="0"/>
          </a:p>
          <a:p>
            <a:pPr marL="0" indent="0" defTabSz="197644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fr-FR" altLang="fr-FR" sz="1800" b="1" u="sng" dirty="0" smtClean="0"/>
              <a:t>Stratégie </a:t>
            </a:r>
            <a:r>
              <a:rPr lang="fr-FR" altLang="fr-FR" sz="1800" b="1" u="sng" dirty="0"/>
              <a:t>de </a:t>
            </a:r>
            <a:r>
              <a:rPr lang="fr-FR" altLang="fr-FR" sz="1800" b="1" u="sng" dirty="0" smtClean="0"/>
              <a:t>campagne</a:t>
            </a:r>
            <a:r>
              <a:rPr lang="fr-FR" altLang="fr-FR" sz="1800" u="sng" dirty="0" smtClean="0"/>
              <a:t>:</a:t>
            </a:r>
            <a:endParaRPr lang="fr-FR" altLang="fr-FR" sz="1800" u="sng" dirty="0"/>
          </a:p>
          <a:p>
            <a:pPr defTabSz="197644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1800" dirty="0" smtClean="0"/>
              <a:t>Mobilisation </a:t>
            </a:r>
            <a:r>
              <a:rPr lang="fr-FR" altLang="fr-FR" sz="1800" dirty="0"/>
              <a:t>des masses.</a:t>
            </a:r>
          </a:p>
          <a:p>
            <a:pPr defTabSz="19764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1800" dirty="0" smtClean="0"/>
              <a:t>Démonstration </a:t>
            </a:r>
            <a:r>
              <a:rPr lang="fr-FR" altLang="fr-FR" sz="1800" dirty="0"/>
              <a:t>de sa propre </a:t>
            </a:r>
            <a:r>
              <a:rPr lang="fr-FR" altLang="fr-FR" sz="1800" dirty="0" smtClean="0"/>
              <a:t> personnalité</a:t>
            </a:r>
            <a:endParaRPr lang="fr-FR" altLang="fr-FR" sz="1800" dirty="0"/>
          </a:p>
          <a:p>
            <a:pPr defTabSz="197644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1800" dirty="0" smtClean="0"/>
              <a:t>Appels </a:t>
            </a:r>
            <a:r>
              <a:rPr lang="fr-FR" altLang="fr-FR" sz="1800" dirty="0"/>
              <a:t>particulièrement pressants auprès </a:t>
            </a:r>
            <a:r>
              <a:rPr lang="fr-FR" altLang="fr-FR" sz="1800" dirty="0" smtClean="0"/>
              <a:t> des </a:t>
            </a:r>
            <a:r>
              <a:rPr lang="fr-FR" altLang="fr-FR" sz="1800" dirty="0"/>
              <a:t>religieux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18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36455" y="1582246"/>
            <a:ext cx="3395402" cy="2236655"/>
          </a:xfrm>
        </p:spPr>
        <p:txBody>
          <a:bodyPr rtlCol="0">
            <a:noAutofit/>
          </a:bodyPr>
          <a:lstStyle/>
          <a:p>
            <a:pPr marL="0" indent="0" defTabSz="197644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fr-FR" altLang="fr-FR" sz="1800" b="1" u="sng" dirty="0"/>
              <a:t>Politique annoncée </a:t>
            </a:r>
            <a:r>
              <a:rPr lang="fr-FR" altLang="fr-FR" sz="1800" u="sng" dirty="0"/>
              <a:t>:</a:t>
            </a:r>
          </a:p>
          <a:p>
            <a:pPr defTabSz="197644" eaLnBrk="1" fontAlgn="auto" hangingPunct="1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1800" dirty="0" err="1"/>
              <a:t>Manifesto</a:t>
            </a:r>
            <a:r>
              <a:rPr lang="fr-FR" altLang="fr-FR" sz="1800" dirty="0"/>
              <a:t> </a:t>
            </a:r>
            <a:r>
              <a:rPr lang="fr-FR" altLang="fr-FR" sz="1800" dirty="0" err="1"/>
              <a:t>politik</a:t>
            </a:r>
            <a:r>
              <a:rPr lang="fr-FR" altLang="fr-FR" sz="1800" dirty="0"/>
              <a:t> (privilégiant les valeurs islamiques)</a:t>
            </a:r>
          </a:p>
          <a:p>
            <a:pPr defTabSz="197644" eaLnBrk="1" fontAlgn="auto" hangingPunct="1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1800" dirty="0" smtClean="0"/>
              <a:t>Pratique </a:t>
            </a:r>
            <a:r>
              <a:rPr lang="fr-FR" altLang="fr-FR" sz="1800" dirty="0"/>
              <a:t>une approche agressive, faisant figure d’un homme déterminé et </a:t>
            </a:r>
            <a:r>
              <a:rPr lang="fr-FR" altLang="fr-FR" sz="1800" dirty="0" smtClean="0"/>
              <a:t>de fort tempérament.</a:t>
            </a:r>
            <a:endParaRPr lang="fr-FR" altLang="fr-FR" sz="1800" dirty="0"/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800" dirty="0"/>
          </a:p>
        </p:txBody>
      </p:sp>
      <p:pic>
        <p:nvPicPr>
          <p:cNvPr id="458756" name="yui_3_10_0_1_1400406155227_336" descr="Siapa Ibu Negara Jika Prabowo Presiden?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11" r="16174"/>
          <a:stretch>
            <a:fillRect/>
          </a:stretch>
        </p:blipFill>
        <p:spPr bwMode="auto">
          <a:xfrm>
            <a:off x="0" y="1803093"/>
            <a:ext cx="11969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8757" name="Imag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4387" y="3967956"/>
            <a:ext cx="2769128" cy="23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1" name="Titre 1"/>
          <p:cNvSpPr>
            <a:spLocks noGrp="1"/>
          </p:cNvSpPr>
          <p:nvPr>
            <p:ph type="title"/>
          </p:nvPr>
        </p:nvSpPr>
        <p:spPr>
          <a:xfrm>
            <a:off x="682388" y="477672"/>
            <a:ext cx="7752070" cy="716923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PRABOWO </a:t>
            </a:r>
            <a:r>
              <a:rPr lang="fr-FR" sz="36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FORCES et </a:t>
            </a:r>
            <a:r>
              <a:rPr lang="fr-FR" sz="360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FAIBLESSES</a:t>
            </a:r>
            <a:endParaRPr lang="fr-FR" sz="2000" dirty="0" smtClean="0"/>
          </a:p>
        </p:txBody>
      </p:sp>
      <p:sp>
        <p:nvSpPr>
          <p:cNvPr id="460802" name="Espace réservé du contenu 2"/>
          <p:cNvSpPr>
            <a:spLocks noGrp="1"/>
          </p:cNvSpPr>
          <p:nvPr>
            <p:ph sz="half" idx="1"/>
          </p:nvPr>
        </p:nvSpPr>
        <p:spPr>
          <a:xfrm>
            <a:off x="682388" y="1576389"/>
            <a:ext cx="3829050" cy="2408758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dirty="0" smtClean="0"/>
              <a:t> Homme « fort », ancien général de l’Armée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fr-FR" sz="11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dirty="0" smtClean="0"/>
              <a:t> Réputation d’autorité et de fermeté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dirty="0" smtClean="0"/>
              <a:t> Homme d’affaires reconnu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dirty="0" smtClean="0"/>
              <a:t> Son expérience politique et ses connections internationales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FR" dirty="0" smtClean="0"/>
          </a:p>
        </p:txBody>
      </p:sp>
      <p:sp>
        <p:nvSpPr>
          <p:cNvPr id="460803" name="Espace réservé du contenu 3"/>
          <p:cNvSpPr>
            <a:spLocks noGrp="1"/>
          </p:cNvSpPr>
          <p:nvPr>
            <p:ph sz="half" idx="2"/>
          </p:nvPr>
        </p:nvSpPr>
        <p:spPr>
          <a:xfrm>
            <a:off x="5118610" y="1289950"/>
            <a:ext cx="3792608" cy="2736305"/>
          </a:xfrm>
        </p:spPr>
        <p:txBody>
          <a:bodyPr>
            <a:noAutofit/>
          </a:bodyPr>
          <a:lstStyle/>
          <a:p>
            <a:pPr defTabSz="19764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dirty="0"/>
              <a:t>Accusé d’un crime contre l’humanité </a:t>
            </a:r>
            <a:r>
              <a:rPr lang="fr-FR" altLang="fr-FR" dirty="0" smtClean="0"/>
              <a:t>(en </a:t>
            </a:r>
            <a:r>
              <a:rPr lang="fr-FR" altLang="fr-FR" dirty="0"/>
              <a:t>1998 : </a:t>
            </a:r>
            <a:r>
              <a:rPr lang="fr-FR" dirty="0"/>
              <a:t>répression des émeutiers à </a:t>
            </a:r>
            <a:r>
              <a:rPr lang="fr-FR" dirty="0" smtClean="0"/>
              <a:t>Jakarta-</a:t>
            </a:r>
            <a:r>
              <a:rPr lang="fr-FR" altLang="fr-FR" dirty="0" smtClean="0"/>
              <a:t>kidnappings </a:t>
            </a:r>
            <a:r>
              <a:rPr lang="fr-FR" altLang="fr-FR" dirty="0"/>
              <a:t>&amp; exécutions</a:t>
            </a:r>
            <a:r>
              <a:rPr lang="fr-FR" altLang="fr-FR" dirty="0" smtClean="0"/>
              <a:t>)</a:t>
            </a:r>
          </a:p>
          <a:p>
            <a:pPr defTabSz="19764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altLang="fr-FR" sz="1200" dirty="0"/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dirty="0" smtClean="0"/>
              <a:t>Son rôle au Timor et en Papouasie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fr-FR" sz="1400" dirty="0" smtClean="0"/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dirty="0" smtClean="0"/>
              <a:t>Rumeurs concernant l’importance de ses dettes, ses salariés non payés</a:t>
            </a:r>
          </a:p>
        </p:txBody>
      </p:sp>
      <p:pic>
        <p:nvPicPr>
          <p:cNvPr id="460804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0380" y="4218202"/>
            <a:ext cx="3329614" cy="263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03" y="4262330"/>
            <a:ext cx="3243902" cy="2169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9592" y="530913"/>
            <a:ext cx="7863907" cy="4635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r-FR" alt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3600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coalition:  </a:t>
            </a:r>
            <a:r>
              <a:rPr lang="fr-FR" altLang="fr-FR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HATTA RAJASA – </a:t>
            </a:r>
            <a:r>
              <a:rPr lang="fr-FR" altLang="fr-F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VICE-PRESIDENT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9778" name="Espace réservé du contenu 2"/>
          <p:cNvSpPr>
            <a:spLocks noGrp="1"/>
          </p:cNvSpPr>
          <p:nvPr>
            <p:ph sz="half" idx="1"/>
          </p:nvPr>
        </p:nvSpPr>
        <p:spPr>
          <a:xfrm>
            <a:off x="1800012" y="1516489"/>
            <a:ext cx="4245946" cy="3710603"/>
          </a:xfrm>
        </p:spPr>
        <p:txBody>
          <a:bodyPr>
            <a:noAutofit/>
          </a:bodyPr>
          <a:lstStyle/>
          <a:p>
            <a:pPr eaLnBrk="1" hangingPunct="1">
              <a:spcBef>
                <a:spcPct val="30000"/>
              </a:spcBef>
              <a:buFontTx/>
              <a:buChar char="-"/>
            </a:pPr>
            <a:r>
              <a:rPr lang="fr-FR" altLang="fr-FR" sz="2400" dirty="0" smtClean="0"/>
              <a:t> </a:t>
            </a:r>
            <a:r>
              <a:rPr lang="fr-FR" altLang="fr-FR" sz="1800" dirty="0" smtClean="0"/>
              <a:t>61 ans</a:t>
            </a:r>
          </a:p>
          <a:p>
            <a:pPr eaLnBrk="1" hangingPunct="1">
              <a:spcBef>
                <a:spcPct val="30000"/>
              </a:spcBef>
              <a:buFontTx/>
              <a:buChar char="-"/>
            </a:pPr>
            <a:r>
              <a:rPr lang="fr-FR" altLang="fr-FR" sz="1800" dirty="0" smtClean="0"/>
              <a:t> originaire du Sud de Sumatra</a:t>
            </a:r>
          </a:p>
          <a:p>
            <a:pPr eaLnBrk="1" hangingPunct="1">
              <a:spcBef>
                <a:spcPct val="30000"/>
              </a:spcBef>
              <a:buFontTx/>
              <a:buChar char="-"/>
            </a:pPr>
            <a:r>
              <a:rPr lang="fr-FR" altLang="fr-FR" sz="1800" dirty="0" smtClean="0"/>
              <a:t> Ingénieur</a:t>
            </a:r>
          </a:p>
          <a:p>
            <a:pPr eaLnBrk="1" hangingPunct="1">
              <a:spcBef>
                <a:spcPct val="30000"/>
              </a:spcBef>
              <a:buFontTx/>
              <a:buChar char="-"/>
            </a:pPr>
            <a:r>
              <a:rPr lang="fr-FR" altLang="fr-FR" sz="1800" dirty="0" smtClean="0"/>
              <a:t> Apparenté au Président SBY par le mariage de leurs enfants </a:t>
            </a:r>
          </a:p>
          <a:p>
            <a:pPr eaLnBrk="1" hangingPunct="1">
              <a:spcBef>
                <a:spcPct val="30000"/>
              </a:spcBef>
            </a:pPr>
            <a:endParaRPr lang="fr-FR" altLang="fr-FR" sz="1800" dirty="0" smtClean="0"/>
          </a:p>
          <a:p>
            <a:pPr eaLnBrk="1" hangingPunct="1">
              <a:spcBef>
                <a:spcPct val="30000"/>
              </a:spcBef>
            </a:pPr>
            <a:r>
              <a:rPr lang="fr-FR" altLang="fr-FR" b="1" u="sng" dirty="0" smtClean="0"/>
              <a:t>Parcours</a:t>
            </a:r>
            <a:r>
              <a:rPr lang="fr-FR" altLang="fr-FR" dirty="0" smtClean="0"/>
              <a:t> :</a:t>
            </a:r>
          </a:p>
          <a:p>
            <a:pPr lvl="1" eaLnBrk="1" hangingPunct="1">
              <a:spcBef>
                <a:spcPct val="30000"/>
              </a:spcBef>
              <a:buFontTx/>
              <a:buChar char="-"/>
            </a:pPr>
            <a:r>
              <a:rPr lang="fr-FR" altLang="fr-FR" dirty="0" smtClean="0"/>
              <a:t>Homme d’affaires</a:t>
            </a:r>
          </a:p>
          <a:p>
            <a:pPr lvl="1" eaLnBrk="1" hangingPunct="1">
              <a:spcBef>
                <a:spcPct val="30000"/>
              </a:spcBef>
              <a:buFontTx/>
              <a:buChar char="-"/>
            </a:pPr>
            <a:r>
              <a:rPr lang="fr-FR" altLang="fr-FR" dirty="0" smtClean="0"/>
              <a:t>Ministre de l’Economie du Président SBY</a:t>
            </a:r>
          </a:p>
          <a:p>
            <a:pPr lvl="1" eaLnBrk="1" hangingPunct="1">
              <a:spcBef>
                <a:spcPct val="30000"/>
              </a:spcBef>
              <a:buFontTx/>
              <a:buChar char="-"/>
            </a:pPr>
            <a:r>
              <a:rPr lang="fr-FR" altLang="fr-FR" dirty="0" smtClean="0"/>
              <a:t>Président du parti PAN (islamiste)</a:t>
            </a:r>
          </a:p>
          <a:p>
            <a:pPr lvl="1" eaLnBrk="1" hangingPunct="1">
              <a:spcBef>
                <a:spcPct val="30000"/>
              </a:spcBef>
            </a:pPr>
            <a:endParaRPr lang="fr-FR" altLang="fr-FR" sz="2800" dirty="0" smtClean="0"/>
          </a:p>
          <a:p>
            <a:pPr lvl="1" eaLnBrk="1" hangingPunct="1">
              <a:spcBef>
                <a:spcPct val="30000"/>
              </a:spcBef>
            </a:pPr>
            <a:endParaRPr lang="fr-FR" altLang="fr-FR" sz="2800" dirty="0" smtClean="0"/>
          </a:p>
          <a:p>
            <a:pPr eaLnBrk="1" hangingPunct="1"/>
            <a:endParaRPr lang="fr-FR" sz="2800" dirty="0" smtClean="0"/>
          </a:p>
        </p:txBody>
      </p:sp>
      <p:pic>
        <p:nvPicPr>
          <p:cNvPr id="459779" name="Picture 10" descr="Hatta Rajas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" y="1963738"/>
            <a:ext cx="11493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780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175" y="3276256"/>
            <a:ext cx="2663825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5" name="Titre 1"/>
          <p:cNvSpPr>
            <a:spLocks noGrp="1"/>
          </p:cNvSpPr>
          <p:nvPr>
            <p:ph type="title"/>
          </p:nvPr>
        </p:nvSpPr>
        <p:spPr>
          <a:xfrm>
            <a:off x="471844" y="349250"/>
            <a:ext cx="3158462" cy="1794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styles </a:t>
            </a:r>
            <a:b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campagne </a:t>
            </a:r>
            <a:b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très différents</a:t>
            </a:r>
          </a:p>
        </p:txBody>
      </p:sp>
      <p:pic>
        <p:nvPicPr>
          <p:cNvPr id="461826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68775" y="349250"/>
            <a:ext cx="4600575" cy="3306763"/>
          </a:xfrm>
        </p:spPr>
      </p:pic>
      <p:pic>
        <p:nvPicPr>
          <p:cNvPr id="461827" name="Image 5" descr="Dans un stade de Jakarta, le 23 mars dernier, Prabowo Subianto inspecte « ses troupes » au cours d’un meeting géant. ©AF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38" y="3775075"/>
            <a:ext cx="4791075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5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907724"/>
              </p:ext>
            </p:extLst>
          </p:nvPr>
        </p:nvGraphicFramePr>
        <p:xfrm>
          <a:off x="346964" y="2582247"/>
          <a:ext cx="4298268" cy="284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8" name="Image" r:id="rId4" imgW="4901587" imgH="3250794" progId="PhotoshopElements.Image.2">
                  <p:embed/>
                </p:oleObj>
              </mc:Choice>
              <mc:Fallback>
                <p:oleObj name="Image" r:id="rId4" imgW="4901587" imgH="3250794" progId="PhotoshopElements.Image.2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64" y="2582247"/>
                        <a:ext cx="4298268" cy="284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52" name="Rectangle 5"/>
          <p:cNvSpPr>
            <a:spLocks noChangeArrowheads="1"/>
          </p:cNvSpPr>
          <p:nvPr/>
        </p:nvSpPr>
        <p:spPr bwMode="auto">
          <a:xfrm>
            <a:off x="582613" y="714375"/>
            <a:ext cx="77015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fr-FR" alt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Une campagne noire contre </a:t>
            </a:r>
            <a:r>
              <a:rPr lang="fr-FR" alt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Jokowi</a:t>
            </a:r>
            <a:endParaRPr lang="fr-FR" alt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8251" name="Object 59"/>
          <p:cNvGraphicFramePr>
            <a:graphicFrameLocks noChangeAspect="1"/>
          </p:cNvGraphicFramePr>
          <p:nvPr/>
        </p:nvGraphicFramePr>
        <p:xfrm>
          <a:off x="4949825" y="3330575"/>
          <a:ext cx="3948113" cy="290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9" name="Image" r:id="rId6" imgW="4863492" imgH="3580952" progId="PhotoshopElements.Image.2">
                  <p:embed/>
                </p:oleObj>
              </mc:Choice>
              <mc:Fallback>
                <p:oleObj name="Image" r:id="rId6" imgW="4863492" imgH="3580952" progId="PhotoshopElements.Image.2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3330575"/>
                        <a:ext cx="3948113" cy="290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53" name="Rectangle 7"/>
          <p:cNvSpPr>
            <a:spLocks noChangeArrowheads="1"/>
          </p:cNvSpPr>
          <p:nvPr/>
        </p:nvSpPr>
        <p:spPr bwMode="auto">
          <a:xfrm>
            <a:off x="789083" y="1717060"/>
            <a:ext cx="325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000" b="1" dirty="0">
                <a:latin typeface="Calibri" pitchFamily="34" charset="0"/>
              </a:rPr>
              <a:t>Fausse annonce (à la façon chinoise) du décès de </a:t>
            </a:r>
            <a:r>
              <a:rPr lang="fr-FR" altLang="fr-FR" sz="2000" b="1" dirty="0" err="1">
                <a:latin typeface="Calibri" pitchFamily="34" charset="0"/>
              </a:rPr>
              <a:t>Jokowi</a:t>
            </a:r>
            <a:endParaRPr lang="fr-FR" altLang="fr-FR" sz="2000" b="1" dirty="0">
              <a:latin typeface="Calibri" pitchFamily="34" charset="0"/>
            </a:endParaRPr>
          </a:p>
        </p:txBody>
      </p:sp>
      <p:sp>
        <p:nvSpPr>
          <p:cNvPr id="8254" name="Rectangle 8"/>
          <p:cNvSpPr>
            <a:spLocks noChangeArrowheads="1"/>
          </p:cNvSpPr>
          <p:nvPr/>
        </p:nvSpPr>
        <p:spPr bwMode="auto">
          <a:xfrm>
            <a:off x="4895849" y="2582247"/>
            <a:ext cx="40560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000" b="1" dirty="0">
                <a:latin typeface="Calibri" pitchFamily="34" charset="0"/>
              </a:rPr>
              <a:t>Son acte de mariage, preuve qu’il est musulman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7" name="Titre 1"/>
          <p:cNvSpPr>
            <a:spLocks noGrp="1"/>
          </p:cNvSpPr>
          <p:nvPr>
            <p:ph type="title"/>
          </p:nvPr>
        </p:nvSpPr>
        <p:spPr>
          <a:xfrm>
            <a:off x="1326524" y="379413"/>
            <a:ext cx="7495403" cy="523875"/>
          </a:xfrm>
        </p:spPr>
        <p:txBody>
          <a:bodyPr>
            <a:noAutofit/>
          </a:bodyPr>
          <a:lstStyle/>
          <a:p>
            <a:pPr algn="ctr" eaLnBrk="1" hangingPunct="1"/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GOLKAR  DANS LA TOURMENTE</a:t>
            </a:r>
          </a:p>
        </p:txBody>
      </p:sp>
      <p:sp>
        <p:nvSpPr>
          <p:cNvPr id="470018" name="Espace réservé du contenu 2"/>
          <p:cNvSpPr>
            <a:spLocks noGrp="1"/>
          </p:cNvSpPr>
          <p:nvPr>
            <p:ph idx="1"/>
          </p:nvPr>
        </p:nvSpPr>
        <p:spPr>
          <a:xfrm>
            <a:off x="611093" y="1176243"/>
            <a:ext cx="7896936" cy="3272927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 Le parti est divisé car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</a:rPr>
              <a:t>Bakrie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 n’a pas réussi à s’imposer comme Vice-Président dans une des coalitions, ce qui risque de lui coûter cher au sein de son parti.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 Le GOLKAR s’est finalement rallié à la coalition de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</a:rPr>
              <a:t>Prabowo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 (contre un poste de Premier Ministre ?). Mais cela ne garantit pas que les voix recueillies aux élections législatives se porteront sur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</a:rPr>
              <a:t>Prabowo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 En tant qu’ex-président du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</a:rPr>
              <a:t>Golkar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, JK s’est déclaré certain d’attirer de nombreux votes de ce parti 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Selon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un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sondage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d’avril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dernier,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seulement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 27 % des supporters du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Golkar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ont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l’intention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de voter pour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Prabowo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tandis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que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40 %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voteraient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pour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Jokowi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pic>
        <p:nvPicPr>
          <p:cNvPr id="470019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46" t="11177" r="2612"/>
          <a:stretch>
            <a:fillRect/>
          </a:stretch>
        </p:blipFill>
        <p:spPr bwMode="auto">
          <a:xfrm>
            <a:off x="1422069" y="4449170"/>
            <a:ext cx="2627313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66" r="5671"/>
          <a:stretch/>
        </p:blipFill>
        <p:spPr>
          <a:xfrm>
            <a:off x="5036023" y="4108843"/>
            <a:ext cx="3785904" cy="2749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4300" y="464024"/>
            <a:ext cx="6684963" cy="65675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PARTI DEMOCRATE – NEUTRE ??? 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42" name="Espace réservé du contenu 2"/>
          <p:cNvSpPr>
            <a:spLocks noGrp="1"/>
          </p:cNvSpPr>
          <p:nvPr>
            <p:ph sz="half" idx="1"/>
          </p:nvPr>
        </p:nvSpPr>
        <p:spPr>
          <a:xfrm>
            <a:off x="1384300" y="1401385"/>
            <a:ext cx="3530600" cy="1355464"/>
          </a:xfrm>
        </p:spPr>
        <p:txBody>
          <a:bodyPr/>
          <a:lstStyle/>
          <a:p>
            <a:pPr eaLnBrk="1" hangingPunct="1"/>
            <a:r>
              <a:rPr lang="fr-FR" dirty="0" smtClean="0"/>
              <a:t>Le parti Démocrate du Président actuel SBY a choisi de rester neutre et de ne participer à aucune coalition.</a:t>
            </a:r>
          </a:p>
        </p:txBody>
      </p:sp>
      <p:pic>
        <p:nvPicPr>
          <p:cNvPr id="471043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11" b="23598"/>
          <a:stretch>
            <a:fillRect/>
          </a:stretch>
        </p:blipFill>
        <p:spPr bwMode="auto">
          <a:xfrm>
            <a:off x="5302831" y="4022252"/>
            <a:ext cx="2830513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44" name="Image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126" y="1317388"/>
            <a:ext cx="2116137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45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62" y="3037459"/>
            <a:ext cx="3896300" cy="248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112" y="626036"/>
            <a:ext cx="4106862" cy="5659460"/>
          </a:xfr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900" b="1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300" b="1" dirty="0" err="1">
                <a:solidFill>
                  <a:schemeClr val="tx1"/>
                </a:solidFill>
              </a:rPr>
              <a:t>République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Unitaire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b="1" dirty="0" err="1">
                <a:solidFill>
                  <a:schemeClr val="tx1"/>
                </a:solidFill>
              </a:rPr>
              <a:t>d’Indonésie</a:t>
            </a:r>
            <a:endParaRPr lang="en-US" sz="2300" b="1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300" b="1" dirty="0" smtClean="0">
                <a:solidFill>
                  <a:schemeClr val="tx1"/>
                </a:solidFill>
              </a:rPr>
              <a:t>   Negara </a:t>
            </a:r>
            <a:r>
              <a:rPr lang="en-US" sz="2300" b="1" dirty="0" err="1">
                <a:solidFill>
                  <a:schemeClr val="tx1"/>
                </a:solidFill>
              </a:rPr>
              <a:t>Kesatuan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b="1" dirty="0" smtClean="0">
                <a:solidFill>
                  <a:schemeClr val="tx1"/>
                </a:solidFill>
              </a:rPr>
              <a:t/>
            </a:r>
            <a:br>
              <a:rPr lang="en-US" sz="2300" b="1" dirty="0" smtClean="0">
                <a:solidFill>
                  <a:schemeClr val="tx1"/>
                </a:solidFill>
              </a:rPr>
            </a:br>
            <a:r>
              <a:rPr lang="en-US" sz="2300" b="1" dirty="0" err="1" smtClean="0">
                <a:solidFill>
                  <a:schemeClr val="tx1"/>
                </a:solidFill>
              </a:rPr>
              <a:t>Republik</a:t>
            </a:r>
            <a:r>
              <a:rPr lang="en-US" sz="2300" b="1" dirty="0" smtClean="0">
                <a:solidFill>
                  <a:schemeClr val="tx1"/>
                </a:solidFill>
              </a:rPr>
              <a:t> Indonesia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 Population</a:t>
            </a:r>
            <a:r>
              <a:rPr lang="en-US" dirty="0"/>
              <a:t>: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		</a:t>
            </a:r>
            <a:r>
              <a:rPr lang="en-US" b="1" dirty="0">
                <a:solidFill>
                  <a:schemeClr val="tx1"/>
                </a:solidFill>
              </a:rPr>
              <a:t>249.6 million </a:t>
            </a:r>
            <a:r>
              <a:rPr lang="en-US" dirty="0">
                <a:solidFill>
                  <a:schemeClr val="tx1"/>
                </a:solidFill>
              </a:rPr>
              <a:t>(2012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>
              <a:spcAft>
                <a:spcPts val="0"/>
              </a:spcAft>
              <a:buNone/>
              <a:defRPr/>
            </a:pPr>
            <a:r>
              <a:rPr lang="en-US" sz="1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85 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à 90% de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musulmans</a:t>
            </a:r>
            <a:endParaRPr lang="en-US" sz="19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0"/>
              </a:spcAft>
              <a:buNone/>
              <a:defRPr/>
            </a:pP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Plus 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200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groupes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ethniques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350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langages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dialectes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régionaux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0"/>
              </a:spcAft>
              <a:buNone/>
              <a:defRPr/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/>
              <a:t>Produit</a:t>
            </a:r>
            <a:r>
              <a:rPr lang="en-US" dirty="0" smtClean="0"/>
              <a:t> </a:t>
            </a:r>
            <a:r>
              <a:rPr lang="en-US" dirty="0"/>
              <a:t>National Brut: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		</a:t>
            </a:r>
            <a:r>
              <a:rPr lang="en-US" b="1" dirty="0">
                <a:solidFill>
                  <a:schemeClr val="tx1"/>
                </a:solidFill>
              </a:rPr>
              <a:t>US$ 878.2 billion</a:t>
            </a:r>
            <a:r>
              <a:rPr lang="en-US" dirty="0">
                <a:solidFill>
                  <a:schemeClr val="tx1"/>
                </a:solidFill>
              </a:rPr>
              <a:t> (2012)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1"/>
                </a:solidFill>
              </a:rPr>
              <a:t> RNB/</a:t>
            </a:r>
            <a:r>
              <a:rPr lang="en-US" dirty="0" err="1" smtClean="0">
                <a:solidFill>
                  <a:schemeClr val="bg1"/>
                </a:solidFill>
              </a:rPr>
              <a:t>personne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		</a:t>
            </a:r>
            <a:r>
              <a:rPr lang="en-US" b="1" dirty="0">
                <a:solidFill>
                  <a:schemeClr val="tx1"/>
                </a:solidFill>
              </a:rPr>
              <a:t>US$ 3420 </a:t>
            </a:r>
            <a:r>
              <a:rPr lang="en-US" dirty="0">
                <a:solidFill>
                  <a:schemeClr val="tx1"/>
                </a:solidFill>
              </a:rPr>
              <a:t>(2012)</a:t>
            </a:r>
          </a:p>
        </p:txBody>
      </p:sp>
      <p:pic>
        <p:nvPicPr>
          <p:cNvPr id="424963" name="Picture 3" descr="Indonesian official symbo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9760" y="699276"/>
            <a:ext cx="2030412" cy="222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ndonesia Fla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234" y="4008700"/>
            <a:ext cx="1788319" cy="11897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24965" name="TextBox 5"/>
          <p:cNvSpPr txBox="1">
            <a:spLocks noChangeArrowheads="1"/>
          </p:cNvSpPr>
          <p:nvPr/>
        </p:nvSpPr>
        <p:spPr bwMode="auto">
          <a:xfrm>
            <a:off x="5537190" y="2994001"/>
            <a:ext cx="27155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“Garuda </a:t>
            </a:r>
            <a:r>
              <a:rPr lang="en-US" b="1" dirty="0" err="1">
                <a:latin typeface="Calibri" pitchFamily="34" charset="0"/>
              </a:rPr>
              <a:t>Pancasila</a:t>
            </a:r>
            <a:r>
              <a:rPr lang="en-US" b="1" dirty="0">
                <a:latin typeface="Calibri" pitchFamily="34" charset="0"/>
              </a:rPr>
              <a:t>”</a:t>
            </a:r>
          </a:p>
          <a:p>
            <a:pPr algn="ctr"/>
            <a:r>
              <a:rPr lang="en-US" b="1" dirty="0" smtClean="0">
                <a:latin typeface="Calibri" pitchFamily="34" charset="0"/>
              </a:rPr>
              <a:t>Le </a:t>
            </a:r>
            <a:r>
              <a:rPr lang="en-US" b="1" dirty="0" err="1">
                <a:latin typeface="Calibri" pitchFamily="34" charset="0"/>
              </a:rPr>
              <a:t>symbole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</a:rPr>
              <a:t>officiel</a:t>
            </a:r>
            <a:r>
              <a:rPr lang="en-US" b="1" dirty="0">
                <a:latin typeface="Calibri" pitchFamily="34" charset="0"/>
              </a:rPr>
              <a:t> de la RI</a:t>
            </a:r>
          </a:p>
        </p:txBody>
      </p:sp>
      <p:sp>
        <p:nvSpPr>
          <p:cNvPr id="424966" name="TextBox 6"/>
          <p:cNvSpPr txBox="1">
            <a:spLocks noChangeArrowheads="1"/>
          </p:cNvSpPr>
          <p:nvPr/>
        </p:nvSpPr>
        <p:spPr bwMode="auto">
          <a:xfrm>
            <a:off x="5879760" y="5361966"/>
            <a:ext cx="23452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“</a:t>
            </a:r>
            <a:r>
              <a:rPr lang="en-US" b="1" dirty="0" err="1">
                <a:latin typeface="Calibri" pitchFamily="34" charset="0"/>
              </a:rPr>
              <a:t>Merah-Putih</a:t>
            </a:r>
            <a:r>
              <a:rPr lang="en-US" b="1" dirty="0">
                <a:latin typeface="Calibri" pitchFamily="34" charset="0"/>
              </a:rPr>
              <a:t>”</a:t>
            </a:r>
          </a:p>
          <a:p>
            <a:pPr algn="ctr"/>
            <a:r>
              <a:rPr lang="en-US" b="1" dirty="0">
                <a:latin typeface="Calibri" pitchFamily="34" charset="0"/>
              </a:rPr>
              <a:t>Le </a:t>
            </a:r>
            <a:r>
              <a:rPr lang="en-US" b="1" dirty="0" err="1">
                <a:latin typeface="Calibri" pitchFamily="34" charset="0"/>
              </a:rPr>
              <a:t>drapeau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</a:rPr>
              <a:t>indonésien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3944" y="437881"/>
            <a:ext cx="7572777" cy="618187"/>
          </a:xfrm>
        </p:spPr>
        <p:txBody>
          <a:bodyPr>
            <a:normAutofit/>
          </a:bodyPr>
          <a:lstStyle/>
          <a:p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Répartition des sièges à l’Assemblée</a:t>
            </a:r>
            <a:endParaRPr lang="fr-FR" sz="4000" dirty="0">
              <a:solidFill>
                <a:srgbClr val="F937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001279"/>
              </p:ext>
            </p:extLst>
          </p:nvPr>
        </p:nvGraphicFramePr>
        <p:xfrm>
          <a:off x="643944" y="1119175"/>
          <a:ext cx="8165206" cy="4623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585989" y="6027313"/>
            <a:ext cx="792887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sièges de chaque coalition : </a:t>
            </a:r>
            <a:r>
              <a:rPr lang="fr-FR" dirty="0" err="1" smtClean="0"/>
              <a:t>Prabowo</a:t>
            </a:r>
            <a:r>
              <a:rPr lang="fr-FR" dirty="0" smtClean="0"/>
              <a:t> 292 / </a:t>
            </a:r>
            <a:r>
              <a:rPr lang="fr-FR" dirty="0" err="1" smtClean="0"/>
              <a:t>Jokowi</a:t>
            </a:r>
            <a:r>
              <a:rPr lang="fr-FR" dirty="0" smtClean="0"/>
              <a:t> 207 //  PD 61</a:t>
            </a:r>
          </a:p>
        </p:txBody>
      </p:sp>
    </p:spTree>
    <p:extLst>
      <p:ext uri="{BB962C8B-B14F-4D97-AF65-F5344CB8AC3E}">
        <p14:creationId xmlns:p14="http://schemas.microsoft.com/office/powerpoint/2010/main" val="424614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8913" cy="755672"/>
          </a:xfrm>
        </p:spPr>
        <p:txBody>
          <a:bodyPr/>
          <a:lstStyle/>
          <a:p>
            <a:r>
              <a:rPr lang="fr-FR" dirty="0" smtClean="0"/>
              <a:t>Les voix des partis islamistes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2892" r="52095" b="1825"/>
          <a:stretch/>
        </p:blipFill>
        <p:spPr>
          <a:xfrm>
            <a:off x="457199" y="927278"/>
            <a:ext cx="3161763" cy="5909088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65560" y="1403798"/>
            <a:ext cx="4282225" cy="53189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dirty="0" smtClean="0">
              <a:solidFill>
                <a:srgbClr val="CD665F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CD665F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CD665F"/>
                </a:solidFill>
              </a:rPr>
              <a:t>     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CD665F"/>
                </a:solidFill>
              </a:rPr>
              <a:t>  </a:t>
            </a:r>
            <a:endParaRPr lang="fr-FR" dirty="0">
              <a:solidFill>
                <a:srgbClr val="CD665F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CD665F"/>
                </a:solidFill>
              </a:rPr>
              <a:t>   </a:t>
            </a:r>
            <a:r>
              <a:rPr lang="fr-FR" sz="2600" dirty="0" smtClean="0">
                <a:solidFill>
                  <a:srgbClr val="CD6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Partis laïques </a:t>
            </a:r>
          </a:p>
          <a:p>
            <a:endParaRPr lang="fr-FR" dirty="0">
              <a:solidFill>
                <a:srgbClr val="ABC56A"/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Partis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islamistes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“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pluralistes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”(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liés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aux 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organisations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sociales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musulmanes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–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mais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ne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voulant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pas transformer la RI en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état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islamiste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– PKB / PAN </a:t>
            </a:r>
          </a:p>
          <a:p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Partis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islamistes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“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conservateurs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”  (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réclament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un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rôle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central de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l’Islam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dans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la vie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publique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) 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-  PKS / PPP 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9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Qu’est-ce que les indonésiens attendent de leur Président ?</a:t>
            </a:r>
            <a:endParaRPr lang="fr-FR" dirty="0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617" y="1971349"/>
            <a:ext cx="8892485" cy="399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223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608" y="286604"/>
            <a:ext cx="7740203" cy="846737"/>
          </a:xfrm>
        </p:spPr>
        <p:txBody>
          <a:bodyPr/>
          <a:lstStyle/>
          <a:p>
            <a:r>
              <a:rPr lang="fr-FR" dirty="0" smtClean="0"/>
              <a:t> Qui sera le nouveau Président?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1" y="1642935"/>
            <a:ext cx="1706425" cy="2162770"/>
          </a:xfrm>
        </p:spPr>
      </p:pic>
      <p:pic>
        <p:nvPicPr>
          <p:cNvPr id="3" name="Espace réservé du contenu 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83" t="7303" r="23633" b="7216"/>
          <a:stretch/>
        </p:blipFill>
        <p:spPr>
          <a:xfrm>
            <a:off x="7206823" y="1642935"/>
            <a:ext cx="1787975" cy="2029391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9026" y="1139778"/>
            <a:ext cx="4716640" cy="26659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702" y="3296110"/>
            <a:ext cx="5070284" cy="33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" y="1228725"/>
            <a:ext cx="7664450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re 3"/>
          <p:cNvSpPr>
            <a:spLocks noGrp="1"/>
          </p:cNvSpPr>
          <p:nvPr>
            <p:ph type="title"/>
          </p:nvPr>
        </p:nvSpPr>
        <p:spPr>
          <a:xfrm>
            <a:off x="1131094" y="596900"/>
            <a:ext cx="7142162" cy="6318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De 1945 à 2014 = 6 Présidents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666433"/>
          </a:xfrm>
        </p:spPr>
        <p:txBody>
          <a:bodyPr>
            <a:normAutofit/>
          </a:bodyPr>
          <a:lstStyle/>
          <a:p>
            <a:r>
              <a:rPr lang="fr-FR" altLang="fr-FR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OU EN EST L’INDONESIE MAINTENANT</a:t>
            </a:r>
            <a:r>
              <a:rPr lang="fr-FR" altLang="fr-FR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fr-FR" sz="36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27" b="6366"/>
          <a:stretch/>
        </p:blipFill>
        <p:spPr>
          <a:xfrm>
            <a:off x="155650" y="1107584"/>
            <a:ext cx="8878420" cy="4185634"/>
          </a:xfrm>
        </p:spPr>
      </p:pic>
      <p:sp>
        <p:nvSpPr>
          <p:cNvPr id="5" name="Rectangle 51"/>
          <p:cNvSpPr>
            <a:spLocks noChangeArrowheads="1"/>
          </p:cNvSpPr>
          <p:nvPr/>
        </p:nvSpPr>
        <p:spPr bwMode="auto">
          <a:xfrm>
            <a:off x="454660" y="5695034"/>
            <a:ext cx="8280400" cy="7620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fr-FR" altLang="fr-FR" sz="2000" b="1" dirty="0">
                <a:solidFill>
                  <a:schemeClr val="bg1"/>
                </a:solidFill>
                <a:latin typeface="Calibri" pitchFamily="34" charset="0"/>
              </a:rPr>
              <a:t>L’INDONESIE RESTE UN ETAT LAIQUE, MALGRE DE NOMBREUSES TENTATIVES POUR LE TRANSFORMER EN UN ETAT ISLAMISTE</a:t>
            </a:r>
            <a:r>
              <a:rPr lang="fr-FR" altLang="fr-FR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45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5" name="Titre 1"/>
          <p:cNvSpPr>
            <a:spLocks noGrp="1"/>
          </p:cNvSpPr>
          <p:nvPr>
            <p:ph type="title"/>
          </p:nvPr>
        </p:nvSpPr>
        <p:spPr>
          <a:xfrm>
            <a:off x="1057726" y="561975"/>
            <a:ext cx="6446837" cy="6381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dirty="0" smtClean="0">
                <a:cs typeface="Arial" charset="0"/>
              </a:rPr>
              <a:t>CHAPITRE</a:t>
            </a:r>
            <a:r>
              <a:rPr lang="fr-FR" dirty="0" smtClean="0">
                <a:latin typeface="Arial" charset="0"/>
                <a:cs typeface="Arial" charset="0"/>
              </a:rPr>
              <a:t> II</a:t>
            </a:r>
          </a:p>
        </p:txBody>
      </p:sp>
      <p:sp>
        <p:nvSpPr>
          <p:cNvPr id="425986" name="Espace réservé du contenu 2"/>
          <p:cNvSpPr>
            <a:spLocks noGrp="1"/>
          </p:cNvSpPr>
          <p:nvPr>
            <p:ph idx="1"/>
          </p:nvPr>
        </p:nvSpPr>
        <p:spPr>
          <a:xfrm>
            <a:off x="559558" y="1695544"/>
            <a:ext cx="8584442" cy="3586139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fr-FR" sz="4600" dirty="0" smtClean="0">
                <a:cs typeface="Arial" charset="0"/>
              </a:rPr>
              <a:t>           Le système électoral</a:t>
            </a:r>
          </a:p>
          <a:p>
            <a:pPr eaLnBrk="1" hangingPunct="1">
              <a:buFont typeface="Arial" charset="0"/>
              <a:buNone/>
            </a:pPr>
            <a:endParaRPr lang="fr-FR" sz="1600" dirty="0" smtClean="0">
              <a:cs typeface="Arial" charset="0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fr-FR" sz="3500" dirty="0" smtClean="0"/>
              <a:t> Histoire des élections / évolution des partis 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fr-FR" sz="3500" dirty="0" smtClean="0"/>
              <a:t> Les élections au niveau national</a:t>
            </a:r>
          </a:p>
          <a:p>
            <a:pPr lvl="1">
              <a:buFont typeface="Wingdings" pitchFamily="2" charset="2"/>
              <a:buChar char="q"/>
            </a:pPr>
            <a:r>
              <a:rPr lang="fr-FR" sz="3500" dirty="0" smtClean="0"/>
              <a:t> Les élections au niveau régional</a:t>
            </a:r>
          </a:p>
          <a:p>
            <a:pPr lvl="1">
              <a:buFont typeface="Wingdings" pitchFamily="2" charset="2"/>
              <a:buChar char="q"/>
            </a:pPr>
            <a:r>
              <a:rPr lang="fr-FR" sz="3500" dirty="0" smtClean="0">
                <a:cs typeface="Arial" charset="0"/>
              </a:rPr>
              <a:t> Hiérarchie </a:t>
            </a:r>
            <a:r>
              <a:rPr lang="fr-FR" sz="3500" dirty="0">
                <a:cs typeface="Arial" charset="0"/>
              </a:rPr>
              <a:t>des postes à pourvoir</a:t>
            </a:r>
          </a:p>
          <a:p>
            <a:pPr lvl="1" eaLnBrk="1" hangingPunct="1">
              <a:buFont typeface="Wingdings" pitchFamily="2" charset="2"/>
              <a:buChar char="q"/>
            </a:pPr>
            <a:endParaRPr lang="fr-FR" sz="2800" dirty="0" smtClean="0"/>
          </a:p>
          <a:p>
            <a:pPr eaLnBrk="1" hangingPunct="1">
              <a:buFont typeface="Arial" charset="0"/>
              <a:buNone/>
            </a:pPr>
            <a:endParaRPr lang="fr-FR" sz="5500" dirty="0" smtClean="0">
              <a:cs typeface="Arial" charset="0"/>
            </a:endParaRPr>
          </a:p>
          <a:p>
            <a:pPr eaLnBrk="1" hangingPunct="1">
              <a:buFont typeface="Wingdings" pitchFamily="2" charset="2"/>
              <a:buChar char="q"/>
            </a:pPr>
            <a:endParaRPr lang="fr-FR" sz="2800" dirty="0" smtClean="0">
              <a:cs typeface="Arial" charset="0"/>
            </a:endParaRPr>
          </a:p>
          <a:p>
            <a:pPr eaLnBrk="1" hangingPunct="1"/>
            <a:endParaRPr lang="fr-FR" dirty="0" smtClean="0">
              <a:solidFill>
                <a:srgbClr val="000000"/>
              </a:solidFill>
            </a:endParaRPr>
          </a:p>
          <a:p>
            <a:pPr eaLnBrk="1" hangingPunct="1"/>
            <a:endParaRPr lang="fr-FR" dirty="0" smtClean="0">
              <a:solidFill>
                <a:srgbClr val="000000"/>
              </a:solidFill>
            </a:endParaRPr>
          </a:p>
          <a:p>
            <a:pPr lvl="1" eaLnBrk="1" hangingPunct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Titre 1"/>
          <p:cNvSpPr>
            <a:spLocks noGrp="1"/>
          </p:cNvSpPr>
          <p:nvPr>
            <p:ph type="title"/>
          </p:nvPr>
        </p:nvSpPr>
        <p:spPr>
          <a:xfrm>
            <a:off x="954088" y="306388"/>
            <a:ext cx="7480300" cy="6445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alt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 DES ELECTIONS/ PARTIS</a:t>
            </a:r>
            <a:endParaRPr lang="fr-F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7908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816253"/>
              </p:ext>
            </p:extLst>
          </p:nvPr>
        </p:nvGraphicFramePr>
        <p:xfrm>
          <a:off x="919163" y="1100138"/>
          <a:ext cx="7681912" cy="5727446"/>
        </p:xfrm>
        <a:graphic>
          <a:graphicData uri="http://schemas.openxmlformats.org/drawingml/2006/table">
            <a:tbl>
              <a:tblPr/>
              <a:tblGrid>
                <a:gridCol w="839787"/>
                <a:gridCol w="4262438"/>
                <a:gridCol w="1090612"/>
                <a:gridCol w="1489075"/>
              </a:tblGrid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Année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Nombre de partis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(Suffrage Universel Direct)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Président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 des élections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9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1971</a:t>
                      </a: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172</a:t>
                      </a: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partis, dont nationalistes, chrétiens, socialistes, communistes, forces ouvrières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partis politiques + le GOLKAR (non politique)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Les partis ramenés au nombre de </a:t>
                      </a: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b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 Golkar + PDI (Nationaliste ) + le PPP ( Islamiste)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48</a:t>
                      </a: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partis dont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PDI-P (ancien PDI) et GOLKAR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partis islamistes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24</a:t>
                      </a: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partis ( dont 5 islamistes et  5 pour Aceh)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38</a:t>
                      </a: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partis ( dont 6 islamistes et  5 pour Aceh)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15</a:t>
                      </a: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partis ( dont 5 islamistes et  3 pour Aceh)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Soekarno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kumimoji="0" lang="fr-FR" alt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Soeharto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Abdur</a:t>
                      </a: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kumimoji="0" lang="fr-FR" alt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Wahid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SBY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SBY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??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Indirecte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Indirecte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Indirecte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Directe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Démocratique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Directe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Presidential</a:t>
                      </a: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alt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threshold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3" name="Rectangle 4"/>
          <p:cNvSpPr>
            <a:spLocks noChangeArrowheads="1"/>
          </p:cNvSpPr>
          <p:nvPr/>
        </p:nvSpPr>
        <p:spPr bwMode="auto">
          <a:xfrm>
            <a:off x="869950" y="2346325"/>
            <a:ext cx="72663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fr-F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POUR QUI VOTONS – NOUS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étrospectiv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8144</TotalTime>
  <Words>1519</Words>
  <Application>Microsoft Office PowerPoint</Application>
  <PresentationFormat>Affichage à l'écran (4:3)</PresentationFormat>
  <Paragraphs>404</Paragraphs>
  <Slides>43</Slides>
  <Notes>10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Wingdings</vt:lpstr>
      <vt:lpstr>Rétrospective</vt:lpstr>
      <vt:lpstr>Image</vt:lpstr>
      <vt:lpstr>DEMAIN, L’INDONESIE? Elections 2014</vt:lpstr>
      <vt:lpstr>PLAN</vt:lpstr>
      <vt:lpstr>Présentation PowerPoint</vt:lpstr>
      <vt:lpstr>Présentation PowerPoint</vt:lpstr>
      <vt:lpstr>De 1945 à 2014 = 6 Présidents</vt:lpstr>
      <vt:lpstr>OU EN EST L’INDONESIE MAINTENANT </vt:lpstr>
      <vt:lpstr>CHAPITRE II</vt:lpstr>
      <vt:lpstr>EVOLUTION DES ELECTIONS/ PARTIS</vt:lpstr>
      <vt:lpstr>Présentation PowerPoint</vt:lpstr>
      <vt:lpstr>    1/ AU NIVEAU NATIONAL</vt:lpstr>
      <vt:lpstr>2/  AU NIVEAU NATIONAL</vt:lpstr>
      <vt:lpstr>3/  AU NIVEAU REGIONAL</vt:lpstr>
      <vt:lpstr>Présentation PowerPoint</vt:lpstr>
      <vt:lpstr>    LA PROVINCE DE BALI</vt:lpstr>
      <vt:lpstr>Présentation PowerPoint</vt:lpstr>
      <vt:lpstr>Qui vote en Indonésie ?</vt:lpstr>
      <vt:lpstr> - 4 millions de personnes impliquées   - 550 000 bureaux de vote  - 775 millions de bulletins de vote</vt:lpstr>
      <vt:lpstr>Présentation PowerPoint</vt:lpstr>
      <vt:lpstr>Qui a voté en avril 2014 ?</vt:lpstr>
      <vt:lpstr>LES PARTIS POLITIQUES EN COMPÉTITION</vt:lpstr>
      <vt:lpstr>PRINCIPAUX PARTIS PRESENTANT UN CANDIDAT PRESIDENT</vt:lpstr>
      <vt:lpstr>PRINCIPAUX PARTIS PRESENTANT UN CANDIDAT PRESIDENT</vt:lpstr>
      <vt:lpstr>Le résultat des élections  pour l’Assemblée Nationale</vt:lpstr>
      <vt:lpstr>CHAPITRE IV</vt:lpstr>
      <vt:lpstr>Qui va être le prochain Président  de la Republik Indonesia ? </vt:lpstr>
      <vt:lpstr>       formation de coalitions de partis pour atteindre le seuil requis</vt:lpstr>
      <vt:lpstr>Formation de 2 coalitions:</vt:lpstr>
      <vt:lpstr>Présentation PowerPoint</vt:lpstr>
      <vt:lpstr>1ère coalition: JOKO WIDODO – PRESIDENT</vt:lpstr>
      <vt:lpstr>JOKOWI : FORCES et      FAIBLESSES</vt:lpstr>
      <vt:lpstr>1ère coalition: JUSUF KALLA – Vice-Président</vt:lpstr>
      <vt:lpstr>Présentation PowerPoint</vt:lpstr>
      <vt:lpstr>2ème coalition: PRABOWO SUBIANTO – PRESIDENT</vt:lpstr>
      <vt:lpstr>PRABOWO : FORCES et      FAIBLESSES</vt:lpstr>
      <vt:lpstr> 2ème coalition:  HATTA RAJASA – VICE-PRESIDENT</vt:lpstr>
      <vt:lpstr>Des styles  de campagne  très différents</vt:lpstr>
      <vt:lpstr>Présentation PowerPoint</vt:lpstr>
      <vt:lpstr>LE GOLKAR  DANS LA TOURMENTE</vt:lpstr>
      <vt:lpstr>LE PARTI DEMOCRATE – NEUTRE ??? </vt:lpstr>
      <vt:lpstr>Répartition des sièges à l’Assemblée</vt:lpstr>
      <vt:lpstr>Les voix des partis islamistes</vt:lpstr>
      <vt:lpstr>Qu’est-ce que les indonésiens attendent de leur Président ?</vt:lpstr>
      <vt:lpstr> Qui sera le nouveau Président?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Conférence du 3 juin 2014</dc:title>
  <dc:creator>Katrine Védrinelle</dc:creator>
  <cp:lastModifiedBy>Katrine Védrinelle</cp:lastModifiedBy>
  <cp:revision>279</cp:revision>
  <cp:lastPrinted>2014-05-23T16:23:28Z</cp:lastPrinted>
  <dcterms:created xsi:type="dcterms:W3CDTF">2014-05-23T04:13:12Z</dcterms:created>
  <dcterms:modified xsi:type="dcterms:W3CDTF">2014-06-16T12:38:35Z</dcterms:modified>
</cp:coreProperties>
</file>