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5" r:id="rId3"/>
  </p:sldMasterIdLst>
  <p:notesMasterIdLst>
    <p:notesMasterId r:id="rId45"/>
  </p:notesMasterIdLst>
  <p:handoutMasterIdLst>
    <p:handoutMasterId r:id="rId46"/>
  </p:handoutMasterIdLst>
  <p:sldIdLst>
    <p:sldId id="256" r:id="rId4"/>
    <p:sldId id="465" r:id="rId5"/>
    <p:sldId id="466" r:id="rId6"/>
    <p:sldId id="477" r:id="rId7"/>
    <p:sldId id="491" r:id="rId8"/>
    <p:sldId id="520" r:id="rId9"/>
    <p:sldId id="484" r:id="rId10"/>
    <p:sldId id="521" r:id="rId11"/>
    <p:sldId id="525" r:id="rId12"/>
    <p:sldId id="528" r:id="rId13"/>
    <p:sldId id="529" r:id="rId14"/>
    <p:sldId id="527" r:id="rId15"/>
    <p:sldId id="532" r:id="rId16"/>
    <p:sldId id="445" r:id="rId17"/>
    <p:sldId id="442" r:id="rId18"/>
    <p:sldId id="449" r:id="rId19"/>
    <p:sldId id="511" r:id="rId20"/>
    <p:sldId id="512" r:id="rId21"/>
    <p:sldId id="536" r:id="rId22"/>
    <p:sldId id="535" r:id="rId23"/>
    <p:sldId id="538" r:id="rId24"/>
    <p:sldId id="537" r:id="rId25"/>
    <p:sldId id="539" r:id="rId26"/>
    <p:sldId id="510" r:id="rId27"/>
    <p:sldId id="533" r:id="rId28"/>
    <p:sldId id="447" r:id="rId29"/>
    <p:sldId id="384" r:id="rId30"/>
    <p:sldId id="385" r:id="rId31"/>
    <p:sldId id="508" r:id="rId32"/>
    <p:sldId id="516" r:id="rId33"/>
    <p:sldId id="259" r:id="rId34"/>
    <p:sldId id="257" r:id="rId35"/>
    <p:sldId id="260" r:id="rId36"/>
    <p:sldId id="275" r:id="rId37"/>
    <p:sldId id="383" r:id="rId38"/>
    <p:sldId id="441" r:id="rId39"/>
    <p:sldId id="386" r:id="rId40"/>
    <p:sldId id="279" r:id="rId41"/>
    <p:sldId id="387" r:id="rId42"/>
    <p:sldId id="504" r:id="rId43"/>
    <p:sldId id="372" r:id="rId44"/>
  </p:sldIdLst>
  <p:sldSz cx="9144000" cy="6858000" type="screen4x3"/>
  <p:notesSz cx="6850063" cy="99822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tion par défaut" id="{9579A010-A055-4328-8744-3ED22A7DB4B1}">
          <p14:sldIdLst>
            <p14:sldId id="256"/>
            <p14:sldId id="465"/>
            <p14:sldId id="466"/>
          </p14:sldIdLst>
        </p14:section>
        <p14:section name="Section sans titre" id="{94BE059E-138B-4EA5-9B5A-76CB988DFB83}">
          <p14:sldIdLst>
            <p14:sldId id="477"/>
            <p14:sldId id="491"/>
            <p14:sldId id="520"/>
            <p14:sldId id="484"/>
            <p14:sldId id="521"/>
            <p14:sldId id="525"/>
            <p14:sldId id="528"/>
            <p14:sldId id="529"/>
            <p14:sldId id="527"/>
            <p14:sldId id="532"/>
            <p14:sldId id="445"/>
            <p14:sldId id="442"/>
            <p14:sldId id="449"/>
            <p14:sldId id="511"/>
            <p14:sldId id="512"/>
            <p14:sldId id="536"/>
            <p14:sldId id="535"/>
            <p14:sldId id="538"/>
            <p14:sldId id="537"/>
            <p14:sldId id="539"/>
            <p14:sldId id="510"/>
            <p14:sldId id="533"/>
            <p14:sldId id="447"/>
            <p14:sldId id="384"/>
            <p14:sldId id="385"/>
            <p14:sldId id="508"/>
            <p14:sldId id="516"/>
            <p14:sldId id="259"/>
            <p14:sldId id="257"/>
            <p14:sldId id="260"/>
            <p14:sldId id="275"/>
            <p14:sldId id="383"/>
            <p14:sldId id="441"/>
            <p14:sldId id="386"/>
            <p14:sldId id="279"/>
            <p14:sldId id="387"/>
            <p14:sldId id="504"/>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guide id="3" orient="horz" pos="3145">
          <p15:clr>
            <a:srgbClr val="A4A3A4"/>
          </p15:clr>
        </p15:guide>
        <p15:guide id="4"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48886"/>
    <a:srgbClr val="BBFDC8"/>
    <a:srgbClr val="479359"/>
    <a:srgbClr val="2E01EF"/>
    <a:srgbClr val="48C8C8"/>
    <a:srgbClr val="009900"/>
    <a:srgbClr val="FF00FF"/>
    <a:srgbClr val="0083F0"/>
    <a:srgbClr val="1F6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3" autoAdjust="0"/>
    <p:restoredTop sz="73690" autoAdjust="0"/>
  </p:normalViewPr>
  <p:slideViewPr>
    <p:cSldViewPr>
      <p:cViewPr varScale="1">
        <p:scale>
          <a:sx n="111" d="100"/>
          <a:sy n="111" d="100"/>
        </p:scale>
        <p:origin x="164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4122" y="-354"/>
      </p:cViewPr>
      <p:guideLst>
        <p:guide orient="horz" pos="3367"/>
        <p:guide pos="2381"/>
        <p:guide orient="horz" pos="3145"/>
        <p:guide pos="215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tilisateur\Documents\Association%20BUSCA\BUREAU\Tr&#233;sorier\Gestion\2024\Cotisations%202024\Synth&#232;se%20cotisation%202024\Cumul%20cotisations%20202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'analyse moyen de paiement'!$D$3</c:f>
              <c:strCache>
                <c:ptCount val="1"/>
                <c:pt idx="0">
                  <c:v>Nombre</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436F-424E-96E4-E5DE48FE3BA2}"/>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436F-424E-96E4-E5DE48FE3BA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436F-424E-96E4-E5DE48FE3BA2}"/>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436F-424E-96E4-E5DE48FE3BA2}"/>
              </c:ext>
            </c:extLst>
          </c:dPt>
          <c:cat>
            <c:strRef>
              <c:f>'analyse moyen de paiement'!$C$4:$C$7</c:f>
              <c:strCache>
                <c:ptCount val="4"/>
                <c:pt idx="0">
                  <c:v>Espèces</c:v>
                </c:pt>
                <c:pt idx="1">
                  <c:v>Virements</c:v>
                </c:pt>
                <c:pt idx="2">
                  <c:v>Chèques</c:v>
                </c:pt>
                <c:pt idx="3">
                  <c:v>Pay Asso</c:v>
                </c:pt>
              </c:strCache>
            </c:strRef>
          </c:cat>
          <c:val>
            <c:numRef>
              <c:f>'analyse moyen de paiement'!$D$4:$D$7</c:f>
              <c:numCache>
                <c:formatCode>General</c:formatCode>
                <c:ptCount val="4"/>
                <c:pt idx="0">
                  <c:v>15</c:v>
                </c:pt>
                <c:pt idx="1">
                  <c:v>46</c:v>
                </c:pt>
                <c:pt idx="2" formatCode="0">
                  <c:v>94</c:v>
                </c:pt>
                <c:pt idx="3">
                  <c:v>58</c:v>
                </c:pt>
              </c:numCache>
            </c:numRef>
          </c:val>
          <c:extLst>
            <c:ext xmlns:c16="http://schemas.microsoft.com/office/drawing/2014/chart" uri="{C3380CC4-5D6E-409C-BE32-E72D297353CC}">
              <c16:uniqueId val="{00000008-436F-424E-96E4-E5DE48FE3BA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33169776360931E-2"/>
          <c:y val="4.342131177343931E-2"/>
          <c:w val="0.8739740579788654"/>
          <c:h val="0.85714308716100784"/>
        </c:manualLayout>
      </c:layout>
      <c:barChart>
        <c:barDir val="col"/>
        <c:grouping val="stacked"/>
        <c:varyColors val="0"/>
        <c:ser>
          <c:idx val="0"/>
          <c:order val="0"/>
          <c:tx>
            <c:strRef>
              <c:f>Feuil1!$B$1</c:f>
              <c:strCache>
                <c:ptCount val="1"/>
                <c:pt idx="0">
                  <c:v>adhérents</c:v>
                </c:pt>
              </c:strCache>
            </c:strRef>
          </c:tx>
          <c:spPr>
            <a:solidFill>
              <a:srgbClr val="00B050"/>
            </a:solidFill>
          </c:spPr>
          <c:invertIfNegative val="0"/>
          <c:dLbls>
            <c:dLbl>
              <c:idx val="0"/>
              <c:layout>
                <c:manualLayout>
                  <c:x val="-1.5434529017206227E-3"/>
                  <c:y val="-0.135974369851161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B4-4DF4-8EC3-45469D25E023}"/>
                </c:ext>
              </c:extLst>
            </c:dLbl>
            <c:dLbl>
              <c:idx val="1"/>
              <c:layout>
                <c:manualLayout>
                  <c:x val="-1.2151258870419002E-7"/>
                  <c:y val="-0.13151926721946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B4-4DF4-8EC3-45469D25E023}"/>
                </c:ext>
              </c:extLst>
            </c:dLbl>
            <c:dLbl>
              <c:idx val="2"/>
              <c:layout>
                <c:manualLayout>
                  <c:x val="0"/>
                  <c:y val="-0.147818171718294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B4-4DF4-8EC3-45469D25E023}"/>
                </c:ext>
              </c:extLst>
            </c:dLbl>
            <c:dLbl>
              <c:idx val="3"/>
              <c:layout>
                <c:manualLayout>
                  <c:x val="-1.5432098765432135E-3"/>
                  <c:y val="-0.177620415913383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B4-4DF4-8EC3-45469D25E023}"/>
                </c:ext>
              </c:extLst>
            </c:dLbl>
            <c:dLbl>
              <c:idx val="4"/>
              <c:layout>
                <c:manualLayout>
                  <c:x val="0"/>
                  <c:y val="-0.179424718802288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B4-4DF4-8EC3-45469D25E023}"/>
                </c:ext>
              </c:extLst>
            </c:dLbl>
            <c:dLbl>
              <c:idx val="5"/>
              <c:layout>
                <c:manualLayout>
                  <c:x val="0"/>
                  <c:y val="-0.249851868310928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B4-4DF4-8EC3-45469D25E023}"/>
                </c:ext>
              </c:extLst>
            </c:dLbl>
            <c:dLbl>
              <c:idx val="6"/>
              <c:layout>
                <c:manualLayout>
                  <c:x val="1.371977952862905E-3"/>
                  <c:y val="5.4710461463877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B4-4DF4-8EC3-45469D25E023}"/>
                </c:ext>
              </c:extLst>
            </c:dLbl>
            <c:dLbl>
              <c:idx val="7"/>
              <c:tx>
                <c:rich>
                  <a:bodyPr/>
                  <a:lstStyle/>
                  <a:p>
                    <a:r>
                      <a:rPr lang="en-US" b="1" dirty="0"/>
                      <a:t>130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E6-4C26-9120-7281E691BCC1}"/>
                </c:ext>
              </c:extLst>
            </c:dLbl>
            <c:dLbl>
              <c:idx val="12"/>
              <c:layout>
                <c:manualLayout>
                  <c:x val="3.7897533882828342E-2"/>
                  <c:y val="-1.6033572027350496E-2"/>
                </c:manualLayout>
              </c:layout>
              <c:spPr>
                <a:noFill/>
                <a:ln>
                  <a:noFill/>
                </a:ln>
                <a:effectLst/>
              </c:spPr>
              <c:txPr>
                <a:bodyPr wrap="square" lIns="38100" tIns="19050" rIns="38100" bIns="19050" anchor="ctr">
                  <a:spAutoFit/>
                </a:bodyPr>
                <a:lstStyle/>
                <a:p>
                  <a:pPr>
                    <a:defRPr b="1"/>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F4-4E2B-B813-5934EE4AF9C6}"/>
                </c:ext>
              </c:extLst>
            </c:dLbl>
            <c:dLbl>
              <c:idx val="14"/>
              <c:delete val="1"/>
              <c:extLst>
                <c:ext xmlns:c15="http://schemas.microsoft.com/office/drawing/2012/chart" uri="{CE6537A1-D6FC-4f65-9D91-7224C49458BB}"/>
                <c:ext xmlns:c16="http://schemas.microsoft.com/office/drawing/2014/chart" uri="{C3380CC4-5D6E-409C-BE32-E72D297353CC}">
                  <c16:uniqueId val="{00000002-55F4-4E2B-B813-5934EE4AF9C6}"/>
                </c:ext>
              </c:extLst>
            </c:dLbl>
            <c:spPr>
              <a:noFill/>
              <a:ln>
                <a:noFill/>
              </a:ln>
              <a:effectLst/>
            </c:spPr>
            <c:txPr>
              <a:bodyPr wrap="square" lIns="38100" tIns="19050" rIns="38100" bIns="19050" anchor="ctr">
                <a:spAutoFit/>
              </a:bodyPr>
              <a:lstStyle/>
              <a:p>
                <a:pPr>
                  <a:defRPr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Feuil1!$B$2:$B$16</c:f>
              <c:numCache>
                <c:formatCode>General</c:formatCode>
                <c:ptCount val="15"/>
                <c:pt idx="0">
                  <c:v>45</c:v>
                </c:pt>
                <c:pt idx="1">
                  <c:v>33</c:v>
                </c:pt>
                <c:pt idx="2">
                  <c:v>47</c:v>
                </c:pt>
                <c:pt idx="3">
                  <c:v>61</c:v>
                </c:pt>
                <c:pt idx="4">
                  <c:v>67</c:v>
                </c:pt>
                <c:pt idx="5">
                  <c:v>91</c:v>
                </c:pt>
                <c:pt idx="6">
                  <c:v>119</c:v>
                </c:pt>
                <c:pt idx="7">
                  <c:v>130</c:v>
                </c:pt>
                <c:pt idx="8">
                  <c:v>130</c:v>
                </c:pt>
                <c:pt idx="9">
                  <c:v>130</c:v>
                </c:pt>
                <c:pt idx="10">
                  <c:v>133</c:v>
                </c:pt>
                <c:pt idx="11">
                  <c:v>169</c:v>
                </c:pt>
                <c:pt idx="12">
                  <c:v>164</c:v>
                </c:pt>
                <c:pt idx="14">
                  <c:v>0</c:v>
                </c:pt>
              </c:numCache>
            </c:numRef>
          </c:val>
          <c:extLst>
            <c:ext xmlns:c16="http://schemas.microsoft.com/office/drawing/2014/chart" uri="{C3380CC4-5D6E-409C-BE32-E72D297353CC}">
              <c16:uniqueId val="{00000007-07B4-4DF4-8EC3-45469D25E023}"/>
            </c:ext>
          </c:extLst>
        </c:ser>
        <c:ser>
          <c:idx val="1"/>
          <c:order val="1"/>
          <c:tx>
            <c:strRef>
              <c:f>Feuil1!$C$1</c:f>
              <c:strCache>
                <c:ptCount val="1"/>
                <c:pt idx="0">
                  <c:v>annonceurs</c:v>
                </c:pt>
              </c:strCache>
            </c:strRef>
          </c:tx>
          <c:spPr>
            <a:solidFill>
              <a:srgbClr val="00B0F0"/>
            </a:solidFill>
          </c:spPr>
          <c:invertIfNegative val="0"/>
          <c:dLbls>
            <c:dLbl>
              <c:idx val="7"/>
              <c:tx>
                <c:rich>
                  <a:bodyPr/>
                  <a:lstStyle/>
                  <a:p>
                    <a:r>
                      <a:rPr lang="en-US" b="0" dirty="0"/>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EE6-4C26-9120-7281E691BCC1}"/>
                </c:ext>
              </c:extLst>
            </c:dLbl>
            <c:dLbl>
              <c:idx val="12"/>
              <c:layout>
                <c:manualLayout>
                  <c:x val="3.0609546597669131E-2"/>
                  <c:y val="-4.8990904136465817E-17"/>
                </c:manualLayout>
              </c:layout>
              <c:spPr>
                <a:noFill/>
                <a:ln>
                  <a:noFill/>
                </a:ln>
                <a:effectLst/>
              </c:spPr>
              <c:txPr>
                <a:bodyPr wrap="square" lIns="38100" tIns="19050" rIns="38100" bIns="19050" anchor="ctr">
                  <a:spAutoFit/>
                </a:bodyPr>
                <a:lstStyle/>
                <a:p>
                  <a:pPr>
                    <a:defRPr b="1"/>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F4-4E2B-B813-5934EE4AF9C6}"/>
                </c:ext>
              </c:extLst>
            </c:dLbl>
            <c:spPr>
              <a:noFill/>
              <a:ln>
                <a:noFill/>
              </a:ln>
              <a:effectLst/>
            </c:spPr>
            <c:txPr>
              <a:bodyPr wrap="square" lIns="38100" tIns="19050" rIns="38100" bIns="19050" anchor="ctr">
                <a:spAutoFit/>
              </a:bodyPr>
              <a:lstStyle/>
              <a:p>
                <a:pPr>
                  <a:defRPr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Feuil1!$C$2:$C$16</c:f>
              <c:numCache>
                <c:formatCode>General</c:formatCode>
                <c:ptCount val="15"/>
                <c:pt idx="6">
                  <c:v>45</c:v>
                </c:pt>
                <c:pt idx="7">
                  <c:v>49</c:v>
                </c:pt>
                <c:pt idx="8">
                  <c:v>45</c:v>
                </c:pt>
                <c:pt idx="9">
                  <c:v>50</c:v>
                </c:pt>
                <c:pt idx="10">
                  <c:v>48</c:v>
                </c:pt>
                <c:pt idx="11">
                  <c:v>48</c:v>
                </c:pt>
                <c:pt idx="12">
                  <c:v>49</c:v>
                </c:pt>
              </c:numCache>
            </c:numRef>
          </c:val>
          <c:extLst>
            <c:ext xmlns:c16="http://schemas.microsoft.com/office/drawing/2014/chart" uri="{C3380CC4-5D6E-409C-BE32-E72D297353CC}">
              <c16:uniqueId val="{00000002-DEE6-4C26-9120-7281E691BCC1}"/>
            </c:ext>
          </c:extLst>
        </c:ser>
        <c:dLbls>
          <c:showLegendKey val="0"/>
          <c:showVal val="0"/>
          <c:showCatName val="0"/>
          <c:showSerName val="0"/>
          <c:showPercent val="0"/>
          <c:showBubbleSize val="0"/>
        </c:dLbls>
        <c:gapWidth val="150"/>
        <c:overlap val="100"/>
        <c:axId val="170212352"/>
        <c:axId val="169105664"/>
      </c:barChart>
      <c:catAx>
        <c:axId val="170212352"/>
        <c:scaling>
          <c:orientation val="minMax"/>
        </c:scaling>
        <c:delete val="0"/>
        <c:axPos val="b"/>
        <c:numFmt formatCode="General" sourceLinked="1"/>
        <c:majorTickMark val="out"/>
        <c:minorTickMark val="none"/>
        <c:tickLblPos val="nextTo"/>
        <c:crossAx val="169105664"/>
        <c:crosses val="autoZero"/>
        <c:auto val="1"/>
        <c:lblAlgn val="ctr"/>
        <c:lblOffset val="100"/>
        <c:noMultiLvlLbl val="0"/>
      </c:catAx>
      <c:valAx>
        <c:axId val="169105664"/>
        <c:scaling>
          <c:orientation val="minMax"/>
        </c:scaling>
        <c:delete val="0"/>
        <c:axPos val="l"/>
        <c:majorGridlines/>
        <c:numFmt formatCode="General" sourceLinked="1"/>
        <c:majorTickMark val="out"/>
        <c:minorTickMark val="none"/>
        <c:tickLblPos val="nextTo"/>
        <c:crossAx val="170212352"/>
        <c:crosses val="autoZero"/>
        <c:crossBetween val="between"/>
      </c:valAx>
      <c:spPr>
        <a:noFill/>
        <a:ln w="25400">
          <a:noFill/>
        </a:ln>
      </c:spPr>
    </c:plotArea>
    <c:plotVisOnly val="1"/>
    <c:dispBlanksAs val="gap"/>
    <c:showDLblsOverMax val="0"/>
  </c:chart>
  <c:txPr>
    <a:bodyPr/>
    <a:lstStyle/>
    <a:p>
      <a:pPr>
        <a:defRPr sz="1800"/>
      </a:pPr>
      <a:endParaRPr lang="fr-F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0.61404</cdr:x>
      <cdr:y>0.32618</cdr:y>
    </cdr:from>
    <cdr:to>
      <cdr:x>0.71309</cdr:x>
      <cdr:y>0.40929</cdr:y>
    </cdr:to>
    <cdr:sp macro="" textlink="">
      <cdr:nvSpPr>
        <cdr:cNvPr id="2" name="ZoneTexte 1"/>
        <cdr:cNvSpPr txBox="1"/>
      </cdr:nvSpPr>
      <cdr:spPr>
        <a:xfrm xmlns:a="http://schemas.openxmlformats.org/drawingml/2006/main">
          <a:off x="3562165" y="1367835"/>
          <a:ext cx="574615" cy="3485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2400" dirty="0"/>
            <a:t>46</a:t>
          </a:r>
        </a:p>
      </cdr:txBody>
    </cdr:sp>
  </cdr:relSizeAnchor>
  <cdr:relSizeAnchor xmlns:cdr="http://schemas.openxmlformats.org/drawingml/2006/chartDrawing">
    <cdr:from>
      <cdr:x>0.48256</cdr:x>
      <cdr:y>0.63539</cdr:y>
    </cdr:from>
    <cdr:to>
      <cdr:x>0.57655</cdr:x>
      <cdr:y>0.73727</cdr:y>
    </cdr:to>
    <cdr:sp macro="" textlink="">
      <cdr:nvSpPr>
        <cdr:cNvPr id="3" name="ZoneTexte 2"/>
        <cdr:cNvSpPr txBox="1"/>
      </cdr:nvSpPr>
      <cdr:spPr>
        <a:xfrm xmlns:a="http://schemas.openxmlformats.org/drawingml/2006/main">
          <a:off x="2799425" y="2664507"/>
          <a:ext cx="545268" cy="4272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400" dirty="0"/>
            <a:t>94</a:t>
          </a:r>
        </a:p>
        <a:p xmlns:a="http://schemas.openxmlformats.org/drawingml/2006/main">
          <a:endParaRPr lang="fr-FR" dirty="0"/>
        </a:p>
        <a:p xmlns:a="http://schemas.openxmlformats.org/drawingml/2006/main">
          <a:endParaRPr lang="fr-FR" sz="1100" dirty="0"/>
        </a:p>
      </cdr:txBody>
    </cdr:sp>
  </cdr:relSizeAnchor>
  <cdr:relSizeAnchor xmlns:cdr="http://schemas.openxmlformats.org/drawingml/2006/chartDrawing">
    <cdr:from>
      <cdr:x>0.31589</cdr:x>
      <cdr:y>0.25514</cdr:y>
    </cdr:from>
    <cdr:to>
      <cdr:x>0.41519</cdr:x>
      <cdr:y>0.34629</cdr:y>
    </cdr:to>
    <cdr:sp macro="" textlink="">
      <cdr:nvSpPr>
        <cdr:cNvPr id="4" name="ZoneTexte 3"/>
        <cdr:cNvSpPr txBox="1"/>
      </cdr:nvSpPr>
      <cdr:spPr>
        <a:xfrm xmlns:a="http://schemas.openxmlformats.org/drawingml/2006/main">
          <a:off x="1832539" y="1069929"/>
          <a:ext cx="576050" cy="382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400" dirty="0"/>
            <a:t>58</a:t>
          </a:r>
        </a:p>
      </cdr:txBody>
    </cdr:sp>
  </cdr:relSizeAnchor>
  <cdr:relSizeAnchor xmlns:cdr="http://schemas.openxmlformats.org/drawingml/2006/chartDrawing">
    <cdr:from>
      <cdr:x>0.51523</cdr:x>
      <cdr:y>0.1126</cdr:y>
    </cdr:from>
    <cdr:to>
      <cdr:x>0.60138</cdr:x>
      <cdr:y>0.20912</cdr:y>
    </cdr:to>
    <cdr:sp macro="" textlink="">
      <cdr:nvSpPr>
        <cdr:cNvPr id="5" name="ZoneTexte 4"/>
        <cdr:cNvSpPr txBox="1"/>
      </cdr:nvSpPr>
      <cdr:spPr>
        <a:xfrm xmlns:a="http://schemas.openxmlformats.org/drawingml/2006/main">
          <a:off x="2988950" y="472188"/>
          <a:ext cx="499759" cy="404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400" dirty="0"/>
            <a:t>25</a:t>
          </a:r>
        </a:p>
      </cdr:txBody>
    </cdr:sp>
  </cdr:relSizeAnchor>
</c:userShapes>
</file>

<file path=ppt/drawings/drawing2.xml><?xml version="1.0" encoding="utf-8"?>
<c:userShapes xmlns:c="http://schemas.openxmlformats.org/drawingml/2006/chart">
  <cdr:relSizeAnchor xmlns:cdr="http://schemas.openxmlformats.org/drawingml/2006/chartDrawing">
    <cdr:from>
      <cdr:x>0.25375</cdr:x>
      <cdr:y>0.09642</cdr:y>
    </cdr:from>
    <cdr:to>
      <cdr:x>0.70874</cdr:x>
      <cdr:y>0.19285</cdr:y>
    </cdr:to>
    <cdr:sp macro="" textlink="">
      <cdr:nvSpPr>
        <cdr:cNvPr id="5" name="ZoneTexte 4"/>
        <cdr:cNvSpPr txBox="1"/>
      </cdr:nvSpPr>
      <cdr:spPr>
        <a:xfrm xmlns:a="http://schemas.openxmlformats.org/drawingml/2006/main">
          <a:off x="2088232" y="432048"/>
          <a:ext cx="374441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0.2275</cdr:x>
      <cdr:y>0.12856</cdr:y>
    </cdr:from>
    <cdr:to>
      <cdr:x>0.70874</cdr:x>
      <cdr:y>0.19285</cdr:y>
    </cdr:to>
    <cdr:sp macro="" textlink="">
      <cdr:nvSpPr>
        <cdr:cNvPr id="6" name="ZoneTexte 5"/>
        <cdr:cNvSpPr txBox="1"/>
      </cdr:nvSpPr>
      <cdr:spPr>
        <a:xfrm xmlns:a="http://schemas.openxmlformats.org/drawingml/2006/main">
          <a:off x="1872208" y="576064"/>
          <a:ext cx="396044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0.72178</cdr:x>
      <cdr:y>0.09614</cdr:y>
    </cdr:from>
    <cdr:to>
      <cdr:x>0.7879</cdr:x>
      <cdr:y>0.17385</cdr:y>
    </cdr:to>
    <cdr:sp macro="" textlink="">
      <cdr:nvSpPr>
        <cdr:cNvPr id="4" name="ZoneTexte 9">
          <a:extLst xmlns:a="http://schemas.openxmlformats.org/drawingml/2006/main">
            <a:ext uri="{FF2B5EF4-FFF2-40B4-BE49-F238E27FC236}">
              <a16:creationId xmlns:a16="http://schemas.microsoft.com/office/drawing/2014/main" id="{FBAD9116-2967-25BC-8010-D1B6A7A3B0CD}"/>
            </a:ext>
          </a:extLst>
        </cdr:cNvPr>
        <cdr:cNvSpPr txBox="1"/>
      </cdr:nvSpPr>
      <cdr:spPr>
        <a:xfrm xmlns:a="http://schemas.openxmlformats.org/drawingml/2006/main">
          <a:off x="6288852" y="456916"/>
          <a:ext cx="57606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r>
            <a:rPr lang="fr-FR" b="1" dirty="0"/>
            <a:t>217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1" y="2"/>
            <a:ext cx="2973348" cy="499481"/>
          </a:xfrm>
          <a:prstGeom prst="rect">
            <a:avLst/>
          </a:prstGeom>
          <a:noFill/>
          <a:ln>
            <a:noFill/>
          </a:ln>
        </p:spPr>
        <p:txBody>
          <a:bodyPr wrap="square" lIns="82998" tIns="41499" rIns="82998" bIns="41499" anchorCtr="0" compatLnSpc="0"/>
          <a:lstStyle>
            <a:defPPr lvl="0">
              <a:buSzPct val="45000"/>
              <a:buFont typeface="StarSymbol"/>
              <a:buNone/>
            </a:defPPr>
            <a:lvl1pPr lvl="0" fontAlgn="auto" hangingPunct="0">
              <a:spcBef>
                <a:spcPts val="0"/>
              </a:spcBef>
              <a:spcAft>
                <a:spcPts val="0"/>
              </a:spcAft>
              <a:buSzPct val="45000"/>
              <a:buFont typeface="StarSymbol"/>
              <a:buNone/>
              <a:defRPr sz="13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3" name="Espace réservé de la date 2"/>
          <p:cNvSpPr txBox="1">
            <a:spLocks noGrp="1"/>
          </p:cNvSpPr>
          <p:nvPr>
            <p:ph type="dt" sz="quarter" idx="1"/>
          </p:nvPr>
        </p:nvSpPr>
        <p:spPr>
          <a:xfrm>
            <a:off x="3876717" y="2"/>
            <a:ext cx="2973347" cy="499481"/>
          </a:xfrm>
          <a:prstGeom prst="rect">
            <a:avLst/>
          </a:prstGeom>
          <a:noFill/>
          <a:ln>
            <a:noFill/>
          </a:ln>
        </p:spPr>
        <p:txBody>
          <a:bodyPr wrap="square" lIns="82998" tIns="41499" rIns="82998" bIns="41499" anchorCtr="0" compatLnSpc="0"/>
          <a:lstStyle>
            <a:defPPr lvl="0">
              <a:buSzPct val="45000"/>
              <a:buFont typeface="StarSymbol"/>
              <a:buNone/>
            </a:defPPr>
            <a:lvl1pPr lvl="0" algn="r" fontAlgn="auto" hangingPunct="0">
              <a:spcBef>
                <a:spcPts val="0"/>
              </a:spcBef>
              <a:spcAft>
                <a:spcPts val="0"/>
              </a:spcAft>
              <a:buSzPct val="45000"/>
              <a:buFont typeface="StarSymbol"/>
              <a:buNone/>
              <a:defRPr sz="13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4" name="Espace réservé du pied de page 3"/>
          <p:cNvSpPr txBox="1">
            <a:spLocks noGrp="1"/>
          </p:cNvSpPr>
          <p:nvPr>
            <p:ph type="ftr" sz="quarter" idx="2"/>
          </p:nvPr>
        </p:nvSpPr>
        <p:spPr>
          <a:xfrm>
            <a:off x="1" y="9482719"/>
            <a:ext cx="2973348" cy="499481"/>
          </a:xfrm>
          <a:prstGeom prst="rect">
            <a:avLst/>
          </a:prstGeom>
          <a:noFill/>
          <a:ln>
            <a:noFill/>
          </a:ln>
        </p:spPr>
        <p:txBody>
          <a:bodyPr wrap="square" lIns="82998" tIns="41499" rIns="82998" bIns="41499" anchor="b" anchorCtr="0" compatLnSpc="0"/>
          <a:lstStyle>
            <a:defPPr lvl="0">
              <a:buSzPct val="45000"/>
              <a:buFont typeface="StarSymbol"/>
              <a:buNone/>
            </a:defPPr>
            <a:lvl1pPr lvl="0" fontAlgn="auto" hangingPunct="0">
              <a:spcBef>
                <a:spcPts val="0"/>
              </a:spcBef>
              <a:spcAft>
                <a:spcPts val="0"/>
              </a:spcAft>
              <a:buSzPct val="45000"/>
              <a:buFont typeface="StarSymbol"/>
              <a:buNone/>
              <a:defRPr sz="13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5" name="Espace réservé du numéro de diapositive 4"/>
          <p:cNvSpPr txBox="1">
            <a:spLocks noGrp="1"/>
          </p:cNvSpPr>
          <p:nvPr>
            <p:ph type="sldNum" sz="quarter" idx="3"/>
          </p:nvPr>
        </p:nvSpPr>
        <p:spPr>
          <a:xfrm>
            <a:off x="3876717" y="9482719"/>
            <a:ext cx="2973347" cy="499481"/>
          </a:xfrm>
          <a:prstGeom prst="rect">
            <a:avLst/>
          </a:prstGeom>
          <a:noFill/>
          <a:ln>
            <a:noFill/>
          </a:ln>
        </p:spPr>
        <p:txBody>
          <a:bodyPr wrap="square" lIns="82998" tIns="41499" rIns="82998" bIns="41499" anchor="b" anchorCtr="0" compatLnSpc="0"/>
          <a:lstStyle>
            <a:defPPr lvl="0">
              <a:buSzPct val="45000"/>
              <a:buFont typeface="StarSymbol"/>
              <a:buNone/>
            </a:defPPr>
            <a:lvl1pPr lvl="0" algn="r" fontAlgn="auto" hangingPunct="0">
              <a:spcBef>
                <a:spcPts val="0"/>
              </a:spcBef>
              <a:spcAft>
                <a:spcPts val="0"/>
              </a:spcAft>
              <a:buSzPct val="45000"/>
              <a:buFont typeface="StarSymbol"/>
              <a:buNone/>
              <a:defRPr sz="13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fld id="{BE79AC5B-BD7B-468D-A4E6-D1BCD02D33AE}" type="slidenum">
              <a:rPr lang="fr-FR"/>
              <a:pPr>
                <a:defRPr sz="140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Espace réservé de l'image des diapositives 1"/>
          <p:cNvSpPr>
            <a:spLocks noGrp="1" noRot="1" noChangeAspect="1"/>
          </p:cNvSpPr>
          <p:nvPr>
            <p:ph type="sldImg" idx="2"/>
          </p:nvPr>
        </p:nvSpPr>
        <p:spPr bwMode="auto">
          <a:xfrm>
            <a:off x="931863" y="758825"/>
            <a:ext cx="4984750" cy="3740150"/>
          </a:xfrm>
          <a:prstGeom prst="rect">
            <a:avLst/>
          </a:prstGeom>
          <a:noFill/>
          <a:ln w="9525">
            <a:noFill/>
            <a:miter lim="800000"/>
            <a:headEnd/>
            <a:tailEnd/>
          </a:ln>
        </p:spPr>
      </p:sp>
      <p:sp>
        <p:nvSpPr>
          <p:cNvPr id="3" name="Espace réservé des commentaires 2"/>
          <p:cNvSpPr txBox="1">
            <a:spLocks noGrp="1"/>
          </p:cNvSpPr>
          <p:nvPr>
            <p:ph type="body" sz="quarter" idx="3"/>
          </p:nvPr>
        </p:nvSpPr>
        <p:spPr>
          <a:xfrm>
            <a:off x="684719" y="4741358"/>
            <a:ext cx="5480626" cy="4492360"/>
          </a:xfrm>
          <a:prstGeom prst="rect">
            <a:avLst/>
          </a:prstGeom>
          <a:noFill/>
          <a:ln>
            <a:noFill/>
          </a:ln>
        </p:spPr>
        <p:txBody>
          <a:bodyPr lIns="0" tIns="0" rIns="0" bIns="0"/>
          <a:lstStyle/>
          <a:p>
            <a:pPr lvl="0"/>
            <a:endParaRPr lang="fr-FR" noProof="0"/>
          </a:p>
        </p:txBody>
      </p:sp>
      <p:sp>
        <p:nvSpPr>
          <p:cNvPr id="4" name="Espace réservé de l'en-tête 3"/>
          <p:cNvSpPr txBox="1">
            <a:spLocks noGrp="1"/>
          </p:cNvSpPr>
          <p:nvPr>
            <p:ph type="hdr" sz="quarter"/>
          </p:nvPr>
        </p:nvSpPr>
        <p:spPr>
          <a:xfrm>
            <a:off x="1" y="2"/>
            <a:ext cx="2973348" cy="499481"/>
          </a:xfrm>
          <a:prstGeom prst="rect">
            <a:avLst/>
          </a:prstGeom>
          <a:noFill/>
          <a:ln>
            <a:noFill/>
          </a:ln>
        </p:spPr>
        <p:txBody>
          <a:bodyPr lIns="0" tIns="0" rIns="0" bIns="0" anchorCtr="0"/>
          <a:lstStyle>
            <a:lvl1pPr lvl="0" fontAlgn="auto" hangingPunct="0">
              <a:spcBef>
                <a:spcPts val="0"/>
              </a:spcBef>
              <a:spcAft>
                <a:spcPts val="0"/>
              </a:spcAft>
              <a:buNone/>
              <a:tabLst/>
              <a:defRPr lang="fr-FR" sz="1300" kern="1200" smtClean="0">
                <a:latin typeface="Times New Roman" pitchFamily="18"/>
                <a:ea typeface="Lucida Sans Unicode" pitchFamily="2"/>
                <a:cs typeface="Tahoma" pitchFamily="2"/>
              </a:defRPr>
            </a:lvl1pPr>
          </a:lstStyle>
          <a:p>
            <a:pPr>
              <a:defRPr/>
            </a:pPr>
            <a:endParaRPr/>
          </a:p>
        </p:txBody>
      </p:sp>
      <p:sp>
        <p:nvSpPr>
          <p:cNvPr id="5" name="Espace réservé de la date 4"/>
          <p:cNvSpPr txBox="1">
            <a:spLocks noGrp="1"/>
          </p:cNvSpPr>
          <p:nvPr>
            <p:ph type="dt" idx="1"/>
          </p:nvPr>
        </p:nvSpPr>
        <p:spPr>
          <a:xfrm>
            <a:off x="3876717" y="2"/>
            <a:ext cx="2973347" cy="499481"/>
          </a:xfrm>
          <a:prstGeom prst="rect">
            <a:avLst/>
          </a:prstGeom>
          <a:noFill/>
          <a:ln>
            <a:noFill/>
          </a:ln>
        </p:spPr>
        <p:txBody>
          <a:bodyPr lIns="0" tIns="0" rIns="0" bIns="0" anchorCtr="0"/>
          <a:lstStyle>
            <a:lvl1pPr lvl="0" algn="r" fontAlgn="auto" hangingPunct="0">
              <a:spcBef>
                <a:spcPts val="0"/>
              </a:spcBef>
              <a:spcAft>
                <a:spcPts val="0"/>
              </a:spcAft>
              <a:buNone/>
              <a:tabLst/>
              <a:defRPr lang="fr-FR" sz="1300" kern="1200" smtClean="0">
                <a:latin typeface="Times New Roman" pitchFamily="18"/>
                <a:ea typeface="Lucida Sans Unicode" pitchFamily="2"/>
                <a:cs typeface="Tahoma" pitchFamily="2"/>
              </a:defRPr>
            </a:lvl1pPr>
          </a:lstStyle>
          <a:p>
            <a:pPr>
              <a:defRPr/>
            </a:pPr>
            <a:endParaRPr/>
          </a:p>
        </p:txBody>
      </p:sp>
      <p:sp>
        <p:nvSpPr>
          <p:cNvPr id="6" name="Espace réservé du pied de page 5"/>
          <p:cNvSpPr txBox="1">
            <a:spLocks noGrp="1"/>
          </p:cNvSpPr>
          <p:nvPr>
            <p:ph type="ftr" sz="quarter" idx="4"/>
          </p:nvPr>
        </p:nvSpPr>
        <p:spPr>
          <a:xfrm>
            <a:off x="1" y="9482719"/>
            <a:ext cx="2973348" cy="499481"/>
          </a:xfrm>
          <a:prstGeom prst="rect">
            <a:avLst/>
          </a:prstGeom>
          <a:noFill/>
          <a:ln>
            <a:noFill/>
          </a:ln>
        </p:spPr>
        <p:txBody>
          <a:bodyPr lIns="0" tIns="0" rIns="0" bIns="0" anchor="b" anchorCtr="0"/>
          <a:lstStyle>
            <a:lvl1pPr lvl="0" fontAlgn="auto" hangingPunct="0">
              <a:spcBef>
                <a:spcPts val="0"/>
              </a:spcBef>
              <a:spcAft>
                <a:spcPts val="0"/>
              </a:spcAft>
              <a:buNone/>
              <a:tabLst/>
              <a:defRPr lang="fr-FR" sz="1300" kern="1200" smtClean="0">
                <a:latin typeface="Times New Roman" pitchFamily="18"/>
                <a:ea typeface="Lucida Sans Unicode" pitchFamily="2"/>
                <a:cs typeface="Tahoma" pitchFamily="2"/>
              </a:defRPr>
            </a:lvl1pPr>
          </a:lstStyle>
          <a:p>
            <a:pPr>
              <a:defRPr/>
            </a:pPr>
            <a:endParaRPr/>
          </a:p>
        </p:txBody>
      </p:sp>
      <p:sp>
        <p:nvSpPr>
          <p:cNvPr id="7" name="Espace réservé du numéro de diapositive 6"/>
          <p:cNvSpPr txBox="1">
            <a:spLocks noGrp="1"/>
          </p:cNvSpPr>
          <p:nvPr>
            <p:ph type="sldNum" sz="quarter" idx="5"/>
          </p:nvPr>
        </p:nvSpPr>
        <p:spPr>
          <a:xfrm>
            <a:off x="3876717" y="9482719"/>
            <a:ext cx="2973347" cy="499481"/>
          </a:xfrm>
          <a:prstGeom prst="rect">
            <a:avLst/>
          </a:prstGeom>
          <a:noFill/>
          <a:ln>
            <a:noFill/>
          </a:ln>
        </p:spPr>
        <p:txBody>
          <a:bodyPr lIns="0" tIns="0" rIns="0" bIns="0" anchor="b" anchorCtr="0"/>
          <a:lstStyle>
            <a:lvl1pPr lvl="0" algn="r" fontAlgn="auto" hangingPunct="0">
              <a:spcBef>
                <a:spcPts val="0"/>
              </a:spcBef>
              <a:spcAft>
                <a:spcPts val="0"/>
              </a:spcAft>
              <a:buNone/>
              <a:tabLst/>
              <a:defRPr lang="fr-FR" sz="1300" kern="1200" smtClean="0">
                <a:latin typeface="Times New Roman" pitchFamily="18"/>
                <a:ea typeface="Lucida Sans Unicode" pitchFamily="2"/>
                <a:cs typeface="Tahoma" pitchFamily="2"/>
              </a:defRPr>
            </a:lvl1pPr>
          </a:lstStyle>
          <a:p>
            <a:pPr>
              <a:defRPr/>
            </a:pPr>
            <a:fld id="{BA2103DE-FDCC-47AB-85FE-3844319DDDD6}" type="slidenum">
              <a:rPr/>
              <a:pPr>
                <a:defRPr/>
              </a:pPr>
              <a:t>‹N°›</a:t>
            </a:fld>
            <a:endParaRPr/>
          </a:p>
        </p:txBody>
      </p:sp>
    </p:spTree>
  </p:cSld>
  <p:clrMap bg1="lt1" tx1="dk1" bg2="lt2" tx2="dk2" accent1="accent1" accent2="accent2" accent3="accent3" accent4="accent4" accent5="accent5" accent6="accent6" hlink="hlink" folHlink="folHlink"/>
  <p:hf hdr="0" ftr="0" dt="0"/>
  <p:notesStyle>
    <a:lvl1pPr marL="215900" indent="-215900" algn="l" rtl="0" eaLnBrk="0" fontAlgn="base" hangingPunct="0">
      <a:spcBef>
        <a:spcPct val="30000"/>
      </a:spcBef>
      <a:spcAft>
        <a:spcPct val="0"/>
      </a:spcAft>
      <a:defRPr lang="fr-FR" sz="2000" kern="1200">
        <a:solidFill>
          <a:schemeClr val="tx1"/>
        </a:solidFill>
        <a:latin typeface="Arial" pitchFamily="18"/>
        <a:ea typeface="Microsoft YaHei" pitchFamily="2"/>
        <a:cs typeface="Arial" pitchFamily="2"/>
      </a:defRPr>
    </a:lvl1pPr>
    <a:lvl2pPr marL="742950" indent="-285750" algn="l" rtl="0" fontAlgn="base">
      <a:spcBef>
        <a:spcPct val="30000"/>
      </a:spcBef>
      <a:spcAft>
        <a:spcPct val="0"/>
      </a:spcAft>
      <a:defRPr sz="1200" kern="1200">
        <a:solidFill>
          <a:schemeClr val="tx1"/>
        </a:solidFill>
        <a:latin typeface="+mn-lt"/>
        <a:ea typeface="Microsoft YaHei" pitchFamily="34" charset="-122"/>
        <a:cs typeface="+mn-cs"/>
      </a:defRPr>
    </a:lvl2pPr>
    <a:lvl3pPr marL="1143000" indent="-228600" algn="l" rtl="0" fontAlgn="base">
      <a:spcBef>
        <a:spcPct val="30000"/>
      </a:spcBef>
      <a:spcAft>
        <a:spcPct val="0"/>
      </a:spcAft>
      <a:defRPr sz="1200" kern="1200">
        <a:solidFill>
          <a:schemeClr val="tx1"/>
        </a:solidFill>
        <a:latin typeface="+mn-lt"/>
        <a:ea typeface="Microsoft YaHei" pitchFamily="34" charset="-122"/>
        <a:cs typeface="+mn-cs"/>
      </a:defRPr>
    </a:lvl3pPr>
    <a:lvl4pPr marL="1600200" indent="-228600" algn="l" rtl="0" fontAlgn="base">
      <a:spcBef>
        <a:spcPct val="30000"/>
      </a:spcBef>
      <a:spcAft>
        <a:spcPct val="0"/>
      </a:spcAft>
      <a:defRPr sz="1200" kern="1200">
        <a:solidFill>
          <a:schemeClr val="tx1"/>
        </a:solidFill>
        <a:latin typeface="+mn-lt"/>
        <a:ea typeface="Microsoft YaHei" pitchFamily="34" charset="-122"/>
        <a:cs typeface="+mn-cs"/>
      </a:defRPr>
    </a:lvl4pPr>
    <a:lvl5pPr marL="2057400" indent="-228600" algn="l" rtl="0" fontAlgn="base">
      <a:spcBef>
        <a:spcPct val="30000"/>
      </a:spcBef>
      <a:spcAft>
        <a:spcPct val="0"/>
      </a:spcAft>
      <a:defRPr sz="1200" kern="1200">
        <a:solidFill>
          <a:schemeClr val="tx1"/>
        </a:solidFill>
        <a:latin typeface="+mn-lt"/>
        <a:ea typeface="Microsoft YaHei"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solidFill>
            <a:srgbClr val="4F81BD"/>
          </a:solidFill>
          <a:ln w="25560">
            <a:solidFill>
              <a:srgbClr val="385D8A"/>
            </a:solidFill>
          </a:ln>
        </p:spPr>
      </p:sp>
      <p:sp>
        <p:nvSpPr>
          <p:cNvPr id="44035" name="Espace réservé des commentaires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r>
              <a:rPr lang="fr-FR" noProof="0" dirty="0">
                <a:solidFill>
                  <a:srgbClr val="000000"/>
                </a:solidFill>
                <a:latin typeface="Arial" pitchFamily="34" charset="0"/>
                <a:ea typeface="Microsoft YaHei" pitchFamily="34" charset="-122"/>
                <a:cs typeface="Arial" pitchFamily="34" charset="0"/>
              </a:rPr>
              <a:t>Merci d'être venu si nombreuses et nombreux.</a:t>
            </a:r>
          </a:p>
          <a:p>
            <a:pPr eaLnBrk="1">
              <a:spcBef>
                <a:spcPct val="0"/>
              </a:spcBef>
            </a:pPr>
            <a:r>
              <a:rPr lang="fr-FR" noProof="0" dirty="0">
                <a:solidFill>
                  <a:srgbClr val="000000"/>
                </a:solidFill>
                <a:latin typeface="Arial" pitchFamily="34" charset="0"/>
                <a:ea typeface="Microsoft YaHei" pitchFamily="34" charset="-122"/>
                <a:cs typeface="Arial" pitchFamily="34" charset="0"/>
              </a:rPr>
              <a:t>Vous êtes </a:t>
            </a:r>
            <a:r>
              <a:rPr lang="fr-FR" noProof="0" dirty="0" err="1">
                <a:solidFill>
                  <a:srgbClr val="000000"/>
                </a:solidFill>
                <a:latin typeface="Arial" pitchFamily="34" charset="0"/>
                <a:ea typeface="Microsoft YaHei" pitchFamily="34" charset="-122"/>
                <a:cs typeface="Arial" pitchFamily="34" charset="0"/>
              </a:rPr>
              <a:t>nn</a:t>
            </a:r>
            <a:r>
              <a:rPr lang="fr-FR" noProof="0" dirty="0">
                <a:solidFill>
                  <a:srgbClr val="000000"/>
                </a:solidFill>
                <a:latin typeface="Arial" pitchFamily="34" charset="0"/>
                <a:ea typeface="Microsoft YaHei" pitchFamily="34" charset="-122"/>
                <a:cs typeface="Arial" pitchFamily="34" charset="0"/>
              </a:rPr>
              <a:t> présents et nous avons reçu xx pouvoirs</a:t>
            </a:r>
          </a:p>
          <a:p>
            <a:pPr eaLnBrk="1">
              <a:spcBef>
                <a:spcPct val="0"/>
              </a:spcBef>
            </a:pPr>
            <a:endParaRPr lang="fr-FR" noProof="0" dirty="0">
              <a:solidFill>
                <a:srgbClr val="000000"/>
              </a:solidFill>
              <a:latin typeface="Arial" pitchFamily="34" charset="0"/>
              <a:ea typeface="Microsoft YaHei" pitchFamily="34" charset="-122"/>
              <a:cs typeface="Arial" pitchFamily="34" charset="0"/>
            </a:endParaRPr>
          </a:p>
          <a:p>
            <a:pPr algn="ctr" eaLnBrk="1">
              <a:spcBef>
                <a:spcPct val="0"/>
              </a:spcBef>
            </a:pPr>
            <a:r>
              <a:rPr lang="fr-FR" b="1" noProof="0" dirty="0">
                <a:solidFill>
                  <a:srgbClr val="000000"/>
                </a:solidFill>
                <a:latin typeface="Arial" pitchFamily="34" charset="0"/>
                <a:ea typeface="Microsoft YaHei" pitchFamily="34" charset="-122"/>
                <a:cs typeface="Arial" pitchFamily="34" charset="0"/>
              </a:rPr>
              <a:t>Diapo suivante</a:t>
            </a:r>
          </a:p>
        </p:txBody>
      </p:sp>
      <p:sp>
        <p:nvSpPr>
          <p:cNvPr id="5" name="Espace réservé du numéro de diapositive 4"/>
          <p:cNvSpPr>
            <a:spLocks noGrp="1"/>
          </p:cNvSpPr>
          <p:nvPr>
            <p:ph type="sldNum" sz="quarter" idx="11"/>
          </p:nvPr>
        </p:nvSpPr>
        <p:spPr/>
        <p:txBody>
          <a:bodyPr/>
          <a:lstStyle/>
          <a:p>
            <a:pPr>
              <a:defRPr/>
            </a:pPr>
            <a:fld id="{BA2103DE-FDCC-47AB-85FE-3844319DDDD6}" type="slidenum">
              <a:rPr lang="fr-FR" smtClean="0"/>
              <a:pPr>
                <a:defRPr/>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7E74-622C-9B1F-2BA3-ABB9B2F7B7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E5CC17-6ED4-B6A6-3CE1-A22A2D8609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2EB04C-FA3B-80EF-6F47-82B57C82CE0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B09B3B2-911A-5698-BAF0-CC85EB27EE70}"/>
              </a:ext>
            </a:extLst>
          </p:cNvPr>
          <p:cNvSpPr>
            <a:spLocks noGrp="1"/>
          </p:cNvSpPr>
          <p:nvPr>
            <p:ph type="sldNum" sz="quarter" idx="5"/>
          </p:nvPr>
        </p:nvSpPr>
        <p:spPr/>
        <p:txBody>
          <a:bodyPr/>
          <a:lstStyle/>
          <a:p>
            <a:pPr>
              <a:defRPr/>
            </a:pPr>
            <a:fld id="{BA2103DE-FDCC-47AB-85FE-3844319DDDD6}" type="slidenum">
              <a:rPr lang="fr-FR" smtClean="0"/>
              <a:pPr>
                <a:defRPr/>
              </a:pPr>
              <a:t>13</a:t>
            </a:fld>
            <a:endParaRPr lang="fr-FR"/>
          </a:p>
        </p:txBody>
      </p:sp>
    </p:spTree>
    <p:extLst>
      <p:ext uri="{BB962C8B-B14F-4D97-AF65-F5344CB8AC3E}">
        <p14:creationId xmlns:p14="http://schemas.microsoft.com/office/powerpoint/2010/main" val="389132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A2103DE-FDCC-47AB-85FE-3844319DDDD6}" type="slidenum">
              <a:rPr lang="fr-FR" smtClean="0"/>
              <a:pPr>
                <a:defRPr/>
              </a:pPr>
              <a:t>14</a:t>
            </a:fld>
            <a:endParaRPr lang="fr-FR"/>
          </a:p>
        </p:txBody>
      </p:sp>
    </p:spTree>
    <p:extLst>
      <p:ext uri="{BB962C8B-B14F-4D97-AF65-F5344CB8AC3E}">
        <p14:creationId xmlns:p14="http://schemas.microsoft.com/office/powerpoint/2010/main" val="304433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A2103DE-FDCC-47AB-85FE-3844319DDDD6}" type="slidenum">
              <a:rPr lang="fr-FR" smtClean="0"/>
              <a:pPr>
                <a:defRPr/>
              </a:pPr>
              <a:t>15</a:t>
            </a:fld>
            <a:endParaRPr lang="fr-FR"/>
          </a:p>
        </p:txBody>
      </p:sp>
    </p:spTree>
    <p:extLst>
      <p:ext uri="{BB962C8B-B14F-4D97-AF65-F5344CB8AC3E}">
        <p14:creationId xmlns:p14="http://schemas.microsoft.com/office/powerpoint/2010/main" val="199821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solidFill>
            <a:srgbClr val="4F81BD"/>
          </a:solidFill>
          <a:ln w="25560">
            <a:solidFill>
              <a:srgbClr val="385D8A"/>
            </a:solidFill>
          </a:ln>
        </p:spPr>
      </p:sp>
      <p:sp>
        <p:nvSpPr>
          <p:cNvPr id="45059" name="Espace réservé des commentaires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lang="fr-FR" sz="1500" dirty="0">
              <a:solidFill>
                <a:srgbClr val="000000"/>
              </a:solidFill>
              <a:latin typeface="Arial" pitchFamily="34" charset="0"/>
              <a:ea typeface="Microsoft YaHei" pitchFamily="34" charset="-122"/>
              <a:cs typeface="Arial" pitchFamily="34" charset="0"/>
            </a:endParaRPr>
          </a:p>
        </p:txBody>
      </p:sp>
      <p:sp>
        <p:nvSpPr>
          <p:cNvPr id="5" name="Espace réservé du numéro de diapositive 4"/>
          <p:cNvSpPr>
            <a:spLocks noGrp="1"/>
          </p:cNvSpPr>
          <p:nvPr>
            <p:ph type="sldNum" sz="quarter" idx="11"/>
          </p:nvPr>
        </p:nvSpPr>
        <p:spPr/>
        <p:txBody>
          <a:bodyPr/>
          <a:lstStyle/>
          <a:p>
            <a:pPr>
              <a:defRPr/>
            </a:pPr>
            <a:fld id="{BA2103DE-FDCC-47AB-85FE-3844319DDDD6}" type="slidenum">
              <a:rPr lang="fr-FR" smtClean="0"/>
              <a:pPr>
                <a:defRPr/>
              </a:pPr>
              <a:t>16</a:t>
            </a:fld>
            <a:endParaRPr lang="fr-FR" dirty="0"/>
          </a:p>
        </p:txBody>
      </p:sp>
    </p:spTree>
    <p:extLst>
      <p:ext uri="{BB962C8B-B14F-4D97-AF65-F5344CB8AC3E}">
        <p14:creationId xmlns:p14="http://schemas.microsoft.com/office/powerpoint/2010/main" val="2442737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AC18D-5E63-5226-317C-980E7031E5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D37777-49E2-F608-DF7B-AFDEE93492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2C57ABE-D4AA-21A4-3266-040446E3155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49B80BA-D2AC-2952-0EB5-07750DDD09DF}"/>
              </a:ext>
            </a:extLst>
          </p:cNvPr>
          <p:cNvSpPr>
            <a:spLocks noGrp="1"/>
          </p:cNvSpPr>
          <p:nvPr>
            <p:ph type="sldNum" sz="quarter" idx="5"/>
          </p:nvPr>
        </p:nvSpPr>
        <p:spPr/>
        <p:txBody>
          <a:bodyPr/>
          <a:lstStyle/>
          <a:p>
            <a:pPr>
              <a:defRPr/>
            </a:pPr>
            <a:fld id="{BA2103DE-FDCC-47AB-85FE-3844319DDDD6}" type="slidenum">
              <a:rPr lang="fr-FR" smtClean="0"/>
              <a:pPr>
                <a:defRPr/>
              </a:pPr>
              <a:t>17</a:t>
            </a:fld>
            <a:endParaRPr lang="fr-FR"/>
          </a:p>
        </p:txBody>
      </p:sp>
    </p:spTree>
    <p:extLst>
      <p:ext uri="{BB962C8B-B14F-4D97-AF65-F5344CB8AC3E}">
        <p14:creationId xmlns:p14="http://schemas.microsoft.com/office/powerpoint/2010/main" val="25139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5272F-B830-811A-1D25-96379AF6D2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277E1B-A775-715C-A581-1DE32DC894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56C128-F21F-1A87-51AF-6D048D7CD10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EC6F21D-C89F-F4B2-B16D-3C2ADC6C522D}"/>
              </a:ext>
            </a:extLst>
          </p:cNvPr>
          <p:cNvSpPr>
            <a:spLocks noGrp="1"/>
          </p:cNvSpPr>
          <p:nvPr>
            <p:ph type="sldNum" sz="quarter" idx="5"/>
          </p:nvPr>
        </p:nvSpPr>
        <p:spPr/>
        <p:txBody>
          <a:bodyPr/>
          <a:lstStyle/>
          <a:p>
            <a:pPr>
              <a:defRPr/>
            </a:pPr>
            <a:fld id="{BA2103DE-FDCC-47AB-85FE-3844319DDDD6}" type="slidenum">
              <a:rPr lang="fr-FR" smtClean="0"/>
              <a:pPr>
                <a:defRPr/>
              </a:pPr>
              <a:t>18</a:t>
            </a:fld>
            <a:endParaRPr lang="fr-FR"/>
          </a:p>
        </p:txBody>
      </p:sp>
    </p:spTree>
    <p:extLst>
      <p:ext uri="{BB962C8B-B14F-4D97-AF65-F5344CB8AC3E}">
        <p14:creationId xmlns:p14="http://schemas.microsoft.com/office/powerpoint/2010/main" val="439227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37AD-C454-3E93-C81F-7E5CB21F70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9801902-4726-6281-E746-3FE196CA82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1FB0B0-42A2-876D-35BA-56AF38D12C0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9146F26-2F0A-01B2-F326-B7A070A64F66}"/>
              </a:ext>
            </a:extLst>
          </p:cNvPr>
          <p:cNvSpPr>
            <a:spLocks noGrp="1"/>
          </p:cNvSpPr>
          <p:nvPr>
            <p:ph type="sldNum" sz="quarter" idx="5"/>
          </p:nvPr>
        </p:nvSpPr>
        <p:spPr/>
        <p:txBody>
          <a:bodyPr/>
          <a:lstStyle/>
          <a:p>
            <a:pPr>
              <a:defRPr/>
            </a:pPr>
            <a:fld id="{BA2103DE-FDCC-47AB-85FE-3844319DDDD6}" type="slidenum">
              <a:rPr lang="fr-FR" smtClean="0"/>
              <a:pPr>
                <a:defRPr/>
              </a:pPr>
              <a:t>19</a:t>
            </a:fld>
            <a:endParaRPr lang="fr-FR"/>
          </a:p>
        </p:txBody>
      </p:sp>
    </p:spTree>
    <p:extLst>
      <p:ext uri="{BB962C8B-B14F-4D97-AF65-F5344CB8AC3E}">
        <p14:creationId xmlns:p14="http://schemas.microsoft.com/office/powerpoint/2010/main" val="266453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C9DF7-5471-B17E-58AA-D70509741D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E436D0-8D2A-2AA5-AF3A-D05664AB7B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B51ABF-D016-59D1-4366-8B289DCF65B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1D3BAFE-069B-4A64-4833-E93DE464B92C}"/>
              </a:ext>
            </a:extLst>
          </p:cNvPr>
          <p:cNvSpPr>
            <a:spLocks noGrp="1"/>
          </p:cNvSpPr>
          <p:nvPr>
            <p:ph type="sldNum" sz="quarter" idx="5"/>
          </p:nvPr>
        </p:nvSpPr>
        <p:spPr/>
        <p:txBody>
          <a:bodyPr/>
          <a:lstStyle/>
          <a:p>
            <a:pPr>
              <a:defRPr/>
            </a:pPr>
            <a:fld id="{BA2103DE-FDCC-47AB-85FE-3844319DDDD6}" type="slidenum">
              <a:rPr lang="fr-FR" smtClean="0"/>
              <a:pPr>
                <a:defRPr/>
              </a:pPr>
              <a:t>20</a:t>
            </a:fld>
            <a:endParaRPr lang="fr-FR"/>
          </a:p>
        </p:txBody>
      </p:sp>
    </p:spTree>
    <p:extLst>
      <p:ext uri="{BB962C8B-B14F-4D97-AF65-F5344CB8AC3E}">
        <p14:creationId xmlns:p14="http://schemas.microsoft.com/office/powerpoint/2010/main" val="264982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F7D24-473A-FEF1-A433-B06574DBD0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87A401-C286-5B9D-D00F-AC974B8BA2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5FA76B-5C5B-1877-7810-CD012B0585B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0F81C8F-841D-33F3-4BA5-0E4BB2105FD2}"/>
              </a:ext>
            </a:extLst>
          </p:cNvPr>
          <p:cNvSpPr>
            <a:spLocks noGrp="1"/>
          </p:cNvSpPr>
          <p:nvPr>
            <p:ph type="sldNum" sz="quarter" idx="5"/>
          </p:nvPr>
        </p:nvSpPr>
        <p:spPr/>
        <p:txBody>
          <a:bodyPr/>
          <a:lstStyle/>
          <a:p>
            <a:pPr>
              <a:defRPr/>
            </a:pPr>
            <a:fld id="{BA2103DE-FDCC-47AB-85FE-3844319DDDD6}" type="slidenum">
              <a:rPr lang="fr-FR" smtClean="0"/>
              <a:pPr>
                <a:defRPr/>
              </a:pPr>
              <a:t>21</a:t>
            </a:fld>
            <a:endParaRPr lang="fr-FR"/>
          </a:p>
        </p:txBody>
      </p:sp>
    </p:spTree>
    <p:extLst>
      <p:ext uri="{BB962C8B-B14F-4D97-AF65-F5344CB8AC3E}">
        <p14:creationId xmlns:p14="http://schemas.microsoft.com/office/powerpoint/2010/main" val="336344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05268-884B-DFE9-8FE9-AAD471B9A8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575274-E616-7C7B-162F-8D04163FBF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E5EF1B-ED4C-EC2B-AE06-E9325809E0F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A300AB6-F12B-42B6-8B0D-204B806C66D3}"/>
              </a:ext>
            </a:extLst>
          </p:cNvPr>
          <p:cNvSpPr>
            <a:spLocks noGrp="1"/>
          </p:cNvSpPr>
          <p:nvPr>
            <p:ph type="sldNum" sz="quarter" idx="5"/>
          </p:nvPr>
        </p:nvSpPr>
        <p:spPr/>
        <p:txBody>
          <a:bodyPr/>
          <a:lstStyle/>
          <a:p>
            <a:pPr>
              <a:defRPr/>
            </a:pPr>
            <a:fld id="{BA2103DE-FDCC-47AB-85FE-3844319DDDD6}" type="slidenum">
              <a:rPr lang="fr-FR" smtClean="0"/>
              <a:pPr>
                <a:defRPr/>
              </a:pPr>
              <a:t>22</a:t>
            </a:fld>
            <a:endParaRPr lang="fr-FR"/>
          </a:p>
        </p:txBody>
      </p:sp>
    </p:spTree>
    <p:extLst>
      <p:ext uri="{BB962C8B-B14F-4D97-AF65-F5344CB8AC3E}">
        <p14:creationId xmlns:p14="http://schemas.microsoft.com/office/powerpoint/2010/main" val="234791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53E97-CD2A-C6C0-5EC9-06AC75C658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6F96A9-5586-1603-6CE9-B726649D4C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F9FD51-23FA-E420-9C00-AC55655726F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D7C8321-E1D1-99C3-417C-AFF734F50051}"/>
              </a:ext>
            </a:extLst>
          </p:cNvPr>
          <p:cNvSpPr>
            <a:spLocks noGrp="1"/>
          </p:cNvSpPr>
          <p:nvPr>
            <p:ph type="sldNum" sz="quarter" idx="5"/>
          </p:nvPr>
        </p:nvSpPr>
        <p:spPr/>
        <p:txBody>
          <a:bodyPr/>
          <a:lstStyle/>
          <a:p>
            <a:pPr>
              <a:defRPr/>
            </a:pPr>
            <a:fld id="{BA2103DE-FDCC-47AB-85FE-3844319DDDD6}" type="slidenum">
              <a:rPr lang="fr-FR" smtClean="0"/>
              <a:pPr>
                <a:defRPr/>
              </a:pPr>
              <a:t>4</a:t>
            </a:fld>
            <a:endParaRPr lang="fr-FR"/>
          </a:p>
        </p:txBody>
      </p:sp>
    </p:spTree>
    <p:extLst>
      <p:ext uri="{BB962C8B-B14F-4D97-AF65-F5344CB8AC3E}">
        <p14:creationId xmlns:p14="http://schemas.microsoft.com/office/powerpoint/2010/main" val="3517878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E9921-7369-8942-B210-525A7EAE5E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489BC4-6239-E4E3-B6BF-4F88E94534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3A97B4-75B1-E663-6158-84F05CABB5B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CADC1E5-1AFF-042D-16B3-4D279B5112D1}"/>
              </a:ext>
            </a:extLst>
          </p:cNvPr>
          <p:cNvSpPr>
            <a:spLocks noGrp="1"/>
          </p:cNvSpPr>
          <p:nvPr>
            <p:ph type="sldNum" sz="quarter" idx="5"/>
          </p:nvPr>
        </p:nvSpPr>
        <p:spPr/>
        <p:txBody>
          <a:bodyPr/>
          <a:lstStyle/>
          <a:p>
            <a:pPr>
              <a:defRPr/>
            </a:pPr>
            <a:fld id="{BA2103DE-FDCC-47AB-85FE-3844319DDDD6}" type="slidenum">
              <a:rPr lang="fr-FR" smtClean="0"/>
              <a:pPr>
                <a:defRPr/>
              </a:pPr>
              <a:t>23</a:t>
            </a:fld>
            <a:endParaRPr lang="fr-FR"/>
          </a:p>
        </p:txBody>
      </p:sp>
    </p:spTree>
    <p:extLst>
      <p:ext uri="{BB962C8B-B14F-4D97-AF65-F5344CB8AC3E}">
        <p14:creationId xmlns:p14="http://schemas.microsoft.com/office/powerpoint/2010/main" val="2111775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CD0A-09B9-08A9-B2E8-6E7B35DB48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8F3F54-5A0B-4636-D753-C79A44AB7C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E5EC4D-B620-3214-240B-F643C831045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67F671B-D2ED-E2E8-7A0B-36534BF5D786}"/>
              </a:ext>
            </a:extLst>
          </p:cNvPr>
          <p:cNvSpPr>
            <a:spLocks noGrp="1"/>
          </p:cNvSpPr>
          <p:nvPr>
            <p:ph type="sldNum" sz="quarter" idx="5"/>
          </p:nvPr>
        </p:nvSpPr>
        <p:spPr/>
        <p:txBody>
          <a:bodyPr/>
          <a:lstStyle/>
          <a:p>
            <a:pPr>
              <a:defRPr/>
            </a:pPr>
            <a:fld id="{BA2103DE-FDCC-47AB-85FE-3844319DDDD6}" type="slidenum">
              <a:rPr lang="fr-FR" smtClean="0"/>
              <a:pPr>
                <a:defRPr/>
              </a:pPr>
              <a:t>25</a:t>
            </a:fld>
            <a:endParaRPr lang="fr-FR"/>
          </a:p>
        </p:txBody>
      </p:sp>
    </p:spTree>
    <p:extLst>
      <p:ext uri="{BB962C8B-B14F-4D97-AF65-F5344CB8AC3E}">
        <p14:creationId xmlns:p14="http://schemas.microsoft.com/office/powerpoint/2010/main" val="470299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A2103DE-FDCC-47AB-85FE-3844319DDDD6}" type="slidenum">
              <a:rPr lang="fr-FR" smtClean="0"/>
              <a:pPr>
                <a:defRPr/>
              </a:pPr>
              <a:t>26</a:t>
            </a:fld>
            <a:endParaRPr lang="fr-FR"/>
          </a:p>
        </p:txBody>
      </p:sp>
    </p:spTree>
    <p:extLst>
      <p:ext uri="{BB962C8B-B14F-4D97-AF65-F5344CB8AC3E}">
        <p14:creationId xmlns:p14="http://schemas.microsoft.com/office/powerpoint/2010/main" val="4121786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A2103DE-FDCC-47AB-85FE-3844319DDDD6}" type="slidenum">
              <a:rPr lang="fr-FR" smtClean="0"/>
              <a:pPr>
                <a:defRPr/>
              </a:pPr>
              <a:t>27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A2103DE-FDCC-47AB-85FE-3844319DDDD6}" type="slidenum">
              <a:rPr lang="fr-FR" smtClean="0"/>
              <a:pPr>
                <a:defRPr/>
              </a:pPr>
              <a:t>28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xfrm>
            <a:off x="0" y="758825"/>
            <a:ext cx="0" cy="0"/>
          </a:xfrm>
          <a:solidFill>
            <a:srgbClr val="4F81BD"/>
          </a:solidFill>
          <a:ln w="25560">
            <a:solidFill>
              <a:srgbClr val="385D8A"/>
            </a:solidFill>
          </a:ln>
        </p:spPr>
      </p:sp>
      <p:sp>
        <p:nvSpPr>
          <p:cNvPr id="64515" name="Espace réservé des commentaires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r>
              <a:rPr lang="fr-FR" dirty="0">
                <a:solidFill>
                  <a:srgbClr val="000000"/>
                </a:solidFill>
                <a:latin typeface="Arial" pitchFamily="34" charset="0"/>
                <a:ea typeface="Microsoft YaHei" pitchFamily="34" charset="-122"/>
                <a:cs typeface="Arial" pitchFamily="34" charset="0"/>
              </a:rPr>
              <a:t>+ 9% en 2019 </a:t>
            </a:r>
          </a:p>
          <a:p>
            <a:pPr eaLnBrk="1">
              <a:spcBef>
                <a:spcPct val="0"/>
              </a:spcBef>
            </a:pPr>
            <a:r>
              <a:rPr lang="fr-FR" dirty="0">
                <a:solidFill>
                  <a:srgbClr val="000000"/>
                </a:solidFill>
                <a:latin typeface="Arial" pitchFamily="34" charset="0"/>
                <a:ea typeface="Microsoft YaHei" pitchFamily="34" charset="-122"/>
                <a:cs typeface="Arial" pitchFamily="34" charset="0"/>
              </a:rPr>
              <a:t>130 adhérents individuels </a:t>
            </a:r>
          </a:p>
          <a:p>
            <a:pPr eaLnBrk="1">
              <a:spcBef>
                <a:spcPct val="0"/>
              </a:spcBef>
            </a:pPr>
            <a:r>
              <a:rPr lang="fr-FR" dirty="0">
                <a:solidFill>
                  <a:srgbClr val="000000"/>
                </a:solidFill>
                <a:latin typeface="Arial" pitchFamily="34" charset="0"/>
                <a:ea typeface="Microsoft YaHei" pitchFamily="34" charset="-122"/>
                <a:cs typeface="Arial" pitchFamily="34" charset="0"/>
              </a:rPr>
              <a:t>49 annonceurs</a:t>
            </a:r>
            <a:endParaRPr dirty="0">
              <a:solidFill>
                <a:srgbClr val="000000"/>
              </a:solidFill>
              <a:latin typeface="Arial" pitchFamily="34" charset="0"/>
              <a:ea typeface="Microsoft YaHei" pitchFamily="34" charset="-122"/>
              <a:cs typeface="Arial" pitchFamily="34" charset="0"/>
            </a:endParaRPr>
          </a:p>
        </p:txBody>
      </p:sp>
      <p:sp>
        <p:nvSpPr>
          <p:cNvPr id="5" name="Espace réservé du numéro de diapositive 4"/>
          <p:cNvSpPr>
            <a:spLocks noGrp="1"/>
          </p:cNvSpPr>
          <p:nvPr>
            <p:ph type="sldNum" sz="quarter" idx="11"/>
          </p:nvPr>
        </p:nvSpPr>
        <p:spPr/>
        <p:txBody>
          <a:bodyPr/>
          <a:lstStyle/>
          <a:p>
            <a:pPr>
              <a:defRPr/>
            </a:pPr>
            <a:fld id="{BA2103DE-FDCC-47AB-85FE-3844319DDDD6}" type="slidenum">
              <a:rPr lang="fr-FR" smtClean="0"/>
              <a:pPr>
                <a:defRPr/>
              </a:pPr>
              <a:t>34</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xfrm>
            <a:off x="0" y="758825"/>
            <a:ext cx="0" cy="0"/>
          </a:xfrm>
          <a:solidFill>
            <a:srgbClr val="4F81BD"/>
          </a:solidFill>
          <a:ln w="25560">
            <a:solidFill>
              <a:srgbClr val="385D8A"/>
            </a:solidFill>
          </a:ln>
        </p:spPr>
      </p:sp>
      <p:sp>
        <p:nvSpPr>
          <p:cNvPr id="65539" name="Espace réservé des commentaires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dirty="0">
              <a:solidFill>
                <a:srgbClr val="000000"/>
              </a:solidFill>
              <a:latin typeface="Arial" pitchFamily="34" charset="0"/>
              <a:ea typeface="Microsoft YaHei" pitchFamily="34" charset="-122"/>
              <a:cs typeface="Arial" pitchFamily="34" charset="0"/>
            </a:endParaRPr>
          </a:p>
        </p:txBody>
      </p:sp>
      <p:sp>
        <p:nvSpPr>
          <p:cNvPr id="5" name="Espace réservé du numéro de diapositive 4"/>
          <p:cNvSpPr>
            <a:spLocks noGrp="1"/>
          </p:cNvSpPr>
          <p:nvPr>
            <p:ph type="sldNum" sz="quarter" idx="11"/>
          </p:nvPr>
        </p:nvSpPr>
        <p:spPr/>
        <p:txBody>
          <a:bodyPr/>
          <a:lstStyle/>
          <a:p>
            <a:pPr>
              <a:defRPr/>
            </a:pPr>
            <a:fld id="{BA2103DE-FDCC-47AB-85FE-3844319DDDD6}" type="slidenum">
              <a:rPr lang="fr-FR" smtClean="0"/>
              <a:pPr>
                <a:defRPr/>
              </a:pPr>
              <a:t>35</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A2103DE-FDCC-47AB-85FE-3844319DDDD6}" type="slidenum">
              <a:rPr lang="fr-FR" smtClean="0"/>
              <a:pPr>
                <a:defRPr/>
              </a:pPr>
              <a:t>36</a:t>
            </a:fld>
            <a:endParaRPr lang="fr-FR"/>
          </a:p>
        </p:txBody>
      </p:sp>
    </p:spTree>
    <p:extLst>
      <p:ext uri="{BB962C8B-B14F-4D97-AF65-F5344CB8AC3E}">
        <p14:creationId xmlns:p14="http://schemas.microsoft.com/office/powerpoint/2010/main" val="2029192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xfrm>
            <a:off x="0" y="758825"/>
            <a:ext cx="0" cy="0"/>
          </a:xfrm>
          <a:solidFill>
            <a:srgbClr val="4F81BD"/>
          </a:solidFill>
          <a:ln w="25560">
            <a:solidFill>
              <a:srgbClr val="385D8A"/>
            </a:solidFill>
          </a:ln>
        </p:spPr>
      </p:sp>
      <p:sp>
        <p:nvSpPr>
          <p:cNvPr id="66563" name="Espace réservé des commentaires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pitchFamily="34" charset="-122"/>
              <a:cs typeface="Arial" pitchFamily="34" charset="0"/>
            </a:endParaRPr>
          </a:p>
        </p:txBody>
      </p:sp>
      <p:sp>
        <p:nvSpPr>
          <p:cNvPr id="5" name="Espace réservé du numéro de diapositive 4"/>
          <p:cNvSpPr>
            <a:spLocks noGrp="1"/>
          </p:cNvSpPr>
          <p:nvPr>
            <p:ph type="sldNum" sz="quarter" idx="11"/>
          </p:nvPr>
        </p:nvSpPr>
        <p:spPr/>
        <p:txBody>
          <a:bodyPr/>
          <a:lstStyle/>
          <a:p>
            <a:pPr>
              <a:defRPr/>
            </a:pPr>
            <a:fld id="{BA2103DE-FDCC-47AB-85FE-3844319DDDD6}" type="slidenum">
              <a:rPr lang="fr-FR" smtClean="0"/>
              <a:pPr>
                <a:defRPr/>
              </a:pPr>
              <a:t>37</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solidFill>
            <a:srgbClr val="4F81BD"/>
          </a:solidFill>
          <a:ln w="25560">
            <a:solidFill>
              <a:srgbClr val="385D8A"/>
            </a:solidFill>
          </a:ln>
        </p:spPr>
      </p:sp>
      <p:sp>
        <p:nvSpPr>
          <p:cNvPr id="68611" name="Espace réservé des commentaires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dirty="0">
              <a:solidFill>
                <a:srgbClr val="000000"/>
              </a:solidFill>
              <a:latin typeface="Arial" pitchFamily="34" charset="0"/>
              <a:ea typeface="Microsoft YaHei" pitchFamily="34" charset="-122"/>
              <a:cs typeface="Arial" pitchFamily="34" charset="0"/>
            </a:endParaRPr>
          </a:p>
        </p:txBody>
      </p:sp>
      <p:sp>
        <p:nvSpPr>
          <p:cNvPr id="5" name="Espace réservé du numéro de diapositive 4"/>
          <p:cNvSpPr>
            <a:spLocks noGrp="1"/>
          </p:cNvSpPr>
          <p:nvPr>
            <p:ph type="sldNum" sz="quarter" idx="11"/>
          </p:nvPr>
        </p:nvSpPr>
        <p:spPr/>
        <p:txBody>
          <a:bodyPr/>
          <a:lstStyle/>
          <a:p>
            <a:pPr>
              <a:defRPr/>
            </a:pPr>
            <a:fld id="{BA2103DE-FDCC-47AB-85FE-3844319DDDD6}" type="slidenum">
              <a:rPr lang="fr-FR" smtClean="0"/>
              <a:pPr>
                <a:defRPr/>
              </a:pPr>
              <a:t>38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DB054-1F9C-4677-65CB-8FE65E3F0D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2864CA-4725-3E8B-7CEA-2C9317396B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22279B-EAD1-1C69-4AAA-5B87DC3190D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5FF9C9A-72B6-80CD-87CE-EDA617BDABE6}"/>
              </a:ext>
            </a:extLst>
          </p:cNvPr>
          <p:cNvSpPr>
            <a:spLocks noGrp="1"/>
          </p:cNvSpPr>
          <p:nvPr>
            <p:ph type="sldNum" sz="quarter" idx="5"/>
          </p:nvPr>
        </p:nvSpPr>
        <p:spPr/>
        <p:txBody>
          <a:bodyPr/>
          <a:lstStyle/>
          <a:p>
            <a:pPr>
              <a:defRPr/>
            </a:pPr>
            <a:fld id="{BA2103DE-FDCC-47AB-85FE-3844319DDDD6}" type="slidenum">
              <a:rPr lang="fr-FR" smtClean="0"/>
              <a:pPr>
                <a:defRPr/>
              </a:pPr>
              <a:t>5</a:t>
            </a:fld>
            <a:endParaRPr lang="fr-FR"/>
          </a:p>
        </p:txBody>
      </p:sp>
    </p:spTree>
    <p:extLst>
      <p:ext uri="{BB962C8B-B14F-4D97-AF65-F5344CB8AC3E}">
        <p14:creationId xmlns:p14="http://schemas.microsoft.com/office/powerpoint/2010/main" val="2491428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solidFill>
            <a:srgbClr val="4F81BD"/>
          </a:solidFill>
          <a:ln w="25560">
            <a:solidFill>
              <a:srgbClr val="385D8A"/>
            </a:solidFill>
          </a:ln>
        </p:spPr>
      </p:sp>
      <p:sp>
        <p:nvSpPr>
          <p:cNvPr id="68611" name="Espace réservé des commentaires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pitchFamily="34" charset="-122"/>
              <a:cs typeface="Arial" pitchFamily="34" charset="0"/>
            </a:endParaRPr>
          </a:p>
        </p:txBody>
      </p:sp>
      <p:sp>
        <p:nvSpPr>
          <p:cNvPr id="5" name="Espace réservé du numéro de diapositive 4"/>
          <p:cNvSpPr>
            <a:spLocks noGrp="1"/>
          </p:cNvSpPr>
          <p:nvPr>
            <p:ph type="sldNum" sz="quarter" idx="11"/>
          </p:nvPr>
        </p:nvSpPr>
        <p:spPr/>
        <p:txBody>
          <a:bodyPr/>
          <a:lstStyle/>
          <a:p>
            <a:pPr>
              <a:defRPr/>
            </a:pPr>
            <a:fld id="{BA2103DE-FDCC-47AB-85FE-3844319DDDD6}" type="slidenum">
              <a:rPr lang="fr-FR" smtClean="0"/>
              <a:pPr>
                <a:defRPr/>
              </a:pPr>
              <a:t>39</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a:t>MERCI DE VOTRE</a:t>
            </a:r>
            <a:r>
              <a:rPr lang="fr-FR" b="1" baseline="0" dirty="0"/>
              <a:t> PRESENCE</a:t>
            </a:r>
          </a:p>
          <a:p>
            <a:r>
              <a:rPr lang="fr-FR" b="1" baseline="0" dirty="0"/>
              <a:t>PARTAGEONS LA GALETTE ET LE VERRE DE L’AMITIE</a:t>
            </a:r>
            <a:endParaRPr lang="fr-FR" b="1" dirty="0"/>
          </a:p>
        </p:txBody>
      </p:sp>
      <p:sp>
        <p:nvSpPr>
          <p:cNvPr id="4" name="Espace réservé du numéro de diapositive 3"/>
          <p:cNvSpPr>
            <a:spLocks noGrp="1"/>
          </p:cNvSpPr>
          <p:nvPr>
            <p:ph type="sldNum" sz="quarter" idx="10"/>
          </p:nvPr>
        </p:nvSpPr>
        <p:spPr/>
        <p:txBody>
          <a:bodyPr/>
          <a:lstStyle/>
          <a:p>
            <a:pPr>
              <a:defRPr/>
            </a:pPr>
            <a:fld id="{BA2103DE-FDCC-47AB-85FE-3844319DDDD6}" type="slidenum">
              <a:rPr lang="fr-FR" smtClean="0"/>
              <a:pPr>
                <a:defRPr/>
              </a:pPr>
              <a:t>41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EBC1B-9E67-00A9-EF68-6C9C3A4B25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E886AA-013B-FEF6-AA2B-E0CA351D225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4D128F-9FE0-3560-B255-B7F2D65F9D0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06AECEC-0CB8-6F2A-6172-D6B7B7207822}"/>
              </a:ext>
            </a:extLst>
          </p:cNvPr>
          <p:cNvSpPr>
            <a:spLocks noGrp="1"/>
          </p:cNvSpPr>
          <p:nvPr>
            <p:ph type="sldNum" sz="quarter" idx="5"/>
          </p:nvPr>
        </p:nvSpPr>
        <p:spPr/>
        <p:txBody>
          <a:bodyPr/>
          <a:lstStyle/>
          <a:p>
            <a:pPr>
              <a:defRPr/>
            </a:pPr>
            <a:fld id="{BA2103DE-FDCC-47AB-85FE-3844319DDDD6}" type="slidenum">
              <a:rPr lang="fr-FR" smtClean="0"/>
              <a:pPr>
                <a:defRPr/>
              </a:pPr>
              <a:t>6</a:t>
            </a:fld>
            <a:endParaRPr lang="fr-FR"/>
          </a:p>
        </p:txBody>
      </p:sp>
    </p:spTree>
    <p:extLst>
      <p:ext uri="{BB962C8B-B14F-4D97-AF65-F5344CB8AC3E}">
        <p14:creationId xmlns:p14="http://schemas.microsoft.com/office/powerpoint/2010/main" val="7677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278D-B809-87F3-2323-AF1E8E6135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F89A12-CE38-D6D7-F930-011EBA8A6A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540D44-BFB4-8F4A-9903-B642C2B0F72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DC541E4-A12B-D982-4200-A9262A7BF1FB}"/>
              </a:ext>
            </a:extLst>
          </p:cNvPr>
          <p:cNvSpPr>
            <a:spLocks noGrp="1"/>
          </p:cNvSpPr>
          <p:nvPr>
            <p:ph type="sldNum" sz="quarter" idx="5"/>
          </p:nvPr>
        </p:nvSpPr>
        <p:spPr/>
        <p:txBody>
          <a:bodyPr/>
          <a:lstStyle/>
          <a:p>
            <a:pPr>
              <a:defRPr/>
            </a:pPr>
            <a:fld id="{BA2103DE-FDCC-47AB-85FE-3844319DDDD6}" type="slidenum">
              <a:rPr lang="fr-FR" smtClean="0"/>
              <a:pPr>
                <a:defRPr/>
              </a:pPr>
              <a:t>8</a:t>
            </a:fld>
            <a:endParaRPr lang="fr-FR"/>
          </a:p>
        </p:txBody>
      </p:sp>
    </p:spTree>
    <p:extLst>
      <p:ext uri="{BB962C8B-B14F-4D97-AF65-F5344CB8AC3E}">
        <p14:creationId xmlns:p14="http://schemas.microsoft.com/office/powerpoint/2010/main" val="221988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8FE3A-C4AF-906F-AF15-3D119F9608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5F2D90-4D68-F040-85F8-5F6484E20C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86F58C-9052-1441-ADC0-1D39988B72F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9F37BC7-9A20-D3F3-3B3C-F93AFB0CCC8E}"/>
              </a:ext>
            </a:extLst>
          </p:cNvPr>
          <p:cNvSpPr>
            <a:spLocks noGrp="1"/>
          </p:cNvSpPr>
          <p:nvPr>
            <p:ph type="sldNum" sz="quarter" idx="5"/>
          </p:nvPr>
        </p:nvSpPr>
        <p:spPr/>
        <p:txBody>
          <a:bodyPr/>
          <a:lstStyle/>
          <a:p>
            <a:pPr>
              <a:defRPr/>
            </a:pPr>
            <a:fld id="{BA2103DE-FDCC-47AB-85FE-3844319DDDD6}" type="slidenum">
              <a:rPr lang="fr-FR" smtClean="0"/>
              <a:pPr>
                <a:defRPr/>
              </a:pPr>
              <a:t>9</a:t>
            </a:fld>
            <a:endParaRPr lang="fr-FR"/>
          </a:p>
        </p:txBody>
      </p:sp>
    </p:spTree>
    <p:extLst>
      <p:ext uri="{BB962C8B-B14F-4D97-AF65-F5344CB8AC3E}">
        <p14:creationId xmlns:p14="http://schemas.microsoft.com/office/powerpoint/2010/main" val="107866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C854E-F8AD-E1F3-2127-A2A8F66160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1FE41A-7827-89EF-68C9-4C6A0C13301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403B6E-4F3B-EAD6-0A3F-7C60D1B8506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8AF30EE-02E8-AA52-BEAF-304337CDE048}"/>
              </a:ext>
            </a:extLst>
          </p:cNvPr>
          <p:cNvSpPr>
            <a:spLocks noGrp="1"/>
          </p:cNvSpPr>
          <p:nvPr>
            <p:ph type="sldNum" sz="quarter" idx="5"/>
          </p:nvPr>
        </p:nvSpPr>
        <p:spPr/>
        <p:txBody>
          <a:bodyPr/>
          <a:lstStyle/>
          <a:p>
            <a:pPr>
              <a:defRPr/>
            </a:pPr>
            <a:fld id="{BA2103DE-FDCC-47AB-85FE-3844319DDDD6}" type="slidenum">
              <a:rPr lang="fr-FR" smtClean="0"/>
              <a:pPr>
                <a:defRPr/>
              </a:pPr>
              <a:t>10</a:t>
            </a:fld>
            <a:endParaRPr lang="fr-FR"/>
          </a:p>
        </p:txBody>
      </p:sp>
    </p:spTree>
    <p:extLst>
      <p:ext uri="{BB962C8B-B14F-4D97-AF65-F5344CB8AC3E}">
        <p14:creationId xmlns:p14="http://schemas.microsoft.com/office/powerpoint/2010/main" val="176371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BA0B-0AC4-11EA-FEEF-1D48542D0C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9227FE8-C29D-8B7F-995B-525F64F5A0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AE4811-461F-C763-1220-CBEBE0B895C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1738B8A-4569-68C0-C088-9523FD8EA9D8}"/>
              </a:ext>
            </a:extLst>
          </p:cNvPr>
          <p:cNvSpPr>
            <a:spLocks noGrp="1"/>
          </p:cNvSpPr>
          <p:nvPr>
            <p:ph type="sldNum" sz="quarter" idx="5"/>
          </p:nvPr>
        </p:nvSpPr>
        <p:spPr/>
        <p:txBody>
          <a:bodyPr/>
          <a:lstStyle/>
          <a:p>
            <a:pPr>
              <a:defRPr/>
            </a:pPr>
            <a:fld id="{BA2103DE-FDCC-47AB-85FE-3844319DDDD6}" type="slidenum">
              <a:rPr lang="fr-FR" smtClean="0"/>
              <a:pPr>
                <a:defRPr/>
              </a:pPr>
              <a:t>11</a:t>
            </a:fld>
            <a:endParaRPr lang="fr-FR"/>
          </a:p>
        </p:txBody>
      </p:sp>
    </p:spTree>
    <p:extLst>
      <p:ext uri="{BB962C8B-B14F-4D97-AF65-F5344CB8AC3E}">
        <p14:creationId xmlns:p14="http://schemas.microsoft.com/office/powerpoint/2010/main" val="180123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70FCB-9D2D-49C8-AD10-A1673E5FE8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A5947C-7767-8FDD-34E6-D80B17CA9F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9D84C9-8E8C-398D-4D8E-088A19CF36B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1A0232A-6F0F-DB34-78D3-A158AFFF3D88}"/>
              </a:ext>
            </a:extLst>
          </p:cNvPr>
          <p:cNvSpPr>
            <a:spLocks noGrp="1"/>
          </p:cNvSpPr>
          <p:nvPr>
            <p:ph type="sldNum" sz="quarter" idx="5"/>
          </p:nvPr>
        </p:nvSpPr>
        <p:spPr/>
        <p:txBody>
          <a:bodyPr/>
          <a:lstStyle/>
          <a:p>
            <a:pPr>
              <a:defRPr/>
            </a:pPr>
            <a:fld id="{BA2103DE-FDCC-47AB-85FE-3844319DDDD6}" type="slidenum">
              <a:rPr lang="fr-FR" smtClean="0"/>
              <a:pPr>
                <a:defRPr/>
              </a:pPr>
              <a:t>12</a:t>
            </a:fld>
            <a:endParaRPr lang="fr-FR"/>
          </a:p>
        </p:txBody>
      </p:sp>
    </p:spTree>
    <p:extLst>
      <p:ext uri="{BB962C8B-B14F-4D97-AF65-F5344CB8AC3E}">
        <p14:creationId xmlns:p14="http://schemas.microsoft.com/office/powerpoint/2010/main" val="224942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799" y="2130480"/>
            <a:ext cx="7772400" cy="1469880"/>
          </a:xfrm>
        </p:spPr>
        <p:txBody>
          <a:bodyPr/>
          <a:lstStyle>
            <a:lvl1pPr>
              <a:defRPr/>
            </a:lvl1pPr>
          </a:lstStyle>
          <a:p>
            <a:pPr lvl="0"/>
            <a:r>
              <a:rPr lang="fr-FR"/>
              <a:t>Cliquez pour modifier le style du titre</a:t>
            </a:r>
          </a:p>
        </p:txBody>
      </p:sp>
      <p:sp>
        <p:nvSpPr>
          <p:cNvPr id="3" name="Sous-titre 2"/>
          <p:cNvSpPr txBox="1">
            <a:spLocks noGrp="1"/>
          </p:cNvSpPr>
          <p:nvPr>
            <p:ph type="subTitle" idx="1"/>
          </p:nvPr>
        </p:nvSpPr>
        <p:spPr>
          <a:xfrm>
            <a:off x="1371599" y="3886200"/>
            <a:ext cx="6400799" cy="1752479"/>
          </a:xfrm>
        </p:spPr>
        <p:txBody>
          <a:bodyPr anchorCtr="1"/>
          <a:lstStyle>
            <a:lvl1pPr marL="0" indent="0" algn="ctr">
              <a:buNone/>
              <a:defRPr>
                <a:ln>
                  <a:noFill/>
                </a:ln>
                <a:solidFill>
                  <a:srgbClr val="898989"/>
                </a:solidFill>
                <a:latin typeface="Calibri" pitchFamily="18"/>
                <a:ea typeface="Microsoft YaHei" pitchFamily="2"/>
                <a:cs typeface="Arial" pitchFamily="2"/>
              </a:defRPr>
            </a:lvl1pPr>
          </a:lstStyle>
          <a:p>
            <a:pPr lvl="0"/>
            <a:r>
              <a:rPr lang="fr-FR"/>
              <a:t>Cliquez pour modifier le style des sous-titres du masque</a:t>
            </a:r>
          </a:p>
        </p:txBody>
      </p:sp>
      <p:sp>
        <p:nvSpPr>
          <p:cNvPr id="7" name="Espace réservé du texte 6"/>
          <p:cNvSpPr txBox="1">
            <a:spLocks noGrp="1"/>
          </p:cNvSpPr>
          <p:nvPr>
            <p:ph type="body" idx="4294967295"/>
          </p:nvPr>
        </p:nvSpPr>
        <p:spPr>
          <a:xfrm>
            <a:off x="457200" y="1604520"/>
            <a:ext cx="8229240" cy="3977640"/>
          </a:xfrm>
        </p:spPr>
        <p:txBody>
          <a:bodyPr lIns="0" tIns="0" rIns="0" bIns="0"/>
          <a:lstStyle>
            <a:lvl1pPr hangingPunct="0">
              <a:spcBef>
                <a:spcPts val="0"/>
              </a:spcBef>
              <a:spcAft>
                <a:spcPts val="1417"/>
              </a:spcAft>
              <a:defRPr>
                <a:ln>
                  <a:noFill/>
                </a:ln>
                <a:latin typeface="Arial" pitchFamily="18"/>
                <a:ea typeface="Microsoft YaHei" pitchFamily="2"/>
                <a:cs typeface="Arial" pitchFamily="2"/>
              </a:defRPr>
            </a:lvl1pPr>
          </a:lstStyle>
          <a:p>
            <a:endParaRPr lang="fr-FR"/>
          </a:p>
        </p:txBody>
      </p:sp>
      <p:sp>
        <p:nvSpPr>
          <p:cNvPr id="5"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6"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8" name="Espace réservé du numéro de diapositive 5"/>
          <p:cNvSpPr txBox="1">
            <a:spLocks noGrp="1"/>
          </p:cNvSpPr>
          <p:nvPr>
            <p:ph type="sldNum" sz="quarter" idx="12"/>
          </p:nvPr>
        </p:nvSpPr>
        <p:spPr>
          <a:ln/>
        </p:spPr>
        <p:txBody>
          <a:bodyPr/>
          <a:lstStyle>
            <a:lvl1pPr>
              <a:defRPr/>
            </a:lvl1pPr>
          </a:lstStyle>
          <a:p>
            <a:pPr>
              <a:defRPr/>
            </a:pPr>
            <a:fld id="{DDDDC6A9-6D67-44E3-8234-E11D575601FD}" type="slidenum">
              <a:rPr/>
              <a:pPr>
                <a:defRPr/>
              </a:pPr>
              <a:t>‹N°›</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5"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12"/>
          </p:nvPr>
        </p:nvSpPr>
        <p:spPr>
          <a:ln/>
        </p:spPr>
        <p:txBody>
          <a:bodyPr/>
          <a:lstStyle>
            <a:lvl1pPr>
              <a:defRPr/>
            </a:lvl1pPr>
          </a:lstStyle>
          <a:p>
            <a:pPr>
              <a:defRPr/>
            </a:pPr>
            <a:fld id="{75F6A3BC-DB27-4528-B5D3-5D4318A1A581}" type="slidenum">
              <a:rPr/>
              <a:pPr>
                <a:defRPr/>
              </a:pPr>
              <a:t>‹N°›</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80"/>
            <a:ext cx="2057400" cy="5851440"/>
          </a:xfrm>
        </p:spPr>
        <p:txBody>
          <a:bodyPr vert="eaVert"/>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457200" y="274680"/>
            <a:ext cx="6019919" cy="585144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5"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12"/>
          </p:nvPr>
        </p:nvSpPr>
        <p:spPr>
          <a:ln/>
        </p:spPr>
        <p:txBody>
          <a:bodyPr/>
          <a:lstStyle>
            <a:lvl1pPr>
              <a:defRPr/>
            </a:lvl1pPr>
          </a:lstStyle>
          <a:p>
            <a:pPr>
              <a:defRPr/>
            </a:pPr>
            <a:fld id="{4FDAE391-84DD-4485-A53C-B6E516FFEDDB}" type="slidenum">
              <a:rPr/>
              <a:pPr>
                <a:defRPr/>
              </a:pPr>
              <a:t>‹N°›</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02/02/2019</a:t>
            </a:r>
          </a:p>
        </p:txBody>
      </p:sp>
      <p:sp>
        <p:nvSpPr>
          <p:cNvPr id="5" name="Footer Placeholder 4"/>
          <p:cNvSpPr>
            <a:spLocks noGrp="1"/>
          </p:cNvSpPr>
          <p:nvPr>
            <p:ph type="ftr" sz="quarter" idx="11"/>
          </p:nvPr>
        </p:nvSpPr>
        <p:spPr/>
        <p:txBody>
          <a:bodyPr/>
          <a:lstStyle/>
          <a:p>
            <a:r>
              <a:rPr lang="fr-FR"/>
              <a:t>Le Busca, notre quartier – Assemblée Générale du 10 mars 2025</a:t>
            </a:r>
          </a:p>
        </p:txBody>
      </p:sp>
      <p:sp>
        <p:nvSpPr>
          <p:cNvPr id="6" name="Slide Number Placeholder 5"/>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173546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5"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12"/>
          </p:nvPr>
        </p:nvSpPr>
        <p:spPr>
          <a:ln/>
        </p:spPr>
        <p:txBody>
          <a:bodyPr/>
          <a:lstStyle>
            <a:lvl1pPr>
              <a:defRPr/>
            </a:lvl1pPr>
          </a:lstStyle>
          <a:p>
            <a:pPr>
              <a:defRPr/>
            </a:pPr>
            <a:fld id="{638E0D37-7477-4EC3-8792-885A22047BB1}" type="slidenum">
              <a:rPr/>
              <a:pPr>
                <a:defRPr/>
              </a:pPr>
              <a:t>‹N°›</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5"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12"/>
          </p:nvPr>
        </p:nvSpPr>
        <p:spPr>
          <a:ln/>
        </p:spPr>
        <p:txBody>
          <a:bodyPr/>
          <a:lstStyle>
            <a:lvl1pPr>
              <a:defRPr/>
            </a:lvl1pPr>
          </a:lstStyle>
          <a:p>
            <a:pPr>
              <a:defRPr/>
            </a:pPr>
            <a:fld id="{A9F6867B-FC25-4BA7-98EA-EA2D9E4CAD66}" type="slidenum">
              <a:rPr/>
              <a:pPr>
                <a:defRPr/>
              </a:pPr>
              <a:t>‹N°›</a:t>
            </a:fld>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5"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12"/>
          </p:nvPr>
        </p:nvSpPr>
        <p:spPr>
          <a:ln/>
        </p:spPr>
        <p:txBody>
          <a:bodyPr/>
          <a:lstStyle>
            <a:lvl1pPr>
              <a:defRPr/>
            </a:lvl1pPr>
          </a:lstStyle>
          <a:p>
            <a:pPr>
              <a:defRPr/>
            </a:pPr>
            <a:fld id="{C7F123C9-ED94-4F24-9A9A-79469003194E}" type="slidenum">
              <a:rPr/>
              <a:pPr>
                <a:defRPr/>
              </a:pPr>
              <a:t>‹N°›</a:t>
            </a:fld>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8600" cy="407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4963"/>
            <a:ext cx="4038600" cy="407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6"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7" name="Espace réservé du numéro de diapositive 5"/>
          <p:cNvSpPr txBox="1">
            <a:spLocks noGrp="1"/>
          </p:cNvSpPr>
          <p:nvPr>
            <p:ph type="sldNum" sz="quarter" idx="12"/>
          </p:nvPr>
        </p:nvSpPr>
        <p:spPr>
          <a:ln/>
        </p:spPr>
        <p:txBody>
          <a:bodyPr/>
          <a:lstStyle>
            <a:lvl1pPr>
              <a:defRPr/>
            </a:lvl1pPr>
          </a:lstStyle>
          <a:p>
            <a:pPr>
              <a:defRPr/>
            </a:pPr>
            <a:fld id="{545A76EE-3CFF-4EA3-8E86-07C84EF8E051}" type="slidenum">
              <a:rPr/>
              <a:pPr>
                <a:defRPr/>
              </a:pPr>
              <a:t>‹N°›</a:t>
            </a:fld>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8"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9" name="Espace réservé du numéro de diapositive 5"/>
          <p:cNvSpPr txBox="1">
            <a:spLocks noGrp="1"/>
          </p:cNvSpPr>
          <p:nvPr>
            <p:ph type="sldNum" sz="quarter" idx="12"/>
          </p:nvPr>
        </p:nvSpPr>
        <p:spPr>
          <a:ln/>
        </p:spPr>
        <p:txBody>
          <a:bodyPr/>
          <a:lstStyle>
            <a:lvl1pPr>
              <a:defRPr/>
            </a:lvl1pPr>
          </a:lstStyle>
          <a:p>
            <a:pPr>
              <a:defRPr/>
            </a:pPr>
            <a:fld id="{A62196FE-AF14-45E5-8E87-70C56BC7F455}" type="slidenum">
              <a:rPr/>
              <a:pPr>
                <a:defRPr/>
              </a:pPr>
              <a:t>‹N°›</a:t>
            </a:fld>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4"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5" name="Espace réservé du numéro de diapositive 5"/>
          <p:cNvSpPr txBox="1">
            <a:spLocks noGrp="1"/>
          </p:cNvSpPr>
          <p:nvPr>
            <p:ph type="sldNum" sz="quarter" idx="12"/>
          </p:nvPr>
        </p:nvSpPr>
        <p:spPr>
          <a:ln/>
        </p:spPr>
        <p:txBody>
          <a:bodyPr/>
          <a:lstStyle>
            <a:lvl1pPr>
              <a:defRPr/>
            </a:lvl1pPr>
          </a:lstStyle>
          <a:p>
            <a:pPr>
              <a:defRPr/>
            </a:pPr>
            <a:fld id="{D3CC59DF-BD98-4C84-AECC-BD41430E1C14}" type="slidenum">
              <a:rPr/>
              <a:pPr>
                <a:defRPr/>
              </a:pPr>
              <a:t>‹N°›</a:t>
            </a:fld>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3"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4" name="Espace réservé du numéro de diapositive 5"/>
          <p:cNvSpPr txBox="1">
            <a:spLocks noGrp="1"/>
          </p:cNvSpPr>
          <p:nvPr>
            <p:ph type="sldNum" sz="quarter" idx="12"/>
          </p:nvPr>
        </p:nvSpPr>
        <p:spPr>
          <a:ln/>
        </p:spPr>
        <p:txBody>
          <a:bodyPr/>
          <a:lstStyle>
            <a:lvl1pPr>
              <a:defRPr/>
            </a:lvl1pPr>
          </a:lstStyle>
          <a:p>
            <a:pPr>
              <a:defRPr/>
            </a:pPr>
            <a:fld id="{656BBE07-B8D2-4139-9B7E-20B949AC69BF}" type="slidenum">
              <a:rPr/>
              <a:pPr>
                <a:defRPr/>
              </a:pPr>
              <a:t>‹N°›</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457200" y="1600200"/>
            <a:ext cx="8229600" cy="4525920"/>
          </a:xfrm>
        </p:spPr>
        <p:txBody>
          <a:bodyPr anchor="t" anchorCtr="0"/>
          <a:lstStyle>
            <a:lvl1pPr marL="343080" indent="-343080" algn="l">
              <a:spcBef>
                <a:spcPts val="799"/>
              </a:spcBef>
              <a:buSzPct val="100000"/>
              <a:buFont typeface="Arial" pitchFamily="34"/>
              <a:buChar char="•"/>
              <a:defRPr sz="32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contenu 6"/>
          <p:cNvSpPr txBox="1">
            <a:spLocks noGrp="1"/>
          </p:cNvSpPr>
          <p:nvPr>
            <p:ph idx="1"/>
          </p:nvPr>
        </p:nvSpPr>
        <p:spPr>
          <a:xfrm>
            <a:off x="457200" y="1604520"/>
            <a:ext cx="8229240" cy="3977640"/>
          </a:xfrm>
        </p:spPr>
        <p:txBody>
          <a:bodyPr lIns="0" tIns="0" rIns="0" bIns="0" anchor="ctr"/>
          <a:lstStyle>
            <a:lvl1pPr marL="0" indent="0" hangingPunct="0">
              <a:spcBef>
                <a:spcPts val="0"/>
              </a:spcBef>
              <a:defRPr>
                <a:ln>
                  <a:noFill/>
                </a:ln>
                <a:latin typeface="Arial" pitchFamily="18"/>
                <a:ea typeface="Microsoft YaHei" pitchFamily="2"/>
                <a:cs typeface="Arial" pitchFamily="2"/>
              </a:defRPr>
            </a:lvl1pPr>
          </a:lstStyle>
          <a:p>
            <a:endParaRPr lang="fr-FR"/>
          </a:p>
        </p:txBody>
      </p:sp>
      <p:sp>
        <p:nvSpPr>
          <p:cNvPr id="5"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6"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8" name="Espace réservé du numéro de diapositive 5"/>
          <p:cNvSpPr txBox="1">
            <a:spLocks noGrp="1"/>
          </p:cNvSpPr>
          <p:nvPr>
            <p:ph type="sldNum" sz="quarter" idx="12"/>
          </p:nvPr>
        </p:nvSpPr>
        <p:spPr>
          <a:ln/>
        </p:spPr>
        <p:txBody>
          <a:bodyPr/>
          <a:lstStyle>
            <a:lvl1pPr>
              <a:defRPr/>
            </a:lvl1pPr>
          </a:lstStyle>
          <a:p>
            <a:pPr>
              <a:defRPr/>
            </a:pPr>
            <a:fld id="{A4040094-1471-400A-A46F-76DE97829458}" type="slidenum">
              <a:rPr/>
              <a:pPr>
                <a:defRPr/>
              </a:pPr>
              <a:t>‹N°›</a:t>
            </a:fld>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6"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7" name="Espace réservé du numéro de diapositive 5"/>
          <p:cNvSpPr txBox="1">
            <a:spLocks noGrp="1"/>
          </p:cNvSpPr>
          <p:nvPr>
            <p:ph type="sldNum" sz="quarter" idx="12"/>
          </p:nvPr>
        </p:nvSpPr>
        <p:spPr>
          <a:ln/>
        </p:spPr>
        <p:txBody>
          <a:bodyPr/>
          <a:lstStyle>
            <a:lvl1pPr>
              <a:defRPr/>
            </a:lvl1pPr>
          </a:lstStyle>
          <a:p>
            <a:pPr>
              <a:defRPr/>
            </a:pPr>
            <a:fld id="{598A65A6-E165-4060-B6BA-A4E89E71BE45}" type="slidenum">
              <a:rPr/>
              <a:pPr>
                <a:defRPr/>
              </a:pPr>
              <a:t>‹N°›</a:t>
            </a:fld>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6"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7" name="Espace réservé du numéro de diapositive 5"/>
          <p:cNvSpPr txBox="1">
            <a:spLocks noGrp="1"/>
          </p:cNvSpPr>
          <p:nvPr>
            <p:ph type="sldNum" sz="quarter" idx="12"/>
          </p:nvPr>
        </p:nvSpPr>
        <p:spPr>
          <a:ln/>
        </p:spPr>
        <p:txBody>
          <a:bodyPr/>
          <a:lstStyle>
            <a:lvl1pPr>
              <a:defRPr/>
            </a:lvl1pPr>
          </a:lstStyle>
          <a:p>
            <a:pPr>
              <a:defRPr/>
            </a:pPr>
            <a:fld id="{04E58F9D-D4AA-41AF-A812-CB1F950EF808}" type="slidenum">
              <a:rPr/>
              <a:pPr>
                <a:defRPr/>
              </a:pPr>
              <a:t>‹N°›</a:t>
            </a:fld>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5"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12"/>
          </p:nvPr>
        </p:nvSpPr>
        <p:spPr>
          <a:ln/>
        </p:spPr>
        <p:txBody>
          <a:bodyPr/>
          <a:lstStyle>
            <a:lvl1pPr>
              <a:defRPr/>
            </a:lvl1pPr>
          </a:lstStyle>
          <a:p>
            <a:pPr>
              <a:defRPr/>
            </a:pPr>
            <a:fld id="{F720D527-9061-43C3-A245-3A5E56FB1BE6}" type="slidenum">
              <a:rPr/>
              <a:pPr>
                <a:defRPr/>
              </a:pPr>
              <a:t>‹N°›</a:t>
            </a:fld>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7400" cy="54022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3050"/>
            <a:ext cx="6019800" cy="54022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5"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12"/>
          </p:nvPr>
        </p:nvSpPr>
        <p:spPr>
          <a:ln/>
        </p:spPr>
        <p:txBody>
          <a:bodyPr/>
          <a:lstStyle>
            <a:lvl1pPr>
              <a:defRPr/>
            </a:lvl1pPr>
          </a:lstStyle>
          <a:p>
            <a:pPr>
              <a:defRPr/>
            </a:pPr>
            <a:fld id="{AEFC0EF1-2713-47CE-9791-C7D556F7DC3A}" type="slidenum">
              <a:rPr/>
              <a:pPr>
                <a:defRPr/>
              </a:pPr>
              <a:t>‹N°›</a:t>
            </a:fld>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B89F3E3-859F-4C90-8CBF-98DEBEE7074A}" type="datetimeFigureOut">
              <a:rPr lang="fr-FR" smtClean="0"/>
              <a:t>09/03/2025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3040231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89F3E3-859F-4C90-8CBF-98DEBEE7074A}" type="datetimeFigureOut">
              <a:rPr lang="fr-FR" smtClean="0"/>
              <a:t>09/03/2025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1356401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B89F3E3-859F-4C90-8CBF-98DEBEE7074A}" type="datetimeFigureOut">
              <a:rPr lang="fr-FR" smtClean="0"/>
              <a:t>09/03/2025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1230326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B89F3E3-859F-4C90-8CBF-98DEBEE7074A}" type="datetimeFigureOut">
              <a:rPr lang="fr-FR" smtClean="0"/>
              <a:t>09/03/2025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2426551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B89F3E3-859F-4C90-8CBF-98DEBEE7074A}" type="datetimeFigureOut">
              <a:rPr lang="fr-FR" smtClean="0"/>
              <a:t>09/03/2025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513998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B89F3E3-859F-4C90-8CBF-98DEBEE7074A}" type="datetimeFigureOut">
              <a:rPr lang="fr-FR" smtClean="0"/>
              <a:t>09/03/2025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15369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159" y="4406759"/>
            <a:ext cx="7772400" cy="1362240"/>
          </a:xfrm>
        </p:spPr>
        <p:txBody>
          <a:bodyPr anchor="t" anchorCtr="0"/>
          <a:lstStyle>
            <a:lvl1pPr algn="l">
              <a:defRPr sz="4000" b="1"/>
            </a:lvl1pPr>
          </a:lstStyle>
          <a:p>
            <a:pPr lvl="0"/>
            <a:r>
              <a:rPr lang="fr-FR"/>
              <a:t>Cliquez pour modifier le style du titre</a:t>
            </a:r>
          </a:p>
        </p:txBody>
      </p:sp>
      <p:sp>
        <p:nvSpPr>
          <p:cNvPr id="3" name="Espace réservé du texte 2"/>
          <p:cNvSpPr txBox="1">
            <a:spLocks noGrp="1"/>
          </p:cNvSpPr>
          <p:nvPr>
            <p:ph type="body" idx="1"/>
          </p:nvPr>
        </p:nvSpPr>
        <p:spPr>
          <a:xfrm>
            <a:off x="722159" y="2906640"/>
            <a:ext cx="7772400" cy="1500119"/>
          </a:xfrm>
        </p:spPr>
        <p:txBody>
          <a:bodyPr anchor="b"/>
          <a:lstStyle>
            <a:lvl1pPr marL="0" indent="0">
              <a:spcBef>
                <a:spcPts val="499"/>
              </a:spcBef>
              <a:defRPr sz="2000">
                <a:solidFill>
                  <a:srgbClr val="898989"/>
                </a:solidFill>
              </a:defRPr>
            </a:lvl1pPr>
          </a:lstStyle>
          <a:p>
            <a:pPr lvl="0"/>
            <a:r>
              <a:rPr lang="fr-FR"/>
              <a:t>Cliquez pour modifier les styles du texte du masque</a:t>
            </a:r>
          </a:p>
        </p:txBody>
      </p:sp>
      <p:sp>
        <p:nvSpPr>
          <p:cNvPr id="4"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5"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12"/>
          </p:nvPr>
        </p:nvSpPr>
        <p:spPr>
          <a:ln/>
        </p:spPr>
        <p:txBody>
          <a:bodyPr/>
          <a:lstStyle>
            <a:lvl1pPr>
              <a:defRPr/>
            </a:lvl1pPr>
          </a:lstStyle>
          <a:p>
            <a:pPr>
              <a:defRPr/>
            </a:pPr>
            <a:fld id="{9B1B8D7B-3737-4454-9FCD-05B60F75456E}" type="slidenum">
              <a:rPr/>
              <a:pPr>
                <a:defRPr/>
              </a:pPr>
              <a:t>‹N°›</a:t>
            </a:fld>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89F3E3-859F-4C90-8CBF-98DEBEE7074A}" type="datetimeFigureOut">
              <a:rPr lang="fr-FR" smtClean="0"/>
              <a:t>09/03/2025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2257543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B89F3E3-859F-4C90-8CBF-98DEBEE7074A}" type="datetimeFigureOut">
              <a:rPr lang="fr-FR" smtClean="0"/>
              <a:t>09/03/2025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2404904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B89F3E3-859F-4C90-8CBF-98DEBEE7074A}" type="datetimeFigureOut">
              <a:rPr lang="fr-FR" smtClean="0"/>
              <a:t>09/03/2025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828918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89F3E3-859F-4C90-8CBF-98DEBEE7074A}" type="datetimeFigureOut">
              <a:rPr lang="fr-FR" smtClean="0"/>
              <a:t>09/03/2025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3920955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89F3E3-859F-4C90-8CBF-98DEBEE7074A}" type="datetimeFigureOut">
              <a:rPr lang="fr-FR" smtClean="0"/>
              <a:t>09/03/2025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6154A-B557-4041-B873-0D2582715F9F}" type="slidenum">
              <a:rPr lang="fr-FR" smtClean="0"/>
              <a:t>‹N°›</a:t>
            </a:fld>
            <a:endParaRPr lang="fr-FR"/>
          </a:p>
        </p:txBody>
      </p:sp>
    </p:spTree>
    <p:extLst>
      <p:ext uri="{BB962C8B-B14F-4D97-AF65-F5344CB8AC3E}">
        <p14:creationId xmlns:p14="http://schemas.microsoft.com/office/powerpoint/2010/main" val="294306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45720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464832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8" name="Espace réservé du contenu 7"/>
          <p:cNvSpPr txBox="1">
            <a:spLocks noGrp="1"/>
          </p:cNvSpPr>
          <p:nvPr>
            <p:ph idx="1"/>
          </p:nvPr>
        </p:nvSpPr>
        <p:spPr>
          <a:xfrm>
            <a:off x="457200" y="1604520"/>
            <a:ext cx="8229240" cy="3977640"/>
          </a:xfrm>
        </p:spPr>
        <p:txBody>
          <a:bodyPr lIns="0" tIns="0" rIns="0" bIns="0"/>
          <a:lstStyle>
            <a:lvl1pPr hangingPunct="0">
              <a:spcBef>
                <a:spcPts val="0"/>
              </a:spcBef>
              <a:spcAft>
                <a:spcPts val="1417"/>
              </a:spcAft>
              <a:defRPr>
                <a:ln>
                  <a:noFill/>
                </a:ln>
                <a:latin typeface="Arial" pitchFamily="18"/>
                <a:ea typeface="Microsoft YaHei" pitchFamily="2"/>
                <a:cs typeface="Arial" pitchFamily="2"/>
              </a:defRPr>
            </a:lvl1pPr>
          </a:lstStyle>
          <a:p>
            <a:endParaRPr lang="fr-FR"/>
          </a:p>
        </p:txBody>
      </p:sp>
      <p:sp>
        <p:nvSpPr>
          <p:cNvPr id="6"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7"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9" name="Espace réservé du numéro de diapositive 5"/>
          <p:cNvSpPr txBox="1">
            <a:spLocks noGrp="1"/>
          </p:cNvSpPr>
          <p:nvPr>
            <p:ph type="sldNum" sz="quarter" idx="12"/>
          </p:nvPr>
        </p:nvSpPr>
        <p:spPr>
          <a:ln/>
        </p:spPr>
        <p:txBody>
          <a:bodyPr/>
          <a:lstStyle>
            <a:lvl1pPr>
              <a:defRPr/>
            </a:lvl1pPr>
          </a:lstStyle>
          <a:p>
            <a:pPr>
              <a:defRPr/>
            </a:pPr>
            <a:fld id="{88D73ABB-E720-4EF3-A41C-CD3316FE5F55}" type="slidenum">
              <a:rPr/>
              <a:pPr>
                <a:defRPr/>
              </a:pPr>
              <a:t>‹N°›</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texte 2"/>
          <p:cNvSpPr txBox="1">
            <a:spLocks noGrp="1"/>
          </p:cNvSpPr>
          <p:nvPr>
            <p:ph type="body" idx="1"/>
          </p:nvPr>
        </p:nvSpPr>
        <p:spPr>
          <a:xfrm>
            <a:off x="457200" y="1535039"/>
            <a:ext cx="4040279" cy="639720"/>
          </a:xfrm>
        </p:spPr>
        <p:txBody>
          <a:bodyPr anchor="b"/>
          <a:lstStyle>
            <a:lvl1pPr marL="0" indent="0">
              <a:spcBef>
                <a:spcPts val="601"/>
              </a:spcBef>
              <a:defRPr sz="2400" b="1"/>
            </a:lvl1pPr>
          </a:lstStyle>
          <a:p>
            <a:pPr lvl="0"/>
            <a:r>
              <a:rPr lang="fr-FR"/>
              <a:t>Cliquez pour modifier les styles du texte du masque</a:t>
            </a:r>
          </a:p>
        </p:txBody>
      </p:sp>
      <p:sp>
        <p:nvSpPr>
          <p:cNvPr id="4" name="Espace réservé du contenu 3"/>
          <p:cNvSpPr txBox="1">
            <a:spLocks noGrp="1"/>
          </p:cNvSpPr>
          <p:nvPr>
            <p:ph type="title" idx="4294967295"/>
          </p:nvPr>
        </p:nvSpPr>
        <p:spPr>
          <a:xfrm>
            <a:off x="457200" y="2174760"/>
            <a:ext cx="4040279" cy="3951360"/>
          </a:xfrm>
        </p:spPr>
        <p:txBody>
          <a:bodyPr anchor="t" anchorCtr="0"/>
          <a:lstStyle>
            <a:lvl1pPr marL="343080" indent="-343080" algn="l">
              <a:spcBef>
                <a:spcPts val="601"/>
              </a:spcBef>
              <a:buSzPct val="100000"/>
              <a:buFont typeface="Arial" pitchFamily="34"/>
              <a:buChar char="•"/>
              <a:defRPr sz="24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4645080" y="1535039"/>
            <a:ext cx="4041719" cy="639720"/>
          </a:xfrm>
        </p:spPr>
        <p:txBody>
          <a:bodyPr anchor="b"/>
          <a:lstStyle>
            <a:lvl1pPr marL="0" indent="0">
              <a:spcBef>
                <a:spcPts val="601"/>
              </a:spcBef>
              <a:buNone/>
              <a:defRPr sz="2400" b="1"/>
            </a:lvl1pPr>
          </a:lstStyle>
          <a:p>
            <a:pPr lvl="0"/>
            <a:r>
              <a:rPr lang="fr-FR"/>
              <a:t>Cliquez pour modifier les styles du texte du masque</a:t>
            </a:r>
          </a:p>
        </p:txBody>
      </p:sp>
      <p:sp>
        <p:nvSpPr>
          <p:cNvPr id="6" name="Espace réservé du contenu 5"/>
          <p:cNvSpPr txBox="1">
            <a:spLocks noGrp="1"/>
          </p:cNvSpPr>
          <p:nvPr>
            <p:ph type="title" idx="4294967295"/>
          </p:nvPr>
        </p:nvSpPr>
        <p:spPr>
          <a:xfrm>
            <a:off x="4645080" y="2174760"/>
            <a:ext cx="4041719" cy="3951360"/>
          </a:xfrm>
        </p:spPr>
        <p:txBody>
          <a:bodyPr anchor="t" anchorCtr="0"/>
          <a:lstStyle>
            <a:lvl1pPr marL="343080" indent="-343080" algn="l">
              <a:spcBef>
                <a:spcPts val="601"/>
              </a:spcBef>
              <a:buSzPct val="100000"/>
              <a:buFont typeface="Arial" pitchFamily="34"/>
              <a:buChar char="•"/>
              <a:defRPr sz="24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8"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9" name="Espace réservé du numéro de diapositive 5"/>
          <p:cNvSpPr txBox="1">
            <a:spLocks noGrp="1"/>
          </p:cNvSpPr>
          <p:nvPr>
            <p:ph type="sldNum" sz="quarter" idx="12"/>
          </p:nvPr>
        </p:nvSpPr>
        <p:spPr>
          <a:ln/>
        </p:spPr>
        <p:txBody>
          <a:bodyPr/>
          <a:lstStyle>
            <a:lvl1pPr>
              <a:defRPr/>
            </a:lvl1pPr>
          </a:lstStyle>
          <a:p>
            <a:pPr>
              <a:defRPr/>
            </a:pPr>
            <a:fld id="{DBE42FBA-93D1-4028-A9BB-CE1B1CDC6A6C}" type="slidenum">
              <a:rPr/>
              <a:pPr>
                <a:defRPr/>
              </a:pPr>
              <a:t>‹N°›</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4"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5" name="Espace réservé du numéro de diapositive 5"/>
          <p:cNvSpPr txBox="1">
            <a:spLocks noGrp="1"/>
          </p:cNvSpPr>
          <p:nvPr>
            <p:ph type="sldNum" sz="quarter" idx="12"/>
          </p:nvPr>
        </p:nvSpPr>
        <p:spPr>
          <a:ln/>
        </p:spPr>
        <p:txBody>
          <a:bodyPr/>
          <a:lstStyle>
            <a:lvl1pPr>
              <a:defRPr/>
            </a:lvl1pPr>
          </a:lstStyle>
          <a:p>
            <a:pPr>
              <a:defRPr/>
            </a:pPr>
            <a:fld id="{38D935B2-D63B-4B50-8EED-C93F0FBE2F9A}" type="slidenum">
              <a:rPr/>
              <a:pPr>
                <a:defRPr/>
              </a:pPr>
              <a:t>‹N°›</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3"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4" name="Espace réservé du numéro de diapositive 5"/>
          <p:cNvSpPr txBox="1">
            <a:spLocks noGrp="1"/>
          </p:cNvSpPr>
          <p:nvPr>
            <p:ph type="sldNum" sz="quarter" idx="12"/>
          </p:nvPr>
        </p:nvSpPr>
        <p:spPr>
          <a:ln/>
        </p:spPr>
        <p:txBody>
          <a:bodyPr/>
          <a:lstStyle>
            <a:lvl1pPr>
              <a:defRPr/>
            </a:lvl1pPr>
          </a:lstStyle>
          <a:p>
            <a:pPr>
              <a:defRPr/>
            </a:pPr>
            <a:fld id="{DE8B5E17-ECF6-4688-93DB-559CD2322C5E}" type="slidenum">
              <a:rPr/>
              <a:pPr>
                <a:defRPr/>
              </a:pPr>
              <a:t>‹N°›</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2880"/>
            <a:ext cx="3008160" cy="1162080"/>
          </a:xfrm>
        </p:spPr>
        <p:txBody>
          <a:bodyPr anchor="b" anchorCtr="0"/>
          <a:lstStyle>
            <a:lvl1pPr algn="l">
              <a:defRPr sz="2000" b="1"/>
            </a:lvl1pPr>
          </a:lstStyle>
          <a:p>
            <a:pPr lvl="0"/>
            <a:r>
              <a:rPr lang="fr-FR"/>
              <a:t>Cliquez pour modifier le style du titre</a:t>
            </a:r>
          </a:p>
        </p:txBody>
      </p:sp>
      <p:sp>
        <p:nvSpPr>
          <p:cNvPr id="3" name="Espace réservé du contenu 2"/>
          <p:cNvSpPr txBox="1">
            <a:spLocks noGrp="1"/>
          </p:cNvSpPr>
          <p:nvPr>
            <p:ph type="title" idx="4294967295"/>
          </p:nvPr>
        </p:nvSpPr>
        <p:spPr>
          <a:xfrm>
            <a:off x="3575159" y="272880"/>
            <a:ext cx="5111640" cy="5853240"/>
          </a:xfrm>
        </p:spPr>
        <p:txBody>
          <a:bodyPr anchor="t" anchorCtr="0"/>
          <a:lstStyle>
            <a:lvl1pPr marL="343080" indent="-343080" algn="l">
              <a:spcBef>
                <a:spcPts val="799"/>
              </a:spcBef>
              <a:buSzPct val="100000"/>
              <a:buFont typeface="Arial" pitchFamily="34"/>
              <a:buChar char="•"/>
              <a:defRPr sz="32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457200" y="1434960"/>
            <a:ext cx="3008160" cy="4691160"/>
          </a:xfrm>
        </p:spPr>
        <p:txBody>
          <a:bodyPr/>
          <a:lstStyle>
            <a:lvl1pPr marL="0" indent="0">
              <a:spcBef>
                <a:spcPts val="300"/>
              </a:spcBef>
              <a:defRPr sz="1400"/>
            </a:lvl1pPr>
          </a:lstStyle>
          <a:p>
            <a:pPr lvl="0"/>
            <a:r>
              <a:rPr lang="fr-FR"/>
              <a:t>Cliquez pour modifier les styles du texte du masque</a:t>
            </a:r>
          </a:p>
        </p:txBody>
      </p:sp>
      <p:sp>
        <p:nvSpPr>
          <p:cNvPr id="5"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6"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7" name="Espace réservé du numéro de diapositive 5"/>
          <p:cNvSpPr txBox="1">
            <a:spLocks noGrp="1"/>
          </p:cNvSpPr>
          <p:nvPr>
            <p:ph type="sldNum" sz="quarter" idx="12"/>
          </p:nvPr>
        </p:nvSpPr>
        <p:spPr>
          <a:ln/>
        </p:spPr>
        <p:txBody>
          <a:bodyPr/>
          <a:lstStyle>
            <a:lvl1pPr>
              <a:defRPr/>
            </a:lvl1pPr>
          </a:lstStyle>
          <a:p>
            <a:pPr>
              <a:defRPr/>
            </a:pPr>
            <a:fld id="{4C7E87E5-31A8-4886-B783-4245AFDB5A21}" type="slidenum">
              <a:rPr/>
              <a:pPr>
                <a:defRPr/>
              </a:pPr>
              <a:t>‹N°›</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440" y="4800600"/>
            <a:ext cx="5486399" cy="566640"/>
          </a:xfrm>
        </p:spPr>
        <p:txBody>
          <a:bodyPr anchor="b" anchorCtr="0"/>
          <a:lstStyle>
            <a:lvl1pPr algn="l">
              <a:defRPr sz="2000" b="1"/>
            </a:lvl1pPr>
          </a:lstStyle>
          <a:p>
            <a:pPr lvl="0"/>
            <a:r>
              <a:rPr lang="fr-FR"/>
              <a:t>Cliquez pour modifier le style du titre</a:t>
            </a:r>
          </a:p>
        </p:txBody>
      </p:sp>
      <p:sp>
        <p:nvSpPr>
          <p:cNvPr id="3" name="Espace réservé pour une image  2"/>
          <p:cNvSpPr txBox="1">
            <a:spLocks noGrp="1"/>
          </p:cNvSpPr>
          <p:nvPr>
            <p:ph type="title" idx="4294967295"/>
          </p:nvPr>
        </p:nvSpPr>
        <p:spPr>
          <a:xfrm>
            <a:off x="1792440" y="612720"/>
            <a:ext cx="5486399" cy="4114800"/>
          </a:xfrm>
        </p:spPr>
        <p:txBody>
          <a:bodyPr anchor="t" anchorCtr="0"/>
          <a:lstStyle>
            <a:lvl1pPr hangingPunct="0">
              <a:defRPr>
                <a:latin typeface="Arial" pitchFamily="18"/>
              </a:defRPr>
            </a:lvl1pPr>
          </a:lstStyle>
          <a:p>
            <a:pPr lvl="0"/>
            <a:endParaRPr lang="fr-FR"/>
          </a:p>
        </p:txBody>
      </p:sp>
      <p:sp>
        <p:nvSpPr>
          <p:cNvPr id="4" name="Espace réservé du texte 3"/>
          <p:cNvSpPr txBox="1">
            <a:spLocks noGrp="1"/>
          </p:cNvSpPr>
          <p:nvPr>
            <p:ph type="body" idx="2"/>
          </p:nvPr>
        </p:nvSpPr>
        <p:spPr>
          <a:xfrm>
            <a:off x="1792440" y="5367240"/>
            <a:ext cx="5486399" cy="804959"/>
          </a:xfrm>
        </p:spPr>
        <p:txBody>
          <a:bodyPr/>
          <a:lstStyle>
            <a:lvl1pPr marL="0" indent="0">
              <a:spcBef>
                <a:spcPts val="300"/>
              </a:spcBef>
              <a:defRPr sz="1400"/>
            </a:lvl1pPr>
          </a:lstStyle>
          <a:p>
            <a:pPr lvl="0"/>
            <a:r>
              <a:rPr lang="fr-FR"/>
              <a:t>Cliquez pour modifier les styles du texte du masque</a:t>
            </a:r>
          </a:p>
        </p:txBody>
      </p:sp>
      <p:sp>
        <p:nvSpPr>
          <p:cNvPr id="5" name="Espace réservé de la date 3"/>
          <p:cNvSpPr txBox="1">
            <a:spLocks noGrp="1"/>
          </p:cNvSpPr>
          <p:nvPr>
            <p:ph type="dt" sz="half" idx="10"/>
          </p:nvPr>
        </p:nvSpPr>
        <p:spPr>
          <a:ln/>
        </p:spPr>
        <p:txBody>
          <a:bodyPr/>
          <a:lstStyle>
            <a:lvl1pPr>
              <a:defRPr/>
            </a:lvl1pPr>
          </a:lstStyle>
          <a:p>
            <a:pPr>
              <a:defRPr/>
            </a:pPr>
            <a:r>
              <a:rPr lang="fr-FR"/>
              <a:t>02/02/2019</a:t>
            </a:r>
            <a:endParaRPr/>
          </a:p>
        </p:txBody>
      </p:sp>
      <p:sp>
        <p:nvSpPr>
          <p:cNvPr id="6" name="Espace réservé du pied de page 4"/>
          <p:cNvSpPr txBox="1">
            <a:spLocks noGrp="1"/>
          </p:cNvSpPr>
          <p:nvPr>
            <p:ph type="ftr" sz="quarter" idx="11"/>
          </p:nvPr>
        </p:nvSpPr>
        <p:spPr>
          <a:ln/>
        </p:spPr>
        <p:txBody>
          <a:bodyPr/>
          <a:lstStyle>
            <a:lvl1pPr>
              <a:defRPr/>
            </a:lvl1pPr>
          </a:lstStyle>
          <a:p>
            <a:pPr>
              <a:defRPr/>
            </a:pPr>
            <a:r>
              <a:rPr lang="fr-FR"/>
              <a:t>Le Busca, notre quartier – Assemblée Générale du 10 mars 2025</a:t>
            </a:r>
            <a:endParaRPr/>
          </a:p>
        </p:txBody>
      </p:sp>
      <p:sp>
        <p:nvSpPr>
          <p:cNvPr id="7" name="Espace réservé du numéro de diapositive 5"/>
          <p:cNvSpPr txBox="1">
            <a:spLocks noGrp="1"/>
          </p:cNvSpPr>
          <p:nvPr>
            <p:ph type="sldNum" sz="quarter" idx="12"/>
          </p:nvPr>
        </p:nvSpPr>
        <p:spPr>
          <a:ln/>
        </p:spPr>
        <p:txBody>
          <a:bodyPr/>
          <a:lstStyle>
            <a:lvl1pPr>
              <a:defRPr/>
            </a:lvl1pPr>
          </a:lstStyle>
          <a:p>
            <a:pPr>
              <a:defRPr/>
            </a:pPr>
            <a:fld id="{5E92796B-090D-43FE-A5DC-FE732E0984E7}" type="slidenum">
              <a:rPr/>
              <a:pPr>
                <a:defRPr/>
              </a:pPr>
              <a:t>‹N°›</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Espace réservé du titre 1"/>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fr-FR"/>
              <a:t>Cliquez pour modifier le style du titre</a:t>
            </a:r>
          </a:p>
        </p:txBody>
      </p:sp>
      <p:sp>
        <p:nvSpPr>
          <p:cNvPr id="1027" name="Espace réservé du texte 2"/>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350"/>
            <a:ext cx="2133600" cy="365125"/>
          </a:xfrm>
          <a:prstGeom prst="rect">
            <a:avLst/>
          </a:prstGeom>
          <a:noFill/>
          <a:ln>
            <a:noFill/>
          </a:ln>
        </p:spPr>
        <p:txBody>
          <a:bodyPr wrap="square" lIns="91440" tIns="45720" rIns="91440" bIns="45720" anchor="ctr" anchorCtr="0"/>
          <a:lstStyle>
            <a:lvl1pPr marL="0" marR="0" lvl="0" indent="0" algn="l" rtl="0" fontAlgn="auto" hangingPunct="1">
              <a:lnSpc>
                <a:spcPct val="100000"/>
              </a:lnSpc>
              <a:spcBef>
                <a:spcPts val="0"/>
              </a:spcBef>
              <a:spcAft>
                <a:spcPts val="0"/>
              </a:spcAft>
              <a:buNone/>
              <a:tabLst/>
              <a:defRPr lang="fr-FR" sz="1200" b="0" i="0" u="none" strike="noStrike" kern="1200" spc="0" baseline="0" smtClean="0">
                <a:solidFill>
                  <a:srgbClr val="898989"/>
                </a:solidFill>
                <a:latin typeface="Calibri"/>
                <a:ea typeface="Lucida Sans Unicode" pitchFamily="2"/>
                <a:cs typeface="Tahoma" pitchFamily="2"/>
              </a:defRPr>
            </a:lvl1pPr>
          </a:lstStyle>
          <a:p>
            <a:pPr>
              <a:defRPr/>
            </a:pPr>
            <a:r>
              <a:rPr lang="fr-FR"/>
              <a:t>02/02/2019</a:t>
            </a:r>
            <a:endParaRPr/>
          </a:p>
        </p:txBody>
      </p:sp>
      <p:sp>
        <p:nvSpPr>
          <p:cNvPr id="5" name="Espace réservé du pied de page 4"/>
          <p:cNvSpPr txBox="1">
            <a:spLocks noGrp="1"/>
          </p:cNvSpPr>
          <p:nvPr>
            <p:ph type="ftr" sz="quarter" idx="3"/>
          </p:nvPr>
        </p:nvSpPr>
        <p:spPr>
          <a:xfrm>
            <a:off x="3124200" y="6356350"/>
            <a:ext cx="2895600" cy="365125"/>
          </a:xfrm>
          <a:prstGeom prst="rect">
            <a:avLst/>
          </a:prstGeom>
          <a:noFill/>
          <a:ln>
            <a:noFill/>
          </a:ln>
        </p:spPr>
        <p:txBody>
          <a:bodyPr wrap="square" lIns="91440" tIns="45720" rIns="91440" bIns="45720" anchor="ctr" anchorCtr="1"/>
          <a:lstStyle>
            <a:lvl1pPr lvl="0" fontAlgn="auto" hangingPunct="0">
              <a:spcBef>
                <a:spcPts val="0"/>
              </a:spcBef>
              <a:spcAft>
                <a:spcPts val="0"/>
              </a:spcAft>
              <a:buNone/>
              <a:tabLst/>
              <a:defRPr lang="fr-FR" sz="2400" kern="1200" smtClean="0">
                <a:latin typeface="Times New Roman" pitchFamily="18"/>
                <a:ea typeface="Lucida Sans Unicode" pitchFamily="2"/>
                <a:cs typeface="Tahoma" pitchFamily="2"/>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4"/>
          </p:nvPr>
        </p:nvSpPr>
        <p:spPr>
          <a:xfrm>
            <a:off x="6553200" y="6356350"/>
            <a:ext cx="2133600" cy="365125"/>
          </a:xfrm>
          <a:prstGeom prst="rect">
            <a:avLst/>
          </a:prstGeom>
          <a:noFill/>
          <a:ln>
            <a:noFill/>
          </a:ln>
        </p:spPr>
        <p:txBody>
          <a:bodyPr wrap="square" lIns="91440" tIns="45720" rIns="91440" bIns="45720" anchor="ctr" anchorCtr="0"/>
          <a:lstStyle>
            <a:lvl1pPr marL="0" marR="0" lvl="0" indent="0" algn="r" rtl="0" fontAlgn="auto" hangingPunct="1">
              <a:lnSpc>
                <a:spcPct val="100000"/>
              </a:lnSpc>
              <a:spcBef>
                <a:spcPts val="0"/>
              </a:spcBef>
              <a:spcAft>
                <a:spcPts val="0"/>
              </a:spcAft>
              <a:buNone/>
              <a:tabLst/>
              <a:defRPr lang="fr-FR" sz="1200" b="0" i="0" u="none" strike="noStrike" kern="1200" spc="0" baseline="0" smtClean="0">
                <a:solidFill>
                  <a:srgbClr val="898989"/>
                </a:solidFill>
                <a:latin typeface="Calibri"/>
                <a:ea typeface="Lucida Sans Unicode" pitchFamily="2"/>
                <a:cs typeface="Tahoma" pitchFamily="2"/>
              </a:defRPr>
            </a:lvl1pPr>
          </a:lstStyle>
          <a:p>
            <a:pPr>
              <a:defRPr/>
            </a:pPr>
            <a:fld id="{11106E12-6401-492E-BF96-E778AC17C0A5}"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ransition/>
  <p:hf sldNum="0" hdr="0" dt="0"/>
  <p:txStyles>
    <p:titleStyle>
      <a:lvl1pPr algn="ctr" rtl="0" eaLnBrk="0" fontAlgn="base">
        <a:spcBef>
          <a:spcPct val="0"/>
        </a:spcBef>
        <a:spcAft>
          <a:spcPct val="0"/>
        </a:spcAft>
        <a:defRPr lang="fr-FR" sz="4400" kern="1200">
          <a:solidFill>
            <a:srgbClr val="000000"/>
          </a:solidFill>
          <a:latin typeface="Calibri" pitchFamily="18"/>
          <a:ea typeface="Microsoft YaHei" pitchFamily="2"/>
          <a:cs typeface="Arial" pitchFamily="2"/>
        </a:defRPr>
      </a:lvl1pPr>
      <a:lvl2pPr algn="ctr" rtl="0" eaLnBrk="0" fontAlgn="base">
        <a:spcBef>
          <a:spcPct val="0"/>
        </a:spcBef>
        <a:spcAft>
          <a:spcPct val="0"/>
        </a:spcAft>
        <a:defRPr sz="4400">
          <a:solidFill>
            <a:srgbClr val="000000"/>
          </a:solidFill>
          <a:latin typeface="Calibri" pitchFamily="34" charset="0"/>
          <a:ea typeface="Microsoft YaHei" pitchFamily="34" charset="-122"/>
          <a:cs typeface="Arial" pitchFamily="34" charset="0"/>
        </a:defRPr>
      </a:lvl2pPr>
      <a:lvl3pPr algn="ctr" rtl="0" eaLnBrk="0" fontAlgn="base">
        <a:spcBef>
          <a:spcPct val="0"/>
        </a:spcBef>
        <a:spcAft>
          <a:spcPct val="0"/>
        </a:spcAft>
        <a:defRPr sz="4400">
          <a:solidFill>
            <a:srgbClr val="000000"/>
          </a:solidFill>
          <a:latin typeface="Calibri" pitchFamily="34" charset="0"/>
          <a:ea typeface="Microsoft YaHei" pitchFamily="34" charset="-122"/>
          <a:cs typeface="Arial" pitchFamily="34" charset="0"/>
        </a:defRPr>
      </a:lvl3pPr>
      <a:lvl4pPr algn="ctr" rtl="0" eaLnBrk="0" fontAlgn="base">
        <a:spcBef>
          <a:spcPct val="0"/>
        </a:spcBef>
        <a:spcAft>
          <a:spcPct val="0"/>
        </a:spcAft>
        <a:defRPr sz="4400">
          <a:solidFill>
            <a:srgbClr val="000000"/>
          </a:solidFill>
          <a:latin typeface="Calibri" pitchFamily="34" charset="0"/>
          <a:ea typeface="Microsoft YaHei" pitchFamily="34" charset="-122"/>
          <a:cs typeface="Arial" pitchFamily="34" charset="0"/>
        </a:defRPr>
      </a:lvl4pPr>
      <a:lvl5pPr algn="ctr" rtl="0" eaLnBrk="0" fontAlgn="base">
        <a:spcBef>
          <a:spcPct val="0"/>
        </a:spcBef>
        <a:spcAft>
          <a:spcPct val="0"/>
        </a:spcAft>
        <a:defRPr sz="4400">
          <a:solidFill>
            <a:srgbClr val="000000"/>
          </a:solidFill>
          <a:latin typeface="Calibri" pitchFamily="34" charset="0"/>
          <a:ea typeface="Microsoft YaHei" pitchFamily="34" charset="-122"/>
          <a:cs typeface="Arial" pitchFamily="34" charset="0"/>
        </a:defRPr>
      </a:lvl5pPr>
      <a:lvl6pPr marL="457200" algn="ctr" rtl="0" eaLnBrk="0" fontAlgn="base">
        <a:spcBef>
          <a:spcPct val="0"/>
        </a:spcBef>
        <a:spcAft>
          <a:spcPct val="0"/>
        </a:spcAft>
        <a:defRPr sz="4400">
          <a:solidFill>
            <a:srgbClr val="000000"/>
          </a:solidFill>
          <a:latin typeface="Calibri" pitchFamily="34" charset="0"/>
          <a:ea typeface="Microsoft YaHei" pitchFamily="34" charset="-122"/>
          <a:cs typeface="Arial" pitchFamily="34" charset="0"/>
        </a:defRPr>
      </a:lvl6pPr>
      <a:lvl7pPr marL="914400" algn="ctr" rtl="0" eaLnBrk="0" fontAlgn="base">
        <a:spcBef>
          <a:spcPct val="0"/>
        </a:spcBef>
        <a:spcAft>
          <a:spcPct val="0"/>
        </a:spcAft>
        <a:defRPr sz="4400">
          <a:solidFill>
            <a:srgbClr val="000000"/>
          </a:solidFill>
          <a:latin typeface="Calibri" pitchFamily="34" charset="0"/>
          <a:ea typeface="Microsoft YaHei" pitchFamily="34" charset="-122"/>
          <a:cs typeface="Arial" pitchFamily="34" charset="0"/>
        </a:defRPr>
      </a:lvl7pPr>
      <a:lvl8pPr marL="1371600" algn="ctr" rtl="0" eaLnBrk="0" fontAlgn="base">
        <a:spcBef>
          <a:spcPct val="0"/>
        </a:spcBef>
        <a:spcAft>
          <a:spcPct val="0"/>
        </a:spcAft>
        <a:defRPr sz="4400">
          <a:solidFill>
            <a:srgbClr val="000000"/>
          </a:solidFill>
          <a:latin typeface="Calibri" pitchFamily="34" charset="0"/>
          <a:ea typeface="Microsoft YaHei" pitchFamily="34" charset="-122"/>
          <a:cs typeface="Arial" pitchFamily="34" charset="0"/>
        </a:defRPr>
      </a:lvl8pPr>
      <a:lvl9pPr marL="1828800" algn="ctr" rtl="0" eaLnBrk="0" fontAlgn="base">
        <a:spcBef>
          <a:spcPct val="0"/>
        </a:spcBef>
        <a:spcAft>
          <a:spcPct val="0"/>
        </a:spcAft>
        <a:defRPr sz="4400">
          <a:solidFill>
            <a:srgbClr val="000000"/>
          </a:solidFill>
          <a:latin typeface="Calibri" pitchFamily="34" charset="0"/>
          <a:ea typeface="Microsoft YaHei" pitchFamily="34" charset="-122"/>
          <a:cs typeface="Arial" pitchFamily="34" charset="0"/>
        </a:defRPr>
      </a:lvl9pPr>
    </p:titleStyle>
    <p:bodyStyle>
      <a:lvl1pPr marL="342900" indent="-342900" algn="l" rtl="0" eaLnBrk="0" fontAlgn="base">
        <a:spcBef>
          <a:spcPts val="800"/>
        </a:spcBef>
        <a:spcAft>
          <a:spcPct val="0"/>
        </a:spcAft>
        <a:buSzPct val="45000"/>
        <a:buFont typeface="StarSymbol"/>
        <a:buChar char="●"/>
        <a:defRPr lang="fr-FR" sz="3200" kern="1200">
          <a:solidFill>
            <a:srgbClr val="000000"/>
          </a:solidFill>
          <a:latin typeface="Calibri"/>
        </a:defRPr>
      </a:lvl1pPr>
      <a:lvl2pPr marL="742950" lvl="1" indent="-285750" algn="l" rtl="0" eaLnBrk="0" fontAlgn="base">
        <a:spcBef>
          <a:spcPts val="700"/>
        </a:spcBef>
        <a:spcAft>
          <a:spcPct val="0"/>
        </a:spcAft>
        <a:buSzPct val="75000"/>
        <a:buFont typeface="StarSymbol"/>
        <a:buChar char="–"/>
        <a:defRPr lang="fr-FR" sz="2800" kern="1200">
          <a:solidFill>
            <a:srgbClr val="000000"/>
          </a:solidFill>
          <a:latin typeface="Calibri"/>
        </a:defRPr>
      </a:lvl2pPr>
      <a:lvl3pPr marL="1143000" lvl="2" indent="-228600" algn="l" rtl="0" eaLnBrk="0" fontAlgn="base">
        <a:spcBef>
          <a:spcPts val="600"/>
        </a:spcBef>
        <a:spcAft>
          <a:spcPct val="0"/>
        </a:spcAft>
        <a:buSzPct val="45000"/>
        <a:buFont typeface="StarSymbol"/>
        <a:buChar char="●"/>
        <a:defRPr lang="fr-FR" sz="2400" kern="1200">
          <a:solidFill>
            <a:srgbClr val="000000"/>
          </a:solidFill>
          <a:latin typeface="Calibri"/>
        </a:defRPr>
      </a:lvl3pPr>
      <a:lvl4pPr marL="1600200" lvl="3" indent="-228600" algn="l" rtl="0" eaLnBrk="0" fontAlgn="base">
        <a:spcBef>
          <a:spcPts val="500"/>
        </a:spcBef>
        <a:spcAft>
          <a:spcPct val="0"/>
        </a:spcAft>
        <a:buSzPct val="75000"/>
        <a:buFont typeface="StarSymbol"/>
        <a:buChar char="–"/>
        <a:defRPr lang="fr-FR" sz="2000" kern="1200">
          <a:solidFill>
            <a:srgbClr val="000000"/>
          </a:solidFill>
          <a:latin typeface="Calibri"/>
        </a:defRPr>
      </a:lvl4pPr>
      <a:lvl5pPr marL="2057400" lvl="4" indent="-228600" algn="l" rtl="0" eaLnBrk="0" fontAlgn="base">
        <a:spcBef>
          <a:spcPts val="500"/>
        </a:spcBef>
        <a:spcAft>
          <a:spcPct val="0"/>
        </a:spcAft>
        <a:buSzPct val="45000"/>
        <a:buFont typeface="StarSymbol"/>
        <a:buChar char="●"/>
        <a:defRPr lang="fr-FR" sz="2000" kern="1200">
          <a:solidFill>
            <a:srgbClr val="000000"/>
          </a:solidFill>
          <a:latin typeface="Calibri"/>
        </a:defRPr>
      </a:lvl5pPr>
      <a:lvl6pPr marL="2514600" indent="-228600" algn="l" rtl="0" eaLnBrk="0" fontAlgn="base">
        <a:spcBef>
          <a:spcPts val="500"/>
        </a:spcBef>
        <a:spcAft>
          <a:spcPct val="0"/>
        </a:spcAft>
        <a:buSzPct val="45000"/>
        <a:buFont typeface="StarSymbol"/>
        <a:buChar char="●"/>
        <a:defRPr lang="fr-FR" sz="2000" kern="1200">
          <a:solidFill>
            <a:srgbClr val="000000"/>
          </a:solidFill>
          <a:latin typeface="Calibri"/>
        </a:defRPr>
      </a:lvl6pPr>
      <a:lvl7pPr marL="2971800" indent="-228600" algn="l" rtl="0" eaLnBrk="0" fontAlgn="base">
        <a:spcBef>
          <a:spcPts val="500"/>
        </a:spcBef>
        <a:spcAft>
          <a:spcPct val="0"/>
        </a:spcAft>
        <a:buSzPct val="45000"/>
        <a:buFont typeface="StarSymbol"/>
        <a:buChar char="●"/>
        <a:defRPr lang="fr-FR" sz="2000" kern="1200">
          <a:solidFill>
            <a:srgbClr val="000000"/>
          </a:solidFill>
          <a:latin typeface="Calibri"/>
        </a:defRPr>
      </a:lvl7pPr>
      <a:lvl8pPr marL="3429000" indent="-228600" algn="l" rtl="0" eaLnBrk="0" fontAlgn="base">
        <a:spcBef>
          <a:spcPts val="500"/>
        </a:spcBef>
        <a:spcAft>
          <a:spcPct val="0"/>
        </a:spcAft>
        <a:buSzPct val="45000"/>
        <a:buFont typeface="StarSymbol"/>
        <a:buChar char="●"/>
        <a:defRPr lang="fr-FR" sz="2000" kern="1200">
          <a:solidFill>
            <a:srgbClr val="000000"/>
          </a:solidFill>
          <a:latin typeface="Calibri"/>
        </a:defRPr>
      </a:lvl8pPr>
      <a:lvl9pPr marL="3886200" indent="-228600" algn="l" rtl="0" eaLnBrk="0" fontAlgn="base">
        <a:spcBef>
          <a:spcPts val="500"/>
        </a:spcBef>
        <a:spcAft>
          <a:spcPct val="0"/>
        </a:spcAft>
        <a:buSzPct val="45000"/>
        <a:buFont typeface="StarSymbol"/>
        <a:buChar char="●"/>
        <a:defRPr lang="fr-FR" sz="2000" kern="1200">
          <a:solidFill>
            <a:srgbClr val="000000"/>
          </a:solidFill>
          <a:latin typeface="Calibri"/>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Espace réservé du titre 1"/>
          <p:cNvSpPr txBox="1">
            <a:spLocks noGrp="1"/>
          </p:cNvSpPr>
          <p:nvPr>
            <p:ph type="title"/>
          </p:nvPr>
        </p:nvSpPr>
        <p:spPr bwMode="auto">
          <a:xfrm>
            <a:off x="457200" y="273050"/>
            <a:ext cx="8229600" cy="114458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endParaRPr lang="fr-FR"/>
          </a:p>
        </p:txBody>
      </p:sp>
      <p:sp>
        <p:nvSpPr>
          <p:cNvPr id="2051" name="Espace réservé du texte 2"/>
          <p:cNvSpPr txBox="1">
            <a:spLocks noGrp="1"/>
          </p:cNvSpPr>
          <p:nvPr>
            <p:ph type="body" idx="1"/>
          </p:nvPr>
        </p:nvSpPr>
        <p:spPr bwMode="auto">
          <a:xfrm>
            <a:off x="457200" y="1604963"/>
            <a:ext cx="8229600" cy="40703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246813"/>
            <a:ext cx="2130425" cy="473075"/>
          </a:xfrm>
          <a:prstGeom prst="rect">
            <a:avLst/>
          </a:prstGeom>
          <a:noFill/>
          <a:ln>
            <a:noFill/>
          </a:ln>
        </p:spPr>
        <p:txBody>
          <a:bodyPr lIns="90000" tIns="46800" rIns="90000" bIns="46800" anchor="ctr" anchorCtr="0" compatLnSpc="1"/>
          <a:lstStyle>
            <a:lvl1pPr marL="0" marR="0" lvl="0" indent="0" algn="l" fontAlgn="auto"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1800" b="0" i="0" u="none" strike="noStrike" baseline="0" smtClean="0">
                <a:solidFill>
                  <a:srgbClr val="000000"/>
                </a:solidFill>
                <a:latin typeface="Arial" pitchFamily="34"/>
                <a:ea typeface="Arial" pitchFamily="34"/>
                <a:cs typeface="Arial" pitchFamily="34"/>
              </a:defRPr>
            </a:lvl1pPr>
          </a:lstStyle>
          <a:p>
            <a:pPr>
              <a:defRPr/>
            </a:pPr>
            <a:r>
              <a:rPr lang="fr-FR"/>
              <a:t>02/02/2019</a:t>
            </a:r>
            <a:endParaRPr/>
          </a:p>
        </p:txBody>
      </p:sp>
      <p:sp>
        <p:nvSpPr>
          <p:cNvPr id="5" name="Espace réservé du pied de page 4"/>
          <p:cNvSpPr txBox="1">
            <a:spLocks noGrp="1"/>
          </p:cNvSpPr>
          <p:nvPr>
            <p:ph type="ftr" sz="quarter" idx="3"/>
          </p:nvPr>
        </p:nvSpPr>
        <p:spPr>
          <a:xfrm>
            <a:off x="3127375" y="6246813"/>
            <a:ext cx="2897188" cy="473075"/>
          </a:xfrm>
          <a:prstGeom prst="rect">
            <a:avLst/>
          </a:prstGeom>
          <a:noFill/>
          <a:ln>
            <a:noFill/>
          </a:ln>
        </p:spPr>
        <p:txBody>
          <a:bodyPr lIns="90000" tIns="46800" rIns="90000" bIns="46800" anchor="ctr" anchorCtr="0" compatLnSpc="1"/>
          <a:lstStyle>
            <a:lvl1pPr marL="0" marR="0" lvl="0" indent="0" algn="l" fontAlgn="auto"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1800" b="0" i="0" u="none" strike="noStrike" baseline="0" smtClean="0">
                <a:solidFill>
                  <a:srgbClr val="000000"/>
                </a:solidFill>
                <a:latin typeface="Arial" pitchFamily="34"/>
                <a:ea typeface="Arial" pitchFamily="34"/>
                <a:cs typeface="Arial" pitchFamily="34"/>
              </a:defRPr>
            </a:lvl1pPr>
          </a:lstStyle>
          <a:p>
            <a:pPr>
              <a:defRPr/>
            </a:pPr>
            <a:r>
              <a:rPr lang="fr-FR"/>
              <a:t>Le Busca, notre quartier – Assemblée Générale du 10 mars 2025</a:t>
            </a:r>
            <a:endParaRPr/>
          </a:p>
        </p:txBody>
      </p:sp>
      <p:sp>
        <p:nvSpPr>
          <p:cNvPr id="6" name="Espace réservé du numéro de diapositive 5"/>
          <p:cNvSpPr txBox="1">
            <a:spLocks noGrp="1"/>
          </p:cNvSpPr>
          <p:nvPr>
            <p:ph type="sldNum" sz="quarter" idx="4"/>
          </p:nvPr>
        </p:nvSpPr>
        <p:spPr>
          <a:xfrm>
            <a:off x="6556375" y="6246813"/>
            <a:ext cx="2130425" cy="473075"/>
          </a:xfrm>
          <a:prstGeom prst="rect">
            <a:avLst/>
          </a:prstGeom>
          <a:noFill/>
          <a:ln>
            <a:noFill/>
          </a:ln>
        </p:spPr>
        <p:txBody>
          <a:bodyPr lIns="90000" tIns="46800" rIns="90000" bIns="46800" anchor="ctr" anchorCtr="0" compatLnSpc="1"/>
          <a:lstStyle>
            <a:lvl1pPr marL="0" marR="0" lvl="0" indent="0" algn="l" fontAlgn="auto"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1800" b="0" i="0" u="none" strike="noStrike" baseline="0" smtClean="0">
                <a:solidFill>
                  <a:srgbClr val="000000"/>
                </a:solidFill>
                <a:latin typeface="Arial" pitchFamily="34"/>
                <a:ea typeface="Arial" pitchFamily="34"/>
                <a:cs typeface="Arial" pitchFamily="34"/>
              </a:defRPr>
            </a:lvl1pPr>
          </a:lstStyle>
          <a:p>
            <a:pPr>
              <a:defRPr/>
            </a:pPr>
            <a:fld id="{26C67BF9-A708-439D-8ECF-2EE60FB47EA1}"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dt="0"/>
  <p:txStyles>
    <p:titleStyle>
      <a:lvl1pPr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lang="fr-FR" sz="4400">
          <a:solidFill>
            <a:srgbClr val="000000"/>
          </a:solidFill>
          <a:latin typeface="Calibri" pitchFamily="34"/>
          <a:ea typeface="Microsoft YaHei" pitchFamily="2"/>
          <a:cs typeface="Arial Unicode MS" pitchFamily="2"/>
        </a:defRPr>
      </a:lvl1pPr>
      <a:lvl2pPr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4400">
          <a:solidFill>
            <a:srgbClr val="000000"/>
          </a:solidFill>
          <a:latin typeface="Calibri" pitchFamily="34" charset="0"/>
          <a:ea typeface="Microsoft YaHei" pitchFamily="34" charset="-122"/>
          <a:cs typeface="Arial Unicode MS" pitchFamily="34" charset="-128"/>
        </a:defRPr>
      </a:lvl2pPr>
      <a:lvl3pPr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4400">
          <a:solidFill>
            <a:srgbClr val="000000"/>
          </a:solidFill>
          <a:latin typeface="Calibri" pitchFamily="34" charset="0"/>
          <a:ea typeface="Microsoft YaHei" pitchFamily="34" charset="-122"/>
          <a:cs typeface="Arial Unicode MS" pitchFamily="34" charset="-128"/>
        </a:defRPr>
      </a:lvl3pPr>
      <a:lvl4pPr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4400">
          <a:solidFill>
            <a:srgbClr val="000000"/>
          </a:solidFill>
          <a:latin typeface="Calibri" pitchFamily="34" charset="0"/>
          <a:ea typeface="Microsoft YaHei" pitchFamily="34" charset="-122"/>
          <a:cs typeface="Arial Unicode MS" pitchFamily="34" charset="-128"/>
        </a:defRPr>
      </a:lvl4pPr>
      <a:lvl5pPr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4400">
          <a:solidFill>
            <a:srgbClr val="000000"/>
          </a:solidFill>
          <a:latin typeface="Calibri" pitchFamily="34" charset="0"/>
          <a:ea typeface="Microsoft YaHei" pitchFamily="34" charset="-122"/>
          <a:cs typeface="Arial Unicode MS" pitchFamily="34" charset="-128"/>
        </a:defRPr>
      </a:lvl5pPr>
      <a:lvl6pPr marL="457200"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4400">
          <a:solidFill>
            <a:srgbClr val="000000"/>
          </a:solidFill>
          <a:latin typeface="Calibri" pitchFamily="34" charset="0"/>
          <a:ea typeface="Microsoft YaHei" pitchFamily="34" charset="-122"/>
          <a:cs typeface="Arial Unicode MS" pitchFamily="34" charset="-128"/>
        </a:defRPr>
      </a:lvl6pPr>
      <a:lvl7pPr marL="914400"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4400">
          <a:solidFill>
            <a:srgbClr val="000000"/>
          </a:solidFill>
          <a:latin typeface="Calibri" pitchFamily="34" charset="0"/>
          <a:ea typeface="Microsoft YaHei" pitchFamily="34" charset="-122"/>
          <a:cs typeface="Arial Unicode MS" pitchFamily="34" charset="-128"/>
        </a:defRPr>
      </a:lvl7pPr>
      <a:lvl8pPr marL="1371600"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4400">
          <a:solidFill>
            <a:srgbClr val="000000"/>
          </a:solidFill>
          <a:latin typeface="Calibri" pitchFamily="34" charset="0"/>
          <a:ea typeface="Microsoft YaHei" pitchFamily="34" charset="-122"/>
          <a:cs typeface="Arial Unicode MS" pitchFamily="34" charset="-128"/>
        </a:defRPr>
      </a:lvl8pPr>
      <a:lvl9pPr marL="1828800" algn="ctr" rtl="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Lst>
        <a:defRPr sz="4400">
          <a:solidFill>
            <a:srgbClr val="000000"/>
          </a:solidFill>
          <a:latin typeface="Calibri" pitchFamily="34" charset="0"/>
          <a:ea typeface="Microsoft YaHei" pitchFamily="34" charset="-122"/>
          <a:cs typeface="Arial Unicode MS" pitchFamily="34" charset="-128"/>
        </a:defRPr>
      </a:lvl9pPr>
    </p:titleStyle>
    <p:bodyStyle>
      <a:lvl1pPr algn="l" rtl="0" eaLnBrk="0" fontAlgn="base" hangingPunct="0">
        <a:spcBef>
          <a:spcPts val="80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lang="fr-FR" sz="3200">
          <a:solidFill>
            <a:srgbClr val="000000"/>
          </a:solidFill>
          <a:latin typeface="Calibri" pitchFamily="34"/>
          <a:ea typeface="Microsoft YaHei" pitchFamily="2"/>
          <a:cs typeface="Arial Unicode MS" pitchFamily="2"/>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icrosoft YaHei" pitchFamily="34" charset="-122"/>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icrosoft YaHei" pitchFamily="34" charset="-122"/>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5pPr>
      <a:lvl6pPr marL="25146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89F3E3-859F-4C90-8CBF-98DEBEE7074A}" type="datetimeFigureOut">
              <a:rPr lang="fr-FR" smtClean="0"/>
              <a:t>09/03/2025</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96154A-B557-4041-B873-0D2582715F9F}" type="slidenum">
              <a:rPr lang="fr-FR" smtClean="0"/>
              <a:t>‹N°›</a:t>
            </a:fld>
            <a:endParaRPr lang="fr-FR"/>
          </a:p>
        </p:txBody>
      </p:sp>
    </p:spTree>
    <p:extLst>
      <p:ext uri="{BB962C8B-B14F-4D97-AF65-F5344CB8AC3E}">
        <p14:creationId xmlns:p14="http://schemas.microsoft.com/office/powerpoint/2010/main" val="28355801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6">
            <a:extLst>
              <a:ext uri="{FF2B5EF4-FFF2-40B4-BE49-F238E27FC236}">
                <a16:creationId xmlns:a16="http://schemas.microsoft.com/office/drawing/2014/main" id="{CB0D6EEB-358B-CAD9-2399-F2E78644C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55776" y="116632"/>
            <a:ext cx="4098041" cy="4104456"/>
          </a:xfrm>
          <a:prstGeom prst="rect">
            <a:avLst/>
          </a:prstGeom>
          <a:noFill/>
          <a:ln w="9525">
            <a:noFill/>
            <a:miter lim="800000"/>
            <a:headEnd/>
            <a:tailEnd/>
          </a:ln>
        </p:spPr>
      </p:pic>
      <p:sp>
        <p:nvSpPr>
          <p:cNvPr id="2" name="Titre 1"/>
          <p:cNvSpPr txBox="1">
            <a:spLocks noGrp="1"/>
          </p:cNvSpPr>
          <p:nvPr>
            <p:ph type="ctrTitle"/>
          </p:nvPr>
        </p:nvSpPr>
        <p:spPr>
          <a:xfrm>
            <a:off x="323528" y="3645024"/>
            <a:ext cx="8568952" cy="2592288"/>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2400"/>
              </a:spcBef>
              <a:spcAft>
                <a:spcPts val="0"/>
              </a:spcAft>
              <a:buFont typeface="StarSymbol"/>
              <a:buNone/>
              <a:defRPr/>
            </a:pPr>
            <a:br>
              <a:rPr lang="fr-FR" sz="4000" b="1" dirty="0"/>
            </a:br>
            <a:br>
              <a:rPr lang="fr-FR" sz="4000" b="1" kern="0" dirty="0"/>
            </a:br>
            <a:r>
              <a:rPr lang="fr-FR" b="1" kern="0" dirty="0"/>
              <a:t>25</a:t>
            </a:r>
            <a:r>
              <a:rPr lang="fr-FR" b="1" kern="0" baseline="30000" dirty="0"/>
              <a:t>ème</a:t>
            </a:r>
            <a:r>
              <a:rPr lang="fr-FR" b="1" kern="0" dirty="0"/>
              <a:t> </a:t>
            </a:r>
            <a:r>
              <a:rPr lang="fr-FR" b="1" kern="0" dirty="0">
                <a:effectLst>
                  <a:innerShdw blurRad="63500" dist="50800" dir="13500000">
                    <a:prstClr val="black">
                      <a:alpha val="50000"/>
                    </a:prstClr>
                  </a:innerShdw>
                </a:effectLst>
              </a:rPr>
              <a:t>Assemblée Générale Annuelle  </a:t>
            </a:r>
            <a:br>
              <a:rPr lang="fr-FR" b="1" kern="0" dirty="0">
                <a:effectLst>
                  <a:innerShdw blurRad="63500" dist="50800" dir="13500000">
                    <a:prstClr val="black">
                      <a:alpha val="50000"/>
                    </a:prstClr>
                  </a:innerShdw>
                </a:effectLst>
              </a:rPr>
            </a:br>
            <a:r>
              <a:rPr lang="fr-FR" b="1" kern="0" dirty="0">
                <a:effectLst>
                  <a:innerShdw blurRad="63500" dist="50800" dir="13500000">
                    <a:prstClr val="black">
                      <a:alpha val="50000"/>
                    </a:prstClr>
                  </a:innerShdw>
                </a:effectLst>
              </a:rPr>
              <a:t>lundi 10 mars 2025</a:t>
            </a:r>
            <a:br>
              <a:rPr lang="fr-FR" b="1" kern="0" dirty="0">
                <a:effectLst>
                  <a:innerShdw blurRad="63500" dist="50800" dir="13500000">
                    <a:prstClr val="black">
                      <a:alpha val="50000"/>
                    </a:prstClr>
                  </a:innerShdw>
                </a:effectLst>
              </a:rPr>
            </a:br>
            <a:r>
              <a:rPr lang="fr-FR" sz="3200" b="1" kern="0" dirty="0">
                <a:effectLst>
                  <a:innerShdw blurRad="63500" dist="50800" dir="13500000">
                    <a:prstClr val="black">
                      <a:alpha val="50000"/>
                    </a:prstClr>
                  </a:innerShdw>
                </a:effectLst>
              </a:rPr>
              <a:t>Salle St Michel</a:t>
            </a:r>
            <a:br>
              <a:rPr lang="fr-FR" sz="4000" b="1" dirty="0"/>
            </a:br>
            <a:r>
              <a:rPr lang="fr-FR" sz="4000" b="1" dirty="0"/>
              <a:t>                                                                                                                  </a:t>
            </a:r>
          </a:p>
        </p:txBody>
      </p:sp>
    </p:spTree>
  </p:cSld>
  <p:clrMapOvr>
    <a:masterClrMapping/>
  </p:clrMapOvr>
  <p:transition advTm="18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643D1-D1EE-B789-0928-57CE6C85A530}"/>
            </a:ext>
          </a:extLst>
        </p:cNvPr>
        <p:cNvGrpSpPr/>
        <p:nvPr/>
      </p:nvGrpSpPr>
      <p:grpSpPr>
        <a:xfrm>
          <a:off x="0" y="0"/>
          <a:ext cx="0" cy="0"/>
          <a:chOff x="0" y="0"/>
          <a:chExt cx="0" cy="0"/>
        </a:xfrm>
      </p:grpSpPr>
      <p:pic>
        <p:nvPicPr>
          <p:cNvPr id="11" name="Image 10">
            <a:extLst>
              <a:ext uri="{FF2B5EF4-FFF2-40B4-BE49-F238E27FC236}">
                <a16:creationId xmlns:a16="http://schemas.microsoft.com/office/drawing/2014/main" id="{7139ECB9-2174-8418-4732-DA8E62EDF88B}"/>
              </a:ext>
            </a:extLst>
          </p:cNvPr>
          <p:cNvPicPr>
            <a:picLocks noChangeAspect="1"/>
          </p:cNvPicPr>
          <p:nvPr/>
        </p:nvPicPr>
        <p:blipFill>
          <a:blip r:embed="rId3">
            <a:extLst>
              <a:ext uri="{28A0092B-C50C-407E-A947-70E740481C1C}">
                <a14:useLocalDpi xmlns:a14="http://schemas.microsoft.com/office/drawing/2010/main" val="0"/>
              </a:ext>
            </a:extLst>
          </a:blip>
          <a:srcRect l="233" t="6832" r="10502" b="5900"/>
          <a:stretch/>
        </p:blipFill>
        <p:spPr>
          <a:xfrm>
            <a:off x="433107" y="548679"/>
            <a:ext cx="8136904" cy="5984785"/>
          </a:xfrm>
          <a:prstGeom prst="rect">
            <a:avLst/>
          </a:prstGeom>
        </p:spPr>
      </p:pic>
      <p:sp>
        <p:nvSpPr>
          <p:cNvPr id="5" name="Espace réservé du pied de page 4">
            <a:extLst>
              <a:ext uri="{FF2B5EF4-FFF2-40B4-BE49-F238E27FC236}">
                <a16:creationId xmlns:a16="http://schemas.microsoft.com/office/drawing/2014/main" id="{109AF440-296B-5455-E05C-5D81E7F798AB}"/>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
        <p:nvSpPr>
          <p:cNvPr id="7" name="Ellipse 6">
            <a:extLst>
              <a:ext uri="{FF2B5EF4-FFF2-40B4-BE49-F238E27FC236}">
                <a16:creationId xmlns:a16="http://schemas.microsoft.com/office/drawing/2014/main" id="{0DB3F0D9-87E8-0FB3-9BEB-B13916920363}"/>
              </a:ext>
            </a:extLst>
          </p:cNvPr>
          <p:cNvSpPr/>
          <p:nvPr/>
        </p:nvSpPr>
        <p:spPr>
          <a:xfrm rot="20624271">
            <a:off x="423222" y="3005022"/>
            <a:ext cx="5528542" cy="160944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ZoneTexte 7">
            <a:extLst>
              <a:ext uri="{FF2B5EF4-FFF2-40B4-BE49-F238E27FC236}">
                <a16:creationId xmlns:a16="http://schemas.microsoft.com/office/drawing/2014/main" id="{2167F1F7-99AB-4B51-7BA4-BE4A918E7959}"/>
              </a:ext>
            </a:extLst>
          </p:cNvPr>
          <p:cNvSpPr txBox="1"/>
          <p:nvPr/>
        </p:nvSpPr>
        <p:spPr>
          <a:xfrm>
            <a:off x="478909" y="1278571"/>
            <a:ext cx="3805059" cy="1569660"/>
          </a:xfrm>
          <a:prstGeom prst="rect">
            <a:avLst/>
          </a:prstGeom>
          <a:solidFill>
            <a:srgbClr val="FFFFFF">
              <a:alpha val="74000"/>
            </a:srgbClr>
          </a:solidFill>
        </p:spPr>
        <p:txBody>
          <a:bodyPr wrap="square" rtlCol="0">
            <a:spAutoFit/>
          </a:bodyPr>
          <a:lstStyle/>
          <a:p>
            <a:r>
              <a:rPr lang="fr-FR" sz="2400" b="1" dirty="0">
                <a:latin typeface="Calibri" panose="020F0502020204030204" pitchFamily="34" charset="0"/>
                <a:cs typeface="Calibri" panose="020F0502020204030204" pitchFamily="34" charset="0"/>
              </a:rPr>
              <a:t>Rue </a:t>
            </a:r>
            <a:r>
              <a:rPr lang="fr-FR" sz="2400" b="1" dirty="0" err="1">
                <a:latin typeface="Calibri" panose="020F0502020204030204" pitchFamily="34" charset="0"/>
                <a:cs typeface="Calibri" panose="020F0502020204030204" pitchFamily="34" charset="0"/>
              </a:rPr>
              <a:t>Duméril</a:t>
            </a:r>
            <a:r>
              <a:rPr lang="fr-FR" sz="2400" b="1" dirty="0">
                <a:latin typeface="Calibri" panose="020F0502020204030204" pitchFamily="34" charset="0"/>
                <a:cs typeface="Calibri" panose="020F0502020204030204" pitchFamily="34" charset="0"/>
              </a:rPr>
              <a:t> – rue St Joseph – rue Notre Dame -  rue Beethoven- rue </a:t>
            </a:r>
            <a:r>
              <a:rPr lang="fr-FR" sz="2400" b="1" dirty="0" err="1">
                <a:latin typeface="Calibri" panose="020F0502020204030204" pitchFamily="34" charset="0"/>
                <a:cs typeface="Calibri" panose="020F0502020204030204" pitchFamily="34" charset="0"/>
              </a:rPr>
              <a:t>Longaud</a:t>
            </a:r>
            <a:r>
              <a:rPr lang="fr-FR" sz="2400" b="1" dirty="0">
                <a:latin typeface="Calibri" panose="020F0502020204030204" pitchFamily="34" charset="0"/>
                <a:cs typeface="Calibri" panose="020F0502020204030204" pitchFamily="34" charset="0"/>
              </a:rPr>
              <a:t>  - future passerelle Garonne</a:t>
            </a:r>
            <a:endParaRPr lang="fr-FR" sz="2400" dirty="0"/>
          </a:p>
        </p:txBody>
      </p:sp>
      <p:sp>
        <p:nvSpPr>
          <p:cNvPr id="9" name="Titre 1">
            <a:extLst>
              <a:ext uri="{FF2B5EF4-FFF2-40B4-BE49-F238E27FC236}">
                <a16:creationId xmlns:a16="http://schemas.microsoft.com/office/drawing/2014/main" id="{A42B7C44-DDA5-989F-35E9-798C4B0F1DB8}"/>
              </a:ext>
            </a:extLst>
          </p:cNvPr>
          <p:cNvSpPr>
            <a:spLocks noGrp="1"/>
          </p:cNvSpPr>
          <p:nvPr>
            <p:ph type="title"/>
          </p:nvPr>
        </p:nvSpPr>
        <p:spPr>
          <a:xfrm>
            <a:off x="457200" y="0"/>
            <a:ext cx="8229600" cy="548680"/>
          </a:xfrm>
        </p:spPr>
        <p:txBody>
          <a:bodyPr/>
          <a:lstStyle/>
          <a:p>
            <a:r>
              <a:rPr lang="fr-FR" sz="3200" b="1" dirty="0"/>
              <a:t>Transversale cyclable Nord - </a:t>
            </a:r>
            <a:r>
              <a:rPr lang="fr-FR" sz="3200" b="1" i="0" u="none" strike="noStrike" baseline="0" dirty="0">
                <a:solidFill>
                  <a:srgbClr val="000000"/>
                </a:solidFill>
                <a:latin typeface="Calibri" panose="020F0502020204030204" pitchFamily="34" charset="0"/>
              </a:rPr>
              <a:t>vélorue</a:t>
            </a:r>
            <a:endParaRPr lang="fr-FR" sz="3200" b="1" dirty="0"/>
          </a:p>
        </p:txBody>
      </p:sp>
      <p:cxnSp>
        <p:nvCxnSpPr>
          <p:cNvPr id="13" name="Connecteur droit 12">
            <a:extLst>
              <a:ext uri="{FF2B5EF4-FFF2-40B4-BE49-F238E27FC236}">
                <a16:creationId xmlns:a16="http://schemas.microsoft.com/office/drawing/2014/main" id="{7A3D0F90-B7B5-1FA3-11DD-6EF933D13956}"/>
              </a:ext>
            </a:extLst>
          </p:cNvPr>
          <p:cNvCxnSpPr>
            <a:cxnSpLocks/>
          </p:cNvCxnSpPr>
          <p:nvPr/>
        </p:nvCxnSpPr>
        <p:spPr>
          <a:xfrm>
            <a:off x="1331640" y="4257092"/>
            <a:ext cx="648072" cy="36004"/>
          </a:xfrm>
          <a:prstGeom prst="line">
            <a:avLst/>
          </a:prstGeom>
          <a:ln w="57150" cap="flat" cmpd="sng" algn="ctr">
            <a:solidFill>
              <a:schemeClr val="accent2">
                <a:alpha val="92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necteur droit 20">
            <a:extLst>
              <a:ext uri="{FF2B5EF4-FFF2-40B4-BE49-F238E27FC236}">
                <a16:creationId xmlns:a16="http://schemas.microsoft.com/office/drawing/2014/main" id="{0B34E278-ECBA-15E8-8F23-16C5F1BF6F13}"/>
              </a:ext>
            </a:extLst>
          </p:cNvPr>
          <p:cNvCxnSpPr>
            <a:cxnSpLocks/>
          </p:cNvCxnSpPr>
          <p:nvPr/>
        </p:nvCxnSpPr>
        <p:spPr>
          <a:xfrm flipV="1">
            <a:off x="2051720" y="4221088"/>
            <a:ext cx="648072" cy="72008"/>
          </a:xfrm>
          <a:prstGeom prst="line">
            <a:avLst/>
          </a:prstGeom>
          <a:ln w="57150" cap="flat" cmpd="sng" algn="ctr">
            <a:solidFill>
              <a:schemeClr val="accent2">
                <a:alpha val="92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necteur droit 24">
            <a:extLst>
              <a:ext uri="{FF2B5EF4-FFF2-40B4-BE49-F238E27FC236}">
                <a16:creationId xmlns:a16="http://schemas.microsoft.com/office/drawing/2014/main" id="{6A2C74B1-0DFC-4C13-D9C7-8A02E4536D8A}"/>
              </a:ext>
            </a:extLst>
          </p:cNvPr>
          <p:cNvCxnSpPr>
            <a:cxnSpLocks/>
          </p:cNvCxnSpPr>
          <p:nvPr/>
        </p:nvCxnSpPr>
        <p:spPr>
          <a:xfrm rot="-60000" flipV="1">
            <a:off x="3056277" y="3960924"/>
            <a:ext cx="684000" cy="181612"/>
          </a:xfrm>
          <a:prstGeom prst="line">
            <a:avLst/>
          </a:prstGeom>
          <a:ln w="57150" cap="flat" cmpd="sng" algn="ctr">
            <a:solidFill>
              <a:schemeClr val="accent2">
                <a:alpha val="93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Connecteur droit 30">
            <a:extLst>
              <a:ext uri="{FF2B5EF4-FFF2-40B4-BE49-F238E27FC236}">
                <a16:creationId xmlns:a16="http://schemas.microsoft.com/office/drawing/2014/main" id="{99900EFC-6CB4-DA7C-9715-AC42DF8B2541}"/>
              </a:ext>
            </a:extLst>
          </p:cNvPr>
          <p:cNvCxnSpPr>
            <a:cxnSpLocks/>
          </p:cNvCxnSpPr>
          <p:nvPr/>
        </p:nvCxnSpPr>
        <p:spPr>
          <a:xfrm rot="-540000">
            <a:off x="2825878" y="4193468"/>
            <a:ext cx="161946" cy="0"/>
          </a:xfrm>
          <a:prstGeom prst="line">
            <a:avLst/>
          </a:prstGeom>
          <a:ln w="571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cteur droit 35">
            <a:extLst>
              <a:ext uri="{FF2B5EF4-FFF2-40B4-BE49-F238E27FC236}">
                <a16:creationId xmlns:a16="http://schemas.microsoft.com/office/drawing/2014/main" id="{C66731A2-9D95-0598-A386-A5CB0DA2C336}"/>
              </a:ext>
            </a:extLst>
          </p:cNvPr>
          <p:cNvCxnSpPr>
            <a:cxnSpLocks/>
          </p:cNvCxnSpPr>
          <p:nvPr/>
        </p:nvCxnSpPr>
        <p:spPr>
          <a:xfrm rot="-120000" flipV="1">
            <a:off x="3816000" y="2996952"/>
            <a:ext cx="1512000" cy="936000"/>
          </a:xfrm>
          <a:prstGeom prst="line">
            <a:avLst/>
          </a:prstGeom>
          <a:ln w="57150" cap="flat" cmpd="sng" algn="ctr">
            <a:solidFill>
              <a:schemeClr val="accent2">
                <a:alpha val="93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543695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99C16-CCFD-8FB5-22D5-012CC5FE20DE}"/>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434F714-1B9D-9C91-02B2-4EC3A3ADFE53}"/>
              </a:ext>
            </a:extLst>
          </p:cNvPr>
          <p:cNvSpPr>
            <a:spLocks noGrp="1"/>
          </p:cNvSpPr>
          <p:nvPr>
            <p:ph idx="1"/>
          </p:nvPr>
        </p:nvSpPr>
        <p:spPr>
          <a:xfrm>
            <a:off x="179512" y="148387"/>
            <a:ext cx="8784976" cy="6538738"/>
          </a:xfrm>
        </p:spPr>
        <p:txBody>
          <a:bodyPr anchor="t"/>
          <a:lstStyle/>
          <a:p>
            <a:pPr>
              <a:buNone/>
            </a:pPr>
            <a:r>
              <a:rPr lang="fr-FR" b="1" u="sng" dirty="0">
                <a:solidFill>
                  <a:srgbClr val="009900"/>
                </a:solidFill>
                <a:latin typeface="Calibri"/>
              </a:rPr>
              <a:t>1 -Rapport moral </a:t>
            </a:r>
            <a:r>
              <a:rPr lang="fr-FR" b="1" dirty="0">
                <a:solidFill>
                  <a:srgbClr val="009900"/>
                </a:solidFill>
                <a:latin typeface="Calibri"/>
              </a:rPr>
              <a:t>:</a:t>
            </a:r>
          </a:p>
          <a:p>
            <a:pPr marL="361950" indent="-361950">
              <a:spcBef>
                <a:spcPts val="600"/>
              </a:spcBef>
              <a:buSzPct val="100000"/>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Carrefour et « Rond-Point des Français Libres » : </a:t>
            </a:r>
            <a:r>
              <a:rPr lang="fr-FR" sz="2400" b="0" i="0" u="none" strike="noStrike" baseline="0" dirty="0">
                <a:solidFill>
                  <a:srgbClr val="000000"/>
                </a:solidFill>
                <a:latin typeface="Calibri" panose="020F0502020204030204" pitchFamily="34" charset="0"/>
              </a:rPr>
              <a:t>(5 réunions) </a:t>
            </a:r>
          </a:p>
          <a:p>
            <a:pPr marL="342900" indent="-342900" algn="ctr">
              <a:spcBef>
                <a:spcPts val="600"/>
              </a:spcBef>
              <a:buSzPct val="100000"/>
              <a:buFont typeface="Wingdings" panose="05000000000000000000" pitchFamily="2" charset="2"/>
              <a:buChar char="Ø"/>
            </a:pPr>
            <a:r>
              <a:rPr lang="fr-FR" sz="2400" b="1" dirty="0">
                <a:latin typeface="Calibri" panose="020F0502020204030204" pitchFamily="34" charset="0"/>
              </a:rPr>
              <a:t>Sujet discuté lors des projets 2025</a:t>
            </a:r>
          </a:p>
          <a:p>
            <a:pPr marL="342900" indent="-342900">
              <a:spcBef>
                <a:spcPts val="600"/>
              </a:spcBef>
              <a:buSzPct val="100000"/>
              <a:buFont typeface="Wingdings" panose="05000000000000000000" pitchFamily="2" charset="2"/>
              <a:buChar char="Ø"/>
            </a:pPr>
            <a:r>
              <a:rPr lang="fr-FR" sz="2400" b="1" dirty="0">
                <a:latin typeface="Calibri" panose="020F0502020204030204" pitchFamily="34" charset="0"/>
              </a:rPr>
              <a:t>Végétalisation allée Branly et rue Ste Catherine</a:t>
            </a:r>
          </a:p>
          <a:p>
            <a:pPr marL="342900" indent="-342900">
              <a:spcBef>
                <a:spcPts val="600"/>
              </a:spcBef>
              <a:spcAft>
                <a:spcPts val="0"/>
              </a:spcAft>
              <a:buSzPct val="100000"/>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Site de l’ex-prison St Michel </a:t>
            </a:r>
            <a:r>
              <a:rPr lang="fr-FR" sz="2400" b="0" i="0" u="none" strike="noStrike" baseline="0" dirty="0">
                <a:solidFill>
                  <a:srgbClr val="000000"/>
                </a:solidFill>
                <a:latin typeface="Calibri" panose="020F0502020204030204" pitchFamily="34" charset="0"/>
              </a:rPr>
              <a:t>(1 + 4 réunions) </a:t>
            </a:r>
            <a:r>
              <a:rPr lang="fr-FR" sz="2400" b="1" i="0" u="none" strike="noStrike" baseline="0" dirty="0">
                <a:solidFill>
                  <a:srgbClr val="000000"/>
                </a:solidFill>
                <a:latin typeface="Calibri" panose="020F0502020204030204" pitchFamily="34" charset="0"/>
                <a:sym typeface="Wingdings" panose="05000000000000000000" pitchFamily="2" charset="2"/>
              </a:rPr>
              <a:t></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b="0" i="0" u="none" strike="noStrike" baseline="0" dirty="0">
                <a:solidFill>
                  <a:srgbClr val="000000"/>
                </a:solidFill>
                <a:latin typeface="Calibri" panose="020F0502020204030204" pitchFamily="34" charset="0"/>
              </a:rPr>
              <a:t>prévu 2035</a:t>
            </a:r>
          </a:p>
          <a:p>
            <a:pPr marL="342900" indent="-342900">
              <a:spcBef>
                <a:spcPts val="600"/>
              </a:spcBef>
              <a:spcAft>
                <a:spcPts val="0"/>
              </a:spcAft>
              <a:buSzPct val="100000"/>
              <a:buFont typeface="Wingdings" panose="05000000000000000000" pitchFamily="2" charset="2"/>
              <a:buChar char="Ø"/>
            </a:pPr>
            <a:r>
              <a:rPr lang="fr-FR" sz="2400" b="1" dirty="0">
                <a:latin typeface="+mn-lt"/>
              </a:rPr>
              <a:t>La transversale cycliste nord </a:t>
            </a:r>
            <a:r>
              <a:rPr lang="fr-FR" sz="2400" b="1" i="0" u="none" strike="noStrike" baseline="0" dirty="0">
                <a:solidFill>
                  <a:srgbClr val="000000"/>
                </a:solidFill>
                <a:latin typeface="Calibri" panose="020F0502020204030204" pitchFamily="34" charset="0"/>
              </a:rPr>
              <a:t>(vélorue) </a:t>
            </a:r>
            <a:r>
              <a:rPr lang="fr-FR" sz="2400" b="1" i="0" u="none" strike="noStrike" baseline="0" dirty="0">
                <a:solidFill>
                  <a:srgbClr val="000000"/>
                </a:solidFill>
                <a:latin typeface="Calibri" panose="020F0502020204030204" pitchFamily="34" charset="0"/>
                <a:sym typeface="Wingdings" panose="05000000000000000000" pitchFamily="2" charset="2"/>
              </a:rPr>
              <a:t></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b="0" i="0" u="none" strike="noStrike" baseline="0" dirty="0">
                <a:solidFill>
                  <a:srgbClr val="000000"/>
                </a:solidFill>
                <a:latin typeface="Calibri" panose="020F0502020204030204" pitchFamily="34" charset="0"/>
              </a:rPr>
              <a:t>prévu en 2025</a:t>
            </a:r>
          </a:p>
          <a:p>
            <a:pPr marL="342900" lvl="0" indent="-342900">
              <a:spcBef>
                <a:spcPts val="600"/>
              </a:spcBef>
              <a:spcAft>
                <a:spcPts val="0"/>
              </a:spcAft>
              <a:buSzPct val="100000"/>
              <a:buFont typeface="Wingdings" panose="05000000000000000000" pitchFamily="2" charset="2"/>
              <a:buChar char=""/>
            </a:pPr>
            <a:r>
              <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Grand Parc </a:t>
            </a:r>
            <a:r>
              <a:rPr lang="fr-FR" sz="2400" b="1" dirty="0">
                <a:latin typeface="Calibri" panose="020F0502020204030204" pitchFamily="34" charset="0"/>
                <a:ea typeface="Calibri" panose="020F0502020204030204" pitchFamily="34" charset="0"/>
                <a:cs typeface="Calibri" panose="020F0502020204030204" pitchFamily="34" charset="0"/>
              </a:rPr>
              <a:t>C</a:t>
            </a:r>
            <a:r>
              <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 - Cales de radoub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fr-FR" sz="2400" b="0" i="0" u="none" strike="noStrike" baseline="0" dirty="0">
                <a:solidFill>
                  <a:srgbClr val="000000"/>
                </a:solidFill>
                <a:latin typeface="Calibri" panose="020F0502020204030204" pitchFamily="34" charset="0"/>
              </a:rPr>
              <a:t>réunions) </a:t>
            </a:r>
            <a:r>
              <a:rPr lang="fr-FR" sz="2400" b="1" dirty="0">
                <a:latin typeface="Calibri" panose="020F0502020204030204" pitchFamily="34" charset="0"/>
                <a:sym typeface="Wingdings" panose="05000000000000000000" pitchFamily="2" charset="2"/>
              </a:rPr>
              <a:t> </a:t>
            </a:r>
            <a:r>
              <a:rPr lang="fr-FR" sz="2400" b="0" i="0" u="none" strike="noStrike" baseline="0" dirty="0">
                <a:solidFill>
                  <a:srgbClr val="000000"/>
                </a:solidFill>
                <a:latin typeface="Calibri" panose="020F0502020204030204" pitchFamily="34" charset="0"/>
              </a:rPr>
              <a:t>prévu 2030</a:t>
            </a:r>
          </a:p>
          <a:p>
            <a:pPr marL="342900" lvl="0" indent="-342900">
              <a:spcBef>
                <a:spcPts val="600"/>
              </a:spcBef>
              <a:spcAft>
                <a:spcPts val="0"/>
              </a:spcAft>
              <a:buSzPct val="100000"/>
              <a:buFont typeface="Wingdings" panose="05000000000000000000" pitchFamily="2" charset="2"/>
              <a:buChar char=""/>
            </a:pPr>
            <a:r>
              <a:rPr lang="fr-FR"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L’île du Ramier au sein du Grand Parc Garonne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réunions )</a:t>
            </a:r>
            <a:r>
              <a:rPr lang="fr-FR" sz="2400" b="1" dirty="0">
                <a:latin typeface="Calibri" panose="020F0502020204030204" pitchFamily="34" charset="0"/>
                <a:sym typeface="Wingdings" panose="05000000000000000000" pitchFamily="2" charset="2"/>
              </a:rPr>
              <a:t>		</a:t>
            </a:r>
            <a:r>
              <a:rPr lang="fr-FR" sz="2400" dirty="0">
                <a:latin typeface="Calibri" panose="020F0502020204030204" pitchFamily="34" charset="0"/>
                <a:sym typeface="Wingdings" panose="05000000000000000000" pitchFamily="2" charset="2"/>
              </a:rPr>
              <a:t> inauguration des passerelles vélos-piétons le 22 juin</a:t>
            </a:r>
          </a:p>
          <a:p>
            <a:pPr lvl="2">
              <a:spcAft>
                <a:spcPts val="0"/>
              </a:spcAft>
              <a:buSzPct val="100000"/>
              <a:buNone/>
            </a:pPr>
            <a:r>
              <a:rPr lang="fr-FR" b="1" dirty="0">
                <a:latin typeface="Calibri" panose="020F0502020204030204" pitchFamily="34" charset="0"/>
                <a:sym typeface="Wingdings" panose="05000000000000000000" pitchFamily="2" charset="2"/>
              </a:rPr>
              <a:t> </a:t>
            </a:r>
            <a:r>
              <a:rPr lang="fr-FR" dirty="0">
                <a:latin typeface="Calibri" panose="020F0502020204030204" pitchFamily="34" charset="0"/>
                <a:sym typeface="Wingdings" panose="05000000000000000000" pitchFamily="2" charset="2"/>
              </a:rPr>
              <a:t>Livraison du Parc du Ramier en 2025</a:t>
            </a:r>
          </a:p>
          <a:p>
            <a:pPr marL="342900" lvl="0" indent="-342900">
              <a:spcBef>
                <a:spcPts val="600"/>
              </a:spcBef>
              <a:spcAft>
                <a:spcPts val="0"/>
              </a:spcAft>
              <a:buSzPct val="100000"/>
              <a:buFont typeface="Wingdings" panose="05000000000000000000" pitchFamily="2"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lgn="ctr">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spcBef>
                <a:spcPts val="600"/>
              </a:spcBef>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à"/>
            </a:pPr>
            <a:endParaRPr lang="fr-FR" sz="2400" b="1" dirty="0">
              <a:latin typeface="Calibri" panose="020F0502020204030204" pitchFamily="34" charset="0"/>
            </a:endParaRPr>
          </a:p>
          <a:p>
            <a:pPr marL="285750" indent="-285750" algn="ctr">
              <a:spcBef>
                <a:spcPts val="600"/>
              </a:spcBef>
              <a:buFont typeface="Wingdings" panose="05000000000000000000" pitchFamily="2" charset="2"/>
              <a:buChar char="à"/>
            </a:pPr>
            <a:endParaRPr lang="fr-F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Ø"/>
            </a:pPr>
            <a:endParaRPr lang="fr-FR" sz="2400" b="1" i="0" u="none" strike="noStrike" baseline="0" dirty="0">
              <a:solidFill>
                <a:srgbClr val="000000"/>
              </a:solidFill>
              <a:latin typeface="Calibri" panose="020F0502020204030204" pitchFamily="34"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sym typeface="Wingdings" panose="05000000000000000000" pitchFamily="2" charset="2"/>
            </a:endParaRPr>
          </a:p>
          <a:p>
            <a:pPr marL="342900" indent="-342900">
              <a:spcBef>
                <a:spcPts val="600"/>
              </a:spcBef>
              <a:spcAft>
                <a:spcPts val="0"/>
              </a:spcAft>
              <a:buFont typeface="Wingdings" panose="05000000000000000000" pitchFamily="2" charset="2"/>
              <a:buChar char="Ø"/>
            </a:pP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0"/>
              </a:spcAft>
              <a:buFont typeface="Wingdings" panose="05000000000000000000" pitchFamily="2" charset="2"/>
              <a:buChar char=""/>
            </a:pPr>
            <a:endParaRPr lang="fr-FR"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8A6B3E07-778D-4A8C-8211-21ED5BA96E00}"/>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31208063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B80B2-C5A1-12FE-65E3-D32807B96EAE}"/>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760C027-51F1-2717-66D3-6C9B53AB5ADA}"/>
              </a:ext>
            </a:extLst>
          </p:cNvPr>
          <p:cNvSpPr>
            <a:spLocks noGrp="1"/>
          </p:cNvSpPr>
          <p:nvPr>
            <p:ph idx="1"/>
          </p:nvPr>
        </p:nvSpPr>
        <p:spPr>
          <a:xfrm>
            <a:off x="179512" y="148387"/>
            <a:ext cx="8784976" cy="6538738"/>
          </a:xfrm>
        </p:spPr>
        <p:txBody>
          <a:bodyPr anchor="t"/>
          <a:lstStyle/>
          <a:p>
            <a:pPr>
              <a:buNone/>
            </a:pPr>
            <a:r>
              <a:rPr lang="fr-FR" b="1" u="sng" dirty="0">
                <a:solidFill>
                  <a:srgbClr val="009900"/>
                </a:solidFill>
                <a:latin typeface="Calibri"/>
              </a:rPr>
              <a:t>1 -Rapport moral </a:t>
            </a:r>
            <a:r>
              <a:rPr lang="fr-FR" b="1" dirty="0">
                <a:solidFill>
                  <a:srgbClr val="009900"/>
                </a:solidFill>
                <a:latin typeface="Calibri"/>
              </a:rPr>
              <a:t>:</a:t>
            </a:r>
          </a:p>
          <a:p>
            <a:pPr marL="361950" indent="-361950">
              <a:spcBef>
                <a:spcPts val="600"/>
              </a:spcBef>
              <a:buSzPct val="100000"/>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Carrefour et « Rond-Point des Français Libres » : </a:t>
            </a:r>
            <a:r>
              <a:rPr lang="fr-FR" sz="2400" b="0" i="0" u="none" strike="noStrike" baseline="0" dirty="0">
                <a:solidFill>
                  <a:srgbClr val="000000"/>
                </a:solidFill>
                <a:latin typeface="Calibri" panose="020F0502020204030204" pitchFamily="34" charset="0"/>
              </a:rPr>
              <a:t>(5 réunions) </a:t>
            </a:r>
          </a:p>
          <a:p>
            <a:pPr marL="342900" indent="-342900" algn="ctr">
              <a:spcBef>
                <a:spcPts val="600"/>
              </a:spcBef>
              <a:buSzPct val="100000"/>
              <a:buFont typeface="Wingdings" panose="05000000000000000000" pitchFamily="2" charset="2"/>
              <a:buChar char="Ø"/>
            </a:pPr>
            <a:r>
              <a:rPr lang="fr-FR" sz="2400" b="1" dirty="0">
                <a:latin typeface="Calibri" panose="020F0502020204030204" pitchFamily="34" charset="0"/>
              </a:rPr>
              <a:t>Sujet discuté lors des projets 2025</a:t>
            </a:r>
          </a:p>
          <a:p>
            <a:pPr marL="342900" indent="-342900">
              <a:spcBef>
                <a:spcPts val="600"/>
              </a:spcBef>
              <a:buSzPct val="100000"/>
              <a:buFont typeface="Wingdings" panose="05000000000000000000" pitchFamily="2" charset="2"/>
              <a:buChar char="Ø"/>
            </a:pPr>
            <a:r>
              <a:rPr lang="fr-FR" sz="2400" b="1" dirty="0">
                <a:latin typeface="Calibri" panose="020F0502020204030204" pitchFamily="34" charset="0"/>
              </a:rPr>
              <a:t>Végétalisation allée Branly et rue Ste Catherine</a:t>
            </a:r>
          </a:p>
          <a:p>
            <a:pPr marL="342900" indent="-342900">
              <a:spcBef>
                <a:spcPts val="600"/>
              </a:spcBef>
              <a:spcAft>
                <a:spcPts val="0"/>
              </a:spcAft>
              <a:buSzPct val="100000"/>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Site de l’ex-prison St Michel </a:t>
            </a:r>
            <a:r>
              <a:rPr lang="fr-FR" sz="2400" b="0" i="0" u="none" strike="noStrike" baseline="0" dirty="0">
                <a:solidFill>
                  <a:srgbClr val="000000"/>
                </a:solidFill>
                <a:latin typeface="Calibri" panose="020F0502020204030204" pitchFamily="34" charset="0"/>
              </a:rPr>
              <a:t>(1 + 4 réunions) </a:t>
            </a:r>
            <a:r>
              <a:rPr lang="fr-FR" sz="2400" b="1" i="0" u="none" strike="noStrike" baseline="0" dirty="0">
                <a:solidFill>
                  <a:srgbClr val="000000"/>
                </a:solidFill>
                <a:latin typeface="Calibri" panose="020F0502020204030204" pitchFamily="34" charset="0"/>
                <a:sym typeface="Wingdings" panose="05000000000000000000" pitchFamily="2" charset="2"/>
              </a:rPr>
              <a:t></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b="0" i="0" u="none" strike="noStrike" baseline="0" dirty="0">
                <a:solidFill>
                  <a:srgbClr val="000000"/>
                </a:solidFill>
                <a:latin typeface="Calibri" panose="020F0502020204030204" pitchFamily="34" charset="0"/>
              </a:rPr>
              <a:t>prévu 2035</a:t>
            </a:r>
          </a:p>
          <a:p>
            <a:pPr marL="342900" indent="-342900">
              <a:spcBef>
                <a:spcPts val="600"/>
              </a:spcBef>
              <a:spcAft>
                <a:spcPts val="0"/>
              </a:spcAft>
              <a:buSzPct val="100000"/>
              <a:buFont typeface="Wingdings" panose="05000000000000000000" pitchFamily="2" charset="2"/>
              <a:buChar char="Ø"/>
            </a:pPr>
            <a:r>
              <a:rPr lang="fr-FR" sz="2400" b="1" dirty="0">
                <a:latin typeface="+mn-lt"/>
              </a:rPr>
              <a:t>La transversale cycliste nord </a:t>
            </a:r>
            <a:r>
              <a:rPr lang="fr-FR" sz="2400" b="1" i="0" u="none" strike="noStrike" baseline="0" dirty="0">
                <a:solidFill>
                  <a:srgbClr val="000000"/>
                </a:solidFill>
                <a:latin typeface="Calibri" panose="020F0502020204030204" pitchFamily="34" charset="0"/>
              </a:rPr>
              <a:t>(vélorue) </a:t>
            </a:r>
            <a:r>
              <a:rPr lang="fr-FR" sz="2400" b="1" i="0" u="none" strike="noStrike" baseline="0" dirty="0">
                <a:solidFill>
                  <a:srgbClr val="000000"/>
                </a:solidFill>
                <a:latin typeface="Calibri" panose="020F0502020204030204" pitchFamily="34" charset="0"/>
                <a:sym typeface="Wingdings" panose="05000000000000000000" pitchFamily="2" charset="2"/>
              </a:rPr>
              <a:t></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b="0" i="0" u="none" strike="noStrike" baseline="0" dirty="0">
                <a:solidFill>
                  <a:srgbClr val="000000"/>
                </a:solidFill>
                <a:latin typeface="Calibri" panose="020F0502020204030204" pitchFamily="34" charset="0"/>
              </a:rPr>
              <a:t>prévu en 2025</a:t>
            </a:r>
          </a:p>
          <a:p>
            <a:pPr marL="342900" indent="-342900">
              <a:spcBef>
                <a:spcPts val="600"/>
              </a:spcBef>
              <a:spcAft>
                <a:spcPts val="0"/>
              </a:spcAft>
              <a:buSzPct val="100000"/>
              <a:buFont typeface="Wingdings" panose="05000000000000000000" pitchFamily="2" charset="2"/>
              <a:buChar char="Ø"/>
            </a:pPr>
            <a:r>
              <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Grand Parc </a:t>
            </a:r>
            <a:r>
              <a:rPr lang="fr-FR" sz="2400" b="1" dirty="0">
                <a:latin typeface="Calibri" panose="020F0502020204030204" pitchFamily="34" charset="0"/>
                <a:ea typeface="Calibri" panose="020F0502020204030204" pitchFamily="34" charset="0"/>
                <a:cs typeface="Calibri" panose="020F0502020204030204" pitchFamily="34" charset="0"/>
              </a:rPr>
              <a:t>C</a:t>
            </a:r>
            <a:r>
              <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 - Cales de radoub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fr-FR" sz="2400" b="0" i="0" u="none" strike="noStrike" baseline="0" dirty="0">
                <a:solidFill>
                  <a:srgbClr val="000000"/>
                </a:solidFill>
                <a:latin typeface="Calibri" panose="020F0502020204030204" pitchFamily="34" charset="0"/>
              </a:rPr>
              <a:t>réunions) </a:t>
            </a:r>
            <a:r>
              <a:rPr lang="fr-FR" sz="2400" b="1" dirty="0">
                <a:latin typeface="Calibri" panose="020F0502020204030204" pitchFamily="34" charset="0"/>
                <a:sym typeface="Wingdings" panose="05000000000000000000" pitchFamily="2" charset="2"/>
              </a:rPr>
              <a:t> </a:t>
            </a:r>
            <a:r>
              <a:rPr lang="fr-FR" sz="2400" b="0" i="0" u="none" strike="noStrike" baseline="0" dirty="0">
                <a:solidFill>
                  <a:srgbClr val="000000"/>
                </a:solidFill>
                <a:latin typeface="Calibri" panose="020F0502020204030204" pitchFamily="34" charset="0"/>
              </a:rPr>
              <a:t>prévu 2030</a:t>
            </a:r>
          </a:p>
          <a:p>
            <a:pPr marL="342900" lvl="0" indent="-342900">
              <a:spcBef>
                <a:spcPts val="600"/>
              </a:spcBef>
              <a:spcAft>
                <a:spcPts val="0"/>
              </a:spcAft>
              <a:buSzPct val="100000"/>
              <a:buFont typeface="Wingdings" panose="05000000000000000000" pitchFamily="2" charset="2"/>
              <a:buChar char=""/>
            </a:pPr>
            <a:r>
              <a:rPr lang="fr-FR"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L’île du Ramier au sein du Grand Parc Garonne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réunions )</a:t>
            </a:r>
            <a:r>
              <a:rPr lang="fr-FR" sz="2400" b="1" dirty="0">
                <a:latin typeface="Calibri" panose="020F0502020204030204" pitchFamily="34" charset="0"/>
                <a:sym typeface="Wingdings" panose="05000000000000000000" pitchFamily="2" charset="2"/>
              </a:rPr>
              <a:t>		</a:t>
            </a:r>
            <a:r>
              <a:rPr lang="fr-FR" sz="2400" dirty="0">
                <a:latin typeface="Calibri" panose="020F0502020204030204" pitchFamily="34" charset="0"/>
                <a:sym typeface="Wingdings" panose="05000000000000000000" pitchFamily="2" charset="2"/>
              </a:rPr>
              <a:t> inauguration des passerelles vélos-piétons le 22 juin</a:t>
            </a:r>
          </a:p>
          <a:p>
            <a:pPr lvl="2">
              <a:spcAft>
                <a:spcPts val="0"/>
              </a:spcAft>
              <a:buSzPct val="100000"/>
              <a:buFont typeface="Wingdings" panose="05000000000000000000" pitchFamily="2" charset="2"/>
              <a:buChar char="à"/>
            </a:pPr>
            <a:r>
              <a:rPr lang="fr-FR" dirty="0">
                <a:latin typeface="Calibri" panose="020F0502020204030204" pitchFamily="34" charset="0"/>
                <a:sym typeface="Wingdings" panose="05000000000000000000" pitchFamily="2" charset="2"/>
              </a:rPr>
              <a:t>Livraison du Parc du Ramier en 2025</a:t>
            </a:r>
          </a:p>
          <a:p>
            <a:pPr marL="457200" indent="-457200">
              <a:spcBef>
                <a:spcPts val="600"/>
              </a:spcBef>
              <a:spcAft>
                <a:spcPts val="0"/>
              </a:spcAft>
              <a:buSzPct val="100000"/>
              <a:buFont typeface="Wingdings" panose="05000000000000000000" pitchFamily="2" charset="2"/>
              <a:buChar char="Ø"/>
            </a:pPr>
            <a:r>
              <a:rPr lang="fr-FR" sz="2400" b="1" dirty="0">
                <a:latin typeface="Calibri" panose="020F0502020204030204" pitchFamily="34" charset="0"/>
                <a:sym typeface="Wingdings" panose="05000000000000000000" pitchFamily="2" charset="2"/>
              </a:rPr>
              <a:t>Des idées pour mon quartier </a:t>
            </a:r>
            <a:r>
              <a:rPr lang="fr-FR" sz="2400" b="1" dirty="0">
                <a:latin typeface="+mn-lt"/>
                <a:sym typeface="Wingdings" panose="05000000000000000000" pitchFamily="2" charset="2"/>
              </a:rPr>
              <a:t>: </a:t>
            </a:r>
            <a:r>
              <a:rPr lang="fr-FR" sz="2400" b="1" dirty="0">
                <a:latin typeface="+mn-lt"/>
              </a:rPr>
              <a:t>lauréats pour le quartier 5 </a:t>
            </a:r>
          </a:p>
          <a:p>
            <a:pPr marL="790575" lvl="1" indent="-342900">
              <a:spcAft>
                <a:spcPts val="0"/>
              </a:spcAft>
              <a:buSzPct val="100000"/>
              <a:buFont typeface="Wingdings" panose="05000000000000000000" pitchFamily="2" charset="2"/>
              <a:buChar char="q"/>
            </a:pPr>
            <a:r>
              <a:rPr lang="fr-FR" sz="2000" b="1" dirty="0">
                <a:latin typeface="+mn-lt"/>
              </a:rPr>
              <a:t>Dispositif de lutte contre les moustiques tenant compte de l’environnement</a:t>
            </a:r>
          </a:p>
          <a:p>
            <a:pPr marL="790575" lvl="1" indent="-342900">
              <a:spcAft>
                <a:spcPts val="0"/>
              </a:spcAft>
              <a:buSzPct val="100000"/>
              <a:buFont typeface="Wingdings" panose="05000000000000000000" pitchFamily="2" charset="2"/>
              <a:buChar char="q"/>
            </a:pPr>
            <a:r>
              <a:rPr lang="fr-FR" sz="2000" b="1" dirty="0">
                <a:latin typeface="+mn-lt"/>
              </a:rPr>
              <a:t>Lieu de convivialité dans la cour du cinéma Le Cratère</a:t>
            </a:r>
          </a:p>
          <a:p>
            <a:pPr marL="790575" lvl="1" indent="-342900">
              <a:spcAft>
                <a:spcPts val="0"/>
              </a:spcAft>
              <a:buSzPct val="100000"/>
              <a:buFont typeface="Wingdings" panose="05000000000000000000" pitchFamily="2" charset="2"/>
              <a:buChar char="q"/>
            </a:pPr>
            <a:r>
              <a:rPr lang="fr-FR" sz="2000" b="1" dirty="0">
                <a:latin typeface="+mn-lt"/>
              </a:rPr>
              <a:t>Rénover la place Henri Russell : lieu de vie et de fraicheur </a:t>
            </a:r>
            <a:endParaRPr lang="fr-FR" sz="2000" dirty="0">
              <a:latin typeface="+mn-lt"/>
            </a:endParaRPr>
          </a:p>
          <a:p>
            <a:pPr marL="457200" indent="-457200">
              <a:spcAft>
                <a:spcPts val="0"/>
              </a:spcAft>
              <a:buSzPct val="100000"/>
              <a:buFont typeface="Wingdings" panose="05000000000000000000" pitchFamily="2" charset="2"/>
              <a:buChar char="Ø"/>
            </a:pPr>
            <a:endParaRPr lang="fr-FR" sz="2400" b="1" dirty="0">
              <a:latin typeface="Calibri" panose="020F0502020204030204" pitchFamily="34" charset="0"/>
              <a:sym typeface="Wingdings" panose="05000000000000000000" pitchFamily="2" charset="2"/>
            </a:endParaRPr>
          </a:p>
          <a:p>
            <a:pPr>
              <a:spcAft>
                <a:spcPts val="0"/>
              </a:spcAft>
              <a:buSzPct val="100000"/>
              <a:buNone/>
            </a:pPr>
            <a:endParaRPr lang="fr-FR" dirty="0">
              <a:latin typeface="Calibri" panose="020F0502020204030204" pitchFamily="34" charset="0"/>
              <a:sym typeface="Wingdings" panose="05000000000000000000" pitchFamily="2" charset="2"/>
            </a:endParaRPr>
          </a:p>
          <a:p>
            <a:pPr lvl="2">
              <a:spcAft>
                <a:spcPts val="0"/>
              </a:spcAft>
              <a:buSzPct val="100000"/>
              <a:buFont typeface="Wingdings" panose="05000000000000000000" pitchFamily="2" charset="2"/>
              <a:buChar char="à"/>
            </a:pPr>
            <a:endParaRPr lang="fr-FR" dirty="0">
              <a:latin typeface="Calibri" panose="020F0502020204030204" pitchFamily="34" charset="0"/>
              <a:sym typeface="Wingdings" panose="05000000000000000000" pitchFamily="2" charset="2"/>
            </a:endParaRPr>
          </a:p>
          <a:p>
            <a:pPr marL="342900" lvl="0" indent="-342900">
              <a:spcBef>
                <a:spcPts val="600"/>
              </a:spcBef>
              <a:spcAft>
                <a:spcPts val="0"/>
              </a:spcAft>
              <a:buSzPct val="100000"/>
              <a:buFont typeface="Wingdings" panose="05000000000000000000" pitchFamily="2"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lgn="ctr">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spcBef>
                <a:spcPts val="600"/>
              </a:spcBef>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à"/>
            </a:pPr>
            <a:endParaRPr lang="fr-FR" sz="2400" b="1" dirty="0">
              <a:latin typeface="Calibri" panose="020F0502020204030204" pitchFamily="34" charset="0"/>
            </a:endParaRPr>
          </a:p>
          <a:p>
            <a:pPr marL="285750" indent="-285750" algn="ctr">
              <a:spcBef>
                <a:spcPts val="600"/>
              </a:spcBef>
              <a:buFont typeface="Wingdings" panose="05000000000000000000" pitchFamily="2" charset="2"/>
              <a:buChar char="à"/>
            </a:pPr>
            <a:endParaRPr lang="fr-F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Ø"/>
            </a:pPr>
            <a:endParaRPr lang="fr-FR" sz="2400" b="1" i="0" u="none" strike="noStrike" baseline="0" dirty="0">
              <a:solidFill>
                <a:srgbClr val="000000"/>
              </a:solidFill>
              <a:latin typeface="Calibri" panose="020F0502020204030204" pitchFamily="34"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sym typeface="Wingdings" panose="05000000000000000000" pitchFamily="2" charset="2"/>
            </a:endParaRPr>
          </a:p>
          <a:p>
            <a:pPr marL="342900" indent="-342900">
              <a:spcBef>
                <a:spcPts val="600"/>
              </a:spcBef>
              <a:spcAft>
                <a:spcPts val="0"/>
              </a:spcAft>
              <a:buFont typeface="Wingdings" panose="05000000000000000000" pitchFamily="2" charset="2"/>
              <a:buChar char="Ø"/>
            </a:pP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0"/>
              </a:spcAft>
              <a:buFont typeface="Wingdings" panose="05000000000000000000" pitchFamily="2" charset="2"/>
              <a:buChar char=""/>
            </a:pPr>
            <a:endParaRPr lang="fr-FR"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6F395034-8F12-F9F3-DFD2-0A4EB3560F1E}"/>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15275814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0B9EB-87B4-3102-6E6E-C85C19D4EC6D}"/>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22DB0B8-90B0-1832-71BD-AC0D2984304D}"/>
              </a:ext>
            </a:extLst>
          </p:cNvPr>
          <p:cNvSpPr>
            <a:spLocks noGrp="1"/>
          </p:cNvSpPr>
          <p:nvPr>
            <p:ph idx="1"/>
          </p:nvPr>
        </p:nvSpPr>
        <p:spPr>
          <a:xfrm>
            <a:off x="179512" y="148387"/>
            <a:ext cx="8784976" cy="6538738"/>
          </a:xfrm>
        </p:spPr>
        <p:txBody>
          <a:bodyPr anchor="t"/>
          <a:lstStyle/>
          <a:p>
            <a:pPr>
              <a:buNone/>
            </a:pPr>
            <a:r>
              <a:rPr lang="fr-FR" b="1" u="sng" dirty="0">
                <a:solidFill>
                  <a:srgbClr val="009900"/>
                </a:solidFill>
                <a:latin typeface="Calibri"/>
              </a:rPr>
              <a:t>1 -Rapport moral </a:t>
            </a:r>
            <a:r>
              <a:rPr lang="fr-FR" b="1" dirty="0">
                <a:solidFill>
                  <a:srgbClr val="009900"/>
                </a:solidFill>
                <a:latin typeface="Calibri"/>
              </a:rPr>
              <a:t>:</a:t>
            </a:r>
          </a:p>
          <a:p>
            <a:pPr marL="361950" indent="-361950">
              <a:spcBef>
                <a:spcPts val="600"/>
              </a:spcBef>
              <a:buSzPct val="100000"/>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Carrefour et « Rond-Point des Français Libres » : </a:t>
            </a:r>
            <a:r>
              <a:rPr lang="fr-FR" sz="2400" b="0" i="0" u="none" strike="noStrike" baseline="0" dirty="0">
                <a:solidFill>
                  <a:srgbClr val="000000"/>
                </a:solidFill>
                <a:latin typeface="Calibri" panose="020F0502020204030204" pitchFamily="34" charset="0"/>
              </a:rPr>
              <a:t>(5 réunions) </a:t>
            </a:r>
          </a:p>
          <a:p>
            <a:pPr marL="342900" indent="-342900" algn="ctr">
              <a:spcBef>
                <a:spcPts val="600"/>
              </a:spcBef>
              <a:buSzPct val="100000"/>
              <a:buFont typeface="Wingdings" panose="05000000000000000000" pitchFamily="2" charset="2"/>
              <a:buChar char="Ø"/>
            </a:pPr>
            <a:r>
              <a:rPr lang="fr-FR" sz="2400" b="1" dirty="0">
                <a:latin typeface="Calibri" panose="020F0502020204030204" pitchFamily="34" charset="0"/>
              </a:rPr>
              <a:t>Sujet discuté lors des projets 2025</a:t>
            </a:r>
          </a:p>
          <a:p>
            <a:pPr marL="342900" indent="-342900">
              <a:spcBef>
                <a:spcPts val="600"/>
              </a:spcBef>
              <a:buSzPct val="100000"/>
              <a:buFont typeface="Wingdings" panose="05000000000000000000" pitchFamily="2" charset="2"/>
              <a:buChar char="Ø"/>
            </a:pPr>
            <a:r>
              <a:rPr lang="fr-FR" sz="2400" b="1" dirty="0">
                <a:latin typeface="Calibri" panose="020F0502020204030204" pitchFamily="34" charset="0"/>
              </a:rPr>
              <a:t>Végétalisation allée Branly et rue Ste Catherine</a:t>
            </a:r>
          </a:p>
          <a:p>
            <a:pPr marL="342900" indent="-342900">
              <a:spcBef>
                <a:spcPts val="600"/>
              </a:spcBef>
              <a:spcAft>
                <a:spcPts val="0"/>
              </a:spcAft>
              <a:buSzPct val="100000"/>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Site de l’ex-prison St Michel </a:t>
            </a:r>
            <a:r>
              <a:rPr lang="fr-FR" sz="2400" b="0" i="0" u="none" strike="noStrike" baseline="0" dirty="0">
                <a:solidFill>
                  <a:srgbClr val="000000"/>
                </a:solidFill>
                <a:latin typeface="Calibri" panose="020F0502020204030204" pitchFamily="34" charset="0"/>
              </a:rPr>
              <a:t>(1 + 4 réunions) </a:t>
            </a:r>
            <a:r>
              <a:rPr lang="fr-FR" sz="2400" b="1" i="0" u="none" strike="noStrike" baseline="0" dirty="0">
                <a:solidFill>
                  <a:srgbClr val="000000"/>
                </a:solidFill>
                <a:latin typeface="Calibri" panose="020F0502020204030204" pitchFamily="34" charset="0"/>
                <a:sym typeface="Wingdings" panose="05000000000000000000" pitchFamily="2" charset="2"/>
              </a:rPr>
              <a:t></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b="0" i="0" u="none" strike="noStrike" baseline="0" dirty="0">
                <a:solidFill>
                  <a:srgbClr val="000000"/>
                </a:solidFill>
                <a:latin typeface="Calibri" panose="020F0502020204030204" pitchFamily="34" charset="0"/>
              </a:rPr>
              <a:t>prévu 2035</a:t>
            </a:r>
          </a:p>
          <a:p>
            <a:pPr marL="342900" indent="-342900">
              <a:spcBef>
                <a:spcPts val="600"/>
              </a:spcBef>
              <a:spcAft>
                <a:spcPts val="0"/>
              </a:spcAft>
              <a:buSzPct val="100000"/>
              <a:buFont typeface="Wingdings" panose="05000000000000000000" pitchFamily="2" charset="2"/>
              <a:buChar char="Ø"/>
            </a:pPr>
            <a:r>
              <a:rPr lang="fr-FR" sz="2400" b="1" dirty="0">
                <a:latin typeface="+mn-lt"/>
              </a:rPr>
              <a:t>La transversale cycliste nord </a:t>
            </a:r>
            <a:r>
              <a:rPr lang="fr-FR" sz="2400" b="1" i="0" u="none" strike="noStrike" baseline="0" dirty="0">
                <a:solidFill>
                  <a:srgbClr val="000000"/>
                </a:solidFill>
                <a:latin typeface="Calibri" panose="020F0502020204030204" pitchFamily="34" charset="0"/>
              </a:rPr>
              <a:t>(vélorue) </a:t>
            </a:r>
            <a:r>
              <a:rPr lang="fr-FR" sz="2400" b="1" i="0" u="none" strike="noStrike" baseline="0" dirty="0">
                <a:solidFill>
                  <a:srgbClr val="000000"/>
                </a:solidFill>
                <a:latin typeface="Calibri" panose="020F0502020204030204" pitchFamily="34" charset="0"/>
                <a:sym typeface="Wingdings" panose="05000000000000000000" pitchFamily="2" charset="2"/>
              </a:rPr>
              <a:t></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b="0" i="0" u="none" strike="noStrike" baseline="0" dirty="0">
                <a:solidFill>
                  <a:srgbClr val="000000"/>
                </a:solidFill>
                <a:latin typeface="Calibri" panose="020F0502020204030204" pitchFamily="34" charset="0"/>
              </a:rPr>
              <a:t>prévu en 2025</a:t>
            </a:r>
          </a:p>
          <a:p>
            <a:pPr marL="342900" lvl="0" indent="-342900">
              <a:spcBef>
                <a:spcPts val="600"/>
              </a:spcBef>
              <a:spcAft>
                <a:spcPts val="0"/>
              </a:spcAft>
              <a:buSzPct val="100000"/>
              <a:buFont typeface="Wingdings" panose="05000000000000000000" pitchFamily="2" charset="2"/>
              <a:buChar char=""/>
            </a:pPr>
            <a:r>
              <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Grand Parc </a:t>
            </a:r>
            <a:r>
              <a:rPr lang="fr-FR" sz="2400" b="1" dirty="0">
                <a:latin typeface="Calibri" panose="020F0502020204030204" pitchFamily="34" charset="0"/>
                <a:ea typeface="Calibri" panose="020F0502020204030204" pitchFamily="34" charset="0"/>
                <a:cs typeface="Calibri" panose="020F0502020204030204" pitchFamily="34" charset="0"/>
              </a:rPr>
              <a:t>C</a:t>
            </a:r>
            <a:r>
              <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 - Cales de radoub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fr-FR" sz="2400" b="0" i="0" u="none" strike="noStrike" baseline="0" dirty="0">
                <a:solidFill>
                  <a:srgbClr val="000000"/>
                </a:solidFill>
                <a:latin typeface="Calibri" panose="020F0502020204030204" pitchFamily="34" charset="0"/>
              </a:rPr>
              <a:t>réunions) </a:t>
            </a:r>
            <a:r>
              <a:rPr lang="fr-FR" sz="2400" b="1" dirty="0">
                <a:latin typeface="Calibri" panose="020F0502020204030204" pitchFamily="34" charset="0"/>
                <a:sym typeface="Wingdings" panose="05000000000000000000" pitchFamily="2" charset="2"/>
              </a:rPr>
              <a:t> </a:t>
            </a:r>
            <a:r>
              <a:rPr lang="fr-FR" sz="2400" b="0" i="0" u="none" strike="noStrike" baseline="0" dirty="0">
                <a:solidFill>
                  <a:srgbClr val="000000"/>
                </a:solidFill>
                <a:latin typeface="Calibri" panose="020F0502020204030204" pitchFamily="34" charset="0"/>
              </a:rPr>
              <a:t>prévu 2030</a:t>
            </a:r>
          </a:p>
          <a:p>
            <a:pPr marL="342900" lvl="0" indent="-342900">
              <a:spcBef>
                <a:spcPts val="600"/>
              </a:spcBef>
              <a:spcAft>
                <a:spcPts val="0"/>
              </a:spcAft>
              <a:buSzPct val="100000"/>
              <a:buFont typeface="Wingdings" panose="05000000000000000000" pitchFamily="2" charset="2"/>
              <a:buChar char=""/>
            </a:pPr>
            <a:r>
              <a:rPr lang="fr-FR"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L’île du Ramier au sein du Grand Parc Garonne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réunions )</a:t>
            </a:r>
            <a:r>
              <a:rPr lang="fr-FR" sz="2400" b="1" dirty="0">
                <a:latin typeface="Calibri" panose="020F0502020204030204" pitchFamily="34" charset="0"/>
                <a:sym typeface="Wingdings" panose="05000000000000000000" pitchFamily="2" charset="2"/>
              </a:rPr>
              <a:t>		</a:t>
            </a:r>
            <a:r>
              <a:rPr lang="fr-FR" sz="2400" dirty="0">
                <a:latin typeface="Calibri" panose="020F0502020204030204" pitchFamily="34" charset="0"/>
                <a:sym typeface="Wingdings" panose="05000000000000000000" pitchFamily="2" charset="2"/>
              </a:rPr>
              <a:t> inauguration des passerelles vélos-piétons le 22 juin</a:t>
            </a:r>
          </a:p>
          <a:p>
            <a:pPr lvl="2">
              <a:spcAft>
                <a:spcPts val="0"/>
              </a:spcAft>
              <a:buSzPct val="100000"/>
              <a:buFont typeface="Wingdings" panose="05000000000000000000" pitchFamily="2" charset="2"/>
              <a:buChar char="à"/>
            </a:pPr>
            <a:r>
              <a:rPr lang="fr-FR" dirty="0">
                <a:latin typeface="Calibri" panose="020F0502020204030204" pitchFamily="34" charset="0"/>
                <a:sym typeface="Wingdings" panose="05000000000000000000" pitchFamily="2" charset="2"/>
              </a:rPr>
              <a:t>Livraison du Parc du Ramier en 2025</a:t>
            </a:r>
          </a:p>
          <a:p>
            <a:pPr marL="457200" indent="-457200">
              <a:spcBef>
                <a:spcPts val="600"/>
              </a:spcBef>
              <a:spcAft>
                <a:spcPts val="0"/>
              </a:spcAft>
              <a:buSzPct val="100000"/>
              <a:buFont typeface="Wingdings" panose="05000000000000000000" pitchFamily="2" charset="2"/>
              <a:buChar char="Ø"/>
            </a:pPr>
            <a:r>
              <a:rPr lang="fr-FR" sz="2400" b="1" dirty="0">
                <a:latin typeface="Calibri" panose="020F0502020204030204" pitchFamily="34" charset="0"/>
                <a:sym typeface="Wingdings" panose="05000000000000000000" pitchFamily="2" charset="2"/>
              </a:rPr>
              <a:t>Des idées pour mon quartier </a:t>
            </a:r>
            <a:r>
              <a:rPr lang="fr-FR" sz="2400" b="1" dirty="0">
                <a:latin typeface="+mn-lt"/>
                <a:sym typeface="Wingdings" panose="05000000000000000000" pitchFamily="2" charset="2"/>
              </a:rPr>
              <a:t>: </a:t>
            </a:r>
            <a:r>
              <a:rPr lang="fr-FR" sz="2400" b="1" dirty="0">
                <a:latin typeface="+mn-lt"/>
              </a:rPr>
              <a:t>lauréats pour le quartier 5 </a:t>
            </a:r>
            <a:endParaRPr lang="fr-FR" sz="2400" b="1" dirty="0">
              <a:latin typeface="Calibri" panose="020F0502020204030204" pitchFamily="34" charset="0"/>
              <a:sym typeface="Wingdings" panose="05000000000000000000" pitchFamily="2" charset="2"/>
            </a:endParaRPr>
          </a:p>
          <a:p>
            <a:pPr marL="457200" indent="-457200">
              <a:spcBef>
                <a:spcPts val="600"/>
              </a:spcBef>
              <a:spcAft>
                <a:spcPts val="0"/>
              </a:spcAft>
              <a:buSzPct val="100000"/>
              <a:buFont typeface="Wingdings" panose="05000000000000000000" pitchFamily="2" charset="2"/>
              <a:buChar char="Ø"/>
            </a:pPr>
            <a:r>
              <a:rPr lang="fr-FR" sz="2400" b="1" dirty="0">
                <a:latin typeface="Calibri" panose="020F0502020204030204" pitchFamily="34" charset="0"/>
                <a:sym typeface="Wingdings" panose="05000000000000000000" pitchFamily="2" charset="2"/>
              </a:rPr>
              <a:t>Musée Georges </a:t>
            </a:r>
            <a:r>
              <a:rPr lang="fr-FR" sz="2400" b="1" dirty="0" err="1">
                <a:latin typeface="Calibri" panose="020F0502020204030204" pitchFamily="34" charset="0"/>
                <a:sym typeface="Wingdings" panose="05000000000000000000" pitchFamily="2" charset="2"/>
              </a:rPr>
              <a:t>Labit</a:t>
            </a:r>
            <a:r>
              <a:rPr lang="fr-FR" sz="2400" b="1" dirty="0">
                <a:latin typeface="Calibri" panose="020F0502020204030204" pitchFamily="34" charset="0"/>
                <a:sym typeface="Wingdings" panose="05000000000000000000" pitchFamily="2" charset="2"/>
              </a:rPr>
              <a:t>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réunion) </a:t>
            </a:r>
            <a:r>
              <a:rPr lang="fr-FR" sz="2400" b="1" dirty="0">
                <a:latin typeface="Calibri" panose="020F0502020204030204" pitchFamily="34" charset="0"/>
                <a:sym typeface="Wingdings" panose="05000000000000000000" pitchFamily="2" charset="2"/>
              </a:rPr>
              <a:t> </a:t>
            </a:r>
            <a:r>
              <a:rPr lang="fr-FR" sz="2400" dirty="0">
                <a:latin typeface="Calibri" panose="020F0502020204030204" pitchFamily="34" charset="0"/>
                <a:sym typeface="Wingdings" panose="05000000000000000000" pitchFamily="2" charset="2"/>
              </a:rPr>
              <a:t>grave pb structurel </a:t>
            </a:r>
            <a:r>
              <a:rPr lang="fr-FR" sz="2400" b="1" dirty="0">
                <a:latin typeface="Calibri" panose="020F0502020204030204" pitchFamily="34" charset="0"/>
                <a:sym typeface="Wingdings" panose="05000000000000000000" pitchFamily="2" charset="2"/>
              </a:rPr>
              <a:t>, </a:t>
            </a:r>
            <a:r>
              <a:rPr lang="fr-FR" sz="2400" dirty="0">
                <a:latin typeface="Calibri" panose="020F0502020204030204" pitchFamily="34" charset="0"/>
                <a:sym typeface="Wingdings" panose="05000000000000000000" pitchFamily="2" charset="2"/>
              </a:rPr>
              <a:t>travaux de consolidation et d’aménagement </a:t>
            </a:r>
            <a:r>
              <a:rPr lang="fr-FR" sz="2400" i="0" u="none" strike="noStrike" baseline="0" dirty="0">
                <a:solidFill>
                  <a:srgbClr val="000000"/>
                </a:solidFill>
                <a:latin typeface="Calibri" panose="020F0502020204030204" pitchFamily="34" charset="0"/>
              </a:rPr>
              <a:t>au prochain mandat (8,5M€)</a:t>
            </a:r>
          </a:p>
          <a:p>
            <a:pPr marL="457200" indent="-457200">
              <a:spcAft>
                <a:spcPts val="0"/>
              </a:spcAft>
              <a:buSzPct val="100000"/>
              <a:buFont typeface="Wingdings" panose="05000000000000000000" pitchFamily="2" charset="2"/>
              <a:buChar char="Ø"/>
            </a:pPr>
            <a:r>
              <a:rPr lang="fr-FR" sz="2400" b="1" dirty="0" err="1">
                <a:latin typeface="Calibri" panose="020F0502020204030204" pitchFamily="34" charset="0"/>
                <a:sym typeface="Wingdings" panose="05000000000000000000" pitchFamily="2" charset="2"/>
              </a:rPr>
              <a:t>PLUiH</a:t>
            </a:r>
            <a:r>
              <a:rPr lang="fr-FR" sz="2400" b="1" dirty="0">
                <a:latin typeface="Calibri" panose="020F0502020204030204" pitchFamily="34" charset="0"/>
                <a:sym typeface="Wingdings" panose="05000000000000000000" pitchFamily="2" charset="2"/>
              </a:rPr>
              <a:t> :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réunions ) </a:t>
            </a:r>
            <a:r>
              <a:rPr lang="fr-FR" sz="2400" b="1" dirty="0">
                <a:latin typeface="Calibri" panose="020F0502020204030204" pitchFamily="34" charset="0"/>
                <a:sym typeface="Wingdings" panose="05000000000000000000" pitchFamily="2" charset="2"/>
              </a:rPr>
              <a:t> </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concertation terminée le 13 février 2025</a:t>
            </a:r>
            <a:endParaRPr lang="fr-FR" sz="2400" dirty="0">
              <a:latin typeface="Calibri" panose="020F0502020204030204" pitchFamily="34" charset="0"/>
              <a:sym typeface="Wingdings" panose="05000000000000000000" pitchFamily="2" charset="2"/>
            </a:endParaRPr>
          </a:p>
          <a:p>
            <a:pPr>
              <a:spcAft>
                <a:spcPts val="0"/>
              </a:spcAft>
              <a:buSzPct val="100000"/>
              <a:buFont typeface="Wingdings" panose="05000000000000000000" pitchFamily="2" charset="2"/>
              <a:buChar char="Ø"/>
            </a:pPr>
            <a:endParaRPr lang="fr-FR" dirty="0">
              <a:latin typeface="Calibri" panose="020F0502020204030204" pitchFamily="34" charset="0"/>
              <a:sym typeface="Wingdings" panose="05000000000000000000" pitchFamily="2" charset="2"/>
            </a:endParaRPr>
          </a:p>
          <a:p>
            <a:pPr lvl="2">
              <a:spcAft>
                <a:spcPts val="0"/>
              </a:spcAft>
              <a:buSzPct val="100000"/>
              <a:buFont typeface="Wingdings" panose="05000000000000000000" pitchFamily="2" charset="2"/>
              <a:buChar char="à"/>
            </a:pPr>
            <a:endParaRPr lang="fr-FR" dirty="0">
              <a:latin typeface="Calibri" panose="020F0502020204030204" pitchFamily="34" charset="0"/>
              <a:sym typeface="Wingdings" panose="05000000000000000000" pitchFamily="2" charset="2"/>
            </a:endParaRPr>
          </a:p>
          <a:p>
            <a:pPr marL="342900" lvl="0" indent="-342900">
              <a:spcBef>
                <a:spcPts val="600"/>
              </a:spcBef>
              <a:spcAft>
                <a:spcPts val="0"/>
              </a:spcAft>
              <a:buSzPct val="100000"/>
              <a:buFont typeface="Wingdings" panose="05000000000000000000" pitchFamily="2"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lgn="ctr">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spcBef>
                <a:spcPts val="600"/>
              </a:spcBef>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à"/>
            </a:pPr>
            <a:endParaRPr lang="fr-FR" sz="2400" b="1" dirty="0">
              <a:latin typeface="Calibri" panose="020F0502020204030204" pitchFamily="34" charset="0"/>
            </a:endParaRPr>
          </a:p>
          <a:p>
            <a:pPr marL="285750" indent="-285750" algn="ctr">
              <a:spcBef>
                <a:spcPts val="600"/>
              </a:spcBef>
              <a:buFont typeface="Wingdings" panose="05000000000000000000" pitchFamily="2" charset="2"/>
              <a:buChar char="à"/>
            </a:pPr>
            <a:endParaRPr lang="fr-F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Ø"/>
            </a:pPr>
            <a:endParaRPr lang="fr-FR" sz="2400" b="1" i="0" u="none" strike="noStrike" baseline="0" dirty="0">
              <a:solidFill>
                <a:srgbClr val="000000"/>
              </a:solidFill>
              <a:latin typeface="Calibri" panose="020F0502020204030204" pitchFamily="34"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sym typeface="Wingdings" panose="05000000000000000000" pitchFamily="2" charset="2"/>
            </a:endParaRPr>
          </a:p>
          <a:p>
            <a:pPr marL="342900" indent="-342900">
              <a:spcBef>
                <a:spcPts val="600"/>
              </a:spcBef>
              <a:spcAft>
                <a:spcPts val="0"/>
              </a:spcAft>
              <a:buFont typeface="Wingdings" panose="05000000000000000000" pitchFamily="2" charset="2"/>
              <a:buChar char="Ø"/>
            </a:pP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0"/>
              </a:spcAft>
              <a:buFont typeface="Wingdings" panose="05000000000000000000" pitchFamily="2" charset="2"/>
              <a:buChar char=""/>
            </a:pPr>
            <a:endParaRPr lang="fr-FR"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EC449884-0664-2751-17CC-A5AB15BA2EED}"/>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12322175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2E8EA3C-C627-48E1-B400-2C576B99E0B9}"/>
              </a:ext>
            </a:extLst>
          </p:cNvPr>
          <p:cNvSpPr>
            <a:spLocks noGrp="1"/>
          </p:cNvSpPr>
          <p:nvPr>
            <p:ph idx="1"/>
          </p:nvPr>
        </p:nvSpPr>
        <p:spPr>
          <a:xfrm>
            <a:off x="179512" y="116632"/>
            <a:ext cx="8784976" cy="6394722"/>
          </a:xfrm>
        </p:spPr>
        <p:txBody>
          <a:bodyPr anchor="t"/>
          <a:lstStyle/>
          <a:p>
            <a:pPr>
              <a:buNone/>
            </a:pPr>
            <a:r>
              <a:rPr lang="fr-FR" sz="3200" b="1" u="sng" dirty="0">
                <a:solidFill>
                  <a:srgbClr val="009900"/>
                </a:solidFill>
                <a:latin typeface="Calibri"/>
              </a:rPr>
              <a:t>1 -Rapport moral </a:t>
            </a:r>
            <a:r>
              <a:rPr lang="fr-FR" sz="2400" b="1" u="sng" dirty="0">
                <a:solidFill>
                  <a:srgbClr val="009900"/>
                </a:solidFill>
                <a:latin typeface="Calibri"/>
              </a:rPr>
              <a:t>(suite)</a:t>
            </a:r>
            <a:r>
              <a:rPr lang="fr-FR" sz="2400" b="1" dirty="0">
                <a:solidFill>
                  <a:srgbClr val="009900"/>
                </a:solidFill>
                <a:latin typeface="Calibri"/>
              </a:rPr>
              <a:t>:</a:t>
            </a:r>
            <a:endParaRPr lang="fr-FR" sz="2400" i="1" dirty="0">
              <a:solidFill>
                <a:schemeClr val="tx1"/>
              </a:solidFill>
              <a:latin typeface="Calibri"/>
            </a:endParaRPr>
          </a:p>
          <a:p>
            <a:pPr marL="342900" indent="-342900">
              <a:spcBef>
                <a:spcPts val="600"/>
              </a:spcBef>
              <a:buSzPct val="100000"/>
              <a:buFont typeface="Wingdings" panose="05000000000000000000" pitchFamily="2" charset="2"/>
              <a:buChar char="Ø"/>
              <a:tabLst>
                <a:tab pos="449263" algn="l"/>
              </a:tabLst>
            </a:pPr>
            <a:r>
              <a:rPr lang="fr-FR" sz="2400" b="1" i="0" u="none" strike="noStrike" baseline="0" dirty="0">
                <a:solidFill>
                  <a:srgbClr val="000000"/>
                </a:solidFill>
                <a:latin typeface="Calibri" panose="020F0502020204030204" pitchFamily="34" charset="0"/>
              </a:rPr>
              <a:t>Animation du quartier en 2024: </a:t>
            </a:r>
          </a:p>
          <a:p>
            <a:pPr marL="742950" lvl="2" indent="-342900">
              <a:buFont typeface="Wingdings" panose="05000000000000000000" pitchFamily="2" charset="2"/>
              <a:buChar char="q"/>
              <a:tabLst>
                <a:tab pos="449263" algn="l"/>
              </a:tabLst>
            </a:pPr>
            <a:r>
              <a:rPr lang="fr-FR" sz="2000" b="1" dirty="0">
                <a:latin typeface="Calibri" panose="020F0502020204030204" pitchFamily="34" charset="0"/>
              </a:rPr>
              <a:t>Les Pousses Vertes le 27 avril et </a:t>
            </a:r>
            <a:r>
              <a:rPr lang="fr-FR" sz="2000" b="1" i="0" u="none" strike="noStrike" baseline="0" dirty="0">
                <a:solidFill>
                  <a:srgbClr val="000000"/>
                </a:solidFill>
                <a:latin typeface="Calibri" panose="020F0502020204030204" pitchFamily="34" charset="0"/>
              </a:rPr>
              <a:t>Repas de quartier le 7 juin </a:t>
            </a:r>
            <a:r>
              <a:rPr lang="fr-FR" sz="2000" b="1" dirty="0">
                <a:latin typeface="Calibri" panose="020F0502020204030204" pitchFamily="34" charset="0"/>
              </a:rPr>
              <a:t>2024</a:t>
            </a:r>
            <a:endParaRPr lang="fr-FR" sz="2000" b="0" i="0" u="none" strike="noStrike" baseline="0" dirty="0">
              <a:solidFill>
                <a:srgbClr val="000000"/>
              </a:solidFill>
              <a:latin typeface="Calibri" panose="020F0502020204030204" pitchFamily="34" charset="0"/>
            </a:endParaRPr>
          </a:p>
          <a:p>
            <a:pPr marL="342900" indent="-342900">
              <a:spcBef>
                <a:spcPts val="1200"/>
              </a:spcBef>
              <a:buSzPct val="100000"/>
              <a:buFont typeface="Wingdings" panose="05000000000000000000" pitchFamily="2" charset="2"/>
              <a:buChar char="Ø"/>
              <a:tabLst>
                <a:tab pos="449263" algn="l"/>
              </a:tabLst>
            </a:pPr>
            <a:r>
              <a:rPr lang="fr-FR" sz="2400" b="1" i="0" u="none" strike="noStrike" baseline="0" dirty="0">
                <a:solidFill>
                  <a:srgbClr val="000000"/>
                </a:solidFill>
                <a:latin typeface="Calibri" panose="020F0502020204030204" pitchFamily="34" charset="0"/>
              </a:rPr>
              <a:t>Visites du quartier:  </a:t>
            </a:r>
            <a:r>
              <a:rPr lang="fr-FR" sz="2400" i="0" u="none" strike="noStrike" baseline="0" dirty="0">
                <a:solidFill>
                  <a:srgbClr val="000000"/>
                </a:solidFill>
                <a:latin typeface="Calibri" panose="020F0502020204030204" pitchFamily="34" charset="0"/>
              </a:rPr>
              <a:t>23 mars – 8 juin – 23 novembre 2024</a:t>
            </a:r>
          </a:p>
          <a:p>
            <a:pPr marL="342900" indent="-342900">
              <a:spcBef>
                <a:spcPts val="1200"/>
              </a:spcBef>
              <a:buSzPct val="100000"/>
              <a:buFont typeface="Wingdings" panose="05000000000000000000" pitchFamily="2" charset="2"/>
              <a:buChar char="Ø"/>
              <a:tabLst>
                <a:tab pos="449263" algn="l"/>
              </a:tabLst>
            </a:pPr>
            <a:r>
              <a:rPr lang="fr-FR" sz="2400" b="1" i="0" u="none" strike="noStrike" baseline="0" dirty="0">
                <a:solidFill>
                  <a:srgbClr val="000000"/>
                </a:solidFill>
                <a:latin typeface="Calibri" panose="020F0502020204030204" pitchFamily="34" charset="0"/>
              </a:rPr>
              <a:t>Communication externe de l’association :</a:t>
            </a:r>
            <a:endParaRPr lang="fr-FR" sz="1800" b="0" i="0" u="none" strike="noStrike" baseline="0" dirty="0">
              <a:solidFill>
                <a:srgbClr val="000000"/>
              </a:solidFill>
              <a:latin typeface="Calibri" panose="020F0502020204030204" pitchFamily="34" charset="0"/>
            </a:endParaRPr>
          </a:p>
          <a:p>
            <a:pPr marL="742950" lvl="2" indent="-342900">
              <a:buFont typeface="Wingdings" panose="05000000000000000000" pitchFamily="2" charset="2"/>
              <a:buChar char="q"/>
              <a:tabLst>
                <a:tab pos="449263" algn="l"/>
              </a:tabLst>
            </a:pPr>
            <a:r>
              <a:rPr lang="fr-FR" sz="2000" b="1" i="0" u="none" strike="noStrike" baseline="0" dirty="0">
                <a:solidFill>
                  <a:srgbClr val="000000"/>
                </a:solidFill>
                <a:latin typeface="Calibri" panose="020F0502020204030204" pitchFamily="34" charset="0"/>
              </a:rPr>
              <a:t>Journal « Le Busca notre quartier </a:t>
            </a:r>
            <a:r>
              <a:rPr lang="fr-FR" sz="2000" b="0" i="0" u="none" strike="noStrike" baseline="0" dirty="0">
                <a:solidFill>
                  <a:srgbClr val="000000"/>
                </a:solidFill>
                <a:latin typeface="Calibri" panose="020F0502020204030204" pitchFamily="34" charset="0"/>
              </a:rPr>
              <a:t>» </a:t>
            </a:r>
            <a:r>
              <a:rPr lang="fr-FR" sz="2000" b="1" i="0" u="none" strike="noStrike" baseline="0" dirty="0">
                <a:solidFill>
                  <a:srgbClr val="000000"/>
                </a:solidFill>
                <a:latin typeface="Calibri" panose="020F0502020204030204" pitchFamily="34" charset="0"/>
              </a:rPr>
              <a:t>diffusé</a:t>
            </a:r>
            <a:r>
              <a:rPr lang="fr-FR" sz="2000" b="0" i="0" u="none" strike="noStrike" baseline="0" dirty="0">
                <a:solidFill>
                  <a:srgbClr val="000000"/>
                </a:solidFill>
                <a:latin typeface="Calibri" panose="020F0502020204030204" pitchFamily="34" charset="0"/>
              </a:rPr>
              <a:t> </a:t>
            </a:r>
            <a:r>
              <a:rPr lang="fr-FR" sz="2000" b="1" i="0" u="none" strike="noStrike" baseline="0" dirty="0">
                <a:solidFill>
                  <a:srgbClr val="000000"/>
                </a:solidFill>
                <a:latin typeface="Calibri" panose="020F0502020204030204" pitchFamily="34" charset="0"/>
              </a:rPr>
              <a:t>3 fois en 3000 exemplaires</a:t>
            </a:r>
          </a:p>
          <a:p>
            <a:pPr marL="742950" lvl="2" indent="-342900">
              <a:buFont typeface="Wingdings" panose="05000000000000000000" pitchFamily="2" charset="2"/>
              <a:buChar char="q"/>
              <a:tabLst>
                <a:tab pos="449263" algn="l"/>
              </a:tabLst>
            </a:pPr>
            <a:r>
              <a:rPr lang="fr-FR" sz="2000" b="1" dirty="0">
                <a:latin typeface="Calibri" panose="020F0502020204030204" pitchFamily="34" charset="0"/>
              </a:rPr>
              <a:t>Travail avec les élèves de l’école </a:t>
            </a:r>
            <a:r>
              <a:rPr lang="fr-FR" sz="2000" b="1" dirty="0" err="1">
                <a:latin typeface="Calibri" panose="020F0502020204030204" pitchFamily="34" charset="0"/>
              </a:rPr>
              <a:t>Brassart</a:t>
            </a:r>
            <a:r>
              <a:rPr lang="fr-FR" sz="2000" b="1" dirty="0">
                <a:latin typeface="Calibri" panose="020F0502020204030204" pitchFamily="34" charset="0"/>
              </a:rPr>
              <a:t> pour le N°21</a:t>
            </a:r>
            <a:r>
              <a:rPr lang="fr-FR" sz="2000" b="1" i="0" u="none" strike="noStrike" baseline="0" dirty="0">
                <a:solidFill>
                  <a:srgbClr val="000000"/>
                </a:solidFill>
                <a:latin typeface="Calibri" panose="020F0502020204030204" pitchFamily="34" charset="0"/>
              </a:rPr>
              <a:t> </a:t>
            </a:r>
          </a:p>
          <a:p>
            <a:pPr marL="742950" lvl="2" indent="-342900">
              <a:buFont typeface="Wingdings" panose="05000000000000000000" pitchFamily="2" charset="2"/>
              <a:buChar char="q"/>
              <a:tabLst>
                <a:tab pos="449263" algn="l"/>
              </a:tabLst>
            </a:pPr>
            <a:r>
              <a:rPr lang="fr-FR" sz="2000" b="1" i="0" u="none" strike="noStrike" baseline="0" dirty="0">
                <a:solidFill>
                  <a:srgbClr val="000000"/>
                </a:solidFill>
                <a:latin typeface="Calibri" panose="020F0502020204030204" pitchFamily="34" charset="0"/>
              </a:rPr>
              <a:t>Lettres d’informations : 6 en 2024 </a:t>
            </a:r>
            <a:r>
              <a:rPr lang="fr-FR" sz="2000" i="0" u="none" strike="noStrike" baseline="0" dirty="0">
                <a:solidFill>
                  <a:srgbClr val="000000"/>
                </a:solidFill>
                <a:latin typeface="Calibri" panose="020F0502020204030204" pitchFamily="34" charset="0"/>
              </a:rPr>
              <a:t>diffusées aux seuls adhérents</a:t>
            </a:r>
          </a:p>
          <a:p>
            <a:pPr marL="742950" lvl="2" indent="-342900">
              <a:buFont typeface="Wingdings" panose="05000000000000000000" pitchFamily="2" charset="2"/>
              <a:buChar char="q"/>
              <a:tabLst>
                <a:tab pos="449263" algn="l"/>
              </a:tabLst>
            </a:pPr>
            <a:r>
              <a:rPr lang="fr-FR" sz="2000" b="1" dirty="0">
                <a:latin typeface="Calibri" panose="020F0502020204030204" pitchFamily="34" charset="0"/>
              </a:rPr>
              <a:t>Site Internet le Busca.fr</a:t>
            </a:r>
          </a:p>
          <a:p>
            <a:pPr marL="742950" lvl="2" indent="-342900">
              <a:buFont typeface="Wingdings" panose="05000000000000000000" pitchFamily="2" charset="2"/>
              <a:buChar char="q"/>
              <a:tabLst>
                <a:tab pos="449263" algn="l"/>
              </a:tabLst>
            </a:pPr>
            <a:r>
              <a:rPr lang="fr-FR" sz="2000" b="1" i="0" u="none" strike="noStrike" baseline="0" dirty="0">
                <a:solidFill>
                  <a:srgbClr val="000000"/>
                </a:solidFill>
                <a:latin typeface="Calibri" panose="020F0502020204030204" pitchFamily="34" charset="0"/>
              </a:rPr>
              <a:t>Facebook </a:t>
            </a:r>
            <a:r>
              <a:rPr lang="fr-FR" sz="2000" i="0" u="none" strike="noStrike" baseline="0" dirty="0">
                <a:solidFill>
                  <a:srgbClr val="000000"/>
                </a:solidFill>
                <a:latin typeface="Calibri" panose="020F0502020204030204" pitchFamily="34" charset="0"/>
              </a:rPr>
              <a:t>(</a:t>
            </a:r>
            <a:r>
              <a:rPr lang="fr-FR" sz="2000" dirty="0"/>
              <a:t>373 followers)</a:t>
            </a:r>
            <a:r>
              <a:rPr lang="fr-FR" sz="2000" i="0" u="none" strike="noStrike" baseline="0" dirty="0">
                <a:solidFill>
                  <a:srgbClr val="000000"/>
                </a:solidFill>
                <a:latin typeface="Calibri" panose="020F0502020204030204" pitchFamily="34" charset="0"/>
              </a:rPr>
              <a:t> </a:t>
            </a:r>
            <a:r>
              <a:rPr lang="fr-FR" sz="2000" b="1" i="0" u="none" strike="noStrike" baseline="0" dirty="0">
                <a:solidFill>
                  <a:srgbClr val="000000"/>
                </a:solidFill>
                <a:latin typeface="Calibri" panose="020F0502020204030204" pitchFamily="34" charset="0"/>
              </a:rPr>
              <a:t>et Instagram </a:t>
            </a:r>
            <a:r>
              <a:rPr lang="fr-FR" sz="2000" i="0" u="none" strike="noStrike" baseline="0" dirty="0">
                <a:solidFill>
                  <a:srgbClr val="000000"/>
                </a:solidFill>
                <a:latin typeface="Calibri" panose="020F0502020204030204" pitchFamily="34" charset="0"/>
              </a:rPr>
              <a:t>(besoin de compétences !)</a:t>
            </a:r>
          </a:p>
          <a:p>
            <a:pPr marL="342900" lvl="1" indent="-342900">
              <a:spcBef>
                <a:spcPts val="1200"/>
              </a:spcBef>
              <a:spcAft>
                <a:spcPts val="0"/>
              </a:spcAft>
              <a:buSzPct val="80000"/>
              <a:buFont typeface="Wingdings" panose="05000000000000000000" pitchFamily="2" charset="2"/>
              <a:buChar char="Ø"/>
              <a:tabLst>
                <a:tab pos="449263" algn="l"/>
              </a:tabLst>
            </a:pPr>
            <a:r>
              <a:rPr lang="fr-FR" sz="2400" b="1" dirty="0">
                <a:latin typeface="+mn-lt"/>
                <a:cs typeface="Times New Roman" panose="02020603050405020304" pitchFamily="18" charset="0"/>
              </a:rPr>
              <a:t>Relations avec la mairie </a:t>
            </a:r>
            <a:r>
              <a:rPr lang="fr-FR" sz="2000" b="1" dirty="0">
                <a:latin typeface="+mn-lt"/>
                <a:cs typeface="Times New Roman" panose="02020603050405020304" pitchFamily="18" charset="0"/>
              </a:rPr>
              <a:t>: bureau de quartier, commissions, ateliers,  </a:t>
            </a:r>
            <a:r>
              <a:rPr lang="fr-FR" sz="2000" b="1" dirty="0" err="1">
                <a:latin typeface="+mn-lt"/>
                <a:cs typeface="Times New Roman" panose="02020603050405020304" pitchFamily="18" charset="0"/>
              </a:rPr>
              <a:t>etc</a:t>
            </a:r>
            <a:r>
              <a:rPr lang="fr-FR" sz="2000" b="1" dirty="0">
                <a:latin typeface="+mn-lt"/>
                <a:cs typeface="Times New Roman" panose="02020603050405020304" pitchFamily="18" charset="0"/>
              </a:rPr>
              <a:t>, …</a:t>
            </a:r>
          </a:p>
          <a:p>
            <a:pPr marL="342900" lvl="1" indent="-342900">
              <a:spcBef>
                <a:spcPts val="1200"/>
              </a:spcBef>
              <a:spcAft>
                <a:spcPts val="0"/>
              </a:spcAft>
              <a:buSzPct val="80000"/>
              <a:buFont typeface="Wingdings" panose="05000000000000000000" pitchFamily="2" charset="2"/>
              <a:buChar char="Ø"/>
              <a:tabLst>
                <a:tab pos="449263" algn="l"/>
              </a:tabLst>
            </a:pPr>
            <a:r>
              <a:rPr lang="fr-FR" sz="2400" b="1" dirty="0">
                <a:latin typeface="+mn-lt"/>
                <a:cs typeface="Times New Roman" panose="02020603050405020304" pitchFamily="18" charset="0"/>
              </a:rPr>
              <a:t>Participation à l’UCQ: </a:t>
            </a:r>
            <a:r>
              <a:rPr lang="fr-F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 10 réunions</a:t>
            </a:r>
            <a:endParaRPr lang="fr-FR" sz="2000" b="1" u="sng" dirty="0">
              <a:latin typeface="+mn-lt"/>
              <a:cs typeface="Times New Roman" panose="02020603050405020304" pitchFamily="18" charset="0"/>
            </a:endParaRPr>
          </a:p>
          <a:p>
            <a:pPr marL="342900" lvl="1" indent="-342900">
              <a:spcBef>
                <a:spcPts val="1200"/>
              </a:spcBef>
              <a:spcAft>
                <a:spcPts val="0"/>
              </a:spcAft>
              <a:buSzPct val="80000"/>
              <a:buFont typeface="Wingdings" panose="05000000000000000000" pitchFamily="2" charset="2"/>
              <a:buChar char="Ø"/>
              <a:tabLst>
                <a:tab pos="449263" algn="l"/>
              </a:tabLst>
            </a:pPr>
            <a:r>
              <a:rPr lang="fr-FR" sz="2400" b="1" kern="50" dirty="0">
                <a:latin typeface="+mn-lt"/>
                <a:ea typeface="Times New Roman" panose="02020603050405020304" pitchFamily="18" charset="0"/>
                <a:cs typeface="Arial" panose="020B0604020202020204" pitchFamily="34" charset="0"/>
              </a:rPr>
              <a:t>P</a:t>
            </a:r>
            <a:r>
              <a:rPr lang="fr-FR" sz="2400" b="1" kern="50" dirty="0">
                <a:solidFill>
                  <a:srgbClr val="000000"/>
                </a:solidFill>
                <a:effectLst/>
                <a:latin typeface="+mn-lt"/>
                <a:ea typeface="Times New Roman" panose="02020603050405020304" pitchFamily="18" charset="0"/>
                <a:cs typeface="Arial" panose="020B0604020202020204" pitchFamily="34" charset="0"/>
              </a:rPr>
              <a:t>artenariat culturel</a:t>
            </a:r>
            <a:r>
              <a:rPr lang="fr-FR" sz="2400" kern="50" dirty="0">
                <a:solidFill>
                  <a:srgbClr val="000000"/>
                </a:solidFill>
                <a:effectLst/>
                <a:latin typeface="+mn-lt"/>
                <a:ea typeface="Times New Roman" panose="02020603050405020304" pitchFamily="18" charset="0"/>
                <a:cs typeface="Arial" panose="020B0604020202020204" pitchFamily="34" charset="0"/>
              </a:rPr>
              <a:t> </a:t>
            </a:r>
            <a:r>
              <a:rPr lang="fr-FR" sz="2000" kern="50" dirty="0">
                <a:solidFill>
                  <a:srgbClr val="000000"/>
                </a:solidFill>
                <a:effectLst/>
                <a:latin typeface="+mn-lt"/>
                <a:ea typeface="Times New Roman" panose="02020603050405020304" pitchFamily="18" charset="0"/>
                <a:cs typeface="Arial" panose="020B0604020202020204" pitchFamily="34" charset="0"/>
              </a:rPr>
              <a:t>(annonces dans le journal et lettres d’information) avec le Castelet et le Musée Départemental de la Résistance et de la Déportation, le théâtre du Pavé, le théâtre Jules Julien et l’ATAO (Musée Georges </a:t>
            </a:r>
            <a:r>
              <a:rPr lang="fr-FR" sz="2000" kern="50" dirty="0" err="1">
                <a:solidFill>
                  <a:srgbClr val="000000"/>
                </a:solidFill>
                <a:effectLst/>
                <a:latin typeface="+mn-lt"/>
                <a:ea typeface="Times New Roman" panose="02020603050405020304" pitchFamily="18" charset="0"/>
                <a:cs typeface="Arial" panose="020B0604020202020204" pitchFamily="34" charset="0"/>
              </a:rPr>
              <a:t>Labit</a:t>
            </a:r>
            <a:r>
              <a:rPr lang="fr-FR" sz="2000" kern="50" dirty="0">
                <a:solidFill>
                  <a:srgbClr val="000000"/>
                </a:solidFill>
                <a:effectLst/>
                <a:latin typeface="+mn-lt"/>
                <a:ea typeface="Times New Roman" panose="02020603050405020304" pitchFamily="18" charset="0"/>
                <a:cs typeface="Arial" panose="020B0604020202020204" pitchFamily="34" charset="0"/>
              </a:rPr>
              <a:t>)</a:t>
            </a:r>
          </a:p>
          <a:p>
            <a:pPr lvl="1">
              <a:buFont typeface="Wingdings" panose="05000000000000000000" pitchFamily="2" charset="2"/>
              <a:buChar char="Ø"/>
            </a:pPr>
            <a:endParaRPr lang="fr-FR" kern="50" dirty="0">
              <a:effectLst/>
              <a:latin typeface="+mn-lt"/>
              <a:ea typeface="Times New Roman" panose="02020603050405020304" pitchFamily="18" charset="0"/>
              <a:cs typeface="Arial" panose="020B0604020202020204" pitchFamily="34" charset="0"/>
            </a:endParaRPr>
          </a:p>
        </p:txBody>
      </p:sp>
      <p:sp>
        <p:nvSpPr>
          <p:cNvPr id="5" name="Espace réservé du pied de page 4">
            <a:extLst>
              <a:ext uri="{FF2B5EF4-FFF2-40B4-BE49-F238E27FC236}">
                <a16:creationId xmlns:a16="http://schemas.microsoft.com/office/drawing/2014/main" id="{560C4A70-0A3D-4B41-BEFE-12CBAC6B9C47}"/>
              </a:ext>
            </a:extLst>
          </p:cNvPr>
          <p:cNvSpPr>
            <a:spLocks noGrp="1"/>
          </p:cNvSpPr>
          <p:nvPr>
            <p:ph type="ftr" sz="quarter" idx="11"/>
          </p:nvPr>
        </p:nvSpPr>
        <p:spPr>
          <a:xfrm>
            <a:off x="0" y="6583362"/>
            <a:ext cx="9144000" cy="274638"/>
          </a:xfrm>
        </p:spPr>
        <p:txBody>
          <a:bodyPr/>
          <a:lstStyle/>
          <a:p>
            <a:pPr>
              <a:defRPr/>
            </a:pPr>
            <a:r>
              <a:rPr lang="fr-FR" sz="1800" dirty="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27079508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2E8EA3C-C627-48E1-B400-2C576B99E0B9}"/>
              </a:ext>
            </a:extLst>
          </p:cNvPr>
          <p:cNvSpPr>
            <a:spLocks noGrp="1"/>
          </p:cNvSpPr>
          <p:nvPr>
            <p:ph idx="1"/>
          </p:nvPr>
        </p:nvSpPr>
        <p:spPr>
          <a:xfrm>
            <a:off x="755576" y="1196752"/>
            <a:ext cx="8208912" cy="2736304"/>
          </a:xfrm>
        </p:spPr>
        <p:txBody>
          <a:bodyPr anchor="t"/>
          <a:lstStyle/>
          <a:p>
            <a:pPr>
              <a:lnSpc>
                <a:spcPct val="150000"/>
              </a:lnSpc>
              <a:spcAft>
                <a:spcPts val="1200"/>
              </a:spcAft>
              <a:buNone/>
            </a:pPr>
            <a:r>
              <a:rPr lang="fr-FR" sz="3200" b="1" dirty="0">
                <a:solidFill>
                  <a:schemeClr val="tx1"/>
                </a:solidFill>
                <a:latin typeface="Calibri"/>
              </a:rPr>
              <a:t>Avant de continuer, Stéphane JOURDAIN,  responsable du chantier du </a:t>
            </a:r>
            <a:r>
              <a:rPr lang="fr-FR" sz="3200" b="1" i="0" u="none" strike="noStrike" baseline="0" dirty="0">
                <a:solidFill>
                  <a:srgbClr val="000000"/>
                </a:solidFill>
                <a:latin typeface="Calibri" panose="020F0502020204030204" pitchFamily="34" charset="0"/>
              </a:rPr>
              <a:t>Rond-Point des Français Libres a accepté de venir nous présenter cet aménagement et répondre à vos questions</a:t>
            </a: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endParaRPr lang="fr-FR" sz="2400" b="1" dirty="0">
              <a:solidFill>
                <a:srgbClr val="FF0000"/>
              </a:solidFill>
              <a:highlight>
                <a:srgbClr val="FFFF00"/>
              </a:highlight>
              <a:latin typeface="+mn-lt"/>
            </a:endParaRPr>
          </a:p>
          <a:p>
            <a:pPr marL="457200" indent="-457200">
              <a:spcAft>
                <a:spcPts val="1200"/>
              </a:spcAft>
              <a:buFont typeface="Wingdings" panose="05000000000000000000" pitchFamily="2" charset="2"/>
              <a:buChar char="Ø"/>
            </a:pPr>
            <a:endParaRPr lang="fr-FR" sz="2400" dirty="0">
              <a:latin typeface="+mn-lt"/>
            </a:endParaRPr>
          </a:p>
        </p:txBody>
      </p:sp>
      <p:sp>
        <p:nvSpPr>
          <p:cNvPr id="2" name="Espace réservé du pied de page 4">
            <a:extLst>
              <a:ext uri="{FF2B5EF4-FFF2-40B4-BE49-F238E27FC236}">
                <a16:creationId xmlns:a16="http://schemas.microsoft.com/office/drawing/2014/main" id="{056F2BCA-02F3-C48A-989D-BA3D69F024E9}"/>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18778609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noGrp="1"/>
          </p:cNvSpPr>
          <p:nvPr>
            <p:ph idx="1"/>
          </p:nvPr>
        </p:nvSpPr>
        <p:spPr>
          <a:xfrm>
            <a:off x="79500" y="39329"/>
            <a:ext cx="8899400" cy="1056403"/>
          </a:xfrm>
        </p:spPr>
        <p:txBody>
          <a:bodyPr lIns="91440" tIns="45720" rIns="91440" bIns="45720" anchor="t"/>
          <a:lstStyle>
            <a:defPPr marL="432000" marR="0" lvl="0" indent="-324000">
              <a:spcBef>
                <a:spcPts val="0"/>
              </a:spcBef>
              <a:spcAft>
                <a:spcPts val="0"/>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spcBef>
                <a:spcPts val="0"/>
              </a:spcBef>
              <a:spcAft>
                <a:spcPts val="0"/>
              </a:spcAft>
              <a:buSzPct val="45000"/>
              <a:buFont typeface="StarSymbol"/>
              <a:buChar char="●"/>
              <a:defRPr lang="fr-FR"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Arial" pitchFamily="2"/>
              </a:defRPr>
            </a:lvl9pPr>
          </a:lstStyle>
          <a:p>
            <a:pPr marL="0" indent="0" algn="ctr" eaLnBrk="1" fontAlgn="auto" hangingPunct="1">
              <a:buSzPct val="100000"/>
              <a:buNone/>
              <a:defRPr/>
            </a:pPr>
            <a:r>
              <a:rPr lang="fr-FR" b="1" spc="-1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Allée Mistral / Ravanel / Rd-Point des Français libres</a:t>
            </a:r>
          </a:p>
          <a:p>
            <a:pPr marL="0" indent="0" algn="ctr" eaLnBrk="1" fontAlgn="auto" hangingPunct="1">
              <a:buSzPct val="100000"/>
              <a:buNone/>
              <a:defRPr/>
            </a:pPr>
            <a:r>
              <a:rPr lang="fr-FR" sz="2800" b="1" spc="-110" dirty="0">
                <a:latin typeface="Calibri" panose="020F0502020204030204" pitchFamily="34" charset="0"/>
                <a:cs typeface="Calibri" panose="020F0502020204030204" pitchFamily="34" charset="0"/>
              </a:rPr>
              <a:t>Scénario mai 2022</a:t>
            </a:r>
            <a:endParaRPr lang="fr-FR" sz="2800" b="1" spc="-110" dirty="0">
              <a:solidFill>
                <a:schemeClr val="tx1"/>
              </a:solidFill>
              <a:latin typeface="Calibri"/>
            </a:endParaRPr>
          </a:p>
        </p:txBody>
      </p:sp>
      <p:pic>
        <p:nvPicPr>
          <p:cNvPr id="5" name="~PP15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74100" y="6388100"/>
            <a:ext cx="304800" cy="304800"/>
          </a:xfrm>
          <a:prstGeom prst="rect">
            <a:avLst/>
          </a:prstGeom>
        </p:spPr>
      </p:pic>
      <p:pic>
        <p:nvPicPr>
          <p:cNvPr id="6" name="Image 5">
            <a:extLst>
              <a:ext uri="{FF2B5EF4-FFF2-40B4-BE49-F238E27FC236}">
                <a16:creationId xmlns:a16="http://schemas.microsoft.com/office/drawing/2014/main" id="{F873307E-AA7B-E635-6EEF-6D85859C92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21882"/>
            <a:ext cx="9144000" cy="5268587"/>
          </a:xfrm>
          <a:prstGeom prst="rect">
            <a:avLst/>
          </a:prstGeom>
        </p:spPr>
      </p:pic>
      <p:sp>
        <p:nvSpPr>
          <p:cNvPr id="7" name="Espace réservé du pied de page 4">
            <a:extLst>
              <a:ext uri="{FF2B5EF4-FFF2-40B4-BE49-F238E27FC236}">
                <a16:creationId xmlns:a16="http://schemas.microsoft.com/office/drawing/2014/main" id="{36D9F3E3-9163-C331-268A-55EEB519113E}"/>
              </a:ext>
            </a:extLst>
          </p:cNvPr>
          <p:cNvSpPr>
            <a:spLocks noGrp="1"/>
          </p:cNvSpPr>
          <p:nvPr>
            <p:ph type="ftr" sz="quarter" idx="11"/>
          </p:nvPr>
        </p:nvSpPr>
        <p:spPr>
          <a:xfrm>
            <a:off x="0" y="6583362"/>
            <a:ext cx="9144000" cy="274638"/>
          </a:xfrm>
        </p:spPr>
        <p:txBody>
          <a:bodyPr/>
          <a:lstStyle/>
          <a:p>
            <a:pPr algn="ct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406272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DFDB-D8E9-EBD7-31A4-EA28FB63281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47DB7A-FAEC-8492-777F-B3BA00972223}"/>
              </a:ext>
            </a:extLst>
          </p:cNvPr>
          <p:cNvSpPr txBox="1">
            <a:spLocks/>
          </p:cNvSpPr>
          <p:nvPr/>
        </p:nvSpPr>
        <p:spPr bwMode="auto">
          <a:xfrm>
            <a:off x="122300" y="-42325"/>
            <a:ext cx="8899400" cy="446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marL="432000" marR="0" lvl="0" indent="-324000">
              <a:spcBef>
                <a:spcPts val="0"/>
              </a:spcBef>
              <a:spcAft>
                <a:spcPts val="0"/>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lgn="l" rtl="0" eaLnBrk="0" fontAlgn="base" hangingPunct="0">
              <a:spcBef>
                <a:spcPts val="0"/>
              </a:spcBef>
              <a:spcAft>
                <a:spcPts val="0"/>
              </a:spcAft>
              <a:buSzPct val="45000"/>
              <a:buFont typeface="StarSymbol"/>
              <a:buChar char="●"/>
              <a:defRPr lang="fr-FR" sz="3200" b="0" i="0" u="none" strike="noStrike" kern="1200">
                <a:ln>
                  <a:noFill/>
                </a:ln>
                <a:solidFill>
                  <a:srgbClr val="000000"/>
                </a:solidFill>
                <a:latin typeface="Arial" pitchFamily="18"/>
                <a:ea typeface="Microsoft YaHei" pitchFamily="2"/>
                <a:cs typeface="Arial" pitchFamily="2"/>
              </a:defRPr>
            </a:lvl1pPr>
            <a:lvl2pPr marL="864000" marR="0" lvl="1" indent="-324000" algn="l" rtl="0" eaLnBrk="0" fontAlgn="base">
              <a:spcBef>
                <a:spcPts val="0"/>
              </a:spcBef>
              <a:spcAft>
                <a:spcPts val="1134"/>
              </a:spcAft>
              <a:buSzPct val="75000"/>
              <a:buFont typeface="StarSymbol"/>
              <a:buChar char="–"/>
              <a:defRPr lang="fr-FR" sz="2800" b="0" i="0" u="none" strike="noStrike" kern="1200">
                <a:ln>
                  <a:noFill/>
                </a:ln>
                <a:solidFill>
                  <a:srgbClr val="000000"/>
                </a:solidFill>
                <a:latin typeface="Arial" pitchFamily="18"/>
                <a:ea typeface="Microsoft YaHei" pitchFamily="2"/>
                <a:cs typeface="Arial" pitchFamily="2"/>
              </a:defRPr>
            </a:lvl2pPr>
            <a:lvl3pPr marL="1295999" marR="0" lvl="2" indent="-288000" algn="l" rtl="0" eaLnBrk="0" fontAlgn="base">
              <a:spcBef>
                <a:spcPts val="0"/>
              </a:spcBef>
              <a:spcAft>
                <a:spcPts val="850"/>
              </a:spcAft>
              <a:buSzPct val="45000"/>
              <a:buFont typeface="StarSymbol"/>
              <a:buChar char="●"/>
              <a:defRPr lang="fr-FR" sz="2400" b="0" i="0" u="none" strike="noStrike" kern="1200">
                <a:ln>
                  <a:noFill/>
                </a:ln>
                <a:solidFill>
                  <a:srgbClr val="000000"/>
                </a:solidFill>
                <a:latin typeface="Arial" pitchFamily="18"/>
                <a:ea typeface="Microsoft YaHei" pitchFamily="2"/>
                <a:cs typeface="Arial" pitchFamily="2"/>
              </a:defRPr>
            </a:lvl3pPr>
            <a:lvl4pPr marL="1728000" marR="0" lvl="3" indent="-216000" algn="l" rtl="0" eaLnBrk="0" fontAlgn="base">
              <a:spcBef>
                <a:spcPts val="0"/>
              </a:spcBef>
              <a:spcAft>
                <a:spcPts val="567"/>
              </a:spcAft>
              <a:buSzPct val="7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4pPr>
            <a:lvl5pPr marL="2160000" marR="0" lvl="4"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5pPr>
            <a:lvl6pPr marL="2592000" marR="0" lvl="5"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6pPr>
            <a:lvl7pPr marL="3024000" marR="0" lvl="6"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7pPr>
            <a:lvl8pPr marL="3456000" marR="0" lvl="7"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8pPr>
            <a:lvl9pPr marL="3887999" marR="0" lvl="8"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9pPr>
          </a:lstStyle>
          <a:p>
            <a:pPr marL="0" indent="0" algn="ctr" eaLnBrk="1" fontAlgn="auto" hangingPunct="1">
              <a:buSzPct val="100000"/>
              <a:buFont typeface="StarSymbol"/>
              <a:buNone/>
              <a:defRPr/>
            </a:pPr>
            <a:r>
              <a:rPr lang="fr-FR" b="1" spc="-110" dirty="0">
                <a:latin typeface="Calibri" panose="020F0502020204030204" pitchFamily="34" charset="0"/>
                <a:ea typeface="Calibri" panose="020F0502020204030204" pitchFamily="34" charset="0"/>
                <a:cs typeface="Calibri" panose="020F0502020204030204" pitchFamily="34" charset="0"/>
              </a:rPr>
              <a:t>Allée Mistral / Ravanel / Rd-Point des Français libres</a:t>
            </a:r>
            <a:endParaRPr lang="fr-FR" b="1" spc="-110" dirty="0">
              <a:solidFill>
                <a:schemeClr val="tx1"/>
              </a:solidFill>
              <a:latin typeface="Calibri"/>
            </a:endParaRPr>
          </a:p>
        </p:txBody>
      </p:sp>
      <p:pic>
        <p:nvPicPr>
          <p:cNvPr id="7" name="Image 6">
            <a:extLst>
              <a:ext uri="{FF2B5EF4-FFF2-40B4-BE49-F238E27FC236}">
                <a16:creationId xmlns:a16="http://schemas.microsoft.com/office/drawing/2014/main" id="{D35B9A7A-357B-11DB-17E0-F31206732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 y="404665"/>
            <a:ext cx="9144000" cy="6390304"/>
          </a:xfrm>
          <a:prstGeom prst="rect">
            <a:avLst/>
          </a:prstGeom>
        </p:spPr>
      </p:pic>
      <p:sp>
        <p:nvSpPr>
          <p:cNvPr id="5" name="Espace réservé du pied de page 4">
            <a:extLst>
              <a:ext uri="{FF2B5EF4-FFF2-40B4-BE49-F238E27FC236}">
                <a16:creationId xmlns:a16="http://schemas.microsoft.com/office/drawing/2014/main" id="{1A201C0E-C60C-A0B9-6D13-EBD4B83DC3C6}"/>
              </a:ext>
            </a:extLst>
          </p:cNvPr>
          <p:cNvSpPr>
            <a:spLocks noGrp="1"/>
          </p:cNvSpPr>
          <p:nvPr>
            <p:ph type="ftr" sz="quarter" idx="11"/>
          </p:nvPr>
        </p:nvSpPr>
        <p:spPr>
          <a:xfrm>
            <a:off x="0" y="6583362"/>
            <a:ext cx="9144000" cy="274638"/>
          </a:xfrm>
        </p:spPr>
        <p:txBody>
          <a:bodyPr/>
          <a:lstStyle/>
          <a:p>
            <a:pPr>
              <a:defRPr/>
            </a:pPr>
            <a:r>
              <a:rPr lang="fr-FR" sz="1800" dirty="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26503844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FA2E7-13E6-69BD-89E1-A55B16D04530}"/>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674DFD-2527-C7AE-517C-E6C7FF141C8A}"/>
              </a:ext>
            </a:extLst>
          </p:cNvPr>
          <p:cNvSpPr txBox="1">
            <a:spLocks/>
          </p:cNvSpPr>
          <p:nvPr/>
        </p:nvSpPr>
        <p:spPr bwMode="auto">
          <a:xfrm>
            <a:off x="122300" y="-42325"/>
            <a:ext cx="8899400" cy="446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marL="432000" marR="0" lvl="0" indent="-324000">
              <a:spcBef>
                <a:spcPts val="0"/>
              </a:spcBef>
              <a:spcAft>
                <a:spcPts val="0"/>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lgn="l" rtl="0" eaLnBrk="0" fontAlgn="base" hangingPunct="0">
              <a:spcBef>
                <a:spcPts val="0"/>
              </a:spcBef>
              <a:spcAft>
                <a:spcPts val="0"/>
              </a:spcAft>
              <a:buSzPct val="45000"/>
              <a:buFont typeface="StarSymbol"/>
              <a:buChar char="●"/>
              <a:defRPr lang="fr-FR" sz="3200" b="0" i="0" u="none" strike="noStrike" kern="1200">
                <a:ln>
                  <a:noFill/>
                </a:ln>
                <a:solidFill>
                  <a:srgbClr val="000000"/>
                </a:solidFill>
                <a:latin typeface="Arial" pitchFamily="18"/>
                <a:ea typeface="Microsoft YaHei" pitchFamily="2"/>
                <a:cs typeface="Arial" pitchFamily="2"/>
              </a:defRPr>
            </a:lvl1pPr>
            <a:lvl2pPr marL="864000" marR="0" lvl="1" indent="-324000" algn="l" rtl="0" eaLnBrk="0" fontAlgn="base">
              <a:spcBef>
                <a:spcPts val="0"/>
              </a:spcBef>
              <a:spcAft>
                <a:spcPts val="1134"/>
              </a:spcAft>
              <a:buSzPct val="75000"/>
              <a:buFont typeface="StarSymbol"/>
              <a:buChar char="–"/>
              <a:defRPr lang="fr-FR" sz="2800" b="0" i="0" u="none" strike="noStrike" kern="1200">
                <a:ln>
                  <a:noFill/>
                </a:ln>
                <a:solidFill>
                  <a:srgbClr val="000000"/>
                </a:solidFill>
                <a:latin typeface="Arial" pitchFamily="18"/>
                <a:ea typeface="Microsoft YaHei" pitchFamily="2"/>
                <a:cs typeface="Arial" pitchFamily="2"/>
              </a:defRPr>
            </a:lvl2pPr>
            <a:lvl3pPr marL="1295999" marR="0" lvl="2" indent="-288000" algn="l" rtl="0" eaLnBrk="0" fontAlgn="base">
              <a:spcBef>
                <a:spcPts val="0"/>
              </a:spcBef>
              <a:spcAft>
                <a:spcPts val="850"/>
              </a:spcAft>
              <a:buSzPct val="45000"/>
              <a:buFont typeface="StarSymbol"/>
              <a:buChar char="●"/>
              <a:defRPr lang="fr-FR" sz="2400" b="0" i="0" u="none" strike="noStrike" kern="1200">
                <a:ln>
                  <a:noFill/>
                </a:ln>
                <a:solidFill>
                  <a:srgbClr val="000000"/>
                </a:solidFill>
                <a:latin typeface="Arial" pitchFamily="18"/>
                <a:ea typeface="Microsoft YaHei" pitchFamily="2"/>
                <a:cs typeface="Arial" pitchFamily="2"/>
              </a:defRPr>
            </a:lvl3pPr>
            <a:lvl4pPr marL="1728000" marR="0" lvl="3" indent="-216000" algn="l" rtl="0" eaLnBrk="0" fontAlgn="base">
              <a:spcBef>
                <a:spcPts val="0"/>
              </a:spcBef>
              <a:spcAft>
                <a:spcPts val="567"/>
              </a:spcAft>
              <a:buSzPct val="7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4pPr>
            <a:lvl5pPr marL="2160000" marR="0" lvl="4"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5pPr>
            <a:lvl6pPr marL="2592000" marR="0" lvl="5"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6pPr>
            <a:lvl7pPr marL="3024000" marR="0" lvl="6"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7pPr>
            <a:lvl8pPr marL="3456000" marR="0" lvl="7"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8pPr>
            <a:lvl9pPr marL="3887999" marR="0" lvl="8"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9pPr>
          </a:lstStyle>
          <a:p>
            <a:pPr marL="0" indent="0" algn="ctr" eaLnBrk="1" fontAlgn="auto" hangingPunct="1">
              <a:buSzPct val="100000"/>
              <a:buFont typeface="StarSymbol"/>
              <a:buNone/>
              <a:defRPr/>
            </a:pPr>
            <a:r>
              <a:rPr lang="fr-FR" b="1" spc="-110" dirty="0">
                <a:latin typeface="Calibri" panose="020F0502020204030204" pitchFamily="34" charset="0"/>
                <a:ea typeface="Calibri" panose="020F0502020204030204" pitchFamily="34" charset="0"/>
                <a:cs typeface="Calibri" panose="020F0502020204030204" pitchFamily="34" charset="0"/>
              </a:rPr>
              <a:t>Allée Mistral / Ravanel / Rd-Point des Français libres</a:t>
            </a:r>
            <a:endParaRPr lang="fr-FR" b="1" spc="-110" dirty="0">
              <a:solidFill>
                <a:schemeClr val="tx1"/>
              </a:solidFill>
              <a:latin typeface="Calibri"/>
            </a:endParaRPr>
          </a:p>
        </p:txBody>
      </p:sp>
      <p:sp>
        <p:nvSpPr>
          <p:cNvPr id="5" name="Espace réservé du pied de page 4">
            <a:extLst>
              <a:ext uri="{FF2B5EF4-FFF2-40B4-BE49-F238E27FC236}">
                <a16:creationId xmlns:a16="http://schemas.microsoft.com/office/drawing/2014/main" id="{4784922D-78A3-F472-BCCB-4E80E34BE1F4}"/>
              </a:ext>
            </a:extLst>
          </p:cNvPr>
          <p:cNvSpPr>
            <a:spLocks noGrp="1"/>
          </p:cNvSpPr>
          <p:nvPr>
            <p:ph type="ftr" sz="quarter" idx="11"/>
          </p:nvPr>
        </p:nvSpPr>
        <p:spPr>
          <a:xfrm>
            <a:off x="0" y="6583362"/>
            <a:ext cx="9144000" cy="274638"/>
          </a:xfrm>
        </p:spPr>
        <p:txBody>
          <a:bodyPr/>
          <a:lstStyle/>
          <a:p>
            <a:pPr>
              <a:defRPr/>
            </a:pPr>
            <a:r>
              <a:rPr lang="fr-FR" sz="1800" dirty="0">
                <a:solidFill>
                  <a:srgbClr val="00B050"/>
                </a:solidFill>
                <a:latin typeface="+mn-lt"/>
              </a:rPr>
              <a:t>Le Busca, notre quartier – Assemblée Générale du 10 mars 2025</a:t>
            </a:r>
            <a:endParaRPr lang="fr-FR" sz="1800" dirty="0">
              <a:latin typeface="+mn-lt"/>
            </a:endParaRPr>
          </a:p>
        </p:txBody>
      </p:sp>
      <p:pic>
        <p:nvPicPr>
          <p:cNvPr id="4" name="Image 3">
            <a:extLst>
              <a:ext uri="{FF2B5EF4-FFF2-40B4-BE49-F238E27FC236}">
                <a16:creationId xmlns:a16="http://schemas.microsoft.com/office/drawing/2014/main" id="{BBD8A424-F5B3-31AC-33CB-C31E20E00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312"/>
            <a:ext cx="9144000" cy="5577375"/>
          </a:xfrm>
          <a:prstGeom prst="rect">
            <a:avLst/>
          </a:prstGeom>
        </p:spPr>
      </p:pic>
    </p:spTree>
    <p:extLst>
      <p:ext uri="{BB962C8B-B14F-4D97-AF65-F5344CB8AC3E}">
        <p14:creationId xmlns:p14="http://schemas.microsoft.com/office/powerpoint/2010/main" val="15542635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AE180-6A4B-D634-7983-FD10B97CFD92}"/>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768916F-084B-9EAB-5E90-712FF71EBC86}"/>
              </a:ext>
            </a:extLst>
          </p:cNvPr>
          <p:cNvSpPr>
            <a:spLocks noGrp="1"/>
          </p:cNvSpPr>
          <p:nvPr>
            <p:ph idx="1"/>
          </p:nvPr>
        </p:nvSpPr>
        <p:spPr>
          <a:xfrm>
            <a:off x="251520" y="461664"/>
            <a:ext cx="8640960" cy="6063679"/>
          </a:xfrm>
        </p:spPr>
        <p:txBody>
          <a:bodyPr anchor="t"/>
          <a:lstStyle/>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Réunion publique sur la traversée cyclable Nord </a:t>
            </a:r>
            <a:r>
              <a:rPr lang="fr-FR" sz="2400" dirty="0">
                <a:latin typeface="Calibri" panose="020F0502020204030204" pitchFamily="34" charset="0"/>
              </a:rPr>
              <a:t>(27 mars 18h ?)</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Aménagement Place Russell : pour un projet qualitatif</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Animation Les Pousses Vertes samedi 5 avril de 10h à 17h      place du Busca</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Les Pousses Vertes intègrent le groupe St Michel en transition qui devient St </a:t>
            </a:r>
            <a:r>
              <a:rPr lang="fr-FR" sz="2400" b="1" dirty="0" err="1">
                <a:latin typeface="Calibri" panose="020F0502020204030204" pitchFamily="34" charset="0"/>
              </a:rPr>
              <a:t>Michel-Le</a:t>
            </a:r>
            <a:r>
              <a:rPr lang="fr-FR" sz="2400" b="1" dirty="0">
                <a:latin typeface="Calibri" panose="020F0502020204030204" pitchFamily="34" charset="0"/>
              </a:rPr>
              <a:t> Busca en transition ( </a:t>
            </a:r>
            <a:r>
              <a:rPr lang="fr-FR" sz="2000" b="1" dirty="0" err="1">
                <a:latin typeface="+mj-lt"/>
              </a:rPr>
              <a:t>SMIBeT</a:t>
            </a:r>
            <a:r>
              <a:rPr lang="fr-FR" sz="2000" b="1" dirty="0">
                <a:latin typeface="+mj-lt"/>
              </a:rPr>
              <a:t> )</a:t>
            </a:r>
          </a:p>
          <a:p>
            <a:pPr eaLnBrk="1" fontAlgn="auto" hangingPunct="1">
              <a:spcBef>
                <a:spcPts val="1200"/>
              </a:spcBef>
              <a:spcAft>
                <a:spcPts val="2400"/>
              </a:spcAft>
              <a:buSzPct val="100000"/>
              <a:buNone/>
              <a:defRPr/>
            </a:pP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endParaRPr lang="fr-FR" sz="2400" b="1" dirty="0">
              <a:solidFill>
                <a:srgbClr val="FF0000"/>
              </a:solidFill>
              <a:highlight>
                <a:srgbClr val="FFFF00"/>
              </a:highlight>
              <a:latin typeface="+mn-lt"/>
            </a:endParaRPr>
          </a:p>
          <a:p>
            <a:pPr marL="457200" indent="-457200">
              <a:spcAft>
                <a:spcPts val="1200"/>
              </a:spcAft>
              <a:buFont typeface="Wingdings" panose="05000000000000000000" pitchFamily="2" charset="2"/>
              <a:buChar char="Ø"/>
            </a:pPr>
            <a:endParaRPr lang="fr-FR" sz="2400" dirty="0">
              <a:latin typeface="+mn-lt"/>
            </a:endParaRPr>
          </a:p>
        </p:txBody>
      </p:sp>
      <p:sp>
        <p:nvSpPr>
          <p:cNvPr id="2" name="Espace réservé du pied de page 4">
            <a:extLst>
              <a:ext uri="{FF2B5EF4-FFF2-40B4-BE49-F238E27FC236}">
                <a16:creationId xmlns:a16="http://schemas.microsoft.com/office/drawing/2014/main" id="{7895F8F2-7D99-2622-580B-AF906CF8D694}"/>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
        <p:nvSpPr>
          <p:cNvPr id="3" name="ZoneTexte 2">
            <a:extLst>
              <a:ext uri="{FF2B5EF4-FFF2-40B4-BE49-F238E27FC236}">
                <a16:creationId xmlns:a16="http://schemas.microsoft.com/office/drawing/2014/main" id="{25B95043-0971-8FD6-14BB-591AAB668D6E}"/>
              </a:ext>
            </a:extLst>
          </p:cNvPr>
          <p:cNvSpPr txBox="1"/>
          <p:nvPr/>
        </p:nvSpPr>
        <p:spPr>
          <a:xfrm>
            <a:off x="0" y="0"/>
            <a:ext cx="9144000" cy="461665"/>
          </a:xfrm>
          <a:prstGeom prst="rect">
            <a:avLst/>
          </a:prstGeom>
          <a:noFill/>
        </p:spPr>
        <p:txBody>
          <a:bodyPr wrap="square" rtlCol="0">
            <a:spAutoFit/>
          </a:bodyPr>
          <a:lstStyle/>
          <a:p>
            <a:pPr algn="ctr">
              <a:spcAft>
                <a:spcPts val="1200"/>
              </a:spcAft>
              <a:buNone/>
            </a:pPr>
            <a:r>
              <a:rPr lang="fr-FR" sz="2400" b="1" u="sng" dirty="0">
                <a:solidFill>
                  <a:srgbClr val="009900"/>
                </a:solidFill>
                <a:latin typeface="Calibri"/>
              </a:rPr>
              <a:t>Actualités et prévisions 2025</a:t>
            </a:r>
            <a:endParaRPr lang="fr-FR" sz="2400" u="sng" dirty="0">
              <a:solidFill>
                <a:srgbClr val="009900"/>
              </a:solidFill>
              <a:latin typeface="Calibri"/>
            </a:endParaRPr>
          </a:p>
        </p:txBody>
      </p:sp>
    </p:spTree>
    <p:extLst>
      <p:ext uri="{BB962C8B-B14F-4D97-AF65-F5344CB8AC3E}">
        <p14:creationId xmlns:p14="http://schemas.microsoft.com/office/powerpoint/2010/main" val="31539004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B1614AC-C07F-2C64-73D3-1DD08995A5AE}"/>
              </a:ext>
            </a:extLst>
          </p:cNvPr>
          <p:cNvSpPr>
            <a:spLocks noGrp="1"/>
          </p:cNvSpPr>
          <p:nvPr>
            <p:ph idx="1"/>
          </p:nvPr>
        </p:nvSpPr>
        <p:spPr>
          <a:xfrm>
            <a:off x="457560" y="1600200"/>
            <a:ext cx="8229240" cy="3977640"/>
          </a:xfrm>
        </p:spPr>
        <p:txBody>
          <a:bodyPr/>
          <a:lstStyle/>
          <a:p>
            <a:pPr algn="ctr">
              <a:buNone/>
            </a:pPr>
            <a:r>
              <a:rPr lang="fr-FR" sz="4000" b="1" kern="50" dirty="0">
                <a:solidFill>
                  <a:schemeClr val="tx1"/>
                </a:solidFill>
                <a:effectLst/>
                <a:latin typeface="+mn-lt"/>
                <a:ea typeface="Times New Roman" panose="02020603050405020304" pitchFamily="18" charset="0"/>
                <a:cs typeface="Arial" panose="020B0604020202020204" pitchFamily="34" charset="0"/>
              </a:rPr>
              <a:t>Plusieurs points d</a:t>
            </a:r>
            <a:r>
              <a:rPr lang="fr-FR" sz="4000" b="1" kern="50" dirty="0">
                <a:solidFill>
                  <a:schemeClr val="tx1"/>
                </a:solidFill>
                <a:latin typeface="+mn-lt"/>
                <a:ea typeface="Times New Roman" panose="02020603050405020304" pitchFamily="18" charset="0"/>
                <a:cs typeface="Arial" panose="020B0604020202020204" pitchFamily="34" charset="0"/>
              </a:rPr>
              <a:t>e l’activité 2024 seront toujours d’actualité en 2025. </a:t>
            </a:r>
            <a:r>
              <a:rPr lang="fr-FR" sz="4000" b="1" kern="50" dirty="0">
                <a:solidFill>
                  <a:schemeClr val="tx1"/>
                </a:solidFill>
                <a:effectLst/>
                <a:latin typeface="+mn-lt"/>
                <a:ea typeface="Times New Roman" panose="02020603050405020304" pitchFamily="18" charset="0"/>
                <a:cs typeface="Arial" panose="020B0604020202020204" pitchFamily="34" charset="0"/>
              </a:rPr>
              <a:t>Nous vous proposons de </a:t>
            </a:r>
            <a:r>
              <a:rPr lang="fr-FR" sz="4000" b="1" kern="50" dirty="0">
                <a:solidFill>
                  <a:schemeClr val="tx1"/>
                </a:solidFill>
                <a:latin typeface="+mn-lt"/>
                <a:ea typeface="Times New Roman" panose="02020603050405020304" pitchFamily="18" charset="0"/>
                <a:cs typeface="Arial" panose="020B0604020202020204" pitchFamily="34" charset="0"/>
              </a:rPr>
              <a:t>prendre le temps nécessaire d</a:t>
            </a:r>
            <a:r>
              <a:rPr lang="fr-FR" sz="4000" b="1" kern="50" dirty="0">
                <a:solidFill>
                  <a:schemeClr val="tx1"/>
                </a:solidFill>
                <a:effectLst/>
                <a:latin typeface="+mn-lt"/>
                <a:ea typeface="Times New Roman" panose="02020603050405020304" pitchFamily="18" charset="0"/>
                <a:cs typeface="Arial" panose="020B0604020202020204" pitchFamily="34" charset="0"/>
              </a:rPr>
              <a:t>’en discuter après les votes statutaires de l’AG</a:t>
            </a:r>
          </a:p>
          <a:p>
            <a:endParaRPr lang="fr-FR" dirty="0"/>
          </a:p>
        </p:txBody>
      </p:sp>
      <p:sp>
        <p:nvSpPr>
          <p:cNvPr id="6" name="Espace réservé du pied de page 4">
            <a:extLst>
              <a:ext uri="{FF2B5EF4-FFF2-40B4-BE49-F238E27FC236}">
                <a16:creationId xmlns:a16="http://schemas.microsoft.com/office/drawing/2014/main" id="{46AD4570-893C-56B3-6CA8-F09958C64A53}"/>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32182216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DC323-9CA2-2459-62D2-55C715D277D1}"/>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12BFF81-184A-FE26-1450-034A4C587C60}"/>
              </a:ext>
            </a:extLst>
          </p:cNvPr>
          <p:cNvSpPr>
            <a:spLocks noGrp="1"/>
          </p:cNvSpPr>
          <p:nvPr>
            <p:ph idx="1"/>
          </p:nvPr>
        </p:nvSpPr>
        <p:spPr>
          <a:xfrm>
            <a:off x="179512" y="28620"/>
            <a:ext cx="8640960" cy="6394722"/>
          </a:xfrm>
        </p:spPr>
        <p:txBody>
          <a:bodyPr anchor="t"/>
          <a:lstStyle/>
          <a:p>
            <a:pPr algn="ctr">
              <a:spcAft>
                <a:spcPts val="1200"/>
              </a:spcAft>
              <a:buNone/>
            </a:pPr>
            <a:r>
              <a:rPr lang="fr-FR" sz="3200" b="1" dirty="0">
                <a:latin typeface="Calibri" panose="020F0502020204030204" pitchFamily="34" charset="0"/>
              </a:rPr>
              <a:t>St </a:t>
            </a:r>
            <a:r>
              <a:rPr lang="fr-FR" sz="3200" b="1" dirty="0" err="1">
                <a:latin typeface="Calibri" panose="020F0502020204030204" pitchFamily="34" charset="0"/>
              </a:rPr>
              <a:t>Michel-Le</a:t>
            </a:r>
            <a:r>
              <a:rPr lang="fr-FR" sz="3200" b="1" dirty="0">
                <a:latin typeface="Calibri" panose="020F0502020204030204" pitchFamily="34" charset="0"/>
              </a:rPr>
              <a:t> Busca en transition</a:t>
            </a:r>
          </a:p>
          <a:p>
            <a:pPr algn="ctr">
              <a:spcBef>
                <a:spcPts val="600"/>
              </a:spcBef>
              <a:spcAft>
                <a:spcPts val="600"/>
              </a:spcAft>
              <a:buNone/>
            </a:pPr>
            <a:r>
              <a:rPr lang="fr-FR" sz="1400" b="1" dirty="0">
                <a:effectLst/>
                <a:latin typeface="Roboto" panose="02000000000000000000" pitchFamily="2" charset="0"/>
              </a:rPr>
              <a:t>SENSIBILISER, ÉCHANGER, MOBILISER </a:t>
            </a:r>
            <a:r>
              <a:rPr lang="fr-FR" sz="1400" b="1" dirty="0">
                <a:effectLst/>
                <a:latin typeface="+mn-lt"/>
              </a:rPr>
              <a:t>L’ENTHOUSIASME </a:t>
            </a:r>
            <a:endParaRPr lang="fr-FR" sz="1400" dirty="0">
              <a:effectLst/>
              <a:latin typeface="+mn-lt"/>
            </a:endParaRPr>
          </a:p>
          <a:p>
            <a:pPr algn="ctr">
              <a:spcBef>
                <a:spcPts val="600"/>
              </a:spcBef>
              <a:spcAft>
                <a:spcPts val="600"/>
              </a:spcAft>
              <a:buNone/>
            </a:pPr>
            <a:r>
              <a:rPr lang="fr-FR" sz="1400" b="1" dirty="0">
                <a:effectLst/>
                <a:latin typeface="+mn-lt"/>
              </a:rPr>
              <a:t>POUR ÊTRE ENSEMBLE </a:t>
            </a:r>
            <a:r>
              <a:rPr lang="fr-FR" sz="1400" b="1" dirty="0">
                <a:effectLst/>
                <a:latin typeface="Roboto" panose="02000000000000000000" pitchFamily="2" charset="0"/>
              </a:rPr>
              <a:t>ET FAIRE ENSEMBLE</a:t>
            </a:r>
            <a:endParaRPr lang="fr-FR" sz="1400" dirty="0">
              <a:effectLst/>
            </a:endParaRPr>
          </a:p>
          <a:p>
            <a:pPr>
              <a:buNone/>
            </a:pPr>
            <a:r>
              <a:rPr lang="fr-FR" sz="1400" dirty="0"/>
              <a:t>Nous nous retrouvons </a:t>
            </a:r>
            <a:r>
              <a:rPr lang="fr-FR" sz="1400" b="1" i="1" dirty="0"/>
              <a:t>tous les mardis de 18h30 à 21h</a:t>
            </a:r>
            <a:r>
              <a:rPr lang="fr-FR" sz="1400" dirty="0"/>
              <a:t> (sauf pendant les vacances scolaires) à la </a:t>
            </a:r>
            <a:r>
              <a:rPr lang="fr-FR" sz="1400" b="1" i="1" dirty="0"/>
              <a:t>Salle municipale Saint Michel du Cratère</a:t>
            </a:r>
            <a:r>
              <a:rPr lang="fr-FR" sz="1400" dirty="0"/>
              <a:t> – 95, Grande Rue Saint-Michel (porte à gauche sous le portail). </a:t>
            </a:r>
          </a:p>
          <a:p>
            <a:pPr>
              <a:buNone/>
            </a:pPr>
            <a:r>
              <a:rPr lang="fr-FR" sz="1400" dirty="0"/>
              <a:t> </a:t>
            </a:r>
          </a:p>
          <a:p>
            <a:pPr>
              <a:buNone/>
            </a:pPr>
            <a:r>
              <a:rPr lang="fr-FR" sz="1400" b="1" u="sng" dirty="0"/>
              <a:t>NOS ACTIONS :</a:t>
            </a:r>
            <a:endParaRPr lang="fr-FR" sz="1400" dirty="0"/>
          </a:p>
          <a:p>
            <a:pPr marL="285750" indent="-285750">
              <a:buFont typeface="Wingdings" panose="05000000000000000000" pitchFamily="2" charset="2"/>
              <a:buChar char="ü"/>
            </a:pPr>
            <a:r>
              <a:rPr lang="fr-FR" sz="2000" dirty="0"/>
              <a:t>Les </a:t>
            </a:r>
            <a:r>
              <a:rPr lang="fr-FR" sz="2000" b="1" dirty="0"/>
              <a:t>balades botaniques</a:t>
            </a:r>
            <a:r>
              <a:rPr lang="fr-FR" sz="2000" dirty="0"/>
              <a:t> avec </a:t>
            </a:r>
            <a:r>
              <a:rPr lang="fr-FR" sz="2000" i="1" dirty="0"/>
              <a:t>Boris PRESSEQ </a:t>
            </a:r>
            <a:r>
              <a:rPr lang="fr-FR" sz="2000" dirty="0"/>
              <a:t>(botaniste au Muséum de Toulouse)</a:t>
            </a:r>
          </a:p>
          <a:p>
            <a:pPr marL="285750" indent="-285750">
              <a:buFont typeface="Wingdings" panose="05000000000000000000" pitchFamily="2" charset="2"/>
              <a:buChar char="ü"/>
            </a:pPr>
            <a:r>
              <a:rPr lang="fr-FR" sz="2000" dirty="0"/>
              <a:t>Les </a:t>
            </a:r>
            <a:r>
              <a:rPr lang="fr-FR" sz="2000" b="1" dirty="0"/>
              <a:t>cafés </a:t>
            </a:r>
            <a:r>
              <a:rPr lang="fr-FR" sz="2000" b="1" dirty="0" err="1"/>
              <a:t>bricol</a:t>
            </a:r>
            <a:r>
              <a:rPr lang="fr-FR" sz="2000" b="1" dirty="0"/>
              <a:t>’</a:t>
            </a:r>
            <a:endParaRPr lang="fr-FR" sz="2000" dirty="0"/>
          </a:p>
          <a:p>
            <a:pPr marL="285750" indent="-285750">
              <a:buFont typeface="Wingdings" panose="05000000000000000000" pitchFamily="2" charset="2"/>
              <a:buChar char="ü"/>
            </a:pPr>
            <a:r>
              <a:rPr lang="fr-FR" sz="2000" dirty="0"/>
              <a:t>Les </a:t>
            </a:r>
            <a:r>
              <a:rPr lang="fr-FR" sz="2000" b="1" dirty="0" err="1"/>
              <a:t>Gratuiteries</a:t>
            </a:r>
            <a:r>
              <a:rPr lang="fr-FR" sz="2000" dirty="0"/>
              <a:t> au Café l’Evasion</a:t>
            </a:r>
          </a:p>
          <a:p>
            <a:pPr marL="285750" indent="-285750">
              <a:buFont typeface="Wingdings" panose="05000000000000000000" pitchFamily="2" charset="2"/>
              <a:buChar char="ü"/>
            </a:pPr>
            <a:r>
              <a:rPr lang="fr-FR" sz="2000" dirty="0"/>
              <a:t>Les </a:t>
            </a:r>
            <a:r>
              <a:rPr lang="fr-FR" sz="2000" b="1" dirty="0"/>
              <a:t>ateliers « PARTAGES »</a:t>
            </a:r>
            <a:r>
              <a:rPr lang="fr-FR" sz="2000" dirty="0"/>
              <a:t> pour partager nos savoirs et nos compétences : confections de produits cosmétiques et ménagers, fabrication de </a:t>
            </a:r>
            <a:r>
              <a:rPr lang="fr-FR" sz="2000" dirty="0" err="1"/>
              <a:t>tawashis</a:t>
            </a:r>
            <a:r>
              <a:rPr lang="fr-FR" sz="2000" dirty="0"/>
              <a:t> (éponges japonaises écologiques), </a:t>
            </a:r>
            <a:r>
              <a:rPr lang="fr-FR" sz="2000" dirty="0" err="1"/>
              <a:t>etc</a:t>
            </a:r>
            <a:endParaRPr lang="fr-FR" sz="2000" dirty="0"/>
          </a:p>
          <a:p>
            <a:pPr marL="285750" indent="-285750">
              <a:buFont typeface="Wingdings" panose="05000000000000000000" pitchFamily="2" charset="2"/>
              <a:buChar char="ü"/>
            </a:pPr>
            <a:r>
              <a:rPr lang="fr-FR" sz="2000" dirty="0"/>
              <a:t>L’atelier </a:t>
            </a:r>
            <a:r>
              <a:rPr lang="fr-FR" sz="2000" b="1" dirty="0"/>
              <a:t>« Couture »</a:t>
            </a:r>
            <a:endParaRPr lang="fr-FR" sz="2000" dirty="0"/>
          </a:p>
          <a:p>
            <a:pPr marL="285750" indent="-285750">
              <a:buFont typeface="Wingdings" panose="05000000000000000000" pitchFamily="2" charset="2"/>
              <a:buChar char="ü"/>
            </a:pPr>
            <a:r>
              <a:rPr lang="fr-FR" sz="2000" dirty="0"/>
              <a:t>Ateliers </a:t>
            </a:r>
            <a:r>
              <a:rPr lang="fr-FR" sz="2000" b="1" dirty="0"/>
              <a:t>club jeunes « environnement »</a:t>
            </a:r>
            <a:endParaRPr lang="fr-FR" sz="2000" dirty="0"/>
          </a:p>
          <a:p>
            <a:pPr marL="285750" indent="-285750">
              <a:buFont typeface="Wingdings" panose="05000000000000000000" pitchFamily="2" charset="2"/>
              <a:buChar char="ü"/>
            </a:pPr>
            <a:r>
              <a:rPr lang="fr-FR" sz="2000" dirty="0"/>
              <a:t>Le composteur collectif au Jardin d’Oc. </a:t>
            </a:r>
          </a:p>
          <a:p>
            <a:pPr marL="285750" indent="-285750">
              <a:buFont typeface="Wingdings" panose="05000000000000000000" pitchFamily="2" charset="2"/>
              <a:buChar char="ü"/>
            </a:pPr>
            <a:r>
              <a:rPr lang="fr-FR" sz="2000" dirty="0"/>
              <a:t>Animation Les Pousses Vertes</a:t>
            </a:r>
          </a:p>
          <a:p>
            <a:pPr algn="ctr">
              <a:spcBef>
                <a:spcPts val="600"/>
              </a:spcBef>
              <a:buFont typeface="Arial" panose="020B0604020202020204" pitchFamily="34" charset="0"/>
              <a:buChar char="•"/>
            </a:pPr>
            <a:r>
              <a:rPr lang="fr-FR" sz="1400" dirty="0"/>
              <a:t> </a:t>
            </a:r>
            <a:r>
              <a:rPr lang="fr-FR" sz="2000" b="1" dirty="0"/>
              <a:t>Et tout ce que l’on peut souhaiter mettre en place ensemble !</a:t>
            </a:r>
            <a:endParaRPr lang="fr-FR" sz="2000" dirty="0"/>
          </a:p>
          <a:p>
            <a:pPr>
              <a:spcAft>
                <a:spcPts val="1200"/>
              </a:spcAft>
              <a:buSzPct val="100000"/>
              <a:buNone/>
            </a:pPr>
            <a:endParaRPr lang="fr-FR" sz="2000" dirty="0">
              <a:solidFill>
                <a:schemeClr val="tx1"/>
              </a:solidFill>
              <a:latin typeface="Calibri"/>
            </a:endParaRPr>
          </a:p>
          <a:p>
            <a:pPr eaLnBrk="1" fontAlgn="auto" hangingPunct="1">
              <a:spcBef>
                <a:spcPts val="1200"/>
              </a:spcBef>
              <a:spcAft>
                <a:spcPts val="2400"/>
              </a:spcAft>
              <a:buSzPct val="100000"/>
              <a:buNone/>
              <a:defRPr/>
            </a:pP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endParaRPr lang="fr-FR" sz="2400" b="1" dirty="0">
              <a:solidFill>
                <a:srgbClr val="FF0000"/>
              </a:solidFill>
              <a:highlight>
                <a:srgbClr val="FFFF00"/>
              </a:highlight>
              <a:latin typeface="+mn-lt"/>
            </a:endParaRPr>
          </a:p>
          <a:p>
            <a:pPr marL="457200" indent="-457200">
              <a:spcAft>
                <a:spcPts val="1200"/>
              </a:spcAft>
              <a:buFont typeface="Wingdings" panose="05000000000000000000" pitchFamily="2" charset="2"/>
              <a:buChar char="Ø"/>
            </a:pPr>
            <a:endParaRPr lang="fr-FR" sz="2400" dirty="0">
              <a:latin typeface="+mn-lt"/>
            </a:endParaRPr>
          </a:p>
        </p:txBody>
      </p:sp>
      <p:sp>
        <p:nvSpPr>
          <p:cNvPr id="2" name="Espace réservé du pied de page 4">
            <a:extLst>
              <a:ext uri="{FF2B5EF4-FFF2-40B4-BE49-F238E27FC236}">
                <a16:creationId xmlns:a16="http://schemas.microsoft.com/office/drawing/2014/main" id="{7CFAB9F9-466E-3B1F-6D81-480CAECD7324}"/>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pic>
        <p:nvPicPr>
          <p:cNvPr id="5" name="Image 4">
            <a:extLst>
              <a:ext uri="{FF2B5EF4-FFF2-40B4-BE49-F238E27FC236}">
                <a16:creationId xmlns:a16="http://schemas.microsoft.com/office/drawing/2014/main" id="{5949A0E7-ED7D-E5EB-9C49-5F38DE29B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0"/>
            <a:ext cx="1259632" cy="1259632"/>
          </a:xfrm>
          <a:prstGeom prst="rect">
            <a:avLst/>
          </a:prstGeom>
        </p:spPr>
      </p:pic>
    </p:spTree>
    <p:extLst>
      <p:ext uri="{BB962C8B-B14F-4D97-AF65-F5344CB8AC3E}">
        <p14:creationId xmlns:p14="http://schemas.microsoft.com/office/powerpoint/2010/main" val="25497828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4FD2-353A-E997-180F-3465A8DB754E}"/>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5D42419-1FB5-AB47-E87B-5069DECFECD1}"/>
              </a:ext>
            </a:extLst>
          </p:cNvPr>
          <p:cNvSpPr>
            <a:spLocks noGrp="1"/>
          </p:cNvSpPr>
          <p:nvPr>
            <p:ph idx="1"/>
          </p:nvPr>
        </p:nvSpPr>
        <p:spPr>
          <a:xfrm>
            <a:off x="251520" y="461664"/>
            <a:ext cx="8640960" cy="6063679"/>
          </a:xfrm>
        </p:spPr>
        <p:txBody>
          <a:bodyPr anchor="t"/>
          <a:lstStyle/>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Réunion publique sur la traversée cyclable Nord </a:t>
            </a:r>
            <a:r>
              <a:rPr lang="fr-FR" sz="2400" dirty="0">
                <a:latin typeface="Calibri" panose="020F0502020204030204" pitchFamily="34" charset="0"/>
              </a:rPr>
              <a:t>(27 mars 18h ?)</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Aménagement Place Russell : pour un projet qualitatif</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Animation Les Pousses Vertes samedi 5 avril de 10h à 17h      place du Busca</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Les Pousses Vertes intègrent le groupe St Michel en transition qui devient St </a:t>
            </a:r>
            <a:r>
              <a:rPr lang="fr-FR" sz="2400" b="1" dirty="0" err="1">
                <a:latin typeface="Calibri" panose="020F0502020204030204" pitchFamily="34" charset="0"/>
              </a:rPr>
              <a:t>Michel-Le</a:t>
            </a:r>
            <a:r>
              <a:rPr lang="fr-FR" sz="2400" b="1" dirty="0">
                <a:latin typeface="Calibri" panose="020F0502020204030204" pitchFamily="34" charset="0"/>
              </a:rPr>
              <a:t> Busca en transition ( </a:t>
            </a:r>
            <a:r>
              <a:rPr lang="fr-FR" sz="2000" b="1" dirty="0" err="1">
                <a:latin typeface="+mj-lt"/>
              </a:rPr>
              <a:t>SMIBeT</a:t>
            </a:r>
            <a:r>
              <a:rPr lang="fr-FR" sz="2000" b="1" dirty="0">
                <a:latin typeface="+mj-lt"/>
              </a:rPr>
              <a:t> )</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Repas de quartier le samedi 14 juin 2025 : appel aux bonnes volontés pour la mise en place des tables et chaises à 17h30</a:t>
            </a:r>
          </a:p>
          <a:p>
            <a:pPr eaLnBrk="1" fontAlgn="auto" hangingPunct="1">
              <a:spcBef>
                <a:spcPts val="1200"/>
              </a:spcBef>
              <a:spcAft>
                <a:spcPts val="2400"/>
              </a:spcAft>
              <a:buSzPct val="100000"/>
              <a:buNone/>
              <a:defRPr/>
            </a:pP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endParaRPr lang="fr-FR" sz="2400" b="1" dirty="0">
              <a:solidFill>
                <a:srgbClr val="FF0000"/>
              </a:solidFill>
              <a:highlight>
                <a:srgbClr val="FFFF00"/>
              </a:highlight>
              <a:latin typeface="+mn-lt"/>
            </a:endParaRPr>
          </a:p>
          <a:p>
            <a:pPr marL="457200" indent="-457200">
              <a:spcAft>
                <a:spcPts val="1200"/>
              </a:spcAft>
              <a:buFont typeface="Wingdings" panose="05000000000000000000" pitchFamily="2" charset="2"/>
              <a:buChar char="Ø"/>
            </a:pPr>
            <a:endParaRPr lang="fr-FR" sz="2400" dirty="0">
              <a:latin typeface="+mn-lt"/>
            </a:endParaRPr>
          </a:p>
        </p:txBody>
      </p:sp>
      <p:sp>
        <p:nvSpPr>
          <p:cNvPr id="2" name="Espace réservé du pied de page 4">
            <a:extLst>
              <a:ext uri="{FF2B5EF4-FFF2-40B4-BE49-F238E27FC236}">
                <a16:creationId xmlns:a16="http://schemas.microsoft.com/office/drawing/2014/main" id="{2E5BA458-9681-EC3F-226D-EE5C84D5904E}"/>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
        <p:nvSpPr>
          <p:cNvPr id="3" name="ZoneTexte 2">
            <a:extLst>
              <a:ext uri="{FF2B5EF4-FFF2-40B4-BE49-F238E27FC236}">
                <a16:creationId xmlns:a16="http://schemas.microsoft.com/office/drawing/2014/main" id="{27EC4900-490E-59C5-9756-AE376297B8C1}"/>
              </a:ext>
            </a:extLst>
          </p:cNvPr>
          <p:cNvSpPr txBox="1"/>
          <p:nvPr/>
        </p:nvSpPr>
        <p:spPr>
          <a:xfrm>
            <a:off x="0" y="0"/>
            <a:ext cx="9144000" cy="461665"/>
          </a:xfrm>
          <a:prstGeom prst="rect">
            <a:avLst/>
          </a:prstGeom>
          <a:noFill/>
        </p:spPr>
        <p:txBody>
          <a:bodyPr wrap="square" rtlCol="0">
            <a:spAutoFit/>
          </a:bodyPr>
          <a:lstStyle/>
          <a:p>
            <a:pPr algn="ctr">
              <a:spcAft>
                <a:spcPts val="1200"/>
              </a:spcAft>
              <a:buNone/>
            </a:pPr>
            <a:r>
              <a:rPr lang="fr-FR" sz="2400" b="1" u="sng" dirty="0">
                <a:solidFill>
                  <a:srgbClr val="009900"/>
                </a:solidFill>
                <a:latin typeface="Calibri"/>
              </a:rPr>
              <a:t>Actualités et prévisions 2025</a:t>
            </a:r>
            <a:endParaRPr lang="fr-FR" sz="2400" u="sng" dirty="0">
              <a:solidFill>
                <a:srgbClr val="009900"/>
              </a:solidFill>
              <a:latin typeface="Calibri"/>
            </a:endParaRPr>
          </a:p>
        </p:txBody>
      </p:sp>
    </p:spTree>
    <p:extLst>
      <p:ext uri="{BB962C8B-B14F-4D97-AF65-F5344CB8AC3E}">
        <p14:creationId xmlns:p14="http://schemas.microsoft.com/office/powerpoint/2010/main" val="16592798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6C1C3-E3EF-D280-67BA-7E8E680DB3C4}"/>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994E5203-A218-BF2B-996D-F6916726AB67}"/>
              </a:ext>
            </a:extLst>
          </p:cNvPr>
          <p:cNvSpPr>
            <a:spLocks noGrp="1"/>
          </p:cNvSpPr>
          <p:nvPr>
            <p:ph idx="1"/>
          </p:nvPr>
        </p:nvSpPr>
        <p:spPr>
          <a:xfrm>
            <a:off x="251520" y="461664"/>
            <a:ext cx="8640960" cy="6063679"/>
          </a:xfrm>
        </p:spPr>
        <p:txBody>
          <a:bodyPr anchor="t"/>
          <a:lstStyle/>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Réunion publique sur la traversée cyclable Nord </a:t>
            </a:r>
            <a:r>
              <a:rPr lang="fr-FR" sz="2400" dirty="0">
                <a:latin typeface="Calibri" panose="020F0502020204030204" pitchFamily="34" charset="0"/>
              </a:rPr>
              <a:t>(27 mars 18h ?)</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Aménagement Place Russell : pour un projet qualitatif</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Animation Les Pousses Vertes samedi 5 avril de 10h à 17h      place du Busca</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Les Pousses Vertes intègrent le groupe St Michel en transition qui devient St </a:t>
            </a:r>
            <a:r>
              <a:rPr lang="fr-FR" sz="2400" b="1" dirty="0" err="1">
                <a:latin typeface="Calibri" panose="020F0502020204030204" pitchFamily="34" charset="0"/>
              </a:rPr>
              <a:t>Michel-Le</a:t>
            </a:r>
            <a:r>
              <a:rPr lang="fr-FR" sz="2400" b="1" dirty="0">
                <a:latin typeface="Calibri" panose="020F0502020204030204" pitchFamily="34" charset="0"/>
              </a:rPr>
              <a:t> Busca en transition ( </a:t>
            </a:r>
            <a:r>
              <a:rPr lang="fr-FR" sz="2000" b="1" dirty="0" err="1">
                <a:latin typeface="+mj-lt"/>
              </a:rPr>
              <a:t>SMIBeT</a:t>
            </a:r>
            <a:r>
              <a:rPr lang="fr-FR" sz="2000" b="1" dirty="0">
                <a:latin typeface="+mj-lt"/>
              </a:rPr>
              <a:t> )</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Repas de quartier le samedi 14 juin 2025 : appel aux bonnes volontés pour la mise en place des tables et chaises à 17h30</a:t>
            </a:r>
          </a:p>
          <a:p>
            <a:pPr marL="361950" indent="-361950" defTabSz="917575">
              <a:spcBef>
                <a:spcPts val="600"/>
              </a:spcBef>
              <a:spcAft>
                <a:spcPts val="0"/>
              </a:spcAft>
              <a:buSzPct val="100000"/>
              <a:buFont typeface="Wingdings" panose="05000000000000000000" pitchFamily="2" charset="2"/>
              <a:buChar char="Ø"/>
              <a:tabLst>
                <a:tab pos="361950" algn="l"/>
              </a:tabLst>
            </a:pPr>
            <a:r>
              <a:rPr lang="fr-FR" sz="2400" b="1" dirty="0">
                <a:latin typeface="Calibri" panose="020F0502020204030204" pitchFamily="34" charset="0"/>
                <a:ea typeface="Calibri" panose="020F0502020204030204" pitchFamily="34" charset="0"/>
                <a:cs typeface="Calibri" panose="020F0502020204030204" pitchFamily="34" charset="0"/>
              </a:rPr>
              <a:t>Grande rue St Michel terminé </a:t>
            </a:r>
            <a:r>
              <a:rPr lang="fr-FR" sz="2400" b="1" dirty="0">
                <a:latin typeface="+mj-lt"/>
                <a:sym typeface="Wingdings" panose="05000000000000000000" pitchFamily="2" charset="2"/>
              </a:rPr>
              <a:t>fin 2025 : </a:t>
            </a:r>
          </a:p>
          <a:p>
            <a:pPr marL="1431925" lvl="2" indent="-288925" defTabSz="917575">
              <a:spcBef>
                <a:spcPts val="0"/>
              </a:spcBef>
              <a:spcAft>
                <a:spcPts val="600"/>
              </a:spcAft>
              <a:buSzPct val="100000"/>
              <a:buNone/>
              <a:tabLst>
                <a:tab pos="361950" algn="l"/>
              </a:tabLst>
            </a:pPr>
            <a:r>
              <a:rPr lang="fr-FR" sz="2000" b="1" dirty="0">
                <a:sym typeface="Wingdings" panose="05000000000000000000" pitchFamily="2" charset="2"/>
              </a:rPr>
              <a:t> </a:t>
            </a:r>
            <a:r>
              <a:rPr lang="fr-FR" dirty="0">
                <a:latin typeface="+mj-lt"/>
                <a:sym typeface="Wingdings" panose="05000000000000000000" pitchFamily="2" charset="2"/>
              </a:rPr>
              <a:t>2000m² végétalisés et 40 arbres plantés avec projections lumineuses sur les murs aveugles</a:t>
            </a:r>
            <a:endParaRPr lang="fr-FR" dirty="0">
              <a:latin typeface="+mj-lt"/>
              <a:ea typeface="Calibri" panose="020F0502020204030204" pitchFamily="34" charset="0"/>
              <a:cs typeface="Calibri" panose="020F0502020204030204" pitchFamily="34" charset="0"/>
            </a:endParaRPr>
          </a:p>
          <a:p>
            <a:pPr eaLnBrk="1" fontAlgn="auto" hangingPunct="1">
              <a:spcBef>
                <a:spcPts val="1200"/>
              </a:spcBef>
              <a:spcAft>
                <a:spcPts val="2400"/>
              </a:spcAft>
              <a:buSzPct val="100000"/>
              <a:buNone/>
              <a:defRPr/>
            </a:pP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endParaRPr lang="fr-FR" sz="2400" b="1" dirty="0">
              <a:solidFill>
                <a:srgbClr val="FF0000"/>
              </a:solidFill>
              <a:highlight>
                <a:srgbClr val="FFFF00"/>
              </a:highlight>
              <a:latin typeface="+mn-lt"/>
            </a:endParaRPr>
          </a:p>
          <a:p>
            <a:pPr marL="457200" indent="-457200">
              <a:spcAft>
                <a:spcPts val="1200"/>
              </a:spcAft>
              <a:buFont typeface="Wingdings" panose="05000000000000000000" pitchFamily="2" charset="2"/>
              <a:buChar char="Ø"/>
            </a:pPr>
            <a:endParaRPr lang="fr-FR" sz="2400" dirty="0">
              <a:latin typeface="+mn-lt"/>
            </a:endParaRPr>
          </a:p>
        </p:txBody>
      </p:sp>
      <p:sp>
        <p:nvSpPr>
          <p:cNvPr id="2" name="Espace réservé du pied de page 4">
            <a:extLst>
              <a:ext uri="{FF2B5EF4-FFF2-40B4-BE49-F238E27FC236}">
                <a16:creationId xmlns:a16="http://schemas.microsoft.com/office/drawing/2014/main" id="{E54C9882-3F53-24DA-BB6E-A9FE48E944B1}"/>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
        <p:nvSpPr>
          <p:cNvPr id="3" name="ZoneTexte 2">
            <a:extLst>
              <a:ext uri="{FF2B5EF4-FFF2-40B4-BE49-F238E27FC236}">
                <a16:creationId xmlns:a16="http://schemas.microsoft.com/office/drawing/2014/main" id="{C799B31F-41E7-D3AF-15C8-D61683412C7B}"/>
              </a:ext>
            </a:extLst>
          </p:cNvPr>
          <p:cNvSpPr txBox="1"/>
          <p:nvPr/>
        </p:nvSpPr>
        <p:spPr>
          <a:xfrm>
            <a:off x="0" y="0"/>
            <a:ext cx="9144000" cy="461665"/>
          </a:xfrm>
          <a:prstGeom prst="rect">
            <a:avLst/>
          </a:prstGeom>
          <a:noFill/>
        </p:spPr>
        <p:txBody>
          <a:bodyPr wrap="square" rtlCol="0">
            <a:spAutoFit/>
          </a:bodyPr>
          <a:lstStyle/>
          <a:p>
            <a:pPr algn="ctr">
              <a:spcAft>
                <a:spcPts val="1200"/>
              </a:spcAft>
              <a:buNone/>
            </a:pPr>
            <a:r>
              <a:rPr lang="fr-FR" sz="2400" b="1" u="sng" dirty="0">
                <a:solidFill>
                  <a:srgbClr val="009900"/>
                </a:solidFill>
                <a:latin typeface="Calibri"/>
              </a:rPr>
              <a:t>Actualités et prévisions 2025</a:t>
            </a:r>
            <a:endParaRPr lang="fr-FR" sz="2400" u="sng" dirty="0">
              <a:solidFill>
                <a:srgbClr val="009900"/>
              </a:solidFill>
              <a:latin typeface="Calibri"/>
            </a:endParaRPr>
          </a:p>
        </p:txBody>
      </p:sp>
    </p:spTree>
    <p:extLst>
      <p:ext uri="{BB962C8B-B14F-4D97-AF65-F5344CB8AC3E}">
        <p14:creationId xmlns:p14="http://schemas.microsoft.com/office/powerpoint/2010/main" val="18341390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57431-54B8-4CCF-1799-C4A038A5A07B}"/>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6658895-706C-D773-BE85-7B324F371090}"/>
              </a:ext>
            </a:extLst>
          </p:cNvPr>
          <p:cNvSpPr>
            <a:spLocks noGrp="1"/>
          </p:cNvSpPr>
          <p:nvPr>
            <p:ph idx="1"/>
          </p:nvPr>
        </p:nvSpPr>
        <p:spPr>
          <a:xfrm>
            <a:off x="251520" y="461664"/>
            <a:ext cx="8640960" cy="6063679"/>
          </a:xfrm>
        </p:spPr>
        <p:txBody>
          <a:bodyPr anchor="t"/>
          <a:lstStyle/>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Réunion publique sur la traversée cyclable Nord </a:t>
            </a:r>
            <a:r>
              <a:rPr lang="fr-FR" sz="2400" dirty="0">
                <a:latin typeface="Calibri" panose="020F0502020204030204" pitchFamily="34" charset="0"/>
              </a:rPr>
              <a:t>(27 mars 18h ?)</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Aménagement Place Russell : pour un projet qualitatif</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Animation Les Pousses Vertes samedi 5 avril de 10h à 17h      place du Busca</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Les Pousses Vertes intègrent le groupe St Michel en transition qui devient St </a:t>
            </a:r>
            <a:r>
              <a:rPr lang="fr-FR" sz="2400" b="1" dirty="0" err="1">
                <a:latin typeface="Calibri" panose="020F0502020204030204" pitchFamily="34" charset="0"/>
              </a:rPr>
              <a:t>Michel-Le</a:t>
            </a:r>
            <a:r>
              <a:rPr lang="fr-FR" sz="2400" b="1" dirty="0">
                <a:latin typeface="Calibri" panose="020F0502020204030204" pitchFamily="34" charset="0"/>
              </a:rPr>
              <a:t> Busca en transition ( </a:t>
            </a:r>
            <a:r>
              <a:rPr lang="fr-FR" sz="2000" b="1" dirty="0" err="1">
                <a:latin typeface="+mj-lt"/>
              </a:rPr>
              <a:t>SMIBeT</a:t>
            </a:r>
            <a:r>
              <a:rPr lang="fr-FR" sz="2000" b="1" dirty="0">
                <a:latin typeface="+mj-lt"/>
              </a:rPr>
              <a:t> )</a:t>
            </a:r>
          </a:p>
          <a:p>
            <a:pPr marL="342900" indent="-342900">
              <a:spcBef>
                <a:spcPts val="1200"/>
              </a:spcBef>
              <a:spcAft>
                <a:spcPts val="0"/>
              </a:spcAft>
              <a:buSzPct val="100000"/>
              <a:buFont typeface="Wingdings" panose="05000000000000000000" pitchFamily="2" charset="2"/>
              <a:buChar char="Ø"/>
            </a:pPr>
            <a:r>
              <a:rPr lang="fr-FR" sz="2400" b="1" dirty="0">
                <a:latin typeface="Calibri" panose="020F0502020204030204" pitchFamily="34" charset="0"/>
              </a:rPr>
              <a:t>Repas de quartier le samedi 14 juin 2025 : appel aux bonnes volontés pour la mise en place des tables et chaises à 17h30</a:t>
            </a:r>
          </a:p>
          <a:p>
            <a:pPr marL="361950" indent="-361950" defTabSz="917575">
              <a:spcBef>
                <a:spcPts val="600"/>
              </a:spcBef>
              <a:spcAft>
                <a:spcPts val="0"/>
              </a:spcAft>
              <a:buSzPct val="100000"/>
              <a:buFont typeface="Wingdings" panose="05000000000000000000" pitchFamily="2" charset="2"/>
              <a:buChar char="Ø"/>
              <a:tabLst>
                <a:tab pos="361950" algn="l"/>
              </a:tabLst>
            </a:pPr>
            <a:r>
              <a:rPr lang="fr-FR" sz="2400" b="1" dirty="0">
                <a:latin typeface="Calibri" panose="020F0502020204030204" pitchFamily="34" charset="0"/>
                <a:ea typeface="Calibri" panose="020F0502020204030204" pitchFamily="34" charset="0"/>
                <a:cs typeface="Calibri" panose="020F0502020204030204" pitchFamily="34" charset="0"/>
              </a:rPr>
              <a:t>Grande rue St Michel terminé </a:t>
            </a:r>
            <a:r>
              <a:rPr lang="fr-FR" sz="2400" b="1" dirty="0">
                <a:latin typeface="+mj-lt"/>
                <a:sym typeface="Wingdings" panose="05000000000000000000" pitchFamily="2" charset="2"/>
              </a:rPr>
              <a:t>fin 2025 : </a:t>
            </a:r>
          </a:p>
          <a:p>
            <a:pPr marL="457200" indent="-457200" defTabSz="917575">
              <a:spcAft>
                <a:spcPts val="0"/>
              </a:spcAft>
              <a:buSzPct val="100000"/>
              <a:buFont typeface="Wingdings" panose="05000000000000000000" pitchFamily="2" charset="2"/>
              <a:buChar char="Ø"/>
              <a:tabLst>
                <a:tab pos="361950" algn="l"/>
              </a:tabLst>
            </a:pPr>
            <a:r>
              <a:rPr lang="fr-FR" sz="2400" b="1" dirty="0">
                <a:latin typeface="Calibri" panose="020F0502020204030204" pitchFamily="34" charset="0"/>
                <a:ea typeface="Calibri" panose="020F0502020204030204" pitchFamily="34" charset="0"/>
                <a:cs typeface="Calibri" panose="020F0502020204030204" pitchFamily="34" charset="0"/>
              </a:rPr>
              <a:t>Projet Ministère de la justice sur la prison St Michel </a:t>
            </a:r>
          </a:p>
          <a:p>
            <a:pPr marL="342900" indent="-342900">
              <a:spcBef>
                <a:spcPts val="1200"/>
              </a:spcBef>
              <a:spcAft>
                <a:spcPts val="0"/>
              </a:spcAft>
              <a:buSzPct val="100000"/>
              <a:buFont typeface="Wingdings" panose="05000000000000000000" pitchFamily="2" charset="2"/>
              <a:buChar char="Ø"/>
            </a:pPr>
            <a:r>
              <a:rPr lang="fr-FR" sz="2400" b="1" dirty="0">
                <a:latin typeface="+mn-lt"/>
              </a:rPr>
              <a:t>Visite du Busca </a:t>
            </a:r>
            <a:r>
              <a:rPr lang="fr-FR" sz="2400" b="1" dirty="0">
                <a:latin typeface="+mn-lt"/>
                <a:sym typeface="Wingdings" panose="05000000000000000000" pitchFamily="2" charset="2"/>
              </a:rPr>
              <a:t>vendredi 20 juin avec les adhérents des Toulousains de Toulouse</a:t>
            </a:r>
          </a:p>
          <a:p>
            <a:pPr marL="342900" indent="-342900">
              <a:spcBef>
                <a:spcPts val="1200"/>
              </a:spcBef>
              <a:spcAft>
                <a:spcPts val="0"/>
              </a:spcAft>
              <a:buSzPct val="100000"/>
              <a:buFont typeface="Wingdings" panose="05000000000000000000" pitchFamily="2" charset="2"/>
              <a:buChar char="Ø"/>
            </a:pPr>
            <a:r>
              <a:rPr lang="fr-FR" sz="2400" b="1" dirty="0">
                <a:latin typeface="+mn-lt"/>
              </a:rPr>
              <a:t>Rédaction d’un cahier N°1 « Le Busca, quelle histoire ? » et cahier N°2 « la famille Bastide, </a:t>
            </a:r>
            <a:r>
              <a:rPr lang="fr-FR" sz="2400" b="1" dirty="0" err="1">
                <a:latin typeface="+mn-lt"/>
              </a:rPr>
              <a:t>start-upper</a:t>
            </a:r>
            <a:r>
              <a:rPr lang="fr-FR" sz="2400" b="1" dirty="0">
                <a:latin typeface="+mn-lt"/>
              </a:rPr>
              <a:t> de la fin du 19</a:t>
            </a:r>
            <a:r>
              <a:rPr lang="fr-FR" sz="2400" b="1" baseline="30000" dirty="0">
                <a:latin typeface="+mn-lt"/>
              </a:rPr>
              <a:t>éme</a:t>
            </a:r>
            <a:r>
              <a:rPr lang="fr-FR" sz="2400" b="1" dirty="0">
                <a:latin typeface="+mn-lt"/>
              </a:rPr>
              <a:t> »</a:t>
            </a:r>
          </a:p>
          <a:p>
            <a:pPr eaLnBrk="1" fontAlgn="auto" hangingPunct="1">
              <a:spcBef>
                <a:spcPts val="1200"/>
              </a:spcBef>
              <a:spcAft>
                <a:spcPts val="2400"/>
              </a:spcAft>
              <a:buSzPct val="100000"/>
              <a:buNone/>
              <a:defRPr/>
            </a:pP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endParaRPr lang="fr-FR" sz="2400" b="1" dirty="0">
              <a:solidFill>
                <a:srgbClr val="FF0000"/>
              </a:solidFill>
              <a:highlight>
                <a:srgbClr val="FFFF00"/>
              </a:highlight>
              <a:latin typeface="+mn-lt"/>
            </a:endParaRPr>
          </a:p>
          <a:p>
            <a:pPr marL="457200" indent="-457200">
              <a:spcAft>
                <a:spcPts val="1200"/>
              </a:spcAft>
              <a:buFont typeface="Wingdings" panose="05000000000000000000" pitchFamily="2" charset="2"/>
              <a:buChar char="Ø"/>
            </a:pPr>
            <a:endParaRPr lang="fr-FR" sz="2400" dirty="0">
              <a:latin typeface="+mn-lt"/>
            </a:endParaRPr>
          </a:p>
        </p:txBody>
      </p:sp>
      <p:sp>
        <p:nvSpPr>
          <p:cNvPr id="2" name="Espace réservé du pied de page 4">
            <a:extLst>
              <a:ext uri="{FF2B5EF4-FFF2-40B4-BE49-F238E27FC236}">
                <a16:creationId xmlns:a16="http://schemas.microsoft.com/office/drawing/2014/main" id="{E11B1188-59AB-A3B0-71EA-46A1EA229021}"/>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
        <p:nvSpPr>
          <p:cNvPr id="3" name="ZoneTexte 2">
            <a:extLst>
              <a:ext uri="{FF2B5EF4-FFF2-40B4-BE49-F238E27FC236}">
                <a16:creationId xmlns:a16="http://schemas.microsoft.com/office/drawing/2014/main" id="{17696251-D450-F842-20AE-73D065017884}"/>
              </a:ext>
            </a:extLst>
          </p:cNvPr>
          <p:cNvSpPr txBox="1"/>
          <p:nvPr/>
        </p:nvSpPr>
        <p:spPr>
          <a:xfrm>
            <a:off x="0" y="0"/>
            <a:ext cx="9144000" cy="461665"/>
          </a:xfrm>
          <a:prstGeom prst="rect">
            <a:avLst/>
          </a:prstGeom>
          <a:noFill/>
        </p:spPr>
        <p:txBody>
          <a:bodyPr wrap="square" rtlCol="0">
            <a:spAutoFit/>
          </a:bodyPr>
          <a:lstStyle/>
          <a:p>
            <a:pPr algn="ctr">
              <a:spcAft>
                <a:spcPts val="1200"/>
              </a:spcAft>
              <a:buNone/>
            </a:pPr>
            <a:r>
              <a:rPr lang="fr-FR" sz="2400" b="1" u="sng" dirty="0">
                <a:solidFill>
                  <a:srgbClr val="009900"/>
                </a:solidFill>
                <a:latin typeface="Calibri"/>
              </a:rPr>
              <a:t>Actualités et prévisions 2025</a:t>
            </a:r>
            <a:endParaRPr lang="fr-FR" sz="2400" u="sng" dirty="0">
              <a:solidFill>
                <a:srgbClr val="009900"/>
              </a:solidFill>
              <a:latin typeface="Calibri"/>
            </a:endParaRPr>
          </a:p>
        </p:txBody>
      </p:sp>
    </p:spTree>
    <p:extLst>
      <p:ext uri="{BB962C8B-B14F-4D97-AF65-F5344CB8AC3E}">
        <p14:creationId xmlns:p14="http://schemas.microsoft.com/office/powerpoint/2010/main" val="11529374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7343549-8659-6362-65FD-2A433FE74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292" y="1844824"/>
            <a:ext cx="5793416" cy="3767699"/>
          </a:xfrm>
          <a:prstGeom prst="rect">
            <a:avLst/>
          </a:prstGeom>
        </p:spPr>
      </p:pic>
      <p:sp>
        <p:nvSpPr>
          <p:cNvPr id="8" name="Espace réservé du pied de page 4">
            <a:extLst>
              <a:ext uri="{FF2B5EF4-FFF2-40B4-BE49-F238E27FC236}">
                <a16:creationId xmlns:a16="http://schemas.microsoft.com/office/drawing/2014/main" id="{E85A64EE-FFBC-DB47-F9D9-0B66F4DB258D}"/>
              </a:ext>
            </a:extLst>
          </p:cNvPr>
          <p:cNvSpPr>
            <a:spLocks noGrp="1"/>
          </p:cNvSpPr>
          <p:nvPr>
            <p:ph type="ftr" sz="quarter" idx="11"/>
          </p:nvPr>
        </p:nvSpPr>
        <p:spPr>
          <a:xfrm>
            <a:off x="0" y="6583362"/>
            <a:ext cx="9144000" cy="274638"/>
          </a:xfrm>
        </p:spPr>
        <p:txBody>
          <a:bodyPr/>
          <a:lstStyle/>
          <a:p>
            <a:pPr>
              <a:defRPr/>
            </a:pPr>
            <a:r>
              <a:rPr lang="fr-FR" sz="1800" dirty="0">
                <a:solidFill>
                  <a:srgbClr val="00B050"/>
                </a:solidFill>
                <a:latin typeface="+mn-lt"/>
              </a:rPr>
              <a:t>Le Busca, notre quartier – Assemblée Générale du 10 mars 2025</a:t>
            </a:r>
            <a:endParaRPr lang="fr-FR" sz="1800" dirty="0">
              <a:latin typeface="+mn-lt"/>
            </a:endParaRPr>
          </a:p>
        </p:txBody>
      </p:sp>
      <p:sp>
        <p:nvSpPr>
          <p:cNvPr id="9" name="ZoneTexte 8">
            <a:extLst>
              <a:ext uri="{FF2B5EF4-FFF2-40B4-BE49-F238E27FC236}">
                <a16:creationId xmlns:a16="http://schemas.microsoft.com/office/drawing/2014/main" id="{279922C8-C16F-CAD1-1E9F-CDF7E7B1A826}"/>
              </a:ext>
            </a:extLst>
          </p:cNvPr>
          <p:cNvSpPr txBox="1"/>
          <p:nvPr/>
        </p:nvSpPr>
        <p:spPr>
          <a:xfrm>
            <a:off x="2303749" y="1331133"/>
            <a:ext cx="1512168" cy="461665"/>
          </a:xfrm>
          <a:prstGeom prst="rect">
            <a:avLst/>
          </a:prstGeom>
          <a:noFill/>
        </p:spPr>
        <p:txBody>
          <a:bodyPr wrap="square" rtlCol="0">
            <a:spAutoFit/>
          </a:bodyPr>
          <a:lstStyle/>
          <a:p>
            <a:r>
              <a:rPr lang="fr-FR" sz="2400" b="1" dirty="0"/>
              <a:t>Partage</a:t>
            </a:r>
          </a:p>
        </p:txBody>
      </p:sp>
      <p:sp>
        <p:nvSpPr>
          <p:cNvPr id="10" name="ZoneTexte 9">
            <a:extLst>
              <a:ext uri="{FF2B5EF4-FFF2-40B4-BE49-F238E27FC236}">
                <a16:creationId xmlns:a16="http://schemas.microsoft.com/office/drawing/2014/main" id="{8A212F3C-EFE1-C741-2D14-9454CBA81048}"/>
              </a:ext>
            </a:extLst>
          </p:cNvPr>
          <p:cNvSpPr txBox="1"/>
          <p:nvPr/>
        </p:nvSpPr>
        <p:spPr>
          <a:xfrm>
            <a:off x="5508104" y="1331132"/>
            <a:ext cx="1152128" cy="461665"/>
          </a:xfrm>
          <a:prstGeom prst="rect">
            <a:avLst/>
          </a:prstGeom>
          <a:noFill/>
        </p:spPr>
        <p:txBody>
          <a:bodyPr wrap="square" rtlCol="0">
            <a:spAutoFit/>
          </a:bodyPr>
          <a:lstStyle/>
          <a:p>
            <a:r>
              <a:rPr lang="fr-FR" sz="2400" b="1" dirty="0"/>
              <a:t>Amitié</a:t>
            </a:r>
          </a:p>
        </p:txBody>
      </p:sp>
      <p:sp>
        <p:nvSpPr>
          <p:cNvPr id="11" name="ZoneTexte 10">
            <a:extLst>
              <a:ext uri="{FF2B5EF4-FFF2-40B4-BE49-F238E27FC236}">
                <a16:creationId xmlns:a16="http://schemas.microsoft.com/office/drawing/2014/main" id="{4CC9C6A4-5205-9EEB-92DE-3BDC7B52EF22}"/>
              </a:ext>
            </a:extLst>
          </p:cNvPr>
          <p:cNvSpPr txBox="1"/>
          <p:nvPr/>
        </p:nvSpPr>
        <p:spPr>
          <a:xfrm>
            <a:off x="3923928" y="5811124"/>
            <a:ext cx="1296144" cy="461665"/>
          </a:xfrm>
          <a:prstGeom prst="rect">
            <a:avLst/>
          </a:prstGeom>
          <a:noFill/>
        </p:spPr>
        <p:txBody>
          <a:bodyPr wrap="square" rtlCol="0">
            <a:spAutoFit/>
          </a:bodyPr>
          <a:lstStyle/>
          <a:p>
            <a:r>
              <a:rPr lang="fr-FR" sz="2400" b="1" dirty="0"/>
              <a:t>Egalité</a:t>
            </a:r>
          </a:p>
        </p:txBody>
      </p:sp>
      <p:sp>
        <p:nvSpPr>
          <p:cNvPr id="2" name="ZoneTexte 1">
            <a:extLst>
              <a:ext uri="{FF2B5EF4-FFF2-40B4-BE49-F238E27FC236}">
                <a16:creationId xmlns:a16="http://schemas.microsoft.com/office/drawing/2014/main" id="{3CC39D19-9F19-1677-8891-05D3152DC30E}"/>
              </a:ext>
            </a:extLst>
          </p:cNvPr>
          <p:cNvSpPr txBox="1"/>
          <p:nvPr/>
        </p:nvSpPr>
        <p:spPr>
          <a:xfrm>
            <a:off x="467544" y="116343"/>
            <a:ext cx="8424936" cy="1200329"/>
          </a:xfrm>
          <a:prstGeom prst="rect">
            <a:avLst/>
          </a:prstGeom>
          <a:noFill/>
        </p:spPr>
        <p:txBody>
          <a:bodyPr wrap="square" rtlCol="0">
            <a:spAutoFit/>
          </a:bodyPr>
          <a:lstStyle/>
          <a:p>
            <a:pPr algn="ctr"/>
            <a:r>
              <a:rPr lang="fr-FR" sz="2400" dirty="0"/>
              <a:t>Emblème offert à tous par les enfants des écoles Pierre Dupont et St Exupère symbolisant ce que doit permettre l’aménagement urbain</a:t>
            </a:r>
          </a:p>
        </p:txBody>
      </p:sp>
    </p:spTree>
    <p:extLst>
      <p:ext uri="{BB962C8B-B14F-4D97-AF65-F5344CB8AC3E}">
        <p14:creationId xmlns:p14="http://schemas.microsoft.com/office/powerpoint/2010/main" val="12280796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0A919-D2FA-FB7B-8C45-0F208A186061}"/>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E9360BF-3809-5F67-E525-026845D29EE6}"/>
              </a:ext>
            </a:extLst>
          </p:cNvPr>
          <p:cNvSpPr>
            <a:spLocks noGrp="1"/>
          </p:cNvSpPr>
          <p:nvPr>
            <p:ph idx="1"/>
          </p:nvPr>
        </p:nvSpPr>
        <p:spPr>
          <a:xfrm>
            <a:off x="179512" y="260648"/>
            <a:ext cx="8640960" cy="6120680"/>
          </a:xfrm>
        </p:spPr>
        <p:txBody>
          <a:bodyPr anchor="t"/>
          <a:lstStyle/>
          <a:p>
            <a:pPr algn="ctr">
              <a:spcAft>
                <a:spcPts val="1200"/>
              </a:spcAft>
              <a:buNone/>
            </a:pPr>
            <a:r>
              <a:rPr lang="fr-FR" sz="3200" b="1" u="sng" dirty="0">
                <a:solidFill>
                  <a:srgbClr val="009900"/>
                </a:solidFill>
                <a:latin typeface="Calibri"/>
              </a:rPr>
              <a:t>Grands chantiers </a:t>
            </a:r>
            <a:r>
              <a:rPr lang="fr-FR" b="1" u="sng" dirty="0">
                <a:solidFill>
                  <a:srgbClr val="009900"/>
                </a:solidFill>
                <a:latin typeface="Calibri"/>
              </a:rPr>
              <a:t>après </a:t>
            </a:r>
            <a:r>
              <a:rPr lang="fr-FR" sz="3200" b="1" u="sng" dirty="0">
                <a:solidFill>
                  <a:srgbClr val="009900"/>
                </a:solidFill>
                <a:latin typeface="Calibri"/>
              </a:rPr>
              <a:t>2026</a:t>
            </a:r>
          </a:p>
          <a:p>
            <a:pPr algn="ctr">
              <a:spcAft>
                <a:spcPts val="600"/>
              </a:spcAft>
              <a:buNone/>
            </a:pPr>
            <a:r>
              <a:rPr lang="fr-FR" sz="2400" b="1" dirty="0">
                <a:solidFill>
                  <a:schemeClr val="tx1"/>
                </a:solidFill>
                <a:latin typeface="Calibri"/>
              </a:rPr>
              <a:t>Annoncés par </a:t>
            </a:r>
            <a:r>
              <a:rPr lang="fr-FR" sz="2400" b="1" dirty="0" err="1">
                <a:solidFill>
                  <a:schemeClr val="tx1"/>
                </a:solidFill>
                <a:latin typeface="Calibri"/>
              </a:rPr>
              <a:t>Jonnhy</a:t>
            </a:r>
            <a:r>
              <a:rPr lang="fr-FR" sz="2400" b="1" dirty="0">
                <a:solidFill>
                  <a:schemeClr val="tx1"/>
                </a:solidFill>
                <a:latin typeface="Calibri"/>
              </a:rPr>
              <a:t> DUNAL lors du bureau de quartier 5 </a:t>
            </a:r>
            <a:endParaRPr lang="fr-FR" sz="2400" dirty="0">
              <a:solidFill>
                <a:schemeClr val="tx1"/>
              </a:solidFill>
              <a:latin typeface="Calibri"/>
            </a:endParaRPr>
          </a:p>
          <a:p>
            <a:pPr marL="342900" indent="-342900">
              <a:spcBef>
                <a:spcPts val="1200"/>
              </a:spcBef>
              <a:spcAft>
                <a:spcPts val="0"/>
              </a:spcAft>
              <a:buSzPct val="100000"/>
              <a:buFont typeface="Wingdings" panose="05000000000000000000" pitchFamily="2" charset="2"/>
              <a:buChar char="v"/>
            </a:pPr>
            <a:r>
              <a:rPr lang="fr-FR" sz="2400" b="1" dirty="0">
                <a:latin typeface="+mn-lt"/>
              </a:rPr>
              <a:t>Aménagements </a:t>
            </a:r>
          </a:p>
          <a:p>
            <a:pPr marL="1085850" lvl="1" indent="-342900">
              <a:spcBef>
                <a:spcPts val="1200"/>
              </a:spcBef>
              <a:spcAft>
                <a:spcPts val="0"/>
              </a:spcAft>
              <a:buSzPct val="100000"/>
              <a:buFont typeface="Wingdings" panose="05000000000000000000" pitchFamily="2" charset="2"/>
              <a:buChar char="Ø"/>
            </a:pPr>
            <a:r>
              <a:rPr lang="fr-FR" sz="2400" b="1" dirty="0">
                <a:latin typeface="+mn-lt"/>
              </a:rPr>
              <a:t>des allées Mistral, </a:t>
            </a:r>
          </a:p>
          <a:p>
            <a:pPr marL="1085850" lvl="1" indent="-342900">
              <a:spcBef>
                <a:spcPts val="1200"/>
              </a:spcBef>
              <a:spcAft>
                <a:spcPts val="0"/>
              </a:spcAft>
              <a:buSzPct val="100000"/>
              <a:buFont typeface="Wingdings" panose="05000000000000000000" pitchFamily="2" charset="2"/>
              <a:buChar char="Ø"/>
            </a:pPr>
            <a:r>
              <a:rPr lang="fr-FR" sz="2400" b="1" dirty="0">
                <a:latin typeface="+mn-lt"/>
              </a:rPr>
              <a:t>Grand-Rond et François Verdier, </a:t>
            </a:r>
          </a:p>
          <a:p>
            <a:pPr marL="1085850" lvl="1" indent="-342900">
              <a:spcBef>
                <a:spcPts val="1200"/>
              </a:spcBef>
              <a:spcAft>
                <a:spcPts val="0"/>
              </a:spcAft>
              <a:buSzPct val="100000"/>
              <a:buFont typeface="Wingdings" panose="05000000000000000000" pitchFamily="2" charset="2"/>
              <a:buChar char="Ø"/>
            </a:pPr>
            <a:r>
              <a:rPr lang="fr-FR" sz="2400" b="1" dirty="0">
                <a:latin typeface="+mn-lt"/>
              </a:rPr>
              <a:t>des rues </a:t>
            </a:r>
          </a:p>
          <a:p>
            <a:pPr marL="1485900" lvl="2" indent="-342900">
              <a:spcBef>
                <a:spcPts val="1200"/>
              </a:spcBef>
              <a:spcAft>
                <a:spcPts val="0"/>
              </a:spcAft>
              <a:buSzPct val="100000"/>
              <a:buFont typeface="Wingdings" panose="05000000000000000000" pitchFamily="2" charset="2"/>
              <a:buChar char="q"/>
            </a:pPr>
            <a:r>
              <a:rPr lang="fr-FR" sz="2000" b="1" dirty="0">
                <a:latin typeface="+mn-lt"/>
              </a:rPr>
              <a:t>36 Ponts, </a:t>
            </a:r>
          </a:p>
          <a:p>
            <a:pPr marL="1485900" lvl="2" indent="-342900">
              <a:spcBef>
                <a:spcPts val="1200"/>
              </a:spcBef>
              <a:spcAft>
                <a:spcPts val="0"/>
              </a:spcAft>
              <a:buSzPct val="100000"/>
              <a:buFont typeface="Wingdings" panose="05000000000000000000" pitchFamily="2" charset="2"/>
              <a:buChar char="q"/>
            </a:pPr>
            <a:r>
              <a:rPr lang="fr-FR" sz="2000" b="1" dirty="0">
                <a:latin typeface="+mn-lt"/>
              </a:rPr>
              <a:t>Victor </a:t>
            </a:r>
            <a:r>
              <a:rPr lang="fr-FR" sz="2000" b="1" dirty="0" err="1">
                <a:latin typeface="+mn-lt"/>
              </a:rPr>
              <a:t>Ségoffin</a:t>
            </a:r>
            <a:r>
              <a:rPr lang="fr-FR" sz="2000" b="1" dirty="0">
                <a:latin typeface="+mn-lt"/>
              </a:rPr>
              <a:t>, </a:t>
            </a:r>
          </a:p>
          <a:p>
            <a:pPr marL="1485900" lvl="2" indent="-342900">
              <a:spcBef>
                <a:spcPts val="1200"/>
              </a:spcBef>
              <a:spcAft>
                <a:spcPts val="0"/>
              </a:spcAft>
              <a:buSzPct val="100000"/>
              <a:buFont typeface="Wingdings" panose="05000000000000000000" pitchFamily="2" charset="2"/>
              <a:buChar char="q"/>
            </a:pPr>
            <a:r>
              <a:rPr lang="fr-FR" sz="2000" b="1" dirty="0">
                <a:latin typeface="+mn-lt"/>
              </a:rPr>
              <a:t>Léo Lagrange, </a:t>
            </a:r>
          </a:p>
          <a:p>
            <a:pPr marL="1485900" lvl="2" indent="-342900">
              <a:spcBef>
                <a:spcPts val="1200"/>
              </a:spcBef>
              <a:spcAft>
                <a:spcPts val="0"/>
              </a:spcAft>
              <a:buSzPct val="100000"/>
              <a:buFont typeface="Wingdings" panose="05000000000000000000" pitchFamily="2" charset="2"/>
              <a:buChar char="q"/>
            </a:pPr>
            <a:r>
              <a:rPr lang="fr-FR" sz="2000" b="1" dirty="0" err="1">
                <a:latin typeface="+mn-lt"/>
              </a:rPr>
              <a:t>Duméril</a:t>
            </a:r>
            <a:endParaRPr lang="fr-FR" sz="2000" b="1" dirty="0">
              <a:latin typeface="+mn-lt"/>
            </a:endParaRPr>
          </a:p>
          <a:p>
            <a:pPr marL="1485900" lvl="2" indent="-342900">
              <a:spcBef>
                <a:spcPts val="1200"/>
              </a:spcBef>
              <a:spcAft>
                <a:spcPts val="0"/>
              </a:spcAft>
              <a:buSzPct val="100000"/>
              <a:buFont typeface="Wingdings" panose="05000000000000000000" pitchFamily="2" charset="2"/>
              <a:buChar char="q"/>
            </a:pPr>
            <a:r>
              <a:rPr lang="fr-FR" sz="2000" b="1" dirty="0">
                <a:latin typeface="+mn-lt"/>
              </a:rPr>
              <a:t>…</a:t>
            </a:r>
          </a:p>
          <a:p>
            <a:pPr marL="342900" indent="-342900">
              <a:spcBef>
                <a:spcPts val="1200"/>
              </a:spcBef>
              <a:spcAft>
                <a:spcPts val="0"/>
              </a:spcAft>
              <a:buSzPct val="100000"/>
              <a:buFont typeface="Wingdings" panose="05000000000000000000" pitchFamily="2" charset="2"/>
              <a:buChar char="v"/>
            </a:pPr>
            <a:r>
              <a:rPr lang="fr-FR" sz="2400" b="1" dirty="0">
                <a:latin typeface="+mn-lt"/>
              </a:rPr>
              <a:t>Le musée Georges </a:t>
            </a:r>
            <a:r>
              <a:rPr lang="fr-FR" sz="2400" b="1" dirty="0" err="1">
                <a:latin typeface="+mn-lt"/>
              </a:rPr>
              <a:t>Labit</a:t>
            </a:r>
            <a:endParaRPr lang="fr-FR" sz="2400" b="1" dirty="0">
              <a:latin typeface="+mn-lt"/>
            </a:endParaRPr>
          </a:p>
          <a:p>
            <a:pPr marL="342900" indent="-342900">
              <a:spcBef>
                <a:spcPts val="1200"/>
              </a:spcBef>
              <a:spcAft>
                <a:spcPts val="0"/>
              </a:spcAft>
              <a:buSzPct val="100000"/>
              <a:buFont typeface="Wingdings" panose="05000000000000000000" pitchFamily="2" charset="2"/>
              <a:buChar char="Ø"/>
            </a:pPr>
            <a:endParaRPr lang="fr-FR" sz="2400" b="1" dirty="0">
              <a:latin typeface="+mn-lt"/>
            </a:endParaRPr>
          </a:p>
          <a:p>
            <a:pPr marL="342900" indent="-342900">
              <a:spcBef>
                <a:spcPts val="1200"/>
              </a:spcBef>
              <a:spcAft>
                <a:spcPts val="0"/>
              </a:spcAft>
              <a:buSzPct val="100000"/>
              <a:buFont typeface="Wingdings" panose="05000000000000000000" pitchFamily="2" charset="2"/>
              <a:buChar char="Ø"/>
            </a:pPr>
            <a:endParaRPr lang="fr-FR" sz="2400" b="1" dirty="0">
              <a:latin typeface="+mn-lt"/>
            </a:endParaRPr>
          </a:p>
          <a:p>
            <a:pPr>
              <a:spcAft>
                <a:spcPts val="1200"/>
              </a:spcAft>
              <a:buSzPct val="100000"/>
              <a:buNone/>
            </a:pPr>
            <a:endParaRPr lang="fr-FR" sz="2000" dirty="0">
              <a:solidFill>
                <a:schemeClr val="tx1"/>
              </a:solidFill>
              <a:latin typeface="Calibri"/>
            </a:endParaRPr>
          </a:p>
          <a:p>
            <a:pPr eaLnBrk="1" fontAlgn="auto" hangingPunct="1">
              <a:spcBef>
                <a:spcPts val="1200"/>
              </a:spcBef>
              <a:spcAft>
                <a:spcPts val="2400"/>
              </a:spcAft>
              <a:buSzPct val="100000"/>
              <a:buNone/>
              <a:defRPr/>
            </a:pP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endParaRPr lang="fr-FR" sz="2400" b="1" dirty="0">
              <a:solidFill>
                <a:srgbClr val="FF0000"/>
              </a:solidFill>
              <a:highlight>
                <a:srgbClr val="FFFF00"/>
              </a:highlight>
              <a:latin typeface="+mn-lt"/>
            </a:endParaRPr>
          </a:p>
          <a:p>
            <a:pPr marL="457200" indent="-457200">
              <a:spcAft>
                <a:spcPts val="1200"/>
              </a:spcAft>
              <a:buFont typeface="Wingdings" panose="05000000000000000000" pitchFamily="2" charset="2"/>
              <a:buChar char="Ø"/>
            </a:pPr>
            <a:endParaRPr lang="fr-FR" sz="2400" dirty="0">
              <a:latin typeface="+mn-lt"/>
            </a:endParaRPr>
          </a:p>
        </p:txBody>
      </p:sp>
      <p:sp>
        <p:nvSpPr>
          <p:cNvPr id="2" name="Espace réservé du pied de page 4">
            <a:extLst>
              <a:ext uri="{FF2B5EF4-FFF2-40B4-BE49-F238E27FC236}">
                <a16:creationId xmlns:a16="http://schemas.microsoft.com/office/drawing/2014/main" id="{3E29FD6A-DD7F-1F07-6064-18F9E19AEA27}"/>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36579589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2E8EA3C-C627-48E1-B400-2C576B99E0B9}"/>
              </a:ext>
            </a:extLst>
          </p:cNvPr>
          <p:cNvSpPr>
            <a:spLocks noGrp="1"/>
          </p:cNvSpPr>
          <p:nvPr>
            <p:ph idx="1"/>
          </p:nvPr>
        </p:nvSpPr>
        <p:spPr>
          <a:xfrm>
            <a:off x="179512" y="548680"/>
            <a:ext cx="8784976" cy="6034682"/>
          </a:xfrm>
        </p:spPr>
        <p:txBody>
          <a:bodyPr anchor="t"/>
          <a:lstStyle/>
          <a:p>
            <a:pPr algn="ctr">
              <a:buNone/>
            </a:pPr>
            <a:r>
              <a:rPr lang="fr-FR" sz="4800" b="1" u="sng" dirty="0">
                <a:solidFill>
                  <a:srgbClr val="009900"/>
                </a:solidFill>
                <a:latin typeface="Calibri"/>
              </a:rPr>
              <a:t>Rapport moral </a:t>
            </a:r>
          </a:p>
          <a:p>
            <a:pPr algn="ctr">
              <a:spcBef>
                <a:spcPts val="2400"/>
              </a:spcBef>
              <a:spcAft>
                <a:spcPts val="1800"/>
              </a:spcAft>
              <a:buNone/>
            </a:pPr>
            <a:r>
              <a:rPr lang="fr-FR" sz="4800" b="1" kern="50" dirty="0">
                <a:solidFill>
                  <a:schemeClr val="tx1"/>
                </a:solidFill>
                <a:latin typeface="Calibri"/>
                <a:ea typeface="Times New Roman" panose="02020603050405020304" pitchFamily="18" charset="0"/>
                <a:cs typeface="Arial" panose="020B0604020202020204" pitchFamily="34" charset="0"/>
              </a:rPr>
              <a:t>Des questions ?</a:t>
            </a:r>
          </a:p>
          <a:p>
            <a:pPr algn="ctr">
              <a:buNone/>
            </a:pPr>
            <a:r>
              <a:rPr lang="fr-FR" sz="4800" kern="50" dirty="0">
                <a:solidFill>
                  <a:schemeClr val="tx1"/>
                </a:solidFill>
                <a:effectLst/>
                <a:latin typeface="Calibri"/>
                <a:ea typeface="Times New Roman" panose="02020603050405020304" pitchFamily="18" charset="0"/>
                <a:cs typeface="Arial" panose="020B0604020202020204" pitchFamily="34" charset="0"/>
              </a:rPr>
              <a:t>Nous vous proposons d’en discuter après les votes statutaires de l’AG</a:t>
            </a:r>
            <a:endParaRPr lang="fr-FR" sz="4800" kern="50" dirty="0">
              <a:solidFill>
                <a:schemeClr val="tx1"/>
              </a:solidFill>
              <a:effectLst/>
              <a:latin typeface="+mn-lt"/>
              <a:ea typeface="Times New Roman" panose="02020603050405020304" pitchFamily="18" charset="0"/>
              <a:cs typeface="Arial" panose="020B0604020202020204" pitchFamily="34" charset="0"/>
            </a:endParaRPr>
          </a:p>
        </p:txBody>
      </p:sp>
      <p:sp>
        <p:nvSpPr>
          <p:cNvPr id="5" name="Espace réservé du pied de page 4">
            <a:extLst>
              <a:ext uri="{FF2B5EF4-FFF2-40B4-BE49-F238E27FC236}">
                <a16:creationId xmlns:a16="http://schemas.microsoft.com/office/drawing/2014/main" id="{560C4A70-0A3D-4B41-BEFE-12CBAC6B9C47}"/>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36264592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6852" y="1700808"/>
            <a:ext cx="5596405" cy="4401205"/>
          </a:xfrm>
          <a:prstGeom prst="rect">
            <a:avLst/>
          </a:prstGeom>
          <a:noFill/>
        </p:spPr>
        <p:txBody>
          <a:bodyPr wrap="none" rtlCol="0">
            <a:spAutoFit/>
          </a:bodyPr>
          <a:lstStyle/>
          <a:p>
            <a:pPr algn="ctr"/>
            <a:r>
              <a:rPr lang="fr-FR" sz="4000" b="1" dirty="0"/>
              <a:t>VOTE </a:t>
            </a:r>
          </a:p>
          <a:p>
            <a:pPr algn="ctr"/>
            <a:r>
              <a:rPr lang="fr-FR" sz="4000" b="1" dirty="0"/>
              <a:t>DU RAPPORT MORAL</a:t>
            </a:r>
          </a:p>
          <a:p>
            <a:pPr algn="ctr"/>
            <a:endParaRPr lang="fr-FR" sz="4000" b="1" dirty="0"/>
          </a:p>
          <a:p>
            <a:pPr algn="ctr"/>
            <a:r>
              <a:rPr lang="fr-FR" sz="4000" b="1" dirty="0"/>
              <a:t>Qui est contre ?</a:t>
            </a:r>
          </a:p>
          <a:p>
            <a:pPr algn="ctr"/>
            <a:r>
              <a:rPr lang="fr-FR" sz="4000" b="1" dirty="0"/>
              <a:t>Qui s’abstient ?</a:t>
            </a:r>
          </a:p>
          <a:p>
            <a:pPr algn="ctr"/>
            <a:r>
              <a:rPr lang="fr-FR" sz="4000" b="1" dirty="0"/>
              <a:t>Qui est pour ?</a:t>
            </a:r>
          </a:p>
          <a:p>
            <a:pPr algn="ctr"/>
            <a:endParaRPr lang="fr-FR" sz="4000" b="1" dirty="0"/>
          </a:p>
        </p:txBody>
      </p:sp>
      <p:sp>
        <p:nvSpPr>
          <p:cNvPr id="2" name="Espace réservé du pied de page 4">
            <a:extLst>
              <a:ext uri="{FF2B5EF4-FFF2-40B4-BE49-F238E27FC236}">
                <a16:creationId xmlns:a16="http://schemas.microsoft.com/office/drawing/2014/main" id="{6A1BACCE-BE90-0AB8-FE0C-5C6DC792B3A3}"/>
              </a:ext>
            </a:extLst>
          </p:cNvPr>
          <p:cNvSpPr>
            <a:spLocks noGrp="1"/>
          </p:cNvSpPr>
          <p:nvPr>
            <p:ph type="ftr" sz="quarter" idx="11"/>
          </p:nvPr>
        </p:nvSpPr>
        <p:spPr>
          <a:xfrm>
            <a:off x="35496" y="6596759"/>
            <a:ext cx="9144000" cy="274638"/>
          </a:xfrm>
        </p:spPr>
        <p:txBody>
          <a:bodyPr/>
          <a:lstStyle/>
          <a:p>
            <a:pPr algn="ctr">
              <a:defRPr/>
            </a:pPr>
            <a:r>
              <a:rPr lang="fr-FR" sz="1800">
                <a:solidFill>
                  <a:srgbClr val="00B050"/>
                </a:solidFill>
                <a:latin typeface="+mn-lt"/>
              </a:rPr>
              <a:t>Le Busca, notre quartier – Assemblée Générale du 10 mars 2025</a:t>
            </a:r>
            <a:endParaRPr lang="fr-FR" sz="1800" dirty="0">
              <a:latin typeface="+mn-lt"/>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657" y="1988840"/>
            <a:ext cx="7188699" cy="1015663"/>
          </a:xfrm>
          <a:prstGeom prst="rect">
            <a:avLst/>
          </a:prstGeom>
        </p:spPr>
        <p:txBody>
          <a:bodyPr wrap="none">
            <a:spAutoFit/>
          </a:bodyPr>
          <a:lstStyle/>
          <a:p>
            <a:pPr marL="324000" algn="just" eaLnBrk="1" fontAlgn="auto">
              <a:spcBef>
                <a:spcPts val="600"/>
              </a:spcBef>
              <a:spcAft>
                <a:spcPts val="1800"/>
              </a:spcAft>
              <a:defRPr/>
            </a:pPr>
            <a:r>
              <a:rPr lang="fr-FR" sz="6000" b="1" dirty="0">
                <a:solidFill>
                  <a:srgbClr val="009900"/>
                </a:solidFill>
                <a:latin typeface="Calibri"/>
              </a:rPr>
              <a:t>RAPPORT FINANCIER</a:t>
            </a:r>
          </a:p>
        </p:txBody>
      </p:sp>
      <p:sp>
        <p:nvSpPr>
          <p:cNvPr id="3" name="Espace réservé du pied de page 4">
            <a:extLst>
              <a:ext uri="{FF2B5EF4-FFF2-40B4-BE49-F238E27FC236}">
                <a16:creationId xmlns:a16="http://schemas.microsoft.com/office/drawing/2014/main" id="{3C52ACDD-D935-9F84-8CE4-ACBC70FD2DD1}"/>
              </a:ext>
            </a:extLst>
          </p:cNvPr>
          <p:cNvSpPr>
            <a:spLocks noGrp="1"/>
          </p:cNvSpPr>
          <p:nvPr>
            <p:ph type="ftr" sz="quarter" idx="11"/>
          </p:nvPr>
        </p:nvSpPr>
        <p:spPr>
          <a:xfrm>
            <a:off x="0" y="6583362"/>
            <a:ext cx="9144000" cy="274638"/>
          </a:xfrm>
        </p:spPr>
        <p:txBody>
          <a:bodyPr/>
          <a:lstStyle/>
          <a:p>
            <a:pPr algn="ctr">
              <a:defRPr/>
            </a:pPr>
            <a:r>
              <a:rPr lang="fr-FR" sz="1800" dirty="0">
                <a:solidFill>
                  <a:srgbClr val="00B050"/>
                </a:solidFill>
                <a:latin typeface="+mn-lt"/>
              </a:rPr>
              <a:t>Le Busca, notre quartier – Assemblée Générale du 10 mars 2025</a:t>
            </a:r>
            <a:endParaRPr lang="fr-FR" sz="1800" dirty="0">
              <a:latin typeface="+mn-lt"/>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612740263"/>
              </p:ext>
            </p:extLst>
          </p:nvPr>
        </p:nvGraphicFramePr>
        <p:xfrm>
          <a:off x="429171" y="915990"/>
          <a:ext cx="8196943" cy="5096192"/>
        </p:xfrm>
        <a:graphic>
          <a:graphicData uri="http://schemas.openxmlformats.org/drawingml/2006/table">
            <a:tbl>
              <a:tblPr/>
              <a:tblGrid>
                <a:gridCol w="2939823">
                  <a:extLst>
                    <a:ext uri="{9D8B030D-6E8A-4147-A177-3AD203B41FA5}">
                      <a16:colId xmlns:a16="http://schemas.microsoft.com/office/drawing/2014/main" val="20000"/>
                    </a:ext>
                  </a:extLst>
                </a:gridCol>
                <a:gridCol w="1266253">
                  <a:extLst>
                    <a:ext uri="{9D8B030D-6E8A-4147-A177-3AD203B41FA5}">
                      <a16:colId xmlns:a16="http://schemas.microsoft.com/office/drawing/2014/main" val="20001"/>
                    </a:ext>
                  </a:extLst>
                </a:gridCol>
                <a:gridCol w="2340965">
                  <a:extLst>
                    <a:ext uri="{9D8B030D-6E8A-4147-A177-3AD203B41FA5}">
                      <a16:colId xmlns:a16="http://schemas.microsoft.com/office/drawing/2014/main" val="20002"/>
                    </a:ext>
                  </a:extLst>
                </a:gridCol>
                <a:gridCol w="464720">
                  <a:extLst>
                    <a:ext uri="{9D8B030D-6E8A-4147-A177-3AD203B41FA5}">
                      <a16:colId xmlns:a16="http://schemas.microsoft.com/office/drawing/2014/main" val="20003"/>
                    </a:ext>
                  </a:extLst>
                </a:gridCol>
                <a:gridCol w="1185182">
                  <a:extLst>
                    <a:ext uri="{9D8B030D-6E8A-4147-A177-3AD203B41FA5}">
                      <a16:colId xmlns:a16="http://schemas.microsoft.com/office/drawing/2014/main" val="20004"/>
                    </a:ext>
                  </a:extLst>
                </a:gridCol>
              </a:tblGrid>
              <a:tr h="306977">
                <a:tc gridSpan="5">
                  <a:txBody>
                    <a:bodyPr/>
                    <a:lstStyle/>
                    <a:p>
                      <a:pPr algn="ctr" fontAlgn="ctr"/>
                      <a:r>
                        <a:rPr lang="fr-FR" sz="1800" b="0" i="0" u="none" strike="noStrike" dirty="0">
                          <a:solidFill>
                            <a:srgbClr val="000000"/>
                          </a:solidFill>
                          <a:effectLst/>
                          <a:latin typeface="Calibri" panose="020F0502020204030204" pitchFamily="34" charset="0"/>
                        </a:rPr>
                        <a:t>Compte de Résultat</a:t>
                      </a:r>
                      <a:r>
                        <a:rPr lang="fr-FR" sz="1800" b="0" i="0" u="none" strike="noStrike" baseline="0" dirty="0">
                          <a:solidFill>
                            <a:srgbClr val="000000"/>
                          </a:solidFill>
                          <a:effectLst/>
                          <a:latin typeface="Calibri" panose="020F0502020204030204" pitchFamily="34" charset="0"/>
                        </a:rPr>
                        <a:t> arrêté au 31/12/2024</a:t>
                      </a:r>
                      <a:endParaRPr lang="fr-FR" sz="1800" b="0" i="0" u="none" strike="noStrike" dirty="0">
                        <a:solidFill>
                          <a:srgbClr val="000000"/>
                        </a:solidFill>
                        <a:effectLst/>
                        <a:latin typeface="Calibri" panose="020F0502020204030204" pitchFamily="34" charset="0"/>
                      </a:endParaRPr>
                    </a:p>
                  </a:txBody>
                  <a:tcPr marL="4005" marR="4005" marT="400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46371">
                <a:tc gridSpan="2">
                  <a:txBody>
                    <a:bodyPr/>
                    <a:lstStyle/>
                    <a:p>
                      <a:pPr algn="ctr" fontAlgn="ctr"/>
                      <a:r>
                        <a:rPr lang="fr-FR" sz="1400" b="1" i="0" u="none" strike="noStrike" dirty="0">
                          <a:solidFill>
                            <a:srgbClr val="000000"/>
                          </a:solidFill>
                          <a:effectLst/>
                          <a:latin typeface="Calibri" panose="020F0502020204030204" pitchFamily="34" charset="0"/>
                        </a:rPr>
                        <a:t>Charges 2024</a:t>
                      </a:r>
                    </a:p>
                  </a:txBody>
                  <a:tcPr marL="4005" marR="4005" marT="400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gridSpan="3">
                  <a:txBody>
                    <a:bodyPr/>
                    <a:lstStyle/>
                    <a:p>
                      <a:pPr algn="ctr" fontAlgn="ctr"/>
                      <a:r>
                        <a:rPr lang="fr-FR" sz="1400" b="1" i="0" u="none" strike="noStrike" dirty="0">
                          <a:solidFill>
                            <a:srgbClr val="000000"/>
                          </a:solidFill>
                          <a:effectLst/>
                          <a:latin typeface="Calibri" panose="020F0502020204030204" pitchFamily="34" charset="0"/>
                        </a:rPr>
                        <a:t>Produits 2024</a:t>
                      </a:r>
                    </a:p>
                  </a:txBody>
                  <a:tcPr marL="4005" marR="4005" marT="400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328456">
                <a:tc>
                  <a:txBody>
                    <a:bodyPr/>
                    <a:lstStyle/>
                    <a:p>
                      <a:pPr algn="l" fontAlgn="ctr"/>
                      <a:r>
                        <a:rPr lang="fr-FR" sz="1200" b="1" i="0" u="none" strike="noStrike" dirty="0">
                          <a:solidFill>
                            <a:srgbClr val="000000"/>
                          </a:solidFill>
                          <a:effectLst/>
                          <a:latin typeface="Calibri" panose="020F0502020204030204" pitchFamily="34" charset="0"/>
                        </a:rPr>
                        <a:t>Frais Impression Journaux (3)</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baseline="0" dirty="0">
                          <a:solidFill>
                            <a:srgbClr val="000000"/>
                          </a:solidFill>
                          <a:effectLst/>
                          <a:latin typeface="Calibri" panose="020F0502020204030204" pitchFamily="34" charset="0"/>
                        </a:rPr>
                        <a:t>4 462,65 </a:t>
                      </a:r>
                      <a:r>
                        <a:rPr lang="fr-FR" sz="1200" b="1" i="0" u="none" strike="noStrike" dirty="0">
                          <a:solidFill>
                            <a:srgbClr val="000000"/>
                          </a:solidFill>
                          <a:effectLst/>
                          <a:latin typeface="Calibri" panose="020F0502020204030204" pitchFamily="34" charset="0"/>
                        </a:rPr>
                        <a:t>€</a:t>
                      </a:r>
                    </a:p>
                  </a:txBody>
                  <a:tcPr marL="4005" marR="54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fr-FR" sz="1200" b="1" i="0" u="none" strike="noStrike" dirty="0">
                          <a:solidFill>
                            <a:srgbClr val="000000"/>
                          </a:solidFill>
                          <a:effectLst/>
                          <a:latin typeface="Calibri" panose="020F0502020204030204" pitchFamily="34" charset="0"/>
                        </a:rPr>
                        <a:t>COTISATIONS ANNONCEURS</a:t>
                      </a:r>
                    </a:p>
                    <a:p>
                      <a:pPr algn="l" fontAlgn="ctr"/>
                      <a:r>
                        <a:rPr lang="fr-FR" sz="1200" b="1" i="0" u="none" strike="noStrike" dirty="0">
                          <a:solidFill>
                            <a:srgbClr val="000000"/>
                          </a:solidFill>
                          <a:effectLst/>
                          <a:latin typeface="Calibri" panose="020F0502020204030204" pitchFamily="34" charset="0"/>
                        </a:rPr>
                        <a:t>(49)</a:t>
                      </a:r>
                    </a:p>
                  </a:txBody>
                  <a:tcPr marL="54000" marR="4005"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r" fontAlgn="ctr"/>
                      <a:r>
                        <a:rPr lang="fr-FR" sz="1200" b="1" i="0" u="none" strike="noStrike" dirty="0">
                          <a:solidFill>
                            <a:srgbClr val="000000"/>
                          </a:solidFill>
                          <a:effectLst/>
                          <a:latin typeface="Calibri" panose="020F0502020204030204" pitchFamily="34" charset="0"/>
                        </a:rPr>
                        <a:t>4 225,00 €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fr-FR"/>
                    </a:p>
                  </a:txBody>
                  <a:tcPr/>
                </a:tc>
                <a:extLst>
                  <a:ext uri="{0D108BD9-81ED-4DB2-BD59-A6C34878D82A}">
                    <a16:rowId xmlns:a16="http://schemas.microsoft.com/office/drawing/2014/main" val="10002"/>
                  </a:ext>
                </a:extLst>
              </a:tr>
              <a:tr h="369765">
                <a:tc>
                  <a:txBody>
                    <a:bodyPr/>
                    <a:lstStyle/>
                    <a:p>
                      <a:pPr algn="l" fontAlgn="ctr"/>
                      <a:r>
                        <a:rPr lang="fr-FR" sz="1200" b="1" i="0" u="none" strike="noStrike" dirty="0">
                          <a:solidFill>
                            <a:srgbClr val="000000"/>
                          </a:solidFill>
                          <a:effectLst/>
                          <a:latin typeface="Calibri" panose="020F0502020204030204" pitchFamily="34" charset="0"/>
                        </a:rPr>
                        <a:t>Frais de communication</a:t>
                      </a:r>
                      <a:br>
                        <a:rPr lang="fr-FR" sz="1200" b="1" i="0" u="none" strike="noStrike" dirty="0">
                          <a:solidFill>
                            <a:srgbClr val="000000"/>
                          </a:solidFill>
                          <a:effectLst/>
                          <a:latin typeface="Calibri" panose="020F0502020204030204" pitchFamily="34" charset="0"/>
                        </a:rPr>
                      </a:br>
                      <a:r>
                        <a:rPr lang="fr-FR" sz="1200" b="1" i="0" u="none" strike="noStrike" dirty="0">
                          <a:solidFill>
                            <a:srgbClr val="000000"/>
                          </a:solidFill>
                          <a:effectLst/>
                          <a:latin typeface="Calibri" panose="020F0502020204030204" pitchFamily="34" charset="0"/>
                        </a:rPr>
                        <a:t>(Impressions Flyer, documentations AG, CA)</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565,24 €</a:t>
                      </a:r>
                    </a:p>
                  </a:txBody>
                  <a:tcPr marL="4005" marR="54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3"/>
                  </a:ext>
                </a:extLst>
              </a:tr>
              <a:tr h="369765">
                <a:tc>
                  <a:txBody>
                    <a:bodyPr/>
                    <a:lstStyle/>
                    <a:p>
                      <a:pPr algn="l" fontAlgn="ctr"/>
                      <a:r>
                        <a:rPr lang="fr-FR" sz="1200" b="1" i="0" u="none" strike="noStrike" dirty="0">
                          <a:solidFill>
                            <a:srgbClr val="000000"/>
                          </a:solidFill>
                          <a:effectLst/>
                          <a:latin typeface="Calibri" panose="020F0502020204030204" pitchFamily="34" charset="0"/>
                        </a:rPr>
                        <a:t>Frais  d'Organisation</a:t>
                      </a:r>
                      <a:br>
                        <a:rPr lang="fr-FR" sz="1200" b="1" i="0" u="none" strike="noStrike" dirty="0">
                          <a:solidFill>
                            <a:srgbClr val="000000"/>
                          </a:solidFill>
                          <a:effectLst/>
                          <a:latin typeface="Calibri" panose="020F0502020204030204" pitchFamily="34" charset="0"/>
                        </a:rPr>
                      </a:br>
                      <a:r>
                        <a:rPr lang="fr-FR" sz="1200" b="1" i="0" u="none" strike="noStrike" dirty="0">
                          <a:solidFill>
                            <a:srgbClr val="000000"/>
                          </a:solidFill>
                          <a:effectLst/>
                          <a:latin typeface="Calibri" panose="020F0502020204030204" pitchFamily="34" charset="0"/>
                        </a:rPr>
                        <a:t>( AG, Repas de Quartier)</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676,15 €</a:t>
                      </a:r>
                    </a:p>
                  </a:txBody>
                  <a:tcPr marL="4005" marR="54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fr-FR" sz="1200" b="1" i="0" u="none" strike="noStrike" dirty="0">
                          <a:solidFill>
                            <a:srgbClr val="000000"/>
                          </a:solidFill>
                          <a:effectLst/>
                          <a:latin typeface="Calibri" panose="020F0502020204030204" pitchFamily="34" charset="0"/>
                        </a:rPr>
                        <a:t>COTISATIONS+ DONS INDIVIDUELS</a:t>
                      </a:r>
                    </a:p>
                    <a:p>
                      <a:pPr algn="l" fontAlgn="ctr"/>
                      <a:r>
                        <a:rPr lang="fr-FR" sz="1200" b="1" i="0" u="none" strike="noStrike" dirty="0">
                          <a:solidFill>
                            <a:srgbClr val="000000"/>
                          </a:solidFill>
                          <a:effectLst/>
                          <a:latin typeface="Calibri" panose="020F0502020204030204" pitchFamily="34" charset="0"/>
                        </a:rPr>
                        <a:t>(164)</a:t>
                      </a:r>
                    </a:p>
                  </a:txBody>
                  <a:tcPr marL="54000" marR="4005"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r" fontAlgn="ctr"/>
                      <a:r>
                        <a:rPr lang="fr-FR" sz="1200" b="1" i="0" u="none" strike="noStrike" dirty="0">
                          <a:solidFill>
                            <a:srgbClr val="000000"/>
                          </a:solidFill>
                          <a:effectLst/>
                          <a:latin typeface="Calibri" panose="020F0502020204030204" pitchFamily="34" charset="0"/>
                        </a:rPr>
                        <a:t>2 602,00 €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fr-FR"/>
                    </a:p>
                  </a:txBody>
                  <a:tcPr/>
                </a:tc>
                <a:extLst>
                  <a:ext uri="{0D108BD9-81ED-4DB2-BD59-A6C34878D82A}">
                    <a16:rowId xmlns:a16="http://schemas.microsoft.com/office/drawing/2014/main" val="10004"/>
                  </a:ext>
                </a:extLst>
              </a:tr>
              <a:tr h="552645">
                <a:tc>
                  <a:txBody>
                    <a:bodyPr/>
                    <a:lstStyle/>
                    <a:p>
                      <a:pPr algn="l" fontAlgn="ctr"/>
                      <a:r>
                        <a:rPr lang="fr-FR" sz="1200" b="1" i="0" u="none" strike="noStrike" dirty="0">
                          <a:solidFill>
                            <a:srgbClr val="000000"/>
                          </a:solidFill>
                          <a:effectLst/>
                          <a:latin typeface="Calibri" panose="020F0502020204030204" pitchFamily="34" charset="0"/>
                        </a:rPr>
                        <a:t>Frais Administratif</a:t>
                      </a:r>
                      <a:br>
                        <a:rPr lang="fr-FR" sz="1200" b="1" i="0" u="none" strike="noStrike" dirty="0">
                          <a:solidFill>
                            <a:srgbClr val="000000"/>
                          </a:solidFill>
                          <a:effectLst/>
                          <a:latin typeface="Calibri" panose="020F0502020204030204" pitchFamily="34" charset="0"/>
                        </a:rPr>
                      </a:br>
                      <a:r>
                        <a:rPr lang="fr-FR" sz="1200" b="1" i="0" u="none" strike="noStrike" dirty="0">
                          <a:solidFill>
                            <a:srgbClr val="000000"/>
                          </a:solidFill>
                          <a:effectLst/>
                          <a:latin typeface="Calibri" panose="020F0502020204030204" pitchFamily="34" charset="0"/>
                        </a:rPr>
                        <a:t>(Location salle, Assurance, cotisations PIC, UCQ, Hébergement site)</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276,93 €</a:t>
                      </a:r>
                    </a:p>
                  </a:txBody>
                  <a:tcPr marL="4005" marR="54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5"/>
                  </a:ext>
                </a:extLst>
              </a:tr>
              <a:tr h="232905">
                <a:tc>
                  <a:txBody>
                    <a:bodyPr/>
                    <a:lstStyle/>
                    <a:p>
                      <a:pPr algn="l" fontAlgn="ctr"/>
                      <a:r>
                        <a:rPr lang="fr-FR" sz="1200" b="1" i="0" u="none" strike="noStrike" dirty="0">
                          <a:solidFill>
                            <a:srgbClr val="000000"/>
                          </a:solidFill>
                          <a:effectLst/>
                          <a:latin typeface="Calibri" panose="020F0502020204030204" pitchFamily="34" charset="0"/>
                        </a:rPr>
                        <a:t>Frais TPE (Paiement  </a:t>
                      </a:r>
                      <a:r>
                        <a:rPr lang="fr-FR" sz="1200" b="1" i="0" u="none" strike="noStrike" dirty="0" err="1">
                          <a:solidFill>
                            <a:srgbClr val="000000"/>
                          </a:solidFill>
                          <a:effectLst/>
                          <a:latin typeface="Calibri" panose="020F0502020204030204" pitchFamily="34" charset="0"/>
                        </a:rPr>
                        <a:t>Pay</a:t>
                      </a:r>
                      <a:r>
                        <a:rPr lang="fr-FR" sz="1200" b="1" i="0" u="none" strike="noStrike" dirty="0">
                          <a:solidFill>
                            <a:srgbClr val="000000"/>
                          </a:solidFill>
                          <a:effectLst/>
                          <a:latin typeface="Calibri" panose="020F0502020204030204" pitchFamily="34" charset="0"/>
                        </a:rPr>
                        <a:t>-Asso CM)</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7,51 €</a:t>
                      </a:r>
                    </a:p>
                  </a:txBody>
                  <a:tcPr marL="4005" marR="54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solidFill>
                            <a:srgbClr val="000000"/>
                          </a:solidFill>
                          <a:effectLst/>
                          <a:latin typeface="Calibri" panose="020F0502020204030204" pitchFamily="34" charset="0"/>
                        </a:rPr>
                        <a:t>Intérêts Livret BLEU</a:t>
                      </a:r>
                    </a:p>
                  </a:txBody>
                  <a:tcPr marL="54000" marR="4005"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fr-FR" sz="1200" b="1" i="0" u="none" strike="noStrike" dirty="0">
                          <a:solidFill>
                            <a:srgbClr val="000000"/>
                          </a:solidFill>
                          <a:effectLst/>
                          <a:latin typeface="Calibri" panose="020F0502020204030204" pitchFamily="34" charset="0"/>
                        </a:rPr>
                        <a:t>170,71 €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7"/>
                  </a:ext>
                </a:extLst>
              </a:tr>
              <a:tr h="238877">
                <a:tc>
                  <a:txBody>
                    <a:bodyPr/>
                    <a:lstStyle/>
                    <a:p>
                      <a:pPr algn="l" fontAlgn="ctr"/>
                      <a:r>
                        <a:rPr lang="fr-FR" sz="1200" b="1" i="0" u="none" strike="noStrike" dirty="0">
                          <a:solidFill>
                            <a:srgbClr val="000000"/>
                          </a:solidFill>
                          <a:effectLst/>
                          <a:latin typeface="Calibri" panose="020F0502020204030204" pitchFamily="34" charset="0"/>
                        </a:rPr>
                        <a:t>Frais  Bancaires ( tenue de compte)</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64,30 €</a:t>
                      </a:r>
                    </a:p>
                  </a:txBody>
                  <a:tcPr marL="4005" marR="54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solidFill>
                            <a:srgbClr val="000000"/>
                          </a:solidFill>
                          <a:effectLst/>
                          <a:latin typeface="Calibri" panose="020F0502020204030204" pitchFamily="34" charset="0"/>
                        </a:rPr>
                        <a:t>Remboursement Frais Bancaires</a:t>
                      </a:r>
                    </a:p>
                  </a:txBody>
                  <a:tcPr marL="54000" marR="4005"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fr-FR" sz="1200" b="1" i="0" u="none" strike="noStrike" dirty="0">
                          <a:solidFill>
                            <a:srgbClr val="000000"/>
                          </a:solidFill>
                          <a:effectLst/>
                          <a:latin typeface="Calibri" panose="020F0502020204030204" pitchFamily="34" charset="0"/>
                        </a:rPr>
                        <a:t>55,30 €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8"/>
                  </a:ext>
                </a:extLst>
              </a:tr>
              <a:tr h="232605">
                <a:tc>
                  <a:txBody>
                    <a:bodyPr/>
                    <a:lstStyle/>
                    <a:p>
                      <a:pPr algn="ctr" fontAlgn="ctr"/>
                      <a:r>
                        <a:rPr lang="fr-FR" sz="1500" b="0" i="0" u="none" strike="noStrike" dirty="0">
                          <a:solidFill>
                            <a:srgbClr val="000000"/>
                          </a:solidFill>
                          <a:effectLst/>
                          <a:latin typeface="Calibri" panose="020F0502020204030204" pitchFamily="34" charset="0"/>
                        </a:rPr>
                        <a:t>Total Charges</a:t>
                      </a:r>
                    </a:p>
                  </a:txBody>
                  <a:tcPr marL="4005"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6 052,78 €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fr-FR" sz="1500" b="0" i="0" u="none" strike="noStrike" dirty="0">
                          <a:solidFill>
                            <a:srgbClr val="000000"/>
                          </a:solidFill>
                          <a:effectLst/>
                          <a:latin typeface="Calibri" panose="020F0502020204030204" pitchFamily="34" charset="0"/>
                        </a:rPr>
                        <a:t>Total Produits</a:t>
                      </a:r>
                    </a:p>
                  </a:txBody>
                  <a:tcPr marL="4005"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r" fontAlgn="ctr"/>
                      <a:r>
                        <a:rPr lang="fr-FR" sz="1200" b="1" i="0" u="none" strike="noStrike" dirty="0">
                          <a:solidFill>
                            <a:srgbClr val="000000"/>
                          </a:solidFill>
                          <a:effectLst/>
                          <a:latin typeface="Calibri" panose="020F0502020204030204" pitchFamily="34" charset="0"/>
                        </a:rPr>
                        <a:t>7 053,01 €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9"/>
                  </a:ext>
                </a:extLst>
              </a:tr>
              <a:tr h="209745">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fr-FR" sz="1400" dirty="0"/>
                    </a:p>
                  </a:txBody>
                  <a:tcPr marL="4005" marR="4005" marT="400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fr-FR"/>
                    </a:p>
                  </a:txBody>
                  <a:tcPr/>
                </a:tc>
                <a:extLst>
                  <a:ext uri="{0D108BD9-81ED-4DB2-BD59-A6C34878D82A}">
                    <a16:rowId xmlns:a16="http://schemas.microsoft.com/office/drawing/2014/main" val="10010"/>
                  </a:ext>
                </a:extLst>
              </a:tr>
              <a:tr h="125411">
                <a:tc rowSpan="2">
                  <a:txBody>
                    <a:bodyPr/>
                    <a:lstStyle/>
                    <a:p>
                      <a:pPr algn="l" fontAlgn="ctr"/>
                      <a:r>
                        <a:rPr lang="fr-FR" sz="1500" b="1" i="0" u="none" strike="noStrike" dirty="0">
                          <a:solidFill>
                            <a:srgbClr val="000000"/>
                          </a:solidFill>
                          <a:effectLst/>
                          <a:latin typeface="Calibri" panose="020F0502020204030204" pitchFamily="34" charset="0"/>
                        </a:rPr>
                        <a:t>RESULTAT 2024 (excédent)</a:t>
                      </a:r>
                    </a:p>
                  </a:txBody>
                  <a:tcPr marL="4005"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r" fontAlgn="ctr"/>
                      <a:r>
                        <a:rPr lang="fr-FR" sz="1500" b="1" i="0" u="none" strike="noStrike" dirty="0">
                          <a:solidFill>
                            <a:srgbClr val="000000"/>
                          </a:solidFill>
                          <a:effectLst/>
                          <a:latin typeface="Calibri" panose="020F0502020204030204" pitchFamily="34" charset="0"/>
                        </a:rPr>
                        <a:t>1000,23 €</a:t>
                      </a:r>
                    </a:p>
                  </a:txBody>
                  <a:tcPr marL="4005" marR="4005"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FDC8"/>
                    </a:solidFill>
                  </a:tcPr>
                </a:tc>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w="190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a:noFill/>
                    </a:lnT>
                    <a:lnB>
                      <a:noFill/>
                    </a:lnB>
                  </a:tcPr>
                </a:tc>
                <a:tc hMerge="1">
                  <a:txBody>
                    <a:bodyPr/>
                    <a:lstStyle/>
                    <a:p>
                      <a:endParaRPr lang="fr-FR"/>
                    </a:p>
                  </a:txBody>
                  <a:tcPr/>
                </a:tc>
                <a:extLst>
                  <a:ext uri="{0D108BD9-81ED-4DB2-BD59-A6C34878D82A}">
                    <a16:rowId xmlns:a16="http://schemas.microsoft.com/office/drawing/2014/main" val="10011"/>
                  </a:ext>
                </a:extLst>
              </a:tr>
              <a:tr h="107195">
                <a:tc vMerge="1">
                  <a:txBody>
                    <a:bodyPr/>
                    <a:lstStyle/>
                    <a:p>
                      <a:endParaRPr lang="fr-FR"/>
                    </a:p>
                  </a:txBody>
                  <a:tcPr/>
                </a:tc>
                <a:tc vMerge="1">
                  <a:txBody>
                    <a:bodyPr/>
                    <a:lstStyle/>
                    <a:p>
                      <a:endParaRPr lang="fr-FR"/>
                    </a:p>
                  </a:txBody>
                  <a:tcPr/>
                </a:tc>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w="190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a:noFill/>
                    </a:lnT>
                    <a:lnB>
                      <a:noFill/>
                    </a:lnB>
                  </a:tcPr>
                </a:tc>
                <a:tc hMerge="1">
                  <a:txBody>
                    <a:bodyPr/>
                    <a:lstStyle/>
                    <a:p>
                      <a:endParaRPr lang="fr-FR"/>
                    </a:p>
                  </a:txBody>
                  <a:tcPr/>
                </a:tc>
                <a:extLst>
                  <a:ext uri="{0D108BD9-81ED-4DB2-BD59-A6C34878D82A}">
                    <a16:rowId xmlns:a16="http://schemas.microsoft.com/office/drawing/2014/main" val="10012"/>
                  </a:ext>
                </a:extLst>
              </a:tr>
              <a:tr h="209745">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endParaRPr lang="fr-FR" sz="1400" dirty="0"/>
                    </a:p>
                  </a:txBody>
                  <a:tcPr marL="4005" marR="4005" marT="400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a:noFill/>
                    </a:lnT>
                    <a:lnB>
                      <a:noFill/>
                    </a:lnB>
                  </a:tcPr>
                </a:tc>
                <a:tc gridSpan="2">
                  <a:txBody>
                    <a:bodyPr/>
                    <a:lstStyle/>
                    <a:p>
                      <a:pPr algn="l" fontAlgn="b"/>
                      <a:endParaRPr lang="fr-FR" sz="500" b="0" i="0" u="none" strike="noStrike">
                        <a:solidFill>
                          <a:srgbClr val="000000"/>
                        </a:solidFill>
                        <a:effectLst/>
                        <a:latin typeface="Calibri" panose="020F0502020204030204" pitchFamily="34" charset="0"/>
                      </a:endParaRPr>
                    </a:p>
                  </a:txBody>
                  <a:tcPr marL="4005" marR="4005" marT="4005" marB="0" anchor="b">
                    <a:lnL>
                      <a:noFill/>
                    </a:lnL>
                    <a:lnR>
                      <a:noFill/>
                    </a:lnR>
                    <a:lnT>
                      <a:noFill/>
                    </a:lnT>
                    <a:lnB>
                      <a:noFill/>
                    </a:lnB>
                  </a:tcPr>
                </a:tc>
                <a:tc hMerge="1">
                  <a:txBody>
                    <a:bodyPr/>
                    <a:lstStyle/>
                    <a:p>
                      <a:endParaRPr lang="fr-FR"/>
                    </a:p>
                  </a:txBody>
                  <a:tcPr/>
                </a:tc>
                <a:extLst>
                  <a:ext uri="{0D108BD9-81ED-4DB2-BD59-A6C34878D82A}">
                    <a16:rowId xmlns:a16="http://schemas.microsoft.com/office/drawing/2014/main" val="10013"/>
                  </a:ext>
                </a:extLst>
              </a:tr>
              <a:tr h="209745">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endParaRPr lang="fr-FR" sz="1400"/>
                    </a:p>
                  </a:txBody>
                  <a:tcPr marL="4005" marR="4005" marT="400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algn="l" fontAlgn="b"/>
                      <a:endParaRPr lang="fr-FR" sz="500" b="0" i="0" u="none" strike="noStrike">
                        <a:solidFill>
                          <a:srgbClr val="000000"/>
                        </a:solidFill>
                        <a:effectLst/>
                        <a:latin typeface="Calibri" panose="020F0502020204030204" pitchFamily="34" charset="0"/>
                      </a:endParaRPr>
                    </a:p>
                  </a:txBody>
                  <a:tcPr marL="4005" marR="4005" marT="4005"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fr-FR" dirty="0"/>
                    </a:p>
                  </a:txBody>
                  <a:tcPr/>
                </a:tc>
                <a:extLst>
                  <a:ext uri="{0D108BD9-81ED-4DB2-BD59-A6C34878D82A}">
                    <a16:rowId xmlns:a16="http://schemas.microsoft.com/office/drawing/2014/main" val="10014"/>
                  </a:ext>
                </a:extLst>
              </a:tr>
              <a:tr h="179157">
                <a:tc gridSpan="2">
                  <a:txBody>
                    <a:bodyPr/>
                    <a:lstStyle/>
                    <a:p>
                      <a:pPr algn="ctr" fontAlgn="b"/>
                      <a:r>
                        <a:rPr lang="fr-FR" sz="1100" b="1" i="0" u="none" strike="noStrike" dirty="0">
                          <a:solidFill>
                            <a:srgbClr val="000000"/>
                          </a:solidFill>
                          <a:effectLst/>
                          <a:latin typeface="Calibri" panose="020F0502020204030204" pitchFamily="34" charset="0"/>
                        </a:rPr>
                        <a:t>Vérification Bancaire</a:t>
                      </a:r>
                    </a:p>
                  </a:txBody>
                  <a:tcPr marL="4005" marR="4005" marT="400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3">
                  <a:txBody>
                    <a:bodyPr/>
                    <a:lstStyle/>
                    <a:p>
                      <a:pPr algn="ctr" fontAlgn="b"/>
                      <a:r>
                        <a:rPr lang="fr-FR" sz="1100" b="1" i="0" u="none" strike="noStrike" dirty="0">
                          <a:solidFill>
                            <a:srgbClr val="000000"/>
                          </a:solidFill>
                          <a:effectLst/>
                          <a:latin typeface="Calibri" panose="020F0502020204030204" pitchFamily="34" charset="0"/>
                        </a:rPr>
                        <a:t>LIVRET BLEU</a:t>
                      </a:r>
                    </a:p>
                  </a:txBody>
                  <a:tcPr marL="4005" marR="4005" marT="400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5"/>
                  </a:ext>
                </a:extLst>
              </a:tr>
              <a:tr h="214988">
                <a:tc>
                  <a:txBody>
                    <a:bodyPr/>
                    <a:lstStyle/>
                    <a:p>
                      <a:pPr algn="l" fontAlgn="ctr"/>
                      <a:r>
                        <a:rPr lang="fr-FR" sz="1100" b="1" i="0" u="none" strike="noStrike" dirty="0">
                          <a:solidFill>
                            <a:srgbClr val="000000"/>
                          </a:solidFill>
                          <a:effectLst/>
                          <a:latin typeface="Calibri" panose="020F0502020204030204" pitchFamily="34" charset="0"/>
                        </a:rPr>
                        <a:t>A : Solde Compte Crédit Mutuel au 31/12/2023</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323,96 €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fr-FR" sz="1100" b="1" i="0" u="none" strike="noStrike" dirty="0">
                          <a:solidFill>
                            <a:srgbClr val="000000"/>
                          </a:solidFill>
                          <a:effectLst/>
                          <a:latin typeface="Calibri" panose="020F0502020204030204" pitchFamily="34" charset="0"/>
                        </a:rPr>
                        <a:t>Solde Livret Bleu Crédit Mutuel au 01/01/2024</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fr-FR" sz="1600" b="1" i="0" u="none" strike="noStrike" dirty="0">
                        <a:solidFill>
                          <a:srgbClr val="000000"/>
                        </a:solidFill>
                        <a:effectLst/>
                        <a:latin typeface="Calibri" panose="020F0502020204030204" pitchFamily="34" charset="0"/>
                      </a:endParaRPr>
                    </a:p>
                  </a:txBody>
                  <a:tcPr marL="5340" marR="72000" marT="53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5 690,50 €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6885">
                <a:tc>
                  <a:txBody>
                    <a:bodyPr/>
                    <a:lstStyle/>
                    <a:p>
                      <a:pPr algn="l" fontAlgn="ctr"/>
                      <a:r>
                        <a:rPr lang="fr-FR" sz="1100" b="1" i="0" u="none" strike="noStrike" dirty="0">
                          <a:solidFill>
                            <a:srgbClr val="000000"/>
                          </a:solidFill>
                          <a:effectLst/>
                          <a:latin typeface="Calibri" panose="020F0502020204030204" pitchFamily="34" charset="0"/>
                        </a:rPr>
                        <a:t>B : Solde Compte Crédit Mutuel au 31/12/2024</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553,48 €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fr-FR" sz="1100" b="1" i="0" u="none" strike="noStrike" dirty="0">
                          <a:solidFill>
                            <a:srgbClr val="000000"/>
                          </a:solidFill>
                          <a:effectLst/>
                          <a:latin typeface="Calibri" panose="020F0502020204030204" pitchFamily="34" charset="0"/>
                        </a:rPr>
                        <a:t>Solde Livret Bleu Crédit Mutuel au 31/12/2024</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r" fontAlgn="ctr"/>
                      <a:endParaRPr lang="fr-FR" sz="1600" b="1" i="0" u="none" strike="noStrike" dirty="0">
                        <a:solidFill>
                          <a:srgbClr val="000000"/>
                        </a:solidFill>
                        <a:effectLst/>
                        <a:latin typeface="Calibri" panose="020F0502020204030204" pitchFamily="34" charset="0"/>
                      </a:endParaRPr>
                    </a:p>
                  </a:txBody>
                  <a:tcPr marL="5340" marR="72000" marT="534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6</a:t>
                      </a:r>
                      <a:r>
                        <a:rPr lang="fr-FR" sz="1200" b="1" i="0" u="none" strike="noStrike" baseline="0" dirty="0">
                          <a:solidFill>
                            <a:srgbClr val="000000"/>
                          </a:solidFill>
                          <a:effectLst/>
                          <a:latin typeface="Calibri" panose="020F0502020204030204" pitchFamily="34" charset="0"/>
                        </a:rPr>
                        <a:t> 461,21</a:t>
                      </a:r>
                      <a:r>
                        <a:rPr lang="fr-FR" sz="1200" b="1" i="0" u="none" strike="noStrike" dirty="0">
                          <a:solidFill>
                            <a:srgbClr val="000000"/>
                          </a:solidFill>
                          <a:effectLst/>
                          <a:latin typeface="Calibri" panose="020F0502020204030204" pitchFamily="34" charset="0"/>
                        </a:rPr>
                        <a:t>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9745">
                <a:tc>
                  <a:txBody>
                    <a:bodyPr/>
                    <a:lstStyle/>
                    <a:p>
                      <a:pPr algn="l" fontAlgn="ctr"/>
                      <a:r>
                        <a:rPr lang="fr-FR" sz="1100" b="1" i="0" u="none" strike="noStrike" dirty="0">
                          <a:solidFill>
                            <a:srgbClr val="000000"/>
                          </a:solidFill>
                          <a:effectLst/>
                          <a:latin typeface="Calibri" panose="020F0502020204030204" pitchFamily="34" charset="0"/>
                        </a:rPr>
                        <a:t>C:  Résultat exercice 2024</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1 000,23 €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pPr algn="l" fontAlgn="b"/>
                      <a:endParaRPr lang="fr-FR" sz="600" b="0" i="0" u="none" strike="noStrike">
                        <a:solidFill>
                          <a:srgbClr val="000000"/>
                        </a:solidFill>
                        <a:effectLst/>
                        <a:latin typeface="Calibri" panose="020F0502020204030204" pitchFamily="34" charset="0"/>
                      </a:endParaRPr>
                    </a:p>
                  </a:txBody>
                  <a:tcPr marL="5340" marR="5340" marT="534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endParaRPr lang="fr-FR" sz="1400"/>
                    </a:p>
                  </a:txBody>
                  <a:tcPr marL="4005" marR="4005" marT="400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209745">
                <a:tc>
                  <a:txBody>
                    <a:bodyPr/>
                    <a:lstStyle/>
                    <a:p>
                      <a:pPr algn="l" fontAlgn="ctr"/>
                      <a:r>
                        <a:rPr lang="fr-FR" sz="1100" b="1" i="0" u="none" strike="noStrike" dirty="0">
                          <a:solidFill>
                            <a:srgbClr val="000000"/>
                          </a:solidFill>
                          <a:effectLst/>
                          <a:latin typeface="Calibri" panose="020F0502020204030204" pitchFamily="34" charset="0"/>
                        </a:rPr>
                        <a:t>D : Provision 2024 (Placement sur livret Bleu)</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770,71 €</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w="190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fr-FR" sz="600" b="0" i="0" u="none" strike="noStrike">
                        <a:solidFill>
                          <a:srgbClr val="000000"/>
                        </a:solidFill>
                        <a:effectLst/>
                        <a:latin typeface="Calibri" panose="020F0502020204030204" pitchFamily="34" charset="0"/>
                      </a:endParaRPr>
                    </a:p>
                  </a:txBody>
                  <a:tcPr marL="5340" marR="5340" marT="5340" marB="0" anchor="b">
                    <a:lnL>
                      <a:noFill/>
                    </a:lnL>
                    <a:lnR>
                      <a:noFill/>
                    </a:lnR>
                    <a:lnT>
                      <a:noFill/>
                    </a:lnT>
                    <a:lnB>
                      <a:noFill/>
                    </a:lnB>
                  </a:tcPr>
                </a:tc>
                <a:tc>
                  <a:txBody>
                    <a:bodyPr/>
                    <a:lstStyle/>
                    <a:p>
                      <a:endParaRPr lang="fr-FR" sz="1400"/>
                    </a:p>
                  </a:txBody>
                  <a:tcPr marL="4005" marR="4005" marT="4005" marB="0" anchor="b">
                    <a:lnL>
                      <a:noFill/>
                    </a:lnL>
                    <a:lnR>
                      <a:noFill/>
                    </a:lnR>
                    <a:lnT>
                      <a:noFill/>
                    </a:lnT>
                    <a:lnB>
                      <a:noFill/>
                    </a:lnB>
                  </a:tcPr>
                </a:tc>
                <a:extLst>
                  <a:ext uri="{0D108BD9-81ED-4DB2-BD59-A6C34878D82A}">
                    <a16:rowId xmlns:a16="http://schemas.microsoft.com/office/drawing/2014/main" val="10019"/>
                  </a:ext>
                </a:extLst>
              </a:tr>
              <a:tr h="209745">
                <a:tc>
                  <a:txBody>
                    <a:bodyPr/>
                    <a:lstStyle/>
                    <a:p>
                      <a:pPr algn="l" fontAlgn="ctr"/>
                      <a:r>
                        <a:rPr lang="fr-FR" sz="1100" b="1" i="0" u="none" strike="noStrike" dirty="0">
                          <a:solidFill>
                            <a:srgbClr val="000000"/>
                          </a:solidFill>
                          <a:effectLst/>
                          <a:latin typeface="Calibri" panose="020F0502020204030204" pitchFamily="34" charset="0"/>
                        </a:rPr>
                        <a:t>Vérification : B = A+C-D</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Calibri" panose="020F0502020204030204" pitchFamily="34" charset="0"/>
                        </a:rPr>
                        <a:t>553,48</a:t>
                      </a:r>
                      <a:r>
                        <a:rPr lang="fr-FR" sz="1200" b="1" i="0" u="none" strike="noStrike" baseline="0" dirty="0">
                          <a:solidFill>
                            <a:srgbClr val="000000"/>
                          </a:solidFill>
                          <a:effectLst/>
                          <a:latin typeface="Calibri" panose="020F0502020204030204" pitchFamily="34" charset="0"/>
                        </a:rPr>
                        <a:t> </a:t>
                      </a:r>
                      <a:r>
                        <a:rPr lang="fr-FR" sz="1200" b="1" i="0" u="none" strike="noStrike" dirty="0">
                          <a:solidFill>
                            <a:srgbClr val="000000"/>
                          </a:solidFill>
                          <a:effectLst/>
                          <a:latin typeface="Calibri" panose="020F0502020204030204" pitchFamily="34" charset="0"/>
                        </a:rPr>
                        <a:t>€</a:t>
                      </a:r>
                    </a:p>
                  </a:txBody>
                  <a:tcPr marL="4005" marR="54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w="190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fr-FR" sz="600" b="0" i="0" u="none" strike="noStrike" dirty="0">
                        <a:solidFill>
                          <a:srgbClr val="000000"/>
                        </a:solidFill>
                        <a:effectLst/>
                        <a:latin typeface="Calibri" panose="020F0502020204030204" pitchFamily="34" charset="0"/>
                      </a:endParaRPr>
                    </a:p>
                  </a:txBody>
                  <a:tcPr marL="5340" marR="5340" marT="5340" marB="0" anchor="b">
                    <a:lnL>
                      <a:noFill/>
                    </a:lnL>
                    <a:lnR>
                      <a:noFill/>
                    </a:lnR>
                    <a:lnT>
                      <a:noFill/>
                    </a:lnT>
                    <a:lnB>
                      <a:noFill/>
                    </a:lnB>
                  </a:tcPr>
                </a:tc>
                <a:tc>
                  <a:txBody>
                    <a:bodyPr/>
                    <a:lstStyle/>
                    <a:p>
                      <a:endParaRPr lang="fr-FR" sz="1400" dirty="0"/>
                    </a:p>
                  </a:txBody>
                  <a:tcPr marL="4005" marR="4005" marT="4005" marB="0" anchor="b">
                    <a:lnL>
                      <a:noFill/>
                    </a:lnL>
                    <a:lnR>
                      <a:noFill/>
                    </a:lnR>
                    <a:lnT>
                      <a:noFill/>
                    </a:lnT>
                    <a:lnB>
                      <a:noFill/>
                    </a:lnB>
                  </a:tcPr>
                </a:tc>
                <a:extLst>
                  <a:ext uri="{0D108BD9-81ED-4DB2-BD59-A6C34878D82A}">
                    <a16:rowId xmlns:a16="http://schemas.microsoft.com/office/drawing/2014/main" val="10020"/>
                  </a:ext>
                </a:extLst>
              </a:tr>
            </a:tbl>
          </a:graphicData>
        </a:graphic>
      </p:graphicFrame>
      <p:sp>
        <p:nvSpPr>
          <p:cNvPr id="3" name="ZoneTexte 2">
            <a:extLst>
              <a:ext uri="{FF2B5EF4-FFF2-40B4-BE49-F238E27FC236}">
                <a16:creationId xmlns:a16="http://schemas.microsoft.com/office/drawing/2014/main" id="{6C1D4AD2-29AF-3576-D101-350C6EE8913D}"/>
              </a:ext>
            </a:extLst>
          </p:cNvPr>
          <p:cNvSpPr txBox="1"/>
          <p:nvPr/>
        </p:nvSpPr>
        <p:spPr>
          <a:xfrm>
            <a:off x="2241642" y="188640"/>
            <a:ext cx="457200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fr-FR" sz="3200" b="1" u="sng" dirty="0">
                <a:solidFill>
                  <a:srgbClr val="009900"/>
                </a:solidFill>
                <a:latin typeface="Calibri"/>
              </a:rPr>
              <a:t>Rapport financier </a:t>
            </a:r>
          </a:p>
        </p:txBody>
      </p:sp>
      <p:sp>
        <p:nvSpPr>
          <p:cNvPr id="2" name="Espace réservé du pied de page 4">
            <a:extLst>
              <a:ext uri="{FF2B5EF4-FFF2-40B4-BE49-F238E27FC236}">
                <a16:creationId xmlns:a16="http://schemas.microsoft.com/office/drawing/2014/main" id="{427C9A75-D192-905B-38D2-777CB18FB683}"/>
              </a:ext>
            </a:extLst>
          </p:cNvPr>
          <p:cNvSpPr>
            <a:spLocks noGrp="1"/>
          </p:cNvSpPr>
          <p:nvPr>
            <p:ph type="ftr" sz="quarter" idx="11"/>
          </p:nvPr>
        </p:nvSpPr>
        <p:spPr>
          <a:xfrm>
            <a:off x="0" y="6583362"/>
            <a:ext cx="9144000" cy="274638"/>
          </a:xfrm>
        </p:spPr>
        <p:txBody>
          <a:bodyPr/>
          <a:lstStyle/>
          <a:p>
            <a:pPr algn="ctr">
              <a:defRPr/>
            </a:pPr>
            <a:r>
              <a:rPr lang="fr-FR" sz="1800" dirty="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138671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00BC1F1-A811-B817-F41D-1EFA011D9986}"/>
              </a:ext>
            </a:extLst>
          </p:cNvPr>
          <p:cNvSpPr>
            <a:spLocks noGrp="1"/>
          </p:cNvSpPr>
          <p:nvPr>
            <p:ph type="title" idx="4294967295"/>
          </p:nvPr>
        </p:nvSpPr>
        <p:spPr>
          <a:xfrm>
            <a:off x="-25854" y="188640"/>
            <a:ext cx="9144000" cy="5865472"/>
          </a:xfrm>
        </p:spPr>
        <p:txBody>
          <a:bodyPr/>
          <a:lstStyle/>
          <a:p>
            <a:pPr algn="l">
              <a:lnSpc>
                <a:spcPct val="150000"/>
              </a:lnSpc>
            </a:pPr>
            <a:r>
              <a:rPr lang="fr-FR" b="1" dirty="0">
                <a:latin typeface="Calibri"/>
              </a:rPr>
              <a:t>1 - Rapport moral 2024</a:t>
            </a:r>
            <a:br>
              <a:rPr lang="fr-FR" b="1" dirty="0">
                <a:latin typeface="Calibri"/>
              </a:rPr>
            </a:br>
            <a:r>
              <a:rPr lang="fr-FR" b="1" dirty="0">
                <a:latin typeface="Calibri"/>
              </a:rPr>
              <a:t>2 - Rapport financier</a:t>
            </a:r>
            <a:br>
              <a:rPr lang="fr-FR" b="1" dirty="0">
                <a:latin typeface="Calibri"/>
              </a:rPr>
            </a:br>
            <a:r>
              <a:rPr lang="fr-FR" b="1" dirty="0">
                <a:latin typeface="Calibri"/>
              </a:rPr>
              <a:t>3 - </a:t>
            </a:r>
            <a:r>
              <a:rPr lang="fr-FR" sz="4400" b="1" dirty="0">
                <a:latin typeface="Calibri"/>
              </a:rPr>
              <a:t>Cotisations 2026</a:t>
            </a:r>
            <a:br>
              <a:rPr lang="fr-FR" sz="4400" b="1" dirty="0">
                <a:latin typeface="Calibri"/>
              </a:rPr>
            </a:br>
            <a:r>
              <a:rPr lang="fr-FR" sz="4400" b="1" dirty="0">
                <a:latin typeface="Calibri"/>
              </a:rPr>
              <a:t>4 - </a:t>
            </a:r>
            <a:r>
              <a:rPr lang="fr-FR" sz="4400" b="1" dirty="0">
                <a:latin typeface="Calibri" pitchFamily="18"/>
                <a:ea typeface="Microsoft YaHei" pitchFamily="2"/>
                <a:cs typeface="Arial" pitchFamily="2"/>
              </a:rPr>
              <a:t>Election du Conseil 	d'Administration</a:t>
            </a:r>
            <a:endParaRPr lang="fr-FR" dirty="0"/>
          </a:p>
        </p:txBody>
      </p:sp>
      <p:sp>
        <p:nvSpPr>
          <p:cNvPr id="6" name="Espace réservé du pied de page 4">
            <a:extLst>
              <a:ext uri="{FF2B5EF4-FFF2-40B4-BE49-F238E27FC236}">
                <a16:creationId xmlns:a16="http://schemas.microsoft.com/office/drawing/2014/main" id="{46AD4570-893C-56B3-6CA8-F09958C64A53}"/>
              </a:ext>
            </a:extLst>
          </p:cNvPr>
          <p:cNvSpPr>
            <a:spLocks noGrp="1"/>
          </p:cNvSpPr>
          <p:nvPr>
            <p:ph type="ftr" sz="quarter" idx="11"/>
          </p:nvPr>
        </p:nvSpPr>
        <p:spPr>
          <a:xfrm>
            <a:off x="0" y="6561348"/>
            <a:ext cx="9144000" cy="216024"/>
          </a:xfrm>
        </p:spPr>
        <p:txBody>
          <a:bodyPr/>
          <a:lstStyle/>
          <a:p>
            <a:pPr>
              <a:defRPr/>
            </a:pPr>
            <a:r>
              <a:rPr lang="fr-FR" sz="1800" dirty="0">
                <a:solidFill>
                  <a:srgbClr val="00B050"/>
                </a:solidFill>
                <a:latin typeface="+mn-lt"/>
              </a:rPr>
              <a:t>Le Busca, notre quartier – Assemblée Générale du 10 mars 2025</a:t>
            </a:r>
          </a:p>
        </p:txBody>
      </p:sp>
    </p:spTree>
    <p:extLst>
      <p:ext uri="{BB962C8B-B14F-4D97-AF65-F5344CB8AC3E}">
        <p14:creationId xmlns:p14="http://schemas.microsoft.com/office/powerpoint/2010/main" val="15726876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9347" y="980728"/>
            <a:ext cx="8845306" cy="4752528"/>
          </a:xfrm>
          <a:prstGeom prst="rect">
            <a:avLst/>
          </a:prstGeom>
        </p:spPr>
      </p:pic>
      <p:sp>
        <p:nvSpPr>
          <p:cNvPr id="3" name="ZoneTexte 2">
            <a:extLst>
              <a:ext uri="{FF2B5EF4-FFF2-40B4-BE49-F238E27FC236}">
                <a16:creationId xmlns:a16="http://schemas.microsoft.com/office/drawing/2014/main" id="{2689602F-567B-D67E-47D5-55358DE9F7A9}"/>
              </a:ext>
            </a:extLst>
          </p:cNvPr>
          <p:cNvSpPr txBox="1"/>
          <p:nvPr/>
        </p:nvSpPr>
        <p:spPr>
          <a:xfrm>
            <a:off x="2241642" y="188640"/>
            <a:ext cx="457200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fr-FR" sz="3200" b="1" u="sng" dirty="0">
                <a:solidFill>
                  <a:srgbClr val="009900"/>
                </a:solidFill>
                <a:latin typeface="Calibri"/>
              </a:rPr>
              <a:t>Rapport financier </a:t>
            </a:r>
          </a:p>
        </p:txBody>
      </p:sp>
      <p:sp>
        <p:nvSpPr>
          <p:cNvPr id="4" name="Espace réservé du pied de page 4">
            <a:extLst>
              <a:ext uri="{FF2B5EF4-FFF2-40B4-BE49-F238E27FC236}">
                <a16:creationId xmlns:a16="http://schemas.microsoft.com/office/drawing/2014/main" id="{4C65ED1D-B8FE-1DA1-63B2-F5ADE25A8B08}"/>
              </a:ext>
            </a:extLst>
          </p:cNvPr>
          <p:cNvSpPr>
            <a:spLocks noGrp="1"/>
          </p:cNvSpPr>
          <p:nvPr>
            <p:ph type="ftr" sz="quarter" idx="11"/>
          </p:nvPr>
        </p:nvSpPr>
        <p:spPr>
          <a:xfrm>
            <a:off x="0" y="6583362"/>
            <a:ext cx="9144000" cy="274638"/>
          </a:xfrm>
        </p:spPr>
        <p:txBody>
          <a:bodyPr/>
          <a:lstStyle/>
          <a:p>
            <a:pPr algn="ctr">
              <a:defRPr/>
            </a:pPr>
            <a:r>
              <a:rPr lang="fr-FR" sz="1800" dirty="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323971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06657" y="1732548"/>
            <a:ext cx="8258430" cy="3284621"/>
          </a:xfrm>
          <a:prstGeom prst="rect">
            <a:avLst/>
          </a:prstGeom>
        </p:spPr>
      </p:pic>
      <p:sp>
        <p:nvSpPr>
          <p:cNvPr id="3" name="Espace réservé du pied de page 4">
            <a:extLst>
              <a:ext uri="{FF2B5EF4-FFF2-40B4-BE49-F238E27FC236}">
                <a16:creationId xmlns:a16="http://schemas.microsoft.com/office/drawing/2014/main" id="{2B04617E-9CC9-685B-BB85-A242D8067EB0}"/>
              </a:ext>
            </a:extLst>
          </p:cNvPr>
          <p:cNvSpPr>
            <a:spLocks noGrp="1"/>
          </p:cNvSpPr>
          <p:nvPr>
            <p:ph type="ftr" sz="quarter" idx="11"/>
          </p:nvPr>
        </p:nvSpPr>
        <p:spPr>
          <a:xfrm>
            <a:off x="0" y="6583362"/>
            <a:ext cx="9144000" cy="274638"/>
          </a:xfrm>
        </p:spPr>
        <p:txBody>
          <a:bodyPr/>
          <a:lstStyle/>
          <a:p>
            <a:pPr algn="ctr">
              <a:defRPr/>
            </a:pPr>
            <a:r>
              <a:rPr lang="fr-FR" sz="1800" dirty="0">
                <a:solidFill>
                  <a:srgbClr val="00B050"/>
                </a:solidFill>
                <a:latin typeface="+mn-lt"/>
              </a:rPr>
              <a:t>Le Busca, notre quartier – Assemblée Générale du 10 mars 2025</a:t>
            </a:r>
            <a:endParaRPr lang="fr-FR" sz="1800" dirty="0">
              <a:latin typeface="+mn-lt"/>
            </a:endParaRPr>
          </a:p>
        </p:txBody>
      </p:sp>
      <p:sp>
        <p:nvSpPr>
          <p:cNvPr id="5" name="ZoneTexte 4">
            <a:extLst>
              <a:ext uri="{FF2B5EF4-FFF2-40B4-BE49-F238E27FC236}">
                <a16:creationId xmlns:a16="http://schemas.microsoft.com/office/drawing/2014/main" id="{CA776757-1A3E-A4DF-E5E5-025D25ED937C}"/>
              </a:ext>
            </a:extLst>
          </p:cNvPr>
          <p:cNvSpPr txBox="1"/>
          <p:nvPr/>
        </p:nvSpPr>
        <p:spPr>
          <a:xfrm>
            <a:off x="2241642" y="188640"/>
            <a:ext cx="457200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fr-FR" sz="3200" b="1" u="sng" dirty="0">
                <a:solidFill>
                  <a:srgbClr val="009900"/>
                </a:solidFill>
                <a:latin typeface="Calibri"/>
              </a:rPr>
              <a:t>Rapport financier </a:t>
            </a:r>
          </a:p>
        </p:txBody>
      </p:sp>
    </p:spTree>
    <p:extLst>
      <p:ext uri="{BB962C8B-B14F-4D97-AF65-F5344CB8AC3E}">
        <p14:creationId xmlns:p14="http://schemas.microsoft.com/office/powerpoint/2010/main" val="3698658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609559703"/>
              </p:ext>
            </p:extLst>
          </p:nvPr>
        </p:nvGraphicFramePr>
        <p:xfrm>
          <a:off x="323528" y="980729"/>
          <a:ext cx="8633095" cy="6166465"/>
        </p:xfrm>
        <a:graphic>
          <a:graphicData uri="http://schemas.openxmlformats.org/drawingml/2006/table">
            <a:tbl>
              <a:tblPr/>
              <a:tblGrid>
                <a:gridCol w="3008928">
                  <a:extLst>
                    <a:ext uri="{9D8B030D-6E8A-4147-A177-3AD203B41FA5}">
                      <a16:colId xmlns:a16="http://schemas.microsoft.com/office/drawing/2014/main" val="20000"/>
                    </a:ext>
                  </a:extLst>
                </a:gridCol>
                <a:gridCol w="1354661">
                  <a:extLst>
                    <a:ext uri="{9D8B030D-6E8A-4147-A177-3AD203B41FA5}">
                      <a16:colId xmlns:a16="http://schemas.microsoft.com/office/drawing/2014/main" val="20004"/>
                    </a:ext>
                  </a:extLst>
                </a:gridCol>
                <a:gridCol w="3001575">
                  <a:extLst>
                    <a:ext uri="{9D8B030D-6E8A-4147-A177-3AD203B41FA5}">
                      <a16:colId xmlns:a16="http://schemas.microsoft.com/office/drawing/2014/main" val="20002"/>
                    </a:ext>
                  </a:extLst>
                </a:gridCol>
                <a:gridCol w="1267931">
                  <a:extLst>
                    <a:ext uri="{9D8B030D-6E8A-4147-A177-3AD203B41FA5}">
                      <a16:colId xmlns:a16="http://schemas.microsoft.com/office/drawing/2014/main" val="20005"/>
                    </a:ext>
                  </a:extLst>
                </a:gridCol>
              </a:tblGrid>
              <a:tr h="240921">
                <a:tc gridSpan="4">
                  <a:txBody>
                    <a:bodyPr/>
                    <a:lstStyle/>
                    <a:p>
                      <a:pPr algn="ctr" fontAlgn="ctr"/>
                      <a:r>
                        <a:rPr lang="fr-FR" sz="1800" b="1" i="0" u="none" strike="noStrike" dirty="0">
                          <a:solidFill>
                            <a:srgbClr val="000000"/>
                          </a:solidFill>
                          <a:effectLst/>
                          <a:latin typeface="Calibri" panose="020F0502020204030204" pitchFamily="34" charset="0"/>
                        </a:rPr>
                        <a:t>PREVISIONNEL 2025</a:t>
                      </a:r>
                    </a:p>
                  </a:txBody>
                  <a:tcPr marL="4005" marR="4005" marT="400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lnL w="19050" cap="flat" cmpd="sng" algn="ctr">
                      <a:solidFill>
                        <a:srgbClr val="000000"/>
                      </a:solidFill>
                      <a:prstDash val="solid"/>
                      <a:round/>
                      <a:headEnd type="none" w="med" len="med"/>
                      <a:tailEnd type="none" w="med" len="med"/>
                    </a:lnL>
                  </a:tcPr>
                </a:tc>
                <a:tc hMerge="1">
                  <a:txBody>
                    <a:bodyPr/>
                    <a:lstStyle/>
                    <a:p>
                      <a:endParaRPr lang="fr-FR"/>
                    </a:p>
                  </a:txBody>
                  <a:tcPr>
                    <a:lnL w="19050" cap="flat" cmpd="sng" algn="ctr">
                      <a:solidFill>
                        <a:srgbClr val="000000"/>
                      </a:solidFill>
                      <a:prstDash val="solid"/>
                      <a:round/>
                      <a:headEnd type="none" w="med" len="med"/>
                      <a:tailEnd type="none" w="med" len="med"/>
                    </a:lnL>
                  </a:tcPr>
                </a:tc>
                <a:tc hMerge="1">
                  <a:txBody>
                    <a:bodyPr/>
                    <a:lstStyle/>
                    <a:p>
                      <a:endParaRPr lang="fr-FR"/>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188153">
                <a:tc gridSpan="2">
                  <a:txBody>
                    <a:bodyPr/>
                    <a:lstStyle/>
                    <a:p>
                      <a:pPr algn="ctr" fontAlgn="ctr"/>
                      <a:r>
                        <a:rPr lang="fr-FR" sz="1400" b="1" i="0" u="none" strike="noStrike" dirty="0">
                          <a:solidFill>
                            <a:srgbClr val="000000"/>
                          </a:solidFill>
                          <a:effectLst/>
                          <a:latin typeface="Calibri" panose="020F0502020204030204" pitchFamily="34" charset="0"/>
                        </a:rPr>
                        <a:t>Dépenses 2025</a:t>
                      </a:r>
                    </a:p>
                  </a:txBody>
                  <a:tcPr marL="4005" marR="4005" marT="400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lnL w="19050" cap="flat" cmpd="sng" algn="ctr">
                      <a:solidFill>
                        <a:srgbClr val="000000"/>
                      </a:solidFill>
                      <a:prstDash val="solid"/>
                      <a:round/>
                      <a:headEnd type="none" w="med" len="med"/>
                      <a:tailEnd type="none" w="med" len="med"/>
                    </a:lnL>
                  </a:tcPr>
                </a:tc>
                <a:tc gridSpan="2">
                  <a:txBody>
                    <a:bodyPr/>
                    <a:lstStyle/>
                    <a:p>
                      <a:pPr algn="ctr" fontAlgn="ctr"/>
                      <a:r>
                        <a:rPr lang="fr-FR" sz="1400" b="1" i="0" u="none" strike="noStrike" dirty="0">
                          <a:solidFill>
                            <a:srgbClr val="000000"/>
                          </a:solidFill>
                          <a:effectLst/>
                          <a:latin typeface="Calibri" panose="020F0502020204030204" pitchFamily="34" charset="0"/>
                        </a:rPr>
                        <a:t>Recettes 2025</a:t>
                      </a:r>
                    </a:p>
                  </a:txBody>
                  <a:tcPr marL="4005" marR="4005" marT="400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tcPr>
                </a:tc>
                <a:tc hMerge="1">
                  <a:txBody>
                    <a:bodyPr/>
                    <a:lstStyle/>
                    <a:p>
                      <a:endParaRPr lang="fr-FR"/>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1"/>
                  </a:ext>
                </a:extLst>
              </a:tr>
              <a:tr h="267304">
                <a:tc>
                  <a:txBody>
                    <a:bodyPr/>
                    <a:lstStyle/>
                    <a:p>
                      <a:pPr algn="l" fontAlgn="ctr"/>
                      <a:r>
                        <a:rPr lang="fr-FR" sz="1600" b="0" i="0" u="none" strike="noStrike" dirty="0">
                          <a:solidFill>
                            <a:srgbClr val="000000"/>
                          </a:solidFill>
                          <a:effectLst/>
                          <a:latin typeface="Calibri" panose="020F0502020204030204" pitchFamily="34" charset="0"/>
                        </a:rPr>
                        <a:t>Frais Impression Journaux (3)</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baseline="0" dirty="0">
                          <a:solidFill>
                            <a:srgbClr val="000000"/>
                          </a:solidFill>
                          <a:effectLst/>
                          <a:latin typeface="+mn-lt"/>
                        </a:rPr>
                        <a:t>4 600 </a:t>
                      </a:r>
                      <a:r>
                        <a:rPr lang="fr-FR" sz="2000" b="0" i="0" u="none" strike="noStrike" dirty="0">
                          <a:solidFill>
                            <a:srgbClr val="000000"/>
                          </a:solidFill>
                          <a:effectLst/>
                          <a:latin typeface="+mn-lt"/>
                        </a:rPr>
                        <a:t>€</a:t>
                      </a:r>
                      <a:endParaRPr lang="fr-FR" sz="2000" b="0" dirty="0">
                        <a:latin typeface="+mn-lt"/>
                      </a:endParaRPr>
                    </a:p>
                  </a:txBody>
                  <a:tcPr marL="4005" marR="108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fr-FR" sz="1600" b="0" i="0" u="none" strike="noStrike" dirty="0">
                          <a:solidFill>
                            <a:srgbClr val="000000"/>
                          </a:solidFill>
                          <a:effectLst/>
                          <a:latin typeface="Calibri" panose="020F0502020204030204" pitchFamily="34" charset="0"/>
                        </a:rPr>
                        <a:t>COTISATIONS ANNONCEURS</a:t>
                      </a:r>
                    </a:p>
                  </a:txBody>
                  <a:tcPr marL="180000" marR="4005"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a:r>
                        <a:rPr lang="fr-FR" sz="2000" b="0" i="0" u="none" strike="noStrike" dirty="0">
                          <a:solidFill>
                            <a:srgbClr val="000000"/>
                          </a:solidFill>
                          <a:effectLst/>
                          <a:latin typeface="Calibri" panose="020F0502020204030204" pitchFamily="34" charset="0"/>
                        </a:rPr>
                        <a:t>4 </a:t>
                      </a:r>
                      <a:r>
                        <a:rPr lang="fr-FR" sz="2000" b="0" i="0" u="none" strike="noStrike" baseline="0" dirty="0">
                          <a:solidFill>
                            <a:srgbClr val="000000"/>
                          </a:solidFill>
                          <a:effectLst/>
                          <a:latin typeface="Calibri" panose="020F0502020204030204" pitchFamily="34" charset="0"/>
                        </a:rPr>
                        <a:t>300</a:t>
                      </a:r>
                      <a:r>
                        <a:rPr lang="fr-FR" sz="2000" b="0" i="0" u="none" strike="noStrike" dirty="0">
                          <a:solidFill>
                            <a:srgbClr val="000000"/>
                          </a:solidFill>
                          <a:effectLst/>
                          <a:latin typeface="Calibri" panose="020F0502020204030204" pitchFamily="34" charset="0"/>
                        </a:rPr>
                        <a:t> €</a:t>
                      </a:r>
                      <a:endParaRPr lang="fr-FR" b="0" dirty="0"/>
                    </a:p>
                  </a:txBody>
                  <a:tcPr marL="4005" marR="72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6677">
                <a:tc>
                  <a:txBody>
                    <a:bodyPr/>
                    <a:lstStyle/>
                    <a:p>
                      <a:pPr algn="l" fontAlgn="ctr"/>
                      <a:r>
                        <a:rPr lang="fr-FR" sz="1600" b="0" i="0" u="none" strike="noStrike" dirty="0">
                          <a:solidFill>
                            <a:srgbClr val="000000"/>
                          </a:solidFill>
                          <a:effectLst/>
                          <a:latin typeface="Calibri" panose="020F0502020204030204" pitchFamily="34" charset="0"/>
                        </a:rPr>
                        <a:t>Frais de communication</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(Impressions Flyer, documentations AG, CA)</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dirty="0">
                          <a:solidFill>
                            <a:srgbClr val="000000"/>
                          </a:solidFill>
                          <a:effectLst/>
                          <a:latin typeface="+mn-lt"/>
                        </a:rPr>
                        <a:t>700 €</a:t>
                      </a:r>
                      <a:endParaRPr lang="fr-FR" sz="2000" b="0" dirty="0">
                        <a:latin typeface="+mn-lt"/>
                      </a:endParaRPr>
                    </a:p>
                  </a:txBody>
                  <a:tcPr marL="4005" marR="108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3"/>
                  </a:ext>
                </a:extLst>
              </a:tr>
              <a:tr h="425607">
                <a:tc>
                  <a:txBody>
                    <a:bodyPr/>
                    <a:lstStyle/>
                    <a:p>
                      <a:pPr algn="l" fontAlgn="ctr"/>
                      <a:r>
                        <a:rPr lang="fr-FR" sz="1600" b="0" i="0" u="none" strike="noStrike" dirty="0">
                          <a:solidFill>
                            <a:srgbClr val="000000"/>
                          </a:solidFill>
                          <a:effectLst/>
                          <a:latin typeface="Calibri" panose="020F0502020204030204" pitchFamily="34" charset="0"/>
                        </a:rPr>
                        <a:t>Frais  d'Organisation</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 AG, Repas de Quartier)</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dirty="0">
                          <a:solidFill>
                            <a:srgbClr val="000000"/>
                          </a:solidFill>
                          <a:effectLst/>
                          <a:latin typeface="+mn-lt"/>
                        </a:rPr>
                        <a:t>800 €</a:t>
                      </a:r>
                      <a:endParaRPr lang="fr-FR" sz="2000" b="0" dirty="0">
                        <a:latin typeface="+mn-lt"/>
                      </a:endParaRPr>
                    </a:p>
                  </a:txBody>
                  <a:tcPr marL="4005" marR="108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fr-FR" sz="1600" b="0" i="0" u="none" strike="noStrike" dirty="0">
                          <a:solidFill>
                            <a:srgbClr val="000000"/>
                          </a:solidFill>
                          <a:effectLst/>
                          <a:latin typeface="Calibri" panose="020F0502020204030204" pitchFamily="34" charset="0"/>
                        </a:rPr>
                        <a:t>COTISATIONS (160 estimées)</a:t>
                      </a:r>
                    </a:p>
                    <a:p>
                      <a:pPr algn="l" fontAlgn="ctr"/>
                      <a:r>
                        <a:rPr lang="fr-FR" sz="1600" b="0" i="0" u="none" strike="noStrike" dirty="0">
                          <a:solidFill>
                            <a:srgbClr val="000000"/>
                          </a:solidFill>
                          <a:effectLst/>
                          <a:latin typeface="Calibri" panose="020F0502020204030204" pitchFamily="34" charset="0"/>
                        </a:rPr>
                        <a:t>+ DONS INDIVIDUELS</a:t>
                      </a:r>
                    </a:p>
                  </a:txBody>
                  <a:tcPr marL="180000" marR="4005"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a:r>
                        <a:rPr lang="fr-FR" sz="2000" b="0" i="0" u="none" strike="noStrike" dirty="0">
                          <a:solidFill>
                            <a:srgbClr val="000000"/>
                          </a:solidFill>
                          <a:effectLst/>
                          <a:latin typeface="Calibri" panose="020F0502020204030204" pitchFamily="34" charset="0"/>
                        </a:rPr>
                        <a:t>2 400 €</a:t>
                      </a:r>
                      <a:endParaRPr lang="fr-FR" b="0" dirty="0"/>
                    </a:p>
                  </a:txBody>
                  <a:tcPr marL="4005" marR="72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7747">
                <a:tc>
                  <a:txBody>
                    <a:bodyPr/>
                    <a:lstStyle/>
                    <a:p>
                      <a:pPr algn="l" fontAlgn="ctr"/>
                      <a:r>
                        <a:rPr lang="fr-FR" sz="1600" b="0" i="0" u="none" strike="noStrike" dirty="0">
                          <a:solidFill>
                            <a:srgbClr val="000000"/>
                          </a:solidFill>
                          <a:effectLst/>
                          <a:latin typeface="Calibri" panose="020F0502020204030204" pitchFamily="34" charset="0"/>
                        </a:rPr>
                        <a:t>Frais Administratif</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(Location salle, Assurance, cotisation PIC, cotisation UCQ, Hébergement site)</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dirty="0">
                          <a:solidFill>
                            <a:srgbClr val="000000"/>
                          </a:solidFill>
                          <a:effectLst/>
                          <a:latin typeface="+mn-lt"/>
                        </a:rPr>
                        <a:t>400 €</a:t>
                      </a:r>
                      <a:endParaRPr lang="fr-FR" sz="2000" b="0" dirty="0">
                        <a:latin typeface="+mn-lt"/>
                      </a:endParaRPr>
                    </a:p>
                  </a:txBody>
                  <a:tcPr marL="4005" marR="108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425607">
                <a:tc>
                  <a:txBody>
                    <a:bodyPr/>
                    <a:lstStyle/>
                    <a:p>
                      <a:pPr algn="l" fontAlgn="ctr"/>
                      <a:r>
                        <a:rPr lang="fr-FR" sz="1600" b="0" i="0" u="none" strike="noStrike" dirty="0">
                          <a:solidFill>
                            <a:srgbClr val="000000"/>
                          </a:solidFill>
                          <a:effectLst/>
                          <a:latin typeface="Calibri" panose="020F0502020204030204" pitchFamily="34" charset="0"/>
                        </a:rPr>
                        <a:t>Achats</a:t>
                      </a:r>
                      <a:r>
                        <a:rPr lang="fr-FR" sz="1600" b="0" i="0" u="none" strike="noStrike" baseline="0" dirty="0">
                          <a:solidFill>
                            <a:srgbClr val="000000"/>
                          </a:solidFill>
                          <a:effectLst/>
                          <a:latin typeface="Calibri" panose="020F0502020204030204" pitchFamily="34" charset="0"/>
                        </a:rPr>
                        <a:t> matériels (informatique, Roll-up</a:t>
                      </a:r>
                      <a:r>
                        <a:rPr lang="fr-FR" sz="1600" b="0" i="0" u="none" strike="noStrike" dirty="0">
                          <a:solidFill>
                            <a:srgbClr val="000000"/>
                          </a:solidFill>
                          <a:effectLst/>
                          <a:latin typeface="Calibri" panose="020F0502020204030204" pitchFamily="34" charset="0"/>
                        </a:rPr>
                        <a:t> &amp; autres)</a:t>
                      </a:r>
                      <a:r>
                        <a:rPr lang="fr-FR" sz="1600" b="0" i="0" u="none" strike="noStrike" baseline="0" dirty="0">
                          <a:solidFill>
                            <a:srgbClr val="000000"/>
                          </a:solidFill>
                          <a:effectLst/>
                          <a:latin typeface="Calibri" panose="020F0502020204030204" pitchFamily="34" charset="0"/>
                        </a:rPr>
                        <a:t> </a:t>
                      </a:r>
                      <a:endParaRPr lang="fr-FR" sz="1600" b="0" i="0" u="none" strike="noStrike" dirty="0">
                        <a:solidFill>
                          <a:srgbClr val="000000"/>
                        </a:solidFill>
                        <a:effectLst/>
                        <a:latin typeface="Calibri" panose="020F0502020204030204" pitchFamily="34" charset="0"/>
                      </a:endParaRP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dirty="0">
                          <a:solidFill>
                            <a:srgbClr val="000000"/>
                          </a:solidFill>
                          <a:effectLst/>
                          <a:latin typeface="+mn-lt"/>
                        </a:rPr>
                        <a:t>200 €</a:t>
                      </a:r>
                      <a:endParaRPr lang="fr-FR" sz="2000" b="0" dirty="0">
                        <a:latin typeface="+mn-lt"/>
                      </a:endParaRPr>
                    </a:p>
                  </a:txBody>
                  <a:tcPr marL="4005" marR="108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fr-FR" sz="1400" b="1" i="0" u="none" strike="noStrike" dirty="0">
                        <a:solidFill>
                          <a:srgbClr val="000000"/>
                        </a:solidFill>
                        <a:effectLst/>
                        <a:latin typeface="Calibri" panose="020F0502020204030204" pitchFamily="34" charset="0"/>
                      </a:endParaRPr>
                    </a:p>
                  </a:txBody>
                  <a:tcPr marL="72000" marR="5340" marT="53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6"/>
                  </a:ext>
                </a:extLst>
              </a:tr>
              <a:tr h="267304">
                <a:tc>
                  <a:txBody>
                    <a:bodyPr/>
                    <a:lstStyle/>
                    <a:p>
                      <a:pPr algn="l" fontAlgn="ctr"/>
                      <a:r>
                        <a:rPr lang="fr-FR" sz="1600" b="0" i="0" u="none" strike="noStrike" dirty="0">
                          <a:solidFill>
                            <a:srgbClr val="000000"/>
                          </a:solidFill>
                          <a:effectLst/>
                          <a:latin typeface="Calibri" panose="020F0502020204030204" pitchFamily="34" charset="0"/>
                        </a:rPr>
                        <a:t>Frais TPE (Paiement </a:t>
                      </a:r>
                      <a:r>
                        <a:rPr lang="fr-FR" sz="1600" b="0" i="0" u="none" strike="noStrike" dirty="0" err="1">
                          <a:solidFill>
                            <a:srgbClr val="000000"/>
                          </a:solidFill>
                          <a:effectLst/>
                          <a:latin typeface="Calibri" panose="020F0502020204030204" pitchFamily="34" charset="0"/>
                        </a:rPr>
                        <a:t>Pay</a:t>
                      </a:r>
                      <a:r>
                        <a:rPr lang="fr-FR" sz="1600" b="0" i="0" u="none" strike="noStrike" dirty="0">
                          <a:solidFill>
                            <a:srgbClr val="000000"/>
                          </a:solidFill>
                          <a:effectLst/>
                          <a:latin typeface="Calibri" panose="020F0502020204030204" pitchFamily="34" charset="0"/>
                        </a:rPr>
                        <a:t>-Asso CM)</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dirty="0">
                          <a:solidFill>
                            <a:srgbClr val="000000"/>
                          </a:solidFill>
                          <a:effectLst/>
                          <a:latin typeface="+mn-lt"/>
                        </a:rPr>
                        <a:t>10 €</a:t>
                      </a:r>
                      <a:endParaRPr lang="fr-FR" sz="2000" b="0" dirty="0">
                        <a:latin typeface="+mn-lt"/>
                      </a:endParaRPr>
                    </a:p>
                  </a:txBody>
                  <a:tcPr marL="4005" marR="108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0" i="0" u="none" strike="noStrike" dirty="0">
                          <a:solidFill>
                            <a:srgbClr val="000000"/>
                          </a:solidFill>
                          <a:effectLst/>
                          <a:latin typeface="Calibri" panose="020F0502020204030204" pitchFamily="34" charset="0"/>
                        </a:rPr>
                        <a:t>Intérêts Livret BLEU</a:t>
                      </a:r>
                    </a:p>
                  </a:txBody>
                  <a:tcPr marL="180000" marR="4005"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dirty="0">
                          <a:solidFill>
                            <a:srgbClr val="000000"/>
                          </a:solidFill>
                          <a:effectLst/>
                          <a:latin typeface="Calibri" panose="020F0502020204030204" pitchFamily="34" charset="0"/>
                        </a:rPr>
                        <a:t>175 €</a:t>
                      </a:r>
                      <a:endParaRPr lang="fr-FR" b="0" dirty="0"/>
                    </a:p>
                  </a:txBody>
                  <a:tcPr marL="4005" marR="72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7304">
                <a:tc>
                  <a:txBody>
                    <a:bodyPr/>
                    <a:lstStyle/>
                    <a:p>
                      <a:pPr algn="l" fontAlgn="ctr"/>
                      <a:r>
                        <a:rPr lang="fr-FR" sz="1600" b="0" i="0" u="none" strike="noStrike" dirty="0">
                          <a:solidFill>
                            <a:srgbClr val="000000"/>
                          </a:solidFill>
                          <a:effectLst/>
                          <a:latin typeface="Calibri" panose="020F0502020204030204" pitchFamily="34" charset="0"/>
                        </a:rPr>
                        <a:t>Frais  Bancaires ( tenue de compte)</a:t>
                      </a:r>
                    </a:p>
                  </a:txBody>
                  <a:tcPr marL="54000"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dirty="0">
                          <a:solidFill>
                            <a:srgbClr val="000000"/>
                          </a:solidFill>
                          <a:effectLst/>
                          <a:latin typeface="+mn-lt"/>
                        </a:rPr>
                        <a:t>60 €</a:t>
                      </a:r>
                      <a:endParaRPr lang="fr-FR" sz="2000" b="0" dirty="0">
                        <a:latin typeface="+mn-lt"/>
                      </a:endParaRPr>
                    </a:p>
                  </a:txBody>
                  <a:tcPr marL="4005" marR="108000"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0" i="0" u="none" strike="noStrike" dirty="0">
                          <a:solidFill>
                            <a:srgbClr val="000000"/>
                          </a:solidFill>
                          <a:effectLst/>
                          <a:latin typeface="Calibri" panose="020F0502020204030204" pitchFamily="34" charset="0"/>
                        </a:rPr>
                        <a:t>Remboursement Frais Bancaires</a:t>
                      </a:r>
                    </a:p>
                  </a:txBody>
                  <a:tcPr marL="180000" marR="4005" marT="40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fr-FR" sz="2000" b="0" i="0" u="none" strike="noStrike" dirty="0">
                          <a:solidFill>
                            <a:srgbClr val="000000"/>
                          </a:solidFill>
                          <a:effectLst/>
                          <a:latin typeface="Calibri" panose="020F0502020204030204" pitchFamily="34" charset="0"/>
                        </a:rPr>
                        <a:t>60 €</a:t>
                      </a:r>
                      <a:endParaRPr lang="fr-FR" b="0" dirty="0"/>
                    </a:p>
                  </a:txBody>
                  <a:tcPr marL="4005" marR="72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2083">
                <a:tc>
                  <a:txBody>
                    <a:bodyPr/>
                    <a:lstStyle/>
                    <a:p>
                      <a:pPr algn="ctr" fontAlgn="ctr"/>
                      <a:r>
                        <a:rPr lang="fr-FR" sz="1500" b="1" i="0" u="none" strike="noStrike" dirty="0">
                          <a:solidFill>
                            <a:srgbClr val="000000"/>
                          </a:solidFill>
                          <a:effectLst/>
                          <a:latin typeface="Calibri" panose="020F0502020204030204" pitchFamily="34" charset="0"/>
                        </a:rPr>
                        <a:t>TOTAL</a:t>
                      </a:r>
                    </a:p>
                  </a:txBody>
                  <a:tcPr marL="4005"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fr-FR" sz="2000" b="1" i="0" u="none" strike="noStrike" dirty="0">
                          <a:solidFill>
                            <a:srgbClr val="000000"/>
                          </a:solidFill>
                          <a:effectLst/>
                          <a:latin typeface="Calibri" panose="020F0502020204030204" pitchFamily="34" charset="0"/>
                        </a:rPr>
                        <a:t>6 770 €</a:t>
                      </a:r>
                    </a:p>
                  </a:txBody>
                  <a:tcPr marL="9525" marR="857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000000"/>
                          </a:solidFill>
                          <a:effectLst/>
                          <a:latin typeface="Calibri" panose="020F0502020204030204" pitchFamily="34" charset="0"/>
                        </a:rPr>
                        <a:t>TOTAL</a:t>
                      </a:r>
                    </a:p>
                  </a:txBody>
                  <a:tcPr marL="4005"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fr-FR" sz="2000" b="1" i="0" u="none" strike="noStrike" dirty="0">
                          <a:solidFill>
                            <a:srgbClr val="000000"/>
                          </a:solidFill>
                          <a:effectLst/>
                          <a:latin typeface="Calibri" panose="020F0502020204030204" pitchFamily="34" charset="0"/>
                        </a:rPr>
                        <a:t>6 935 €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7304">
                <a:tc>
                  <a:txBody>
                    <a:bodyPr/>
                    <a:lstStyle/>
                    <a:p>
                      <a:pPr algn="l" fontAlgn="b"/>
                      <a:endParaRPr lang="fr-FR" sz="500" b="0" i="0" u="none" strike="noStrike">
                        <a:solidFill>
                          <a:srgbClr val="000000"/>
                        </a:solidFill>
                        <a:effectLst/>
                        <a:latin typeface="Calibri" panose="020F0502020204030204" pitchFamily="34" charset="0"/>
                      </a:endParaRPr>
                    </a:p>
                  </a:txBody>
                  <a:tcPr marL="4005" marR="4005" marT="400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endParaRPr lang="fr-FR" sz="2000">
                        <a:latin typeface="+mn-lt"/>
                      </a:endParaRPr>
                    </a:p>
                  </a:txBody>
                  <a:tcPr marL="4005" marR="108000" marT="400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endParaRPr lang="fr-FR" dirty="0"/>
                    </a:p>
                  </a:txBody>
                  <a:tcPr marL="4005" marR="4005" marT="400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181557">
                <a:tc rowSpan="2">
                  <a:txBody>
                    <a:bodyPr/>
                    <a:lstStyle/>
                    <a:p>
                      <a:pPr algn="ctr" fontAlgn="ctr"/>
                      <a:r>
                        <a:rPr lang="fr-FR" sz="1500" b="1" i="0" u="none" strike="noStrike" dirty="0">
                          <a:solidFill>
                            <a:srgbClr val="000000"/>
                          </a:solidFill>
                          <a:effectLst/>
                          <a:latin typeface="Calibri" panose="020F0502020204030204" pitchFamily="34" charset="0"/>
                        </a:rPr>
                        <a:t>RESULTAT Prévisionnel 2025</a:t>
                      </a:r>
                    </a:p>
                  </a:txBody>
                  <a:tcPr marL="4005" marR="4005" marT="400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r"/>
                      <a:r>
                        <a:rPr lang="fr-FR" sz="2000" b="1" i="0" u="none" strike="noStrike" baseline="0" dirty="0">
                          <a:solidFill>
                            <a:srgbClr val="000000"/>
                          </a:solidFill>
                          <a:effectLst/>
                          <a:latin typeface="+mn-lt"/>
                        </a:rPr>
                        <a:t>165</a:t>
                      </a:r>
                      <a:r>
                        <a:rPr lang="fr-FR" sz="2000" b="1" i="0" u="none" strike="noStrike" dirty="0">
                          <a:solidFill>
                            <a:srgbClr val="000000"/>
                          </a:solidFill>
                          <a:effectLst/>
                          <a:latin typeface="+mn-lt"/>
                        </a:rPr>
                        <a:t> €</a:t>
                      </a:r>
                      <a:endParaRPr lang="fr-FR" sz="2000" dirty="0">
                        <a:latin typeface="+mn-lt"/>
                      </a:endParaRPr>
                    </a:p>
                  </a:txBody>
                  <a:tcPr marL="4005" marR="108000" marT="400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a:endParaRPr lang="fr-FR"/>
                    </a:p>
                  </a:txBody>
                  <a:tcPr marL="4005" marR="4005" marT="4005" marB="0" anchor="b">
                    <a:lnL>
                      <a:noFill/>
                    </a:lnL>
                    <a:lnR>
                      <a:noFill/>
                    </a:lnR>
                    <a:lnT>
                      <a:noFill/>
                    </a:lnT>
                    <a:lnB>
                      <a:noFill/>
                    </a:lnB>
                  </a:tcPr>
                </a:tc>
                <a:extLst>
                  <a:ext uri="{0D108BD9-81ED-4DB2-BD59-A6C34878D82A}">
                    <a16:rowId xmlns:a16="http://schemas.microsoft.com/office/drawing/2014/main" val="10011"/>
                  </a:ext>
                </a:extLst>
              </a:tr>
              <a:tr h="181557">
                <a:tc vMerge="1">
                  <a:txBody>
                    <a:bodyPr/>
                    <a:lstStyle/>
                    <a:p>
                      <a:endParaRPr lang="fr-FR"/>
                    </a:p>
                  </a:txBody>
                  <a:tcPr/>
                </a:tc>
                <a:tc vMerge="1">
                  <a:txBody>
                    <a:bodyPr/>
                    <a:lstStyle/>
                    <a:p>
                      <a:endParaRPr lang="fr-FR"/>
                    </a:p>
                  </a:txBody>
                  <a:tcPr/>
                </a:tc>
                <a:tc>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r"/>
                      <a:endParaRPr lang="fr-FR"/>
                    </a:p>
                  </a:txBody>
                  <a:tcPr marL="4005" marR="4005" marT="4005" marB="0" anchor="b">
                    <a:lnL>
                      <a:noFill/>
                    </a:lnL>
                    <a:lnR>
                      <a:noFill/>
                    </a:lnR>
                    <a:lnT>
                      <a:noFill/>
                    </a:lnT>
                    <a:lnB>
                      <a:noFill/>
                    </a:lnB>
                  </a:tcPr>
                </a:tc>
                <a:extLst>
                  <a:ext uri="{0D108BD9-81ED-4DB2-BD59-A6C34878D82A}">
                    <a16:rowId xmlns:a16="http://schemas.microsoft.com/office/drawing/2014/main" val="10012"/>
                  </a:ext>
                </a:extLst>
              </a:tr>
              <a:tr h="1003480">
                <a:tc gridSpan="4">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algn="r"/>
                      <a:endParaRPr lang="fr-FR" sz="2000" dirty="0">
                        <a:latin typeface="+mn-lt"/>
                      </a:endParaRPr>
                    </a:p>
                  </a:txBody>
                  <a:tcPr marL="4005" marR="108000" marT="4005" marB="0" anchor="ctr">
                    <a:lnL>
                      <a:noFill/>
                    </a:lnL>
                    <a:lnR>
                      <a:noFill/>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algn="l" fontAlgn="b"/>
                      <a:endParaRPr lang="fr-FR" sz="500" b="0" i="0" u="none" strike="noStrike" dirty="0">
                        <a:solidFill>
                          <a:srgbClr val="000000"/>
                        </a:solidFill>
                        <a:effectLst/>
                        <a:latin typeface="Calibri" panose="020F0502020204030204" pitchFamily="34" charset="0"/>
                      </a:endParaRPr>
                    </a:p>
                  </a:txBody>
                  <a:tcPr marL="4005" marR="4005" marT="4005" marB="0" anchor="b">
                    <a:lnL>
                      <a:noFill/>
                    </a:lnL>
                    <a:lnR>
                      <a:noFill/>
                    </a:lnR>
                    <a:lnT>
                      <a:noFill/>
                    </a:lnT>
                    <a:lnB>
                      <a:noFill/>
                    </a:lnB>
                  </a:tcPr>
                </a:tc>
                <a:tc hMerge="1">
                  <a:txBody>
                    <a:bodyPr/>
                    <a:lstStyle/>
                    <a:p>
                      <a:pPr algn="r"/>
                      <a:endParaRPr lang="fr-FR" dirty="0"/>
                    </a:p>
                  </a:txBody>
                  <a:tcPr marL="4005" marR="4005" marT="4005" marB="0" anchor="b">
                    <a:lnL>
                      <a:noFill/>
                    </a:lnL>
                    <a:lnR>
                      <a:noFill/>
                    </a:lnR>
                    <a:lnT>
                      <a:noFill/>
                    </a:lnT>
                    <a:lnB>
                      <a:noFill/>
                    </a:lnB>
                  </a:tcPr>
                </a:tc>
                <a:extLst>
                  <a:ext uri="{0D108BD9-81ED-4DB2-BD59-A6C34878D82A}">
                    <a16:rowId xmlns:a16="http://schemas.microsoft.com/office/drawing/2014/main" val="10013"/>
                  </a:ext>
                </a:extLst>
              </a:tr>
            </a:tbl>
          </a:graphicData>
        </a:graphic>
      </p:graphicFrame>
      <p:sp>
        <p:nvSpPr>
          <p:cNvPr id="2" name="Espace réservé du pied de page 4">
            <a:extLst>
              <a:ext uri="{FF2B5EF4-FFF2-40B4-BE49-F238E27FC236}">
                <a16:creationId xmlns:a16="http://schemas.microsoft.com/office/drawing/2014/main" id="{F7A9A2C8-B95D-61AB-0AD5-C73D5CFA4A33}"/>
              </a:ext>
            </a:extLst>
          </p:cNvPr>
          <p:cNvSpPr>
            <a:spLocks noGrp="1"/>
          </p:cNvSpPr>
          <p:nvPr>
            <p:ph type="ftr" sz="quarter" idx="11"/>
          </p:nvPr>
        </p:nvSpPr>
        <p:spPr>
          <a:xfrm>
            <a:off x="0" y="6583362"/>
            <a:ext cx="9144000" cy="274638"/>
          </a:xfrm>
        </p:spPr>
        <p:txBody>
          <a:bodyPr/>
          <a:lstStyle/>
          <a:p>
            <a:pPr algn="ctr">
              <a:defRPr/>
            </a:pPr>
            <a:r>
              <a:rPr lang="fr-FR" sz="1800" dirty="0">
                <a:solidFill>
                  <a:srgbClr val="00B050"/>
                </a:solidFill>
                <a:latin typeface="+mn-lt"/>
              </a:rPr>
              <a:t>Le Busca, notre quartier – Assemblée Générale du 10 mars 2025</a:t>
            </a:r>
            <a:endParaRPr lang="fr-FR" sz="1800" dirty="0">
              <a:latin typeface="+mn-lt"/>
            </a:endParaRPr>
          </a:p>
        </p:txBody>
      </p:sp>
      <p:sp>
        <p:nvSpPr>
          <p:cNvPr id="3" name="ZoneTexte 2">
            <a:extLst>
              <a:ext uri="{FF2B5EF4-FFF2-40B4-BE49-F238E27FC236}">
                <a16:creationId xmlns:a16="http://schemas.microsoft.com/office/drawing/2014/main" id="{86B3B55E-8EBC-C156-7557-D15E1B454907}"/>
              </a:ext>
            </a:extLst>
          </p:cNvPr>
          <p:cNvSpPr txBox="1"/>
          <p:nvPr/>
        </p:nvSpPr>
        <p:spPr>
          <a:xfrm>
            <a:off x="2241642" y="188640"/>
            <a:ext cx="457200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fr-FR" sz="3200" b="1" u="sng" dirty="0">
                <a:solidFill>
                  <a:srgbClr val="009900"/>
                </a:solidFill>
                <a:latin typeface="Calibri"/>
              </a:rPr>
              <a:t>Rapport financier </a:t>
            </a:r>
          </a:p>
        </p:txBody>
      </p:sp>
    </p:spTree>
    <p:extLst>
      <p:ext uri="{BB962C8B-B14F-4D97-AF65-F5344CB8AC3E}">
        <p14:creationId xmlns:p14="http://schemas.microsoft.com/office/powerpoint/2010/main" val="2119153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3536151724"/>
              </p:ext>
            </p:extLst>
          </p:nvPr>
        </p:nvGraphicFramePr>
        <p:xfrm>
          <a:off x="1731363" y="1531808"/>
          <a:ext cx="5801195" cy="419349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2110417" y="1139394"/>
            <a:ext cx="6981398" cy="415498"/>
          </a:xfrm>
          <a:prstGeom prst="rect">
            <a:avLst/>
          </a:prstGeom>
          <a:noFill/>
        </p:spPr>
        <p:txBody>
          <a:bodyPr wrap="none" rtlCol="0">
            <a:spAutoFit/>
          </a:bodyPr>
          <a:lstStyle/>
          <a:p>
            <a:r>
              <a:rPr lang="fr-FR" sz="2100" dirty="0"/>
              <a:t>Répartition des modes de paiement des cotisations (213)</a:t>
            </a:r>
          </a:p>
        </p:txBody>
      </p:sp>
      <p:sp>
        <p:nvSpPr>
          <p:cNvPr id="7" name="Rectangle à coins arrondis 6"/>
          <p:cNvSpPr/>
          <p:nvPr/>
        </p:nvSpPr>
        <p:spPr>
          <a:xfrm>
            <a:off x="415978" y="2464945"/>
            <a:ext cx="348521" cy="269823"/>
          </a:xfrm>
          <a:prstGeom prst="round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887076" y="2388519"/>
            <a:ext cx="1107996" cy="369332"/>
          </a:xfrm>
          <a:prstGeom prst="rect">
            <a:avLst/>
          </a:prstGeom>
          <a:noFill/>
        </p:spPr>
        <p:txBody>
          <a:bodyPr wrap="none" rtlCol="0">
            <a:spAutoFit/>
          </a:bodyPr>
          <a:lstStyle/>
          <a:p>
            <a:r>
              <a:rPr lang="fr-FR" dirty="0"/>
              <a:t>Chèques</a:t>
            </a:r>
          </a:p>
        </p:txBody>
      </p:sp>
      <p:sp>
        <p:nvSpPr>
          <p:cNvPr id="9" name="Rectangle à coins arrondis 8"/>
          <p:cNvSpPr/>
          <p:nvPr/>
        </p:nvSpPr>
        <p:spPr>
          <a:xfrm>
            <a:off x="415978" y="2939006"/>
            <a:ext cx="348521" cy="269823"/>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98233" y="2862581"/>
            <a:ext cx="2122761" cy="369332"/>
          </a:xfrm>
          <a:prstGeom prst="rect">
            <a:avLst/>
          </a:prstGeom>
          <a:noFill/>
        </p:spPr>
        <p:txBody>
          <a:bodyPr wrap="none" rtlCol="0">
            <a:spAutoFit/>
          </a:bodyPr>
          <a:lstStyle/>
          <a:p>
            <a:r>
              <a:rPr lang="fr-FR" dirty="0" err="1"/>
              <a:t>Pay</a:t>
            </a:r>
            <a:r>
              <a:rPr lang="fr-FR" dirty="0"/>
              <a:t> Asso </a:t>
            </a:r>
            <a:r>
              <a:rPr lang="fr-FR" sz="1200" dirty="0"/>
              <a:t>Crédit Mutuel</a:t>
            </a:r>
          </a:p>
        </p:txBody>
      </p:sp>
      <p:sp>
        <p:nvSpPr>
          <p:cNvPr id="11" name="Rectangle à coins arrondis 10"/>
          <p:cNvSpPr/>
          <p:nvPr/>
        </p:nvSpPr>
        <p:spPr>
          <a:xfrm>
            <a:off x="427478" y="3413068"/>
            <a:ext cx="348521" cy="269823"/>
          </a:xfrm>
          <a:prstGeom prst="round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904061" y="3345820"/>
            <a:ext cx="1219245" cy="369332"/>
          </a:xfrm>
          <a:prstGeom prst="rect">
            <a:avLst/>
          </a:prstGeom>
          <a:noFill/>
        </p:spPr>
        <p:txBody>
          <a:bodyPr wrap="none" rtlCol="0">
            <a:spAutoFit/>
          </a:bodyPr>
          <a:lstStyle/>
          <a:p>
            <a:r>
              <a:rPr lang="fr-FR" dirty="0"/>
              <a:t>Virements</a:t>
            </a:r>
          </a:p>
        </p:txBody>
      </p:sp>
      <p:sp>
        <p:nvSpPr>
          <p:cNvPr id="13" name="Rectangle à coins arrondis 12"/>
          <p:cNvSpPr/>
          <p:nvPr/>
        </p:nvSpPr>
        <p:spPr>
          <a:xfrm>
            <a:off x="427220" y="3887129"/>
            <a:ext cx="348521" cy="269823"/>
          </a:xfrm>
          <a:prstGeom prst="round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919537" y="3810704"/>
            <a:ext cx="1069524" cy="369332"/>
          </a:xfrm>
          <a:prstGeom prst="rect">
            <a:avLst/>
          </a:prstGeom>
          <a:noFill/>
        </p:spPr>
        <p:txBody>
          <a:bodyPr wrap="none" rtlCol="0">
            <a:spAutoFit/>
          </a:bodyPr>
          <a:lstStyle/>
          <a:p>
            <a:r>
              <a:rPr lang="fr-FR" dirty="0"/>
              <a:t>Espèces</a:t>
            </a:r>
          </a:p>
        </p:txBody>
      </p:sp>
      <p:sp>
        <p:nvSpPr>
          <p:cNvPr id="3" name="Espace réservé du pied de page 4">
            <a:extLst>
              <a:ext uri="{FF2B5EF4-FFF2-40B4-BE49-F238E27FC236}">
                <a16:creationId xmlns:a16="http://schemas.microsoft.com/office/drawing/2014/main" id="{30F625B9-C501-828D-1587-EDC0B7F0DA2A}"/>
              </a:ext>
            </a:extLst>
          </p:cNvPr>
          <p:cNvSpPr>
            <a:spLocks noGrp="1"/>
          </p:cNvSpPr>
          <p:nvPr>
            <p:ph type="ftr" sz="quarter" idx="11"/>
          </p:nvPr>
        </p:nvSpPr>
        <p:spPr>
          <a:xfrm>
            <a:off x="0" y="6583362"/>
            <a:ext cx="9144000" cy="274638"/>
          </a:xfrm>
        </p:spPr>
        <p:txBody>
          <a:bodyPr/>
          <a:lstStyle/>
          <a:p>
            <a:pPr algn="ctr">
              <a:defRPr/>
            </a:pPr>
            <a:r>
              <a:rPr lang="fr-FR" sz="1800" dirty="0">
                <a:solidFill>
                  <a:srgbClr val="00B050"/>
                </a:solidFill>
                <a:latin typeface="+mn-lt"/>
              </a:rPr>
              <a:t>Le Busca, notre quartier – Assemblée Générale du 10 mars 2025</a:t>
            </a:r>
            <a:endParaRPr lang="fr-FR" sz="1800" dirty="0">
              <a:latin typeface="+mn-lt"/>
            </a:endParaRPr>
          </a:p>
        </p:txBody>
      </p:sp>
      <p:sp>
        <p:nvSpPr>
          <p:cNvPr id="4" name="ZoneTexte 3">
            <a:extLst>
              <a:ext uri="{FF2B5EF4-FFF2-40B4-BE49-F238E27FC236}">
                <a16:creationId xmlns:a16="http://schemas.microsoft.com/office/drawing/2014/main" id="{3F8B2B71-18E3-60C1-4CC2-FEBB1B56E51F}"/>
              </a:ext>
            </a:extLst>
          </p:cNvPr>
          <p:cNvSpPr txBox="1"/>
          <p:nvPr/>
        </p:nvSpPr>
        <p:spPr>
          <a:xfrm>
            <a:off x="2241642" y="188640"/>
            <a:ext cx="457200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lang="fr-FR" sz="3200" b="1" u="sng" dirty="0">
                <a:solidFill>
                  <a:srgbClr val="009900"/>
                </a:solidFill>
                <a:latin typeface="Calibri"/>
              </a:rPr>
              <a:t>Rapport financier </a:t>
            </a:r>
          </a:p>
        </p:txBody>
      </p:sp>
    </p:spTree>
    <p:extLst>
      <p:ext uri="{BB962C8B-B14F-4D97-AF65-F5344CB8AC3E}">
        <p14:creationId xmlns:p14="http://schemas.microsoft.com/office/powerpoint/2010/main" val="3626699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p:nvPr/>
        </p:nvSpPr>
        <p:spPr>
          <a:xfrm>
            <a:off x="539750" y="145756"/>
            <a:ext cx="8064500" cy="741363"/>
          </a:xfrm>
          <a:prstGeom prst="rect">
            <a:avLst/>
          </a:prstGeom>
          <a:noFill/>
          <a:ln>
            <a:noFill/>
          </a:ln>
        </p:spPr>
        <p:txBody>
          <a:bodyP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343080" indent="-343080" algn="ctr" fontAlgn="auto">
              <a:spcBef>
                <a:spcPts val="1001"/>
              </a:spcBef>
              <a:spcAft>
                <a:spcPts val="0"/>
              </a:spcAft>
              <a:buFont typeface="StarSymbol"/>
              <a:buNone/>
              <a:defRPr/>
            </a:pPr>
            <a:r>
              <a:rPr lang="fr-FR" sz="4000" b="1" dirty="0">
                <a:solidFill>
                  <a:srgbClr val="000000"/>
                </a:solidFill>
                <a:latin typeface="Calibri" pitchFamily="18"/>
                <a:ea typeface="Microsoft YaHei" pitchFamily="2"/>
                <a:cs typeface="Arial" pitchFamily="2"/>
              </a:rPr>
              <a:t>Evolution du nombre d'adhérents</a:t>
            </a:r>
          </a:p>
          <a:p>
            <a:pPr marL="343080" indent="-343080" algn="ctr" fontAlgn="auto">
              <a:spcBef>
                <a:spcPts val="601"/>
              </a:spcBef>
              <a:spcAft>
                <a:spcPts val="0"/>
              </a:spcAft>
              <a:buFont typeface="StarSymbol"/>
              <a:buNone/>
              <a:defRPr/>
            </a:pPr>
            <a:endParaRPr lang="fr-FR" sz="4000" b="1" dirty="0">
              <a:solidFill>
                <a:srgbClr val="000000"/>
              </a:solidFill>
              <a:latin typeface="Calibri" pitchFamily="18"/>
              <a:ea typeface="Microsoft YaHei" pitchFamily="2"/>
              <a:cs typeface="Arial" pitchFamily="2"/>
            </a:endParaRPr>
          </a:p>
        </p:txBody>
      </p:sp>
      <p:graphicFrame>
        <p:nvGraphicFramePr>
          <p:cNvPr id="8" name="Espace réservé du contenu 4"/>
          <p:cNvGraphicFramePr>
            <a:graphicFrameLocks noGrp="1"/>
          </p:cNvGraphicFramePr>
          <p:nvPr>
            <p:ph idx="1"/>
            <p:extLst>
              <p:ext uri="{D42A27DB-BD31-4B8C-83A1-F6EECF244321}">
                <p14:modId xmlns:p14="http://schemas.microsoft.com/office/powerpoint/2010/main" val="2885059743"/>
              </p:ext>
            </p:extLst>
          </p:nvPr>
        </p:nvGraphicFramePr>
        <p:xfrm>
          <a:off x="251520" y="873673"/>
          <a:ext cx="871296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a:off x="5460251" y="5755019"/>
            <a:ext cx="432048" cy="369332"/>
          </a:xfrm>
          <a:prstGeom prst="rect">
            <a:avLst/>
          </a:prstGeom>
          <a:solidFill>
            <a:srgbClr val="00B0F0"/>
          </a:solidFill>
        </p:spPr>
        <p:txBody>
          <a:bodyPr wrap="square" rtlCol="0">
            <a:spAutoFit/>
          </a:bodyPr>
          <a:lstStyle/>
          <a:p>
            <a:endParaRPr lang="fr-FR" dirty="0"/>
          </a:p>
        </p:txBody>
      </p:sp>
      <p:sp>
        <p:nvSpPr>
          <p:cNvPr id="14" name="ZoneTexte 13"/>
          <p:cNvSpPr txBox="1"/>
          <p:nvPr/>
        </p:nvSpPr>
        <p:spPr>
          <a:xfrm>
            <a:off x="2507923" y="5755019"/>
            <a:ext cx="432048" cy="369332"/>
          </a:xfrm>
          <a:prstGeom prst="rect">
            <a:avLst/>
          </a:prstGeom>
          <a:solidFill>
            <a:srgbClr val="00B050"/>
          </a:solidFill>
        </p:spPr>
        <p:txBody>
          <a:bodyPr wrap="square" rtlCol="0">
            <a:spAutoFit/>
          </a:bodyPr>
          <a:lstStyle/>
          <a:p>
            <a:endParaRPr lang="fr-FR" dirty="0"/>
          </a:p>
        </p:txBody>
      </p:sp>
      <p:sp>
        <p:nvSpPr>
          <p:cNvPr id="16" name="ZoneTexte 15"/>
          <p:cNvSpPr txBox="1"/>
          <p:nvPr/>
        </p:nvSpPr>
        <p:spPr>
          <a:xfrm>
            <a:off x="2939971" y="5647679"/>
            <a:ext cx="2088232" cy="523220"/>
          </a:xfrm>
          <a:prstGeom prst="rect">
            <a:avLst/>
          </a:prstGeom>
          <a:noFill/>
        </p:spPr>
        <p:txBody>
          <a:bodyPr wrap="square" rtlCol="0">
            <a:spAutoFit/>
          </a:bodyPr>
          <a:lstStyle/>
          <a:p>
            <a:r>
              <a:rPr lang="fr-FR" sz="2800" b="1" dirty="0"/>
              <a:t>Individuels</a:t>
            </a:r>
          </a:p>
        </p:txBody>
      </p:sp>
      <p:sp>
        <p:nvSpPr>
          <p:cNvPr id="17" name="ZoneTexte 16"/>
          <p:cNvSpPr txBox="1"/>
          <p:nvPr/>
        </p:nvSpPr>
        <p:spPr>
          <a:xfrm>
            <a:off x="5964307" y="5647679"/>
            <a:ext cx="2304256" cy="523220"/>
          </a:xfrm>
          <a:prstGeom prst="rect">
            <a:avLst/>
          </a:prstGeom>
          <a:noFill/>
        </p:spPr>
        <p:txBody>
          <a:bodyPr wrap="square" rtlCol="0">
            <a:spAutoFit/>
          </a:bodyPr>
          <a:lstStyle/>
          <a:p>
            <a:r>
              <a:rPr lang="fr-FR" sz="2800" b="1" dirty="0"/>
              <a:t>Annonceurs</a:t>
            </a:r>
          </a:p>
        </p:txBody>
      </p:sp>
      <p:sp>
        <p:nvSpPr>
          <p:cNvPr id="2" name="Espace réservé du pied de page 4">
            <a:extLst>
              <a:ext uri="{FF2B5EF4-FFF2-40B4-BE49-F238E27FC236}">
                <a16:creationId xmlns:a16="http://schemas.microsoft.com/office/drawing/2014/main" id="{6C340DBB-8717-7302-4C52-7EE732ABFC99}"/>
              </a:ext>
            </a:extLst>
          </p:cNvPr>
          <p:cNvSpPr>
            <a:spLocks noGrp="1"/>
          </p:cNvSpPr>
          <p:nvPr>
            <p:ph type="ftr" sz="quarter" idx="11"/>
          </p:nvPr>
        </p:nvSpPr>
        <p:spPr>
          <a:xfrm>
            <a:off x="0" y="6583362"/>
            <a:ext cx="9144000" cy="274638"/>
          </a:xfrm>
        </p:spPr>
        <p:txBody>
          <a:bodyPr/>
          <a:lstStyle/>
          <a:p>
            <a:pPr algn="ctr">
              <a:defRPr/>
            </a:pPr>
            <a:r>
              <a:rPr lang="fr-FR" sz="1800">
                <a:solidFill>
                  <a:srgbClr val="00B050"/>
                </a:solidFill>
                <a:latin typeface="+mn-lt"/>
              </a:rPr>
              <a:t>Le Busca, notre quartier – Assemblée Générale du 10 mars 2025</a:t>
            </a:r>
            <a:endParaRPr lang="fr-FR" sz="1800" dirty="0">
              <a:latin typeface="+mn-lt"/>
            </a:endParaRPr>
          </a:p>
        </p:txBody>
      </p:sp>
      <p:sp>
        <p:nvSpPr>
          <p:cNvPr id="10" name="ZoneTexte 9">
            <a:extLst>
              <a:ext uri="{FF2B5EF4-FFF2-40B4-BE49-F238E27FC236}">
                <a16:creationId xmlns:a16="http://schemas.microsoft.com/office/drawing/2014/main" id="{FBAD9116-2967-25BC-8010-D1B6A7A3B0CD}"/>
              </a:ext>
            </a:extLst>
          </p:cNvPr>
          <p:cNvSpPr txBox="1"/>
          <p:nvPr/>
        </p:nvSpPr>
        <p:spPr>
          <a:xfrm>
            <a:off x="7020272" y="1258368"/>
            <a:ext cx="648072" cy="400110"/>
          </a:xfrm>
          <a:prstGeom prst="rect">
            <a:avLst/>
          </a:prstGeom>
          <a:noFill/>
        </p:spPr>
        <p:txBody>
          <a:bodyPr wrap="square" rtlCol="0">
            <a:spAutoFit/>
          </a:bodyPr>
          <a:lstStyle/>
          <a:p>
            <a:r>
              <a:rPr lang="fr-FR" sz="2000" b="1" dirty="0"/>
              <a:t>213</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410400" y="490680"/>
            <a:ext cx="8229600" cy="445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sz="3600" b="1">
                <a:solidFill>
                  <a:srgbClr val="009900"/>
                </a:solidFill>
                <a:effectLst>
                  <a:innerShdw blurRad="63500" dist="50800" dir="13500000">
                    <a:prstClr val="black">
                      <a:alpha val="50000"/>
                    </a:prstClr>
                  </a:innerShdw>
                </a:effectLst>
              </a:rPr>
              <a:t>RAPPORT FINANCIER</a:t>
            </a:r>
          </a:p>
        </p:txBody>
      </p:sp>
      <p:sp>
        <p:nvSpPr>
          <p:cNvPr id="7" name="ZoneTexte 6"/>
          <p:cNvSpPr txBox="1"/>
          <p:nvPr/>
        </p:nvSpPr>
        <p:spPr>
          <a:xfrm>
            <a:off x="971600" y="1700808"/>
            <a:ext cx="6506909" cy="4401205"/>
          </a:xfrm>
          <a:prstGeom prst="rect">
            <a:avLst/>
          </a:prstGeom>
          <a:noFill/>
        </p:spPr>
        <p:txBody>
          <a:bodyPr wrap="none" rtlCol="0">
            <a:spAutoFit/>
          </a:bodyPr>
          <a:lstStyle/>
          <a:p>
            <a:pPr algn="ctr"/>
            <a:r>
              <a:rPr lang="fr-FR" sz="4000" b="1" dirty="0"/>
              <a:t>VOTE </a:t>
            </a:r>
          </a:p>
          <a:p>
            <a:pPr algn="ctr"/>
            <a:r>
              <a:rPr lang="fr-FR" sz="4000" b="1" dirty="0"/>
              <a:t>DU RAPPORT FINANCIER</a:t>
            </a:r>
          </a:p>
          <a:p>
            <a:pPr algn="ctr"/>
            <a:endParaRPr lang="fr-FR" sz="4000" b="1" dirty="0"/>
          </a:p>
          <a:p>
            <a:pPr algn="ctr"/>
            <a:r>
              <a:rPr lang="fr-FR" sz="4000" b="1" dirty="0"/>
              <a:t>Qui est contre ?</a:t>
            </a:r>
          </a:p>
          <a:p>
            <a:pPr algn="ctr"/>
            <a:r>
              <a:rPr lang="fr-FR" sz="4000" b="1" dirty="0"/>
              <a:t>Qui s’abstient ?</a:t>
            </a:r>
          </a:p>
          <a:p>
            <a:pPr algn="ctr"/>
            <a:r>
              <a:rPr lang="fr-FR" sz="4000" b="1" dirty="0"/>
              <a:t>Qui est pour ?</a:t>
            </a:r>
          </a:p>
          <a:p>
            <a:pPr algn="ctr"/>
            <a:endParaRPr lang="fr-FR" sz="4000" b="1" dirty="0"/>
          </a:p>
        </p:txBody>
      </p:sp>
      <p:sp>
        <p:nvSpPr>
          <p:cNvPr id="3" name="Espace réservé du pied de page 4">
            <a:extLst>
              <a:ext uri="{FF2B5EF4-FFF2-40B4-BE49-F238E27FC236}">
                <a16:creationId xmlns:a16="http://schemas.microsoft.com/office/drawing/2014/main" id="{4FC163D0-9717-6E36-74DA-B576C2ECA73A}"/>
              </a:ext>
            </a:extLst>
          </p:cNvPr>
          <p:cNvSpPr>
            <a:spLocks noGrp="1"/>
          </p:cNvSpPr>
          <p:nvPr>
            <p:ph type="ftr" sz="quarter" idx="11"/>
          </p:nvPr>
        </p:nvSpPr>
        <p:spPr>
          <a:xfrm>
            <a:off x="0" y="6583362"/>
            <a:ext cx="9144000" cy="274638"/>
          </a:xfrm>
        </p:spPr>
        <p:txBody>
          <a:bodyPr/>
          <a:lstStyle/>
          <a:p>
            <a:pPr algn="ctr">
              <a:defRPr/>
            </a:pPr>
            <a:r>
              <a:rPr lang="fr-FR" sz="1800">
                <a:solidFill>
                  <a:srgbClr val="00B050"/>
                </a:solidFill>
                <a:latin typeface="+mn-lt"/>
              </a:rPr>
              <a:t>Le Busca, notre quartier – Assemblée Générale du 10 mars 2025</a:t>
            </a:r>
            <a:endParaRPr lang="fr-FR" sz="1800" dirty="0">
              <a:latin typeface="+mn-lt"/>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2E8EA3C-C627-48E1-B400-2C576B99E0B9}"/>
              </a:ext>
            </a:extLst>
          </p:cNvPr>
          <p:cNvSpPr>
            <a:spLocks noGrp="1"/>
          </p:cNvSpPr>
          <p:nvPr>
            <p:ph idx="1"/>
          </p:nvPr>
        </p:nvSpPr>
        <p:spPr>
          <a:xfrm>
            <a:off x="215516" y="1700808"/>
            <a:ext cx="8712968" cy="3456384"/>
          </a:xfrm>
        </p:spPr>
        <p:txBody>
          <a:bodyPr anchor="t"/>
          <a:lstStyle/>
          <a:p>
            <a:pPr marL="683895" algn="ctr">
              <a:buNone/>
            </a:pPr>
            <a:r>
              <a:rPr lang="fr-FR" b="1" kern="50" dirty="0">
                <a:latin typeface="+mn-lt"/>
                <a:ea typeface="Times New Roman" panose="02020603050405020304" pitchFamily="18" charset="0"/>
              </a:rPr>
              <a:t>Maintien des</a:t>
            </a:r>
            <a:r>
              <a:rPr lang="fr-FR" b="1" kern="50" dirty="0">
                <a:solidFill>
                  <a:srgbClr val="000000"/>
                </a:solidFill>
                <a:effectLst/>
                <a:latin typeface="+mn-lt"/>
                <a:ea typeface="Times New Roman" panose="02020603050405020304" pitchFamily="18" charset="0"/>
              </a:rPr>
              <a:t> tarifs votés à l’AG de 2024 : </a:t>
            </a:r>
          </a:p>
          <a:p>
            <a:pPr marL="683895">
              <a:buNone/>
            </a:pPr>
            <a:endParaRPr lang="fr-FR" sz="2400" kern="50" dirty="0">
              <a:latin typeface="+mn-lt"/>
              <a:ea typeface="Times New Roman" panose="02020603050405020304" pitchFamily="18" charset="0"/>
            </a:endParaRPr>
          </a:p>
          <a:p>
            <a:pPr lvl="2" eaLnBrk="1" fontAlgn="auto">
              <a:spcAft>
                <a:spcPts val="600"/>
              </a:spcAft>
              <a:buNone/>
              <a:tabLst>
                <a:tab pos="3228975" algn="l"/>
              </a:tabLst>
              <a:defRPr/>
            </a:pPr>
            <a:r>
              <a:rPr lang="fr-FR" sz="3200" b="1" dirty="0">
                <a:latin typeface="+mn-lt"/>
              </a:rPr>
              <a:t>Adhérent individuel = 15€ par personne</a:t>
            </a:r>
          </a:p>
          <a:p>
            <a:pPr lvl="2" eaLnBrk="1" fontAlgn="auto">
              <a:spcAft>
                <a:spcPts val="600"/>
              </a:spcAft>
              <a:buNone/>
              <a:tabLst>
                <a:tab pos="3228975" algn="l"/>
              </a:tabLst>
              <a:defRPr/>
            </a:pPr>
            <a:r>
              <a:rPr lang="fr-FR" sz="3200" b="1" dirty="0">
                <a:latin typeface="+mn-lt"/>
              </a:rPr>
              <a:t>Annonceurs   =  60 € annonce simple</a:t>
            </a:r>
          </a:p>
          <a:p>
            <a:pPr lvl="1" eaLnBrk="1" fontAlgn="auto">
              <a:spcAft>
                <a:spcPts val="1134"/>
              </a:spcAft>
              <a:buNone/>
              <a:tabLst>
                <a:tab pos="3044825" algn="l"/>
              </a:tabLst>
              <a:defRPr/>
            </a:pPr>
            <a:r>
              <a:rPr lang="fr-FR" sz="3200" b="1" dirty="0">
                <a:latin typeface="+mn-lt"/>
              </a:rPr>
              <a:t>		     120 € annonce double</a:t>
            </a:r>
            <a:endParaRPr lang="fr-FR" sz="2400" kern="50" dirty="0">
              <a:latin typeface="+mn-lt"/>
              <a:ea typeface="Times New Roman" panose="02020603050405020304" pitchFamily="18" charset="0"/>
            </a:endParaRPr>
          </a:p>
          <a:p>
            <a:pPr algn="l">
              <a:spcBef>
                <a:spcPts val="600"/>
              </a:spcBef>
              <a:buNone/>
            </a:pPr>
            <a:r>
              <a:rPr lang="fr-FR" sz="2400" kern="50" dirty="0">
                <a:latin typeface="+mn-lt"/>
                <a:ea typeface="Times New Roman" panose="02020603050405020304" pitchFamily="18" charset="0"/>
              </a:rPr>
              <a:t> </a:t>
            </a:r>
            <a:endParaRPr lang="fr-FR" sz="1200" kern="50" dirty="0">
              <a:effectLst/>
              <a:latin typeface="Times New Roman" panose="02020603050405020304" pitchFamily="18" charset="0"/>
              <a:ea typeface="Times New Roman" panose="02020603050405020304" pitchFamily="18" charset="0"/>
            </a:endParaRPr>
          </a:p>
          <a:p>
            <a:endParaRPr lang="fr-FR" dirty="0"/>
          </a:p>
        </p:txBody>
      </p:sp>
      <p:sp>
        <p:nvSpPr>
          <p:cNvPr id="2" name="Espace réservé du pied de page 4">
            <a:extLst>
              <a:ext uri="{FF2B5EF4-FFF2-40B4-BE49-F238E27FC236}">
                <a16:creationId xmlns:a16="http://schemas.microsoft.com/office/drawing/2014/main" id="{0BA28590-8F8D-86D7-69D4-265E9C939F27}"/>
              </a:ext>
            </a:extLst>
          </p:cNvPr>
          <p:cNvSpPr>
            <a:spLocks noGrp="1"/>
          </p:cNvSpPr>
          <p:nvPr>
            <p:ph type="ftr" sz="quarter" idx="11"/>
          </p:nvPr>
        </p:nvSpPr>
        <p:spPr>
          <a:xfrm>
            <a:off x="0" y="6583362"/>
            <a:ext cx="9144000" cy="274638"/>
          </a:xfrm>
        </p:spPr>
        <p:txBody>
          <a:bodyPr/>
          <a:lstStyle/>
          <a:p>
            <a:pPr algn="ctr">
              <a:defRPr/>
            </a:pPr>
            <a:r>
              <a:rPr lang="fr-FR" sz="1800">
                <a:solidFill>
                  <a:srgbClr val="00B050"/>
                </a:solidFill>
                <a:latin typeface="+mn-lt"/>
              </a:rPr>
              <a:t>Le Busca, notre quartier – Assemblée Générale du 10 mars 2025</a:t>
            </a:r>
            <a:endParaRPr lang="fr-FR" sz="1800" dirty="0">
              <a:latin typeface="+mn-lt"/>
            </a:endParaRPr>
          </a:p>
        </p:txBody>
      </p:sp>
      <p:sp>
        <p:nvSpPr>
          <p:cNvPr id="3" name="ZoneTexte 2">
            <a:extLst>
              <a:ext uri="{FF2B5EF4-FFF2-40B4-BE49-F238E27FC236}">
                <a16:creationId xmlns:a16="http://schemas.microsoft.com/office/drawing/2014/main" id="{8AA0FA0D-44D7-7E3B-3200-8ABA9B3A0103}"/>
              </a:ext>
            </a:extLst>
          </p:cNvPr>
          <p:cNvSpPr txBox="1"/>
          <p:nvPr/>
        </p:nvSpPr>
        <p:spPr>
          <a:xfrm>
            <a:off x="971600" y="404664"/>
            <a:ext cx="7416824" cy="646331"/>
          </a:xfrm>
          <a:prstGeom prst="rect">
            <a:avLst/>
          </a:prstGeom>
          <a:noFill/>
        </p:spPr>
        <p:txBody>
          <a:bodyPr wrap="square" rtlCol="0">
            <a:spAutoFit/>
          </a:bodyPr>
          <a:lstStyle/>
          <a:p>
            <a:pPr marL="324000" algn="ctr" eaLnBrk="1" fontAlgn="auto">
              <a:spcBef>
                <a:spcPts val="600"/>
              </a:spcBef>
              <a:spcAft>
                <a:spcPts val="1800"/>
              </a:spcAft>
              <a:buNone/>
              <a:defRPr/>
            </a:pPr>
            <a:r>
              <a:rPr lang="fr-FR" sz="3600" b="1" u="sng" dirty="0">
                <a:solidFill>
                  <a:srgbClr val="009900"/>
                </a:solidFill>
                <a:latin typeface="Calibri"/>
              </a:rPr>
              <a:t>Cotisations pour l'année 2025</a:t>
            </a:r>
          </a:p>
        </p:txBody>
      </p:sp>
    </p:spTree>
    <p:extLst>
      <p:ext uri="{BB962C8B-B14F-4D97-AF65-F5344CB8AC3E}">
        <p14:creationId xmlns:p14="http://schemas.microsoft.com/office/powerpoint/2010/main" val="25784004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txBox="1">
            <a:spLocks noGrp="1"/>
          </p:cNvSpPr>
          <p:nvPr>
            <p:ph idx="1"/>
          </p:nvPr>
        </p:nvSpPr>
        <p:spPr>
          <a:xfrm>
            <a:off x="1115616" y="1412776"/>
            <a:ext cx="6696744" cy="4308872"/>
          </a:xfrm>
          <a:prstGeom prst="rect">
            <a:avLst/>
          </a:prstGeom>
          <a:noFill/>
        </p:spPr>
        <p:txBody>
          <a:bodyPr wrap="square" rtlCol="0">
            <a:spAutoFit/>
          </a:bodyPr>
          <a:lstStyle/>
          <a:p>
            <a:pPr algn="ctr">
              <a:buNone/>
            </a:pPr>
            <a:r>
              <a:rPr lang="fr-FR" sz="4000" b="1" dirty="0"/>
              <a:t>VOTE </a:t>
            </a:r>
          </a:p>
          <a:p>
            <a:pPr algn="ctr">
              <a:buNone/>
            </a:pPr>
            <a:r>
              <a:rPr lang="fr-FR" sz="4000" b="1" dirty="0"/>
              <a:t>DES COTISATIONS 2026 ?</a:t>
            </a:r>
          </a:p>
          <a:p>
            <a:pPr algn="ctr">
              <a:buNone/>
            </a:pPr>
            <a:endParaRPr lang="fr-FR" sz="4000" b="1" dirty="0"/>
          </a:p>
          <a:p>
            <a:pPr algn="ctr">
              <a:buNone/>
            </a:pPr>
            <a:r>
              <a:rPr lang="fr-FR" sz="4000" b="1" dirty="0"/>
              <a:t>Qui est contre ?</a:t>
            </a:r>
          </a:p>
          <a:p>
            <a:pPr algn="ctr">
              <a:buNone/>
            </a:pPr>
            <a:r>
              <a:rPr lang="fr-FR" sz="4000" b="1" dirty="0"/>
              <a:t>Qui s’abstient ?</a:t>
            </a:r>
          </a:p>
          <a:p>
            <a:pPr algn="ctr">
              <a:buNone/>
            </a:pPr>
            <a:r>
              <a:rPr lang="fr-FR" sz="4000" b="1" dirty="0"/>
              <a:t>Qui est pour ?</a:t>
            </a:r>
          </a:p>
          <a:p>
            <a:pPr algn="ctr"/>
            <a:endParaRPr lang="fr-FR" sz="4000" b="1" dirty="0"/>
          </a:p>
        </p:txBody>
      </p:sp>
      <p:sp>
        <p:nvSpPr>
          <p:cNvPr id="6" name="Espace réservé du pied de page 4">
            <a:extLst>
              <a:ext uri="{FF2B5EF4-FFF2-40B4-BE49-F238E27FC236}">
                <a16:creationId xmlns:a16="http://schemas.microsoft.com/office/drawing/2014/main" id="{5EFACC35-94C8-7E31-D175-CD5E1229C681}"/>
              </a:ext>
            </a:extLst>
          </p:cNvPr>
          <p:cNvSpPr>
            <a:spLocks noGrp="1"/>
          </p:cNvSpPr>
          <p:nvPr>
            <p:ph type="ftr" sz="quarter" idx="11"/>
          </p:nvPr>
        </p:nvSpPr>
        <p:spPr>
          <a:xfrm>
            <a:off x="0" y="6583362"/>
            <a:ext cx="9144000" cy="274638"/>
          </a:xfrm>
        </p:spPr>
        <p:txBody>
          <a:bodyPr/>
          <a:lstStyle/>
          <a:p>
            <a:pPr algn="ctr">
              <a:defRPr/>
            </a:pPr>
            <a:r>
              <a:rPr lang="fr-FR" sz="1800">
                <a:solidFill>
                  <a:srgbClr val="00B050"/>
                </a:solidFill>
                <a:latin typeface="+mn-lt"/>
              </a:rPr>
              <a:t>Le Busca, notre quartier – Assemblée Générale du 10 mars 2025</a:t>
            </a:r>
            <a:endParaRPr lang="fr-FR" sz="1800" dirty="0">
              <a:latin typeface="+mn-lt"/>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55776" y="946440"/>
            <a:ext cx="4032448" cy="5463897"/>
          </a:xfrm>
          <a:prstGeom prst="rect">
            <a:avLst/>
          </a:prstGeom>
          <a:noFill/>
          <a:ln>
            <a:noFill/>
          </a:ln>
        </p:spPr>
        <p:txBody>
          <a:bodyPr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lvl="3" indent="-457200"/>
            <a:r>
              <a:rPr lang="fr-FR" sz="2800" b="1" dirty="0">
                <a:latin typeface="Calibri" pitchFamily="34" charset="0"/>
                <a:cs typeface="Calibri" pitchFamily="34" charset="0"/>
              </a:rPr>
              <a:t>Jean-Paul BLANC</a:t>
            </a:r>
          </a:p>
          <a:p>
            <a:pPr marL="457200" lvl="3" indent="-457200"/>
            <a:r>
              <a:rPr lang="fr-FR" sz="2800" b="1" dirty="0">
                <a:latin typeface="Calibri" pitchFamily="34" charset="0"/>
                <a:cs typeface="Calibri" pitchFamily="34" charset="0"/>
              </a:rPr>
              <a:t>Pierre CAMBON</a:t>
            </a:r>
          </a:p>
          <a:p>
            <a:pPr marL="457200" lvl="3" indent="-457200"/>
            <a:r>
              <a:rPr lang="fr-FR" sz="2800" b="1" dirty="0">
                <a:latin typeface="Calibri" pitchFamily="34" charset="0"/>
                <a:cs typeface="Calibri" pitchFamily="34" charset="0"/>
              </a:rPr>
              <a:t>Cécile DE LAVAISSIERE </a:t>
            </a:r>
          </a:p>
          <a:p>
            <a:pPr marL="457200" lvl="3" indent="-457200"/>
            <a:r>
              <a:rPr lang="fr-FR" sz="2800" b="1" dirty="0">
                <a:latin typeface="Calibri" pitchFamily="34" charset="0"/>
                <a:cs typeface="Calibri" pitchFamily="34" charset="0"/>
              </a:rPr>
              <a:t>Philippe GENDRE</a:t>
            </a:r>
          </a:p>
          <a:p>
            <a:pPr marL="457200" lvl="3" indent="-457200"/>
            <a:r>
              <a:rPr lang="fr-FR" sz="2800" b="1" dirty="0">
                <a:latin typeface="Calibri" pitchFamily="34" charset="0"/>
                <a:cs typeface="Calibri" pitchFamily="34" charset="0"/>
              </a:rPr>
              <a:t>Jean-Pierre GUILLOU</a:t>
            </a:r>
          </a:p>
          <a:p>
            <a:pPr marL="457200" lvl="3" indent="-457200"/>
            <a:r>
              <a:rPr lang="fr-FR" sz="2800" b="1" dirty="0">
                <a:latin typeface="Calibri" pitchFamily="34" charset="0"/>
                <a:cs typeface="Calibri" pitchFamily="34" charset="0"/>
              </a:rPr>
              <a:t>Patrick LAPEYRE</a:t>
            </a:r>
          </a:p>
          <a:p>
            <a:pPr marL="457200" lvl="3" indent="-457200"/>
            <a:r>
              <a:rPr lang="fr-FR" sz="2800" b="1" dirty="0">
                <a:latin typeface="Calibri" pitchFamily="34" charset="0"/>
                <a:cs typeface="Calibri" pitchFamily="34" charset="0"/>
              </a:rPr>
              <a:t>Marine LE GOUIC</a:t>
            </a:r>
          </a:p>
          <a:p>
            <a:pPr marL="457200" lvl="3" indent="-457200"/>
            <a:r>
              <a:rPr lang="fr-FR" sz="2800" b="1" dirty="0">
                <a:latin typeface="Calibri" pitchFamily="34" charset="0"/>
                <a:cs typeface="Calibri" pitchFamily="34" charset="0"/>
              </a:rPr>
              <a:t>Charles MARION</a:t>
            </a:r>
          </a:p>
          <a:p>
            <a:pPr marL="457200" lvl="3" indent="-457200"/>
            <a:r>
              <a:rPr lang="fr-FR" sz="2800" b="1" dirty="0">
                <a:latin typeface="Calibri" pitchFamily="34" charset="0"/>
                <a:cs typeface="Calibri" pitchFamily="34" charset="0"/>
              </a:rPr>
              <a:t>Michel PECH</a:t>
            </a:r>
          </a:p>
          <a:p>
            <a:pPr marL="457200" lvl="3" indent="-457200"/>
            <a:r>
              <a:rPr lang="fr-FR" sz="2800" b="1" dirty="0">
                <a:latin typeface="Calibri" pitchFamily="34" charset="0"/>
                <a:cs typeface="Calibri" pitchFamily="34" charset="0"/>
              </a:rPr>
              <a:t>Anne SEIDMANN</a:t>
            </a:r>
          </a:p>
          <a:p>
            <a:pPr marL="457200" lvl="3" indent="-457200"/>
            <a:r>
              <a:rPr kumimoji="0" lang="fr-FR" altLang="fr-FR" sz="2800" b="1" i="0" u="none" strike="noStrike" cap="none" normalizeH="0" baseline="0" dirty="0">
                <a:ln>
                  <a:noFill/>
                </a:ln>
                <a:solidFill>
                  <a:schemeClr val="tx1"/>
                </a:solidFill>
                <a:effectLst/>
                <a:latin typeface="+mj-lt"/>
              </a:rPr>
              <a:t>Corinne TEILLARD</a:t>
            </a:r>
          </a:p>
          <a:p>
            <a:pPr marL="457200" lvl="3" indent="-457200"/>
            <a:r>
              <a:rPr lang="fr-FR" altLang="fr-FR" sz="2800" b="1" dirty="0">
                <a:latin typeface="+mj-lt"/>
              </a:rPr>
              <a:t>  </a:t>
            </a:r>
            <a:r>
              <a:rPr kumimoji="0" lang="fr-FR" altLang="fr-FR" sz="2800" b="1" i="0" u="none" strike="noStrike" cap="none" normalizeH="0" baseline="0" dirty="0">
                <a:ln>
                  <a:noFill/>
                </a:ln>
                <a:solidFill>
                  <a:schemeClr val="tx1"/>
                </a:solidFill>
                <a:effectLst/>
                <a:latin typeface="+mj-lt"/>
              </a:rPr>
              <a:t> </a:t>
            </a:r>
          </a:p>
          <a:p>
            <a:pPr marL="2160000" fontAlgn="auto">
              <a:spcBef>
                <a:spcPts val="425"/>
              </a:spcBef>
              <a:spcAft>
                <a:spcPts val="850"/>
              </a:spcAft>
              <a:buNone/>
              <a:defRPr/>
            </a:pPr>
            <a:endParaRPr lang="fr-FR" sz="2800" b="1" dirty="0">
              <a:solidFill>
                <a:srgbClr val="000000"/>
              </a:solidFill>
              <a:latin typeface="Calibri" pitchFamily="18"/>
              <a:ea typeface="Microsoft YaHei" pitchFamily="2"/>
              <a:cs typeface="Arial" pitchFamily="2"/>
            </a:endParaRPr>
          </a:p>
        </p:txBody>
      </p:sp>
      <p:sp>
        <p:nvSpPr>
          <p:cNvPr id="5" name="ZoneTexte 4">
            <a:extLst>
              <a:ext uri="{FF2B5EF4-FFF2-40B4-BE49-F238E27FC236}">
                <a16:creationId xmlns:a16="http://schemas.microsoft.com/office/drawing/2014/main" id="{DC9C5721-DA90-43DE-9250-96780183992C}"/>
              </a:ext>
            </a:extLst>
          </p:cNvPr>
          <p:cNvSpPr txBox="1"/>
          <p:nvPr/>
        </p:nvSpPr>
        <p:spPr>
          <a:xfrm>
            <a:off x="683568" y="188640"/>
            <a:ext cx="7560840" cy="584775"/>
          </a:xfrm>
          <a:prstGeom prst="rect">
            <a:avLst/>
          </a:prstGeom>
          <a:noFill/>
        </p:spPr>
        <p:txBody>
          <a:bodyPr wrap="square" rtlCol="0">
            <a:spAutoFit/>
          </a:bodyPr>
          <a:lstStyle/>
          <a:p>
            <a:pPr marL="343080" indent="-343080" algn="ctr" fontAlgn="auto">
              <a:spcBef>
                <a:spcPts val="1001"/>
              </a:spcBef>
              <a:spcAft>
                <a:spcPts val="0"/>
              </a:spcAft>
              <a:buFont typeface="StarSymbol"/>
              <a:buNone/>
              <a:defRPr/>
            </a:pPr>
            <a:r>
              <a:rPr lang="fr-FR" sz="3200" b="1" u="sng" dirty="0">
                <a:solidFill>
                  <a:srgbClr val="009900"/>
                </a:solidFill>
                <a:latin typeface="Calibri" pitchFamily="18"/>
                <a:ea typeface="Microsoft YaHei" pitchFamily="2"/>
                <a:cs typeface="Arial" pitchFamily="2"/>
              </a:rPr>
              <a:t>Renouvellement Conseil d'Administration :</a:t>
            </a:r>
          </a:p>
        </p:txBody>
      </p:sp>
      <p:sp>
        <p:nvSpPr>
          <p:cNvPr id="2" name="Espace réservé du pied de page 4">
            <a:extLst>
              <a:ext uri="{FF2B5EF4-FFF2-40B4-BE49-F238E27FC236}">
                <a16:creationId xmlns:a16="http://schemas.microsoft.com/office/drawing/2014/main" id="{65015BE9-6E46-CEA5-5595-E8EFD5BB0FE2}"/>
              </a:ext>
            </a:extLst>
          </p:cNvPr>
          <p:cNvSpPr>
            <a:spLocks noGrp="1"/>
          </p:cNvSpPr>
          <p:nvPr>
            <p:ph type="ftr" sz="quarter" idx="11"/>
          </p:nvPr>
        </p:nvSpPr>
        <p:spPr>
          <a:xfrm>
            <a:off x="0" y="6583362"/>
            <a:ext cx="9144000" cy="274638"/>
          </a:xfrm>
        </p:spPr>
        <p:txBody>
          <a:bodyPr/>
          <a:lstStyle/>
          <a:p>
            <a:pPr algn="ctr">
              <a:defRPr/>
            </a:pPr>
            <a:r>
              <a:rPr lang="fr-FR" sz="1800">
                <a:solidFill>
                  <a:srgbClr val="00B050"/>
                </a:solidFill>
                <a:latin typeface="+mn-lt"/>
              </a:rPr>
              <a:t>Le Busca, notre quartier – Assemblée Générale du 10 mars 2025</a:t>
            </a:r>
            <a:endParaRPr lang="fr-FR" sz="1800" dirty="0">
              <a:latin typeface="+mn-lt"/>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p:nvPr/>
        </p:nvSpPr>
        <p:spPr>
          <a:xfrm>
            <a:off x="503238" y="1368425"/>
            <a:ext cx="8424862" cy="3671888"/>
          </a:xfrm>
          <a:prstGeom prst="rect">
            <a:avLst/>
          </a:prstGeom>
          <a:noFill/>
          <a:ln>
            <a:noFill/>
          </a:ln>
        </p:spPr>
        <p:txBody>
          <a:bodyP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343080" indent="-343080" algn="ctr" fontAlgn="auto">
              <a:spcBef>
                <a:spcPts val="1001"/>
              </a:spcBef>
              <a:spcAft>
                <a:spcPts val="0"/>
              </a:spcAft>
              <a:buFont typeface="StarSymbol"/>
              <a:buNone/>
              <a:defRPr/>
            </a:pPr>
            <a:endParaRPr lang="fr-FR" sz="2800" b="1">
              <a:solidFill>
                <a:srgbClr val="000000"/>
              </a:solidFill>
              <a:latin typeface="Calibri" pitchFamily="18"/>
              <a:ea typeface="Microsoft YaHei" pitchFamily="2"/>
              <a:cs typeface="Arial" pitchFamily="2"/>
            </a:endParaRPr>
          </a:p>
          <a:p>
            <a:pPr marL="343080" indent="-343080" algn="ctr" fontAlgn="auto">
              <a:spcBef>
                <a:spcPts val="1001"/>
              </a:spcBef>
              <a:spcAft>
                <a:spcPts val="0"/>
              </a:spcAft>
              <a:buFont typeface="StarSymbol"/>
              <a:buNone/>
              <a:defRPr/>
            </a:pPr>
            <a:endParaRPr lang="fr-FR" sz="2800" b="1">
              <a:solidFill>
                <a:srgbClr val="000000"/>
              </a:solidFill>
              <a:latin typeface="Calibri" pitchFamily="18"/>
              <a:ea typeface="Microsoft YaHei" pitchFamily="2"/>
              <a:cs typeface="Arial" pitchFamily="2"/>
            </a:endParaRPr>
          </a:p>
          <a:p>
            <a:pPr marL="343080" indent="-343080" algn="ctr" fontAlgn="auto">
              <a:spcBef>
                <a:spcPts val="1001"/>
              </a:spcBef>
              <a:spcAft>
                <a:spcPts val="0"/>
              </a:spcAft>
              <a:buFont typeface="StarSymbol"/>
              <a:buNone/>
              <a:defRPr/>
            </a:pPr>
            <a:endParaRPr lang="fr-FR" sz="2800" b="1">
              <a:solidFill>
                <a:srgbClr val="000000"/>
              </a:solidFill>
              <a:latin typeface="Calibri" pitchFamily="18"/>
              <a:ea typeface="Microsoft YaHei" pitchFamily="2"/>
              <a:cs typeface="Arial" pitchFamily="2"/>
            </a:endParaRPr>
          </a:p>
          <a:p>
            <a:pPr marL="743040" indent="-743040" fontAlgn="auto">
              <a:spcBef>
                <a:spcPts val="1001"/>
              </a:spcBef>
              <a:spcAft>
                <a:spcPts val="0"/>
              </a:spcAft>
              <a:buFont typeface="StarSymbol"/>
              <a:buNone/>
              <a:defRPr/>
            </a:pPr>
            <a:endParaRPr lang="fr-FR" sz="4000" b="1">
              <a:solidFill>
                <a:srgbClr val="000000"/>
              </a:solidFill>
              <a:latin typeface="Calibri" pitchFamily="18"/>
              <a:ea typeface="Microsoft YaHei" pitchFamily="2"/>
              <a:cs typeface="Arial" pitchFamily="2"/>
            </a:endParaRPr>
          </a:p>
        </p:txBody>
      </p:sp>
      <p:sp>
        <p:nvSpPr>
          <p:cNvPr id="4" name="ZoneTexte 3"/>
          <p:cNvSpPr txBox="1"/>
          <p:nvPr/>
        </p:nvSpPr>
        <p:spPr>
          <a:xfrm>
            <a:off x="431800" y="360363"/>
            <a:ext cx="8088313" cy="6500812"/>
          </a:xfrm>
          <a:prstGeom prst="rect">
            <a:avLst/>
          </a:prstGeom>
          <a:noFill/>
          <a:ln>
            <a:noFill/>
          </a:ln>
        </p:spPr>
        <p:txBody>
          <a:bodyPr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343080" indent="-343080" algn="ctr" fontAlgn="auto">
              <a:spcBef>
                <a:spcPts val="1001"/>
              </a:spcBef>
              <a:spcAft>
                <a:spcPts val="0"/>
              </a:spcAft>
              <a:buFont typeface="StarSymbol"/>
              <a:buNone/>
              <a:defRPr/>
            </a:pPr>
            <a:r>
              <a:rPr lang="fr-FR" sz="3200" b="1" u="sng" dirty="0">
                <a:solidFill>
                  <a:srgbClr val="009900"/>
                </a:solidFill>
                <a:latin typeface="Calibri" pitchFamily="18"/>
                <a:ea typeface="Microsoft YaHei" pitchFamily="2"/>
                <a:cs typeface="Arial" pitchFamily="2"/>
              </a:rPr>
              <a:t>Renouvellement Conseil d'Administration :</a:t>
            </a:r>
          </a:p>
          <a:p>
            <a:pPr marL="2502000" indent="-342000" fontAlgn="auto">
              <a:spcBef>
                <a:spcPts val="425"/>
              </a:spcBef>
              <a:spcAft>
                <a:spcPts val="850"/>
              </a:spcAft>
              <a:defRPr/>
            </a:pPr>
            <a:endParaRPr lang="fr-FR" sz="2800" b="1" dirty="0">
              <a:solidFill>
                <a:srgbClr val="000000"/>
              </a:solidFill>
              <a:latin typeface="Calibri" pitchFamily="18"/>
              <a:ea typeface="Microsoft YaHei" pitchFamily="2"/>
              <a:cs typeface="Arial" pitchFamily="2"/>
            </a:endParaRPr>
          </a:p>
        </p:txBody>
      </p:sp>
      <p:sp>
        <p:nvSpPr>
          <p:cNvPr id="5" name="ZoneTexte 4"/>
          <p:cNvSpPr txBox="1"/>
          <p:nvPr/>
        </p:nvSpPr>
        <p:spPr>
          <a:xfrm>
            <a:off x="323528" y="1412776"/>
            <a:ext cx="8397555" cy="4401205"/>
          </a:xfrm>
          <a:prstGeom prst="rect">
            <a:avLst/>
          </a:prstGeom>
          <a:noFill/>
        </p:spPr>
        <p:txBody>
          <a:bodyPr wrap="none" rtlCol="0">
            <a:spAutoFit/>
          </a:bodyPr>
          <a:lstStyle/>
          <a:p>
            <a:pPr algn="ctr"/>
            <a:r>
              <a:rPr lang="fr-FR" sz="4000" b="1" dirty="0"/>
              <a:t>VOTE </a:t>
            </a:r>
          </a:p>
          <a:p>
            <a:pPr algn="ctr"/>
            <a:r>
              <a:rPr lang="fr-FR" sz="4000" b="1" dirty="0"/>
              <a:t>DU CONSEIL D’ADMINISTRATION</a:t>
            </a:r>
          </a:p>
          <a:p>
            <a:pPr algn="ctr"/>
            <a:endParaRPr lang="fr-FR" sz="4000" b="1" dirty="0"/>
          </a:p>
          <a:p>
            <a:pPr algn="ctr"/>
            <a:r>
              <a:rPr lang="fr-FR" sz="4000" b="1" dirty="0"/>
              <a:t>Qui est contre ?</a:t>
            </a:r>
          </a:p>
          <a:p>
            <a:pPr algn="ctr"/>
            <a:r>
              <a:rPr lang="fr-FR" sz="4000" b="1" dirty="0"/>
              <a:t>Qui s’abstient ?</a:t>
            </a:r>
          </a:p>
          <a:p>
            <a:pPr algn="ctr"/>
            <a:r>
              <a:rPr lang="fr-FR" sz="4000" b="1" dirty="0"/>
              <a:t>Qui est pour ?</a:t>
            </a:r>
          </a:p>
          <a:p>
            <a:pPr algn="ctr"/>
            <a:endParaRPr lang="fr-FR" sz="4000" b="1" dirty="0"/>
          </a:p>
        </p:txBody>
      </p:sp>
      <p:sp>
        <p:nvSpPr>
          <p:cNvPr id="7" name="Espace réservé du pied de page 4">
            <a:extLst>
              <a:ext uri="{FF2B5EF4-FFF2-40B4-BE49-F238E27FC236}">
                <a16:creationId xmlns:a16="http://schemas.microsoft.com/office/drawing/2014/main" id="{12E1CF30-3E50-EB2A-D04F-C9E8E47A9A58}"/>
              </a:ext>
            </a:extLst>
          </p:cNvPr>
          <p:cNvSpPr>
            <a:spLocks noGrp="1"/>
          </p:cNvSpPr>
          <p:nvPr>
            <p:ph type="ftr" sz="quarter" idx="11"/>
          </p:nvPr>
        </p:nvSpPr>
        <p:spPr>
          <a:xfrm>
            <a:off x="0" y="6591756"/>
            <a:ext cx="9144000" cy="274638"/>
          </a:xfrm>
        </p:spPr>
        <p:txBody>
          <a:bodyPr/>
          <a:lstStyle/>
          <a:p>
            <a:pPr algn="ctr">
              <a:defRPr/>
            </a:pPr>
            <a:r>
              <a:rPr lang="fr-FR" sz="1800">
                <a:solidFill>
                  <a:srgbClr val="00B050"/>
                </a:solidFill>
                <a:latin typeface="+mn-lt"/>
              </a:rPr>
              <a:t>Le Busca, notre quartier – Assemblée Générale du 10 mars 2025</a:t>
            </a:r>
            <a:endParaRPr lang="fr-FR" sz="1800" dirty="0">
              <a:latin typeface="+mn-l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E7F75-CB06-7BA1-6BF2-EE96A0A9E179}"/>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0879D4E-E185-3D30-DDBC-3B0FEE36D545}"/>
              </a:ext>
            </a:extLst>
          </p:cNvPr>
          <p:cNvSpPr>
            <a:spLocks noGrp="1"/>
          </p:cNvSpPr>
          <p:nvPr>
            <p:ph idx="1"/>
          </p:nvPr>
        </p:nvSpPr>
        <p:spPr>
          <a:xfrm>
            <a:off x="179512" y="148387"/>
            <a:ext cx="8784976" cy="6538738"/>
          </a:xfrm>
        </p:spPr>
        <p:txBody>
          <a:bodyPr anchor="t"/>
          <a:lstStyle/>
          <a:p>
            <a:pPr>
              <a:buNone/>
            </a:pPr>
            <a:r>
              <a:rPr lang="fr-FR" b="1" u="sng" dirty="0">
                <a:solidFill>
                  <a:srgbClr val="009900"/>
                </a:solidFill>
                <a:latin typeface="Calibri"/>
              </a:rPr>
              <a:t>1 -Rapport moral </a:t>
            </a:r>
            <a:r>
              <a:rPr lang="fr-FR" b="1" dirty="0">
                <a:solidFill>
                  <a:srgbClr val="009900"/>
                </a:solidFill>
                <a:latin typeface="Calibri"/>
              </a:rPr>
              <a:t>:</a:t>
            </a:r>
          </a:p>
          <a:p>
            <a:pPr algn="ctr">
              <a:buNone/>
            </a:pPr>
            <a:r>
              <a:rPr lang="fr-FR" b="1" dirty="0">
                <a:solidFill>
                  <a:srgbClr val="009900"/>
                </a:solidFill>
                <a:latin typeface="Calibri"/>
              </a:rPr>
              <a:t> </a:t>
            </a:r>
            <a:r>
              <a:rPr lang="fr-FR" sz="2400" i="1" dirty="0">
                <a:solidFill>
                  <a:schemeClr val="tx1"/>
                </a:solidFill>
                <a:latin typeface="Calibri"/>
              </a:rPr>
              <a:t>le document écrit vous a été envoyé par mail le 17 février 2025</a:t>
            </a:r>
          </a:p>
          <a:p>
            <a:pPr marL="342900" indent="-342900">
              <a:spcBef>
                <a:spcPts val="600"/>
              </a:spcBef>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Carrefour et « Rond-Point des Français Libres » : </a:t>
            </a:r>
            <a:r>
              <a:rPr lang="fr-FR" sz="2400" b="0" i="0" u="none" strike="noStrike" baseline="0" dirty="0">
                <a:solidFill>
                  <a:srgbClr val="000000"/>
                </a:solidFill>
                <a:latin typeface="Calibri" panose="020F0502020204030204" pitchFamily="34" charset="0"/>
              </a:rPr>
              <a:t>(5 réunions) </a:t>
            </a:r>
          </a:p>
          <a:p>
            <a:pPr marL="342900" indent="-342900" algn="ctr">
              <a:spcBef>
                <a:spcPts val="600"/>
              </a:spcBef>
              <a:buFont typeface="Wingdings" panose="05000000000000000000" pitchFamily="2" charset="2"/>
              <a:buChar char="Ø"/>
            </a:pPr>
            <a:r>
              <a:rPr lang="fr-FR" sz="2400" b="1" dirty="0">
                <a:latin typeface="Calibri" panose="020F0502020204030204" pitchFamily="34" charset="0"/>
              </a:rPr>
              <a:t>Sujet discuté lors des projets 2025</a:t>
            </a:r>
          </a:p>
          <a:p>
            <a:pPr marL="342900" indent="-342900">
              <a:spcBef>
                <a:spcPts val="600"/>
              </a:spcBef>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à"/>
            </a:pPr>
            <a:endParaRPr lang="fr-FR" sz="2400" b="1" dirty="0">
              <a:latin typeface="Calibri" panose="020F0502020204030204" pitchFamily="34" charset="0"/>
            </a:endParaRPr>
          </a:p>
          <a:p>
            <a:pPr marL="285750" indent="-285750" algn="ctr">
              <a:spcBef>
                <a:spcPts val="600"/>
              </a:spcBef>
              <a:buFont typeface="Wingdings" panose="05000000000000000000" pitchFamily="2" charset="2"/>
              <a:buChar char="à"/>
            </a:pPr>
            <a:endParaRPr lang="fr-F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Ø"/>
            </a:pPr>
            <a:endParaRPr lang="fr-FR" sz="2400" b="1" i="0" u="none" strike="noStrike" baseline="0" dirty="0">
              <a:solidFill>
                <a:srgbClr val="000000"/>
              </a:solidFill>
              <a:latin typeface="Calibri" panose="020F0502020204030204" pitchFamily="34"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sym typeface="Wingdings" panose="05000000000000000000" pitchFamily="2" charset="2"/>
            </a:endParaRPr>
          </a:p>
          <a:p>
            <a:pPr marL="342900" indent="-342900">
              <a:spcBef>
                <a:spcPts val="600"/>
              </a:spcBef>
              <a:spcAft>
                <a:spcPts val="0"/>
              </a:spcAft>
              <a:buFont typeface="Wingdings" panose="05000000000000000000" pitchFamily="2" charset="2"/>
              <a:buChar char="Ø"/>
            </a:pP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0"/>
              </a:spcAft>
              <a:buFont typeface="Wingdings" panose="05000000000000000000" pitchFamily="2" charset="2"/>
              <a:buChar char=""/>
            </a:pPr>
            <a:endParaRPr lang="fr-FR"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4603C720-33D2-DDB7-AE1C-8238F591DB8A}"/>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282512983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B1614AC-C07F-2C64-73D3-1DD08995A5AE}"/>
              </a:ext>
            </a:extLst>
          </p:cNvPr>
          <p:cNvSpPr>
            <a:spLocks noGrp="1"/>
          </p:cNvSpPr>
          <p:nvPr>
            <p:ph idx="1"/>
          </p:nvPr>
        </p:nvSpPr>
        <p:spPr>
          <a:xfrm>
            <a:off x="179512" y="1600200"/>
            <a:ext cx="8856984" cy="3977640"/>
          </a:xfrm>
        </p:spPr>
        <p:txBody>
          <a:bodyPr/>
          <a:lstStyle/>
          <a:p>
            <a:pPr algn="ctr">
              <a:buNone/>
            </a:pPr>
            <a:r>
              <a:rPr lang="fr-FR" sz="4000" b="1" kern="50" dirty="0">
                <a:solidFill>
                  <a:schemeClr val="tx1"/>
                </a:solidFill>
                <a:effectLst/>
                <a:latin typeface="+mn-lt"/>
                <a:ea typeface="Times New Roman" panose="02020603050405020304" pitchFamily="18" charset="0"/>
                <a:cs typeface="Arial" panose="020B0604020202020204" pitchFamily="34" charset="0"/>
              </a:rPr>
              <a:t>Vous avez la parole,</a:t>
            </a:r>
          </a:p>
          <a:p>
            <a:pPr algn="ctr">
              <a:spcBef>
                <a:spcPts val="600"/>
              </a:spcBef>
              <a:spcAft>
                <a:spcPts val="600"/>
              </a:spcAft>
              <a:buNone/>
            </a:pPr>
            <a:r>
              <a:rPr lang="fr-FR" sz="4000" b="1" kern="50" dirty="0">
                <a:solidFill>
                  <a:schemeClr val="tx1"/>
                </a:solidFill>
                <a:latin typeface="+mn-lt"/>
                <a:ea typeface="Times New Roman" panose="02020603050405020304" pitchFamily="18" charset="0"/>
                <a:cs typeface="Arial" panose="020B0604020202020204" pitchFamily="34" charset="0"/>
              </a:rPr>
              <a:t>Exprimez vos remarques,</a:t>
            </a:r>
            <a:endParaRPr lang="fr-FR" sz="4000" b="1" kern="50" dirty="0">
              <a:solidFill>
                <a:schemeClr val="tx1"/>
              </a:solidFill>
              <a:effectLst/>
              <a:latin typeface="+mn-lt"/>
              <a:ea typeface="Times New Roman" panose="02020603050405020304" pitchFamily="18" charset="0"/>
              <a:cs typeface="Arial" panose="020B0604020202020204" pitchFamily="34" charset="0"/>
            </a:endParaRPr>
          </a:p>
          <a:p>
            <a:pPr algn="ctr">
              <a:buNone/>
            </a:pPr>
            <a:r>
              <a:rPr lang="fr-FR" sz="4000" b="1" kern="50" dirty="0">
                <a:solidFill>
                  <a:schemeClr val="tx1"/>
                </a:solidFill>
                <a:latin typeface="+mn-lt"/>
                <a:ea typeface="Times New Roman" panose="02020603050405020304" pitchFamily="18" charset="0"/>
                <a:cs typeface="Arial" panose="020B0604020202020204" pitchFamily="34" charset="0"/>
              </a:rPr>
              <a:t>Posez vos questions</a:t>
            </a:r>
          </a:p>
          <a:p>
            <a:pPr algn="ctr">
              <a:buNone/>
            </a:pPr>
            <a:endParaRPr lang="fr-FR" sz="4000" b="1" kern="50" dirty="0">
              <a:solidFill>
                <a:schemeClr val="tx1"/>
              </a:solidFill>
              <a:effectLst/>
              <a:latin typeface="+mn-lt"/>
              <a:ea typeface="Times New Roman" panose="02020603050405020304" pitchFamily="18" charset="0"/>
              <a:cs typeface="Arial" panose="020B0604020202020204" pitchFamily="34" charset="0"/>
            </a:endParaRPr>
          </a:p>
          <a:p>
            <a:endParaRPr lang="fr-FR" dirty="0"/>
          </a:p>
        </p:txBody>
      </p:sp>
      <p:sp>
        <p:nvSpPr>
          <p:cNvPr id="6" name="Espace réservé du pied de page 4">
            <a:extLst>
              <a:ext uri="{FF2B5EF4-FFF2-40B4-BE49-F238E27FC236}">
                <a16:creationId xmlns:a16="http://schemas.microsoft.com/office/drawing/2014/main" id="{46AD4570-893C-56B3-6CA8-F09958C64A53}"/>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7897863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6672"/>
            <a:ext cx="9144000" cy="5324535"/>
          </a:xfrm>
          <a:prstGeom prst="rect">
            <a:avLst/>
          </a:prstGeom>
          <a:noFill/>
          <a:ln>
            <a:noFill/>
          </a:ln>
        </p:spPr>
        <p:txBody>
          <a:bodyPr wrap="square">
            <a:spAutoFit/>
          </a:bodyPr>
          <a:lstStyle/>
          <a:p>
            <a:pPr algn="ctr"/>
            <a:r>
              <a:rPr lang="fr-FR" sz="3200" kern="0" dirty="0"/>
              <a:t>L’ordre du jour est épuisé </a:t>
            </a:r>
          </a:p>
          <a:p>
            <a:pPr algn="ctr"/>
            <a:r>
              <a:rPr lang="fr-FR" sz="3200" kern="0" dirty="0"/>
              <a:t>comme la salle !</a:t>
            </a:r>
          </a:p>
          <a:p>
            <a:pPr algn="ctr"/>
            <a:endParaRPr lang="fr-FR" sz="3200" kern="0" dirty="0"/>
          </a:p>
          <a:p>
            <a:pPr algn="ctr"/>
            <a:r>
              <a:rPr lang="fr-FR" sz="3200" kern="0" dirty="0"/>
              <a:t>La 25</a:t>
            </a:r>
            <a:r>
              <a:rPr lang="fr-FR" sz="3200" kern="0" baseline="30000" dirty="0"/>
              <a:t>ème</a:t>
            </a:r>
            <a:r>
              <a:rPr lang="fr-FR" sz="3200" kern="0" dirty="0"/>
              <a:t> </a:t>
            </a:r>
            <a:r>
              <a:rPr lang="fr-FR" sz="3200" kern="0" dirty="0">
                <a:effectLst>
                  <a:innerShdw blurRad="63500" dist="50800" dir="13500000">
                    <a:prstClr val="black">
                      <a:alpha val="50000"/>
                    </a:prstClr>
                  </a:innerShdw>
                </a:effectLst>
              </a:rPr>
              <a:t>Assemblée Générale Annuelle </a:t>
            </a:r>
            <a:r>
              <a:rPr lang="fr-FR" sz="3200" kern="0" dirty="0"/>
              <a:t>Le Busca, notre quartier,  Association des Riverains de la Maison d’Arrêt Saint-Michel </a:t>
            </a:r>
            <a:br>
              <a:rPr lang="fr-FR" sz="3200" kern="0" dirty="0"/>
            </a:br>
            <a:r>
              <a:rPr lang="fr-FR" sz="3200" kern="0" dirty="0"/>
              <a:t>et du Busca </a:t>
            </a:r>
            <a:r>
              <a:rPr lang="fr-FR" sz="3200" kern="0" dirty="0">
                <a:effectLst>
                  <a:innerShdw blurRad="63500" dist="50800" dir="13500000">
                    <a:prstClr val="black">
                      <a:alpha val="50000"/>
                    </a:prstClr>
                  </a:innerShdw>
                </a:effectLst>
              </a:rPr>
              <a:t>du lundi 10 mars 2025 est close</a:t>
            </a:r>
          </a:p>
          <a:p>
            <a:pPr algn="ctr">
              <a:spcBef>
                <a:spcPts val="1200"/>
              </a:spcBef>
              <a:spcAft>
                <a:spcPts val="1200"/>
              </a:spcAft>
            </a:pPr>
            <a:r>
              <a:rPr lang="fr-FR" sz="3200" kern="0" dirty="0">
                <a:effectLst>
                  <a:innerShdw blurRad="63500" dist="50800" dir="13500000">
                    <a:prstClr val="black">
                      <a:alpha val="50000"/>
                    </a:prstClr>
                  </a:innerShdw>
                </a:effectLst>
              </a:rPr>
              <a:t>Partageons les gâteaux et le verre de l’amitié</a:t>
            </a:r>
          </a:p>
          <a:p>
            <a:pPr algn="ctr"/>
            <a:r>
              <a:rPr lang="fr-FR" sz="3200" kern="0" dirty="0">
                <a:effectLst>
                  <a:innerShdw blurRad="63500" dist="50800" dir="13500000">
                    <a:prstClr val="black">
                      <a:alpha val="50000"/>
                    </a:prstClr>
                  </a:innerShdw>
                </a:effectLst>
              </a:rPr>
              <a:t>Merci de votre persévérance d’être encore présent.</a:t>
            </a:r>
            <a:endParaRPr lang="fr-FR" sz="3200" kern="0" dirty="0"/>
          </a:p>
        </p:txBody>
      </p:sp>
      <p:sp>
        <p:nvSpPr>
          <p:cNvPr id="2" name="Espace réservé du pied de page 1">
            <a:extLst>
              <a:ext uri="{FF2B5EF4-FFF2-40B4-BE49-F238E27FC236}">
                <a16:creationId xmlns:a16="http://schemas.microsoft.com/office/drawing/2014/main" id="{59FDB114-A3E0-DCF6-3717-FE995BDFDA3D}"/>
              </a:ext>
            </a:extLst>
          </p:cNvPr>
          <p:cNvSpPr>
            <a:spLocks noGrp="1"/>
          </p:cNvSpPr>
          <p:nvPr>
            <p:ph type="ftr" sz="quarter" idx="11"/>
          </p:nvPr>
        </p:nvSpPr>
        <p:spPr>
          <a:xfrm>
            <a:off x="179512" y="6246813"/>
            <a:ext cx="8784975" cy="473075"/>
          </a:xfrm>
        </p:spPr>
        <p:txBody>
          <a:bodyPr/>
          <a:lstStyle/>
          <a:p>
            <a:pPr algn="ctr">
              <a:defRPr/>
            </a:pPr>
            <a:r>
              <a:rPr lang="fr-FR" dirty="0">
                <a:solidFill>
                  <a:srgbClr val="00B050"/>
                </a:solidFill>
              </a:rPr>
              <a:t>Le Busca, notre quartier – Assemblée Générale du 10 mars 2025</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6F161-21B9-4A50-FA39-040AFF7ECB1D}"/>
            </a:ext>
          </a:extLst>
        </p:cNvPr>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76231691-0FE3-D05A-4A93-6C3B0EAC9159}"/>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
        <p:nvSpPr>
          <p:cNvPr id="3" name="Espace réservé du contenu 2">
            <a:extLst>
              <a:ext uri="{FF2B5EF4-FFF2-40B4-BE49-F238E27FC236}">
                <a16:creationId xmlns:a16="http://schemas.microsoft.com/office/drawing/2014/main" id="{71090D67-1628-4396-1D01-D4CC94010D24}"/>
              </a:ext>
            </a:extLst>
          </p:cNvPr>
          <p:cNvSpPr txBox="1">
            <a:spLocks/>
          </p:cNvSpPr>
          <p:nvPr/>
        </p:nvSpPr>
        <p:spPr bwMode="auto">
          <a:xfrm>
            <a:off x="79500" y="140349"/>
            <a:ext cx="8899400" cy="666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marL="432000" marR="0" lvl="0" indent="-324000">
              <a:spcBef>
                <a:spcPts val="0"/>
              </a:spcBef>
              <a:spcAft>
                <a:spcPts val="0"/>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lgn="l" rtl="0" eaLnBrk="0" fontAlgn="base" hangingPunct="0">
              <a:spcBef>
                <a:spcPts val="0"/>
              </a:spcBef>
              <a:spcAft>
                <a:spcPts val="0"/>
              </a:spcAft>
              <a:buSzPct val="45000"/>
              <a:buFont typeface="StarSymbol"/>
              <a:buChar char="●"/>
              <a:defRPr lang="fr-FR" sz="3200" b="0" i="0" u="none" strike="noStrike" kern="1200">
                <a:ln>
                  <a:noFill/>
                </a:ln>
                <a:solidFill>
                  <a:srgbClr val="000000"/>
                </a:solidFill>
                <a:latin typeface="Arial" pitchFamily="18"/>
                <a:ea typeface="Microsoft YaHei" pitchFamily="2"/>
                <a:cs typeface="Arial" pitchFamily="2"/>
              </a:defRPr>
            </a:lvl1pPr>
            <a:lvl2pPr marL="864000" marR="0" lvl="1" indent="-324000" algn="l" rtl="0" eaLnBrk="0" fontAlgn="base">
              <a:spcBef>
                <a:spcPts val="0"/>
              </a:spcBef>
              <a:spcAft>
                <a:spcPts val="1134"/>
              </a:spcAft>
              <a:buSzPct val="75000"/>
              <a:buFont typeface="StarSymbol"/>
              <a:buChar char="–"/>
              <a:defRPr lang="fr-FR" sz="2800" b="0" i="0" u="none" strike="noStrike" kern="1200">
                <a:ln>
                  <a:noFill/>
                </a:ln>
                <a:solidFill>
                  <a:srgbClr val="000000"/>
                </a:solidFill>
                <a:latin typeface="Arial" pitchFamily="18"/>
                <a:ea typeface="Microsoft YaHei" pitchFamily="2"/>
                <a:cs typeface="Arial" pitchFamily="2"/>
              </a:defRPr>
            </a:lvl2pPr>
            <a:lvl3pPr marL="1295999" marR="0" lvl="2" indent="-288000" algn="l" rtl="0" eaLnBrk="0" fontAlgn="base">
              <a:spcBef>
                <a:spcPts val="0"/>
              </a:spcBef>
              <a:spcAft>
                <a:spcPts val="850"/>
              </a:spcAft>
              <a:buSzPct val="45000"/>
              <a:buFont typeface="StarSymbol"/>
              <a:buChar char="●"/>
              <a:defRPr lang="fr-FR" sz="2400" b="0" i="0" u="none" strike="noStrike" kern="1200">
                <a:ln>
                  <a:noFill/>
                </a:ln>
                <a:solidFill>
                  <a:srgbClr val="000000"/>
                </a:solidFill>
                <a:latin typeface="Arial" pitchFamily="18"/>
                <a:ea typeface="Microsoft YaHei" pitchFamily="2"/>
                <a:cs typeface="Arial" pitchFamily="2"/>
              </a:defRPr>
            </a:lvl3pPr>
            <a:lvl4pPr marL="1728000" marR="0" lvl="3" indent="-216000" algn="l" rtl="0" eaLnBrk="0" fontAlgn="base">
              <a:spcBef>
                <a:spcPts val="0"/>
              </a:spcBef>
              <a:spcAft>
                <a:spcPts val="567"/>
              </a:spcAft>
              <a:buSzPct val="7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4pPr>
            <a:lvl5pPr marL="2160000" marR="0" lvl="4"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5pPr>
            <a:lvl6pPr marL="2592000" marR="0" lvl="5"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6pPr>
            <a:lvl7pPr marL="3024000" marR="0" lvl="6"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7pPr>
            <a:lvl8pPr marL="3456000" marR="0" lvl="7"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8pPr>
            <a:lvl9pPr marL="3887999" marR="0" lvl="8" indent="-216000" algn="l" rtl="0" eaLnBrk="0" fontAlgn="base">
              <a:spcBef>
                <a:spcPts val="0"/>
              </a:spcBef>
              <a:spcAft>
                <a:spcPts val="283"/>
              </a:spcAft>
              <a:buSzPct val="45000"/>
              <a:buFont typeface="StarSymbol"/>
              <a:buChar char="●"/>
              <a:defRPr lang="fr-FR" sz="2000" b="0" i="0" u="none" strike="noStrike" kern="1200">
                <a:ln>
                  <a:noFill/>
                </a:ln>
                <a:solidFill>
                  <a:srgbClr val="000000"/>
                </a:solidFill>
                <a:latin typeface="Arial" pitchFamily="18"/>
                <a:ea typeface="Microsoft YaHei" pitchFamily="2"/>
                <a:cs typeface="Arial" pitchFamily="2"/>
              </a:defRPr>
            </a:lvl9pPr>
          </a:lstStyle>
          <a:p>
            <a:pPr marL="0" indent="0" algn="ctr" eaLnBrk="1" fontAlgn="auto" hangingPunct="1">
              <a:buSzPct val="100000"/>
              <a:buFont typeface="StarSymbol"/>
              <a:buNone/>
              <a:defRPr/>
            </a:pPr>
            <a:r>
              <a:rPr lang="fr-FR" b="1" spc="-110" dirty="0">
                <a:latin typeface="Calibri" panose="020F0502020204030204" pitchFamily="34" charset="0"/>
                <a:ea typeface="Calibri" panose="020F0502020204030204" pitchFamily="34" charset="0"/>
                <a:cs typeface="Calibri" panose="020F0502020204030204" pitchFamily="34" charset="0"/>
              </a:rPr>
              <a:t>Allée Mistral / Ravanel / Rd-Point des Français libres</a:t>
            </a:r>
            <a:endParaRPr lang="fr-FR" b="1" spc="-110" dirty="0">
              <a:solidFill>
                <a:schemeClr val="tx1"/>
              </a:solidFill>
              <a:latin typeface="Calibri"/>
            </a:endParaRPr>
          </a:p>
        </p:txBody>
      </p:sp>
      <p:pic>
        <p:nvPicPr>
          <p:cNvPr id="9" name="Image 8">
            <a:extLst>
              <a:ext uri="{FF2B5EF4-FFF2-40B4-BE49-F238E27FC236}">
                <a16:creationId xmlns:a16="http://schemas.microsoft.com/office/drawing/2014/main" id="{D50398C5-6194-DF2D-25C0-AA81C166B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8760"/>
            <a:ext cx="9144000" cy="3825864"/>
          </a:xfrm>
          <a:prstGeom prst="rect">
            <a:avLst/>
          </a:prstGeom>
        </p:spPr>
      </p:pic>
    </p:spTree>
    <p:extLst>
      <p:ext uri="{BB962C8B-B14F-4D97-AF65-F5344CB8AC3E}">
        <p14:creationId xmlns:p14="http://schemas.microsoft.com/office/powerpoint/2010/main" val="12786071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B9812-DD75-B46E-960D-9D8FF21FE6AD}"/>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0D95021-016E-8F6B-427D-A0B294CDFB02}"/>
              </a:ext>
            </a:extLst>
          </p:cNvPr>
          <p:cNvSpPr>
            <a:spLocks noGrp="1"/>
          </p:cNvSpPr>
          <p:nvPr>
            <p:ph idx="1"/>
          </p:nvPr>
        </p:nvSpPr>
        <p:spPr>
          <a:xfrm>
            <a:off x="179512" y="148387"/>
            <a:ext cx="8784976" cy="6538738"/>
          </a:xfrm>
        </p:spPr>
        <p:txBody>
          <a:bodyPr anchor="t"/>
          <a:lstStyle/>
          <a:p>
            <a:pPr>
              <a:buNone/>
            </a:pPr>
            <a:r>
              <a:rPr lang="fr-FR" b="1" u="sng" dirty="0">
                <a:solidFill>
                  <a:srgbClr val="009900"/>
                </a:solidFill>
                <a:latin typeface="Calibri"/>
              </a:rPr>
              <a:t>1 -Rapport moral </a:t>
            </a:r>
            <a:r>
              <a:rPr lang="fr-FR" b="1" dirty="0">
                <a:solidFill>
                  <a:srgbClr val="009900"/>
                </a:solidFill>
                <a:latin typeface="Calibri"/>
              </a:rPr>
              <a:t>:</a:t>
            </a:r>
          </a:p>
          <a:p>
            <a:pPr marL="361950" indent="-361950">
              <a:spcBef>
                <a:spcPts val="600"/>
              </a:spcBef>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Carrefour et « Rond-Point des Français Libres » : </a:t>
            </a:r>
            <a:r>
              <a:rPr lang="fr-FR" sz="2400" b="0" i="0" u="none" strike="noStrike" baseline="0" dirty="0">
                <a:solidFill>
                  <a:srgbClr val="000000"/>
                </a:solidFill>
                <a:latin typeface="Calibri" panose="020F0502020204030204" pitchFamily="34" charset="0"/>
              </a:rPr>
              <a:t>(5 réunions) </a:t>
            </a:r>
          </a:p>
          <a:p>
            <a:pPr marL="342900" indent="-342900" algn="ctr">
              <a:spcBef>
                <a:spcPts val="600"/>
              </a:spcBef>
              <a:buFont typeface="Wingdings" panose="05000000000000000000" pitchFamily="2" charset="2"/>
              <a:buChar char="Ø"/>
            </a:pPr>
            <a:r>
              <a:rPr lang="fr-FR" sz="2400" b="1" dirty="0">
                <a:latin typeface="Calibri" panose="020F0502020204030204" pitchFamily="34" charset="0"/>
              </a:rPr>
              <a:t>Sujet discuté lors des projets 2025</a:t>
            </a:r>
          </a:p>
          <a:p>
            <a:pPr marL="342900" indent="-342900">
              <a:spcBef>
                <a:spcPts val="600"/>
              </a:spcBef>
              <a:buFont typeface="Wingdings" panose="05000000000000000000" pitchFamily="2" charset="2"/>
              <a:buChar char="Ø"/>
            </a:pPr>
            <a:r>
              <a:rPr lang="fr-FR" sz="2400" b="1" dirty="0">
                <a:latin typeface="Calibri" panose="020F0502020204030204" pitchFamily="34" charset="0"/>
              </a:rPr>
              <a:t>Végétalisation allée Branly et rue Ste Catherine</a:t>
            </a:r>
          </a:p>
          <a:p>
            <a:pPr marL="342900" indent="-342900" algn="ctr">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spcBef>
                <a:spcPts val="600"/>
              </a:spcBef>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à"/>
            </a:pPr>
            <a:endParaRPr lang="fr-FR" sz="2400" b="1" dirty="0">
              <a:latin typeface="Calibri" panose="020F0502020204030204" pitchFamily="34" charset="0"/>
            </a:endParaRPr>
          </a:p>
          <a:p>
            <a:pPr marL="285750" indent="-285750" algn="ctr">
              <a:spcBef>
                <a:spcPts val="600"/>
              </a:spcBef>
              <a:buFont typeface="Wingdings" panose="05000000000000000000" pitchFamily="2" charset="2"/>
              <a:buChar char="à"/>
            </a:pPr>
            <a:endParaRPr lang="fr-F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Ø"/>
            </a:pPr>
            <a:endParaRPr lang="fr-FR" sz="2400" b="1" i="0" u="none" strike="noStrike" baseline="0" dirty="0">
              <a:solidFill>
                <a:srgbClr val="000000"/>
              </a:solidFill>
              <a:latin typeface="Calibri" panose="020F0502020204030204" pitchFamily="34"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sym typeface="Wingdings" panose="05000000000000000000" pitchFamily="2" charset="2"/>
            </a:endParaRPr>
          </a:p>
          <a:p>
            <a:pPr marL="342900" indent="-342900">
              <a:spcBef>
                <a:spcPts val="600"/>
              </a:spcBef>
              <a:spcAft>
                <a:spcPts val="0"/>
              </a:spcAft>
              <a:buFont typeface="Wingdings" panose="05000000000000000000" pitchFamily="2" charset="2"/>
              <a:buChar char="Ø"/>
            </a:pP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0"/>
              </a:spcAft>
              <a:buFont typeface="Wingdings" panose="05000000000000000000" pitchFamily="2" charset="2"/>
              <a:buChar char=""/>
            </a:pPr>
            <a:endParaRPr lang="fr-FR"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A12CFDF9-A46B-7CEA-D1D6-1682D92617BF}"/>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25617309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a:extLst>
              <a:ext uri="{FF2B5EF4-FFF2-40B4-BE49-F238E27FC236}">
                <a16:creationId xmlns:a16="http://schemas.microsoft.com/office/drawing/2014/main" id="{EA11C158-92CD-E915-A313-505340C9D17F}"/>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pic>
        <p:nvPicPr>
          <p:cNvPr id="4" name="Image 3">
            <a:extLst>
              <a:ext uri="{FF2B5EF4-FFF2-40B4-BE49-F238E27FC236}">
                <a16:creationId xmlns:a16="http://schemas.microsoft.com/office/drawing/2014/main" id="{781205D7-90A0-B783-7956-99279CB01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58" y="764704"/>
            <a:ext cx="4299942" cy="5733256"/>
          </a:xfrm>
          <a:prstGeom prst="rect">
            <a:avLst/>
          </a:prstGeom>
        </p:spPr>
      </p:pic>
      <p:pic>
        <p:nvPicPr>
          <p:cNvPr id="7" name="Image 6">
            <a:extLst>
              <a:ext uri="{FF2B5EF4-FFF2-40B4-BE49-F238E27FC236}">
                <a16:creationId xmlns:a16="http://schemas.microsoft.com/office/drawing/2014/main" id="{9BD339A4-A3A3-DAAC-6462-526399B45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482" y="764704"/>
            <a:ext cx="4093460" cy="5733256"/>
          </a:xfrm>
          <a:prstGeom prst="rect">
            <a:avLst/>
          </a:prstGeom>
        </p:spPr>
      </p:pic>
      <p:sp>
        <p:nvSpPr>
          <p:cNvPr id="8" name="ZoneTexte 7">
            <a:extLst>
              <a:ext uri="{FF2B5EF4-FFF2-40B4-BE49-F238E27FC236}">
                <a16:creationId xmlns:a16="http://schemas.microsoft.com/office/drawing/2014/main" id="{A8A9162E-0FE2-E986-FDA0-DBA46F127C4B}"/>
              </a:ext>
            </a:extLst>
          </p:cNvPr>
          <p:cNvSpPr txBox="1"/>
          <p:nvPr/>
        </p:nvSpPr>
        <p:spPr>
          <a:xfrm>
            <a:off x="729841" y="198783"/>
            <a:ext cx="3384376" cy="523220"/>
          </a:xfrm>
          <a:prstGeom prst="rect">
            <a:avLst/>
          </a:prstGeom>
          <a:noFill/>
        </p:spPr>
        <p:txBody>
          <a:bodyPr wrap="square" rtlCol="0">
            <a:spAutoFit/>
          </a:bodyPr>
          <a:lstStyle/>
          <a:p>
            <a:r>
              <a:rPr lang="fr-FR" sz="2800" b="1" dirty="0">
                <a:latin typeface="Calibri" panose="020F0502020204030204" pitchFamily="34" charset="0"/>
              </a:rPr>
              <a:t>allée Edouard Branly</a:t>
            </a:r>
            <a:endParaRPr lang="fr-FR" sz="2800" dirty="0"/>
          </a:p>
        </p:txBody>
      </p:sp>
      <p:sp>
        <p:nvSpPr>
          <p:cNvPr id="10" name="ZoneTexte 9">
            <a:extLst>
              <a:ext uri="{FF2B5EF4-FFF2-40B4-BE49-F238E27FC236}">
                <a16:creationId xmlns:a16="http://schemas.microsoft.com/office/drawing/2014/main" id="{8956648B-517B-EF2B-9ACA-9FE454329468}"/>
              </a:ext>
            </a:extLst>
          </p:cNvPr>
          <p:cNvSpPr txBox="1"/>
          <p:nvPr/>
        </p:nvSpPr>
        <p:spPr>
          <a:xfrm>
            <a:off x="5449540" y="198783"/>
            <a:ext cx="2751344" cy="523220"/>
          </a:xfrm>
          <a:prstGeom prst="rect">
            <a:avLst/>
          </a:prstGeom>
          <a:noFill/>
        </p:spPr>
        <p:txBody>
          <a:bodyPr wrap="square" rtlCol="0">
            <a:spAutoFit/>
          </a:bodyPr>
          <a:lstStyle/>
          <a:p>
            <a:r>
              <a:rPr lang="fr-FR" sz="2800" b="1" dirty="0">
                <a:latin typeface="Calibri" panose="020F0502020204030204" pitchFamily="34" charset="0"/>
              </a:rPr>
              <a:t>rue Ste Catherine</a:t>
            </a:r>
            <a:endParaRPr lang="fr-FR" sz="2800" dirty="0"/>
          </a:p>
        </p:txBody>
      </p:sp>
    </p:spTree>
    <p:extLst>
      <p:ext uri="{BB962C8B-B14F-4D97-AF65-F5344CB8AC3E}">
        <p14:creationId xmlns:p14="http://schemas.microsoft.com/office/powerpoint/2010/main" val="31750698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4F070-335A-B18C-1C9B-E9D7F4F7A7D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A217D96-53FF-70B0-4ED6-C2A2B6B45797}"/>
              </a:ext>
            </a:extLst>
          </p:cNvPr>
          <p:cNvSpPr>
            <a:spLocks noGrp="1"/>
          </p:cNvSpPr>
          <p:nvPr>
            <p:ph idx="1"/>
          </p:nvPr>
        </p:nvSpPr>
        <p:spPr>
          <a:xfrm>
            <a:off x="179512" y="148387"/>
            <a:ext cx="8784976" cy="6538738"/>
          </a:xfrm>
        </p:spPr>
        <p:txBody>
          <a:bodyPr anchor="t"/>
          <a:lstStyle/>
          <a:p>
            <a:pPr>
              <a:buNone/>
            </a:pPr>
            <a:r>
              <a:rPr lang="fr-FR" b="1" u="sng" dirty="0">
                <a:solidFill>
                  <a:srgbClr val="009900"/>
                </a:solidFill>
                <a:latin typeface="Calibri"/>
              </a:rPr>
              <a:t>1 -Rapport moral </a:t>
            </a:r>
            <a:r>
              <a:rPr lang="fr-FR" b="1" dirty="0">
                <a:solidFill>
                  <a:srgbClr val="009900"/>
                </a:solidFill>
                <a:latin typeface="Calibri"/>
              </a:rPr>
              <a:t>:</a:t>
            </a:r>
          </a:p>
          <a:p>
            <a:pPr marL="361950" indent="-361950">
              <a:spcBef>
                <a:spcPts val="600"/>
              </a:spcBef>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Carrefour et « Rond-Point des Français Libres » : </a:t>
            </a:r>
            <a:r>
              <a:rPr lang="fr-FR" sz="2400" b="0" i="0" u="none" strike="noStrike" baseline="0" dirty="0">
                <a:solidFill>
                  <a:srgbClr val="000000"/>
                </a:solidFill>
                <a:latin typeface="Calibri" panose="020F0502020204030204" pitchFamily="34" charset="0"/>
              </a:rPr>
              <a:t>(5 réunions) </a:t>
            </a:r>
          </a:p>
          <a:p>
            <a:pPr marL="342900" indent="-342900" algn="ctr">
              <a:spcBef>
                <a:spcPts val="600"/>
              </a:spcBef>
              <a:buFont typeface="Wingdings" panose="05000000000000000000" pitchFamily="2" charset="2"/>
              <a:buChar char="Ø"/>
            </a:pPr>
            <a:r>
              <a:rPr lang="fr-FR" sz="2400" b="1" dirty="0">
                <a:latin typeface="Calibri" panose="020F0502020204030204" pitchFamily="34" charset="0"/>
              </a:rPr>
              <a:t>Sujet discuté lors des projets 2025</a:t>
            </a:r>
          </a:p>
          <a:p>
            <a:pPr marL="342900" indent="-342900">
              <a:spcBef>
                <a:spcPts val="600"/>
              </a:spcBef>
              <a:buFont typeface="Wingdings" panose="05000000000000000000" pitchFamily="2" charset="2"/>
              <a:buChar char="Ø"/>
            </a:pPr>
            <a:r>
              <a:rPr lang="fr-FR" sz="2400" b="1" dirty="0">
                <a:latin typeface="Calibri" panose="020F0502020204030204" pitchFamily="34" charset="0"/>
              </a:rPr>
              <a:t>Végétalisation allée Branly et rue Ste Catherine</a:t>
            </a:r>
          </a:p>
          <a:p>
            <a:pPr marL="342900" indent="-342900">
              <a:spcBef>
                <a:spcPts val="600"/>
              </a:spcBef>
              <a:spcAft>
                <a:spcPts val="0"/>
              </a:spcAft>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Site de l’ex-prison St Michel </a:t>
            </a:r>
            <a:r>
              <a:rPr lang="fr-FR" sz="2400" b="0" i="0" u="none" strike="noStrike" baseline="0" dirty="0">
                <a:solidFill>
                  <a:srgbClr val="000000"/>
                </a:solidFill>
                <a:latin typeface="Calibri" panose="020F0502020204030204" pitchFamily="34" charset="0"/>
              </a:rPr>
              <a:t>(1 + 4 réunions) </a:t>
            </a: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lgn="ctr">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spcBef>
                <a:spcPts val="600"/>
              </a:spcBef>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à"/>
            </a:pPr>
            <a:endParaRPr lang="fr-FR" sz="2400" b="1" dirty="0">
              <a:latin typeface="Calibri" panose="020F0502020204030204" pitchFamily="34" charset="0"/>
            </a:endParaRPr>
          </a:p>
          <a:p>
            <a:pPr marL="285750" indent="-285750" algn="ctr">
              <a:spcBef>
                <a:spcPts val="600"/>
              </a:spcBef>
              <a:buFont typeface="Wingdings" panose="05000000000000000000" pitchFamily="2" charset="2"/>
              <a:buChar char="à"/>
            </a:pPr>
            <a:endParaRPr lang="fr-F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Ø"/>
            </a:pPr>
            <a:endParaRPr lang="fr-FR" sz="2400" b="1" i="0" u="none" strike="noStrike" baseline="0" dirty="0">
              <a:solidFill>
                <a:srgbClr val="000000"/>
              </a:solidFill>
              <a:latin typeface="Calibri" panose="020F0502020204030204" pitchFamily="34"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sym typeface="Wingdings" panose="05000000000000000000" pitchFamily="2" charset="2"/>
            </a:endParaRPr>
          </a:p>
          <a:p>
            <a:pPr marL="342900" indent="-342900">
              <a:spcBef>
                <a:spcPts val="600"/>
              </a:spcBef>
              <a:spcAft>
                <a:spcPts val="0"/>
              </a:spcAft>
              <a:buFont typeface="Wingdings" panose="05000000000000000000" pitchFamily="2" charset="2"/>
              <a:buChar char="Ø"/>
            </a:pP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0"/>
              </a:spcAft>
              <a:buFont typeface="Wingdings" panose="05000000000000000000" pitchFamily="2" charset="2"/>
              <a:buChar char=""/>
            </a:pPr>
            <a:endParaRPr lang="fr-FR"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699697AF-E7D3-9732-B0FD-B771CC2FB69B}"/>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
        <p:nvSpPr>
          <p:cNvPr id="3" name="ZoneTexte 2">
            <a:extLst>
              <a:ext uri="{FF2B5EF4-FFF2-40B4-BE49-F238E27FC236}">
                <a16:creationId xmlns:a16="http://schemas.microsoft.com/office/drawing/2014/main" id="{8B1C0B00-F47D-CD23-EAC5-81C3BE45F6C6}"/>
              </a:ext>
            </a:extLst>
          </p:cNvPr>
          <p:cNvSpPr txBox="1"/>
          <p:nvPr/>
        </p:nvSpPr>
        <p:spPr>
          <a:xfrm>
            <a:off x="467544" y="2492896"/>
            <a:ext cx="7992888" cy="1107996"/>
          </a:xfrm>
          <a:prstGeom prst="rect">
            <a:avLst/>
          </a:prstGeom>
          <a:noFill/>
        </p:spPr>
        <p:txBody>
          <a:bodyPr wrap="square" rtlCol="0">
            <a:spAutoFit/>
          </a:bodyPr>
          <a:lstStyle/>
          <a:p>
            <a:r>
              <a:rPr lang="fr-FR" sz="1600" dirty="0"/>
              <a:t>Réunion le 12 septembre 2024 à l’invitation des autorités judiciaires pour présentation de leurs besoins et d’un calendrier prévisionnel </a:t>
            </a:r>
          </a:p>
          <a:p>
            <a:r>
              <a:rPr lang="fr-FR" sz="1600" dirty="0"/>
              <a:t>Groupe de travail commun avec le Comité Quartier St Michel</a:t>
            </a:r>
          </a:p>
          <a:p>
            <a:pPr algn="ctr"/>
            <a:r>
              <a:rPr lang="fr-FR" sz="1600" dirty="0">
                <a:sym typeface="Wingdings" panose="05000000000000000000" pitchFamily="2" charset="2"/>
              </a:rPr>
              <a:t></a:t>
            </a:r>
            <a:r>
              <a:rPr lang="fr-FR" b="1" dirty="0"/>
              <a:t>Cité judiciaire prévue en 2035 </a:t>
            </a:r>
            <a:r>
              <a:rPr lang="fr-FR" sz="1600" dirty="0"/>
              <a:t>info du 5 mars 2025</a:t>
            </a:r>
          </a:p>
        </p:txBody>
      </p:sp>
    </p:spTree>
    <p:extLst>
      <p:ext uri="{BB962C8B-B14F-4D97-AF65-F5344CB8AC3E}">
        <p14:creationId xmlns:p14="http://schemas.microsoft.com/office/powerpoint/2010/main" val="40075777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808B2-D608-5031-49D0-3766C586295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F4998A8-4A50-DBAC-BBE7-FBEE106D4841}"/>
              </a:ext>
            </a:extLst>
          </p:cNvPr>
          <p:cNvSpPr>
            <a:spLocks noGrp="1"/>
          </p:cNvSpPr>
          <p:nvPr>
            <p:ph idx="1"/>
          </p:nvPr>
        </p:nvSpPr>
        <p:spPr>
          <a:xfrm>
            <a:off x="179512" y="148387"/>
            <a:ext cx="8784976" cy="6538738"/>
          </a:xfrm>
        </p:spPr>
        <p:txBody>
          <a:bodyPr anchor="t"/>
          <a:lstStyle/>
          <a:p>
            <a:pPr>
              <a:buNone/>
            </a:pPr>
            <a:r>
              <a:rPr lang="fr-FR" b="1" u="sng" dirty="0">
                <a:solidFill>
                  <a:srgbClr val="009900"/>
                </a:solidFill>
                <a:latin typeface="Calibri"/>
              </a:rPr>
              <a:t>1 -Rapport moral </a:t>
            </a:r>
            <a:r>
              <a:rPr lang="fr-FR" b="1" dirty="0">
                <a:solidFill>
                  <a:srgbClr val="009900"/>
                </a:solidFill>
                <a:latin typeface="Calibri"/>
              </a:rPr>
              <a:t>:</a:t>
            </a:r>
          </a:p>
          <a:p>
            <a:pPr marL="361950" indent="-361950">
              <a:spcBef>
                <a:spcPts val="600"/>
              </a:spcBef>
              <a:buSzPct val="100000"/>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Carrefour et « Rond-Point des Français Libres » : </a:t>
            </a:r>
            <a:r>
              <a:rPr lang="fr-FR" sz="2400" b="0" i="0" u="none" strike="noStrike" baseline="0" dirty="0">
                <a:solidFill>
                  <a:srgbClr val="000000"/>
                </a:solidFill>
                <a:latin typeface="Calibri" panose="020F0502020204030204" pitchFamily="34" charset="0"/>
              </a:rPr>
              <a:t>(5 réunions) </a:t>
            </a:r>
          </a:p>
          <a:p>
            <a:pPr marL="342900" indent="-342900" algn="ctr">
              <a:spcBef>
                <a:spcPts val="600"/>
              </a:spcBef>
              <a:buSzPct val="100000"/>
              <a:buFont typeface="Wingdings" panose="05000000000000000000" pitchFamily="2" charset="2"/>
              <a:buChar char="Ø"/>
            </a:pPr>
            <a:r>
              <a:rPr lang="fr-FR" sz="2400" b="1" dirty="0">
                <a:latin typeface="Calibri" panose="020F0502020204030204" pitchFamily="34" charset="0"/>
              </a:rPr>
              <a:t>Sujet discuté lors des projets 2025</a:t>
            </a:r>
          </a:p>
          <a:p>
            <a:pPr marL="342900" indent="-342900">
              <a:spcBef>
                <a:spcPts val="600"/>
              </a:spcBef>
              <a:buSzPct val="100000"/>
              <a:buFont typeface="Wingdings" panose="05000000000000000000" pitchFamily="2" charset="2"/>
              <a:buChar char="Ø"/>
            </a:pPr>
            <a:r>
              <a:rPr lang="fr-FR" sz="2400" b="1" dirty="0">
                <a:latin typeface="Calibri" panose="020F0502020204030204" pitchFamily="34" charset="0"/>
              </a:rPr>
              <a:t>Végétalisation allée Branly et rue Ste Catherine</a:t>
            </a:r>
          </a:p>
          <a:p>
            <a:pPr marL="342900" indent="-342900">
              <a:spcBef>
                <a:spcPts val="600"/>
              </a:spcBef>
              <a:spcAft>
                <a:spcPts val="0"/>
              </a:spcAft>
              <a:buSzPct val="100000"/>
              <a:buFont typeface="Wingdings" panose="05000000000000000000" pitchFamily="2" charset="2"/>
              <a:buChar char="Ø"/>
            </a:pPr>
            <a:r>
              <a:rPr lang="fr-FR" sz="2400" b="1" i="0" u="none" strike="noStrike" baseline="0" dirty="0">
                <a:solidFill>
                  <a:srgbClr val="000000"/>
                </a:solidFill>
                <a:latin typeface="Calibri" panose="020F0502020204030204" pitchFamily="34" charset="0"/>
              </a:rPr>
              <a:t>Site de l’ex-prison St Michel </a:t>
            </a:r>
            <a:r>
              <a:rPr lang="fr-FR" sz="2400" b="0" i="0" u="none" strike="noStrike" baseline="0" dirty="0">
                <a:solidFill>
                  <a:srgbClr val="000000"/>
                </a:solidFill>
                <a:latin typeface="Calibri" panose="020F0502020204030204" pitchFamily="34" charset="0"/>
              </a:rPr>
              <a:t>(1 + 4 réunions) </a:t>
            </a:r>
            <a:r>
              <a:rPr lang="fr-FR" sz="2400" b="1" i="0" u="none" strike="noStrike" baseline="0" dirty="0">
                <a:solidFill>
                  <a:srgbClr val="000000"/>
                </a:solidFill>
                <a:latin typeface="Calibri" panose="020F0502020204030204" pitchFamily="34" charset="0"/>
                <a:sym typeface="Wingdings" panose="05000000000000000000" pitchFamily="2" charset="2"/>
              </a:rPr>
              <a:t></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b="0" i="0" u="none" strike="noStrike" baseline="0" dirty="0">
                <a:solidFill>
                  <a:srgbClr val="000000"/>
                </a:solidFill>
                <a:latin typeface="Calibri" panose="020F0502020204030204" pitchFamily="34" charset="0"/>
              </a:rPr>
              <a:t>prévu 2035</a:t>
            </a:r>
          </a:p>
          <a:p>
            <a:pPr marL="342900" indent="-342900">
              <a:spcBef>
                <a:spcPts val="600"/>
              </a:spcBef>
              <a:spcAft>
                <a:spcPts val="0"/>
              </a:spcAft>
              <a:buSzPct val="100000"/>
              <a:buFont typeface="Wingdings" panose="05000000000000000000" pitchFamily="2" charset="2"/>
              <a:buChar char="Ø"/>
            </a:pPr>
            <a:r>
              <a:rPr lang="fr-FR" sz="2400" b="1" dirty="0">
                <a:latin typeface="+mn-lt"/>
              </a:rPr>
              <a:t>La transversale cycliste nord </a:t>
            </a:r>
            <a:r>
              <a:rPr lang="fr-FR" sz="2400" b="1" i="0" u="none" strike="noStrike" baseline="0" dirty="0">
                <a:solidFill>
                  <a:srgbClr val="000000"/>
                </a:solidFill>
                <a:latin typeface="Calibri" panose="020F0502020204030204" pitchFamily="34" charset="0"/>
              </a:rPr>
              <a:t>(vélorue) </a:t>
            </a:r>
            <a:r>
              <a:rPr lang="fr-FR" sz="2400" b="1" i="0" u="none" strike="noStrike" baseline="0" dirty="0">
                <a:solidFill>
                  <a:srgbClr val="000000"/>
                </a:solidFill>
                <a:latin typeface="Calibri" panose="020F0502020204030204" pitchFamily="34" charset="0"/>
                <a:sym typeface="Wingdings" panose="05000000000000000000" pitchFamily="2" charset="2"/>
              </a:rPr>
              <a:t></a:t>
            </a:r>
            <a:r>
              <a:rPr lang="fr-FR" sz="2400" dirty="0">
                <a:latin typeface="Calibri" panose="020F0502020204030204" pitchFamily="34" charset="0"/>
                <a:ea typeface="Calibri" panose="020F0502020204030204" pitchFamily="34" charset="0"/>
                <a:cs typeface="Calibri" panose="020F0502020204030204" pitchFamily="34" charset="0"/>
              </a:rPr>
              <a:t> </a:t>
            </a:r>
            <a:r>
              <a:rPr lang="fr-FR" sz="2400" b="0" i="0" u="none" strike="noStrike" baseline="0" dirty="0">
                <a:solidFill>
                  <a:srgbClr val="000000"/>
                </a:solidFill>
                <a:latin typeface="Calibri" panose="020F0502020204030204" pitchFamily="34" charset="0"/>
              </a:rPr>
              <a:t>prévu en 2025</a:t>
            </a:r>
          </a:p>
          <a:p>
            <a:pPr marL="342900" indent="-342900">
              <a:spcBef>
                <a:spcPts val="600"/>
              </a:spcBef>
              <a:spcAft>
                <a:spcPts val="0"/>
              </a:spcAft>
              <a:buSzPct val="100000"/>
              <a:buFont typeface="Wingdings" panose="05000000000000000000" pitchFamily="2" charset="2"/>
              <a:buChar char="Ø"/>
            </a:pPr>
            <a:endParaRPr lang="fr-FR" sz="2400" b="0" i="0" u="none" strike="noStrike" baseline="0" dirty="0">
              <a:solidFill>
                <a:srgbClr val="000000"/>
              </a:solidFill>
              <a:latin typeface="Calibri" panose="020F0502020204030204" pitchFamily="34" charset="0"/>
            </a:endParaRPr>
          </a:p>
          <a:p>
            <a:pPr marL="342900" lvl="0" indent="-342900">
              <a:spcBef>
                <a:spcPts val="600"/>
              </a:spcBef>
              <a:spcAft>
                <a:spcPts val="0"/>
              </a:spcAft>
              <a:buSzPct val="100000"/>
              <a:buFont typeface="Wingdings" panose="05000000000000000000" pitchFamily="2"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lgn="ctr">
              <a:spcBef>
                <a:spcPts val="600"/>
              </a:spcBef>
              <a:buFont typeface="Wingdings" panose="05000000000000000000" pitchFamily="2" charset="2"/>
              <a:buChar char="Ø"/>
            </a:pPr>
            <a:endParaRPr lang="fr-FR" sz="2400" b="1" dirty="0">
              <a:latin typeface="Calibri" panose="020F0502020204030204" pitchFamily="34" charset="0"/>
            </a:endParaRPr>
          </a:p>
          <a:p>
            <a:pPr marL="342900" indent="-342900">
              <a:spcBef>
                <a:spcPts val="600"/>
              </a:spcBef>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endParaRPr>
          </a:p>
          <a:p>
            <a:pPr marL="342900" indent="-342900">
              <a:spcBef>
                <a:spcPts val="600"/>
              </a:spcBef>
              <a:buFont typeface="Wingdings" panose="05000000000000000000" pitchFamily="2" charset="2"/>
              <a:buChar char="à"/>
            </a:pPr>
            <a:endParaRPr lang="fr-FR" sz="2400" b="1" dirty="0">
              <a:latin typeface="Calibri" panose="020F0502020204030204" pitchFamily="34" charset="0"/>
            </a:endParaRPr>
          </a:p>
          <a:p>
            <a:pPr marL="285750" indent="-285750" algn="ctr">
              <a:spcBef>
                <a:spcPts val="600"/>
              </a:spcBef>
              <a:buFont typeface="Wingdings" panose="05000000000000000000" pitchFamily="2" charset="2"/>
              <a:buChar char="à"/>
            </a:pPr>
            <a:endParaRPr lang="fr-F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Ø"/>
            </a:pPr>
            <a:endParaRPr lang="fr-FR" sz="2400" b="1" i="0" u="none" strike="noStrike" baseline="0" dirty="0">
              <a:solidFill>
                <a:srgbClr val="000000"/>
              </a:solidFill>
              <a:latin typeface="Calibri" panose="020F0502020204030204" pitchFamily="34" charset="0"/>
            </a:endParaRPr>
          </a:p>
          <a:p>
            <a:pPr marL="342900" indent="-342900">
              <a:spcBef>
                <a:spcPts val="600"/>
              </a:spcBef>
              <a:spcAft>
                <a:spcPts val="0"/>
              </a:spcAft>
              <a:buFont typeface="Wingdings" panose="05000000000000000000" pitchFamily="2" charset="2"/>
              <a:buChar char="Ø"/>
            </a:pPr>
            <a:endParaRPr lang="fr-FR" sz="2400" i="0" u="none" strike="noStrike" baseline="0" dirty="0">
              <a:solidFill>
                <a:srgbClr val="000000"/>
              </a:solidFill>
              <a:latin typeface="Calibri" panose="020F0502020204030204" pitchFamily="34" charset="0"/>
              <a:sym typeface="Wingdings" panose="05000000000000000000" pitchFamily="2" charset="2"/>
            </a:endParaRPr>
          </a:p>
          <a:p>
            <a:pPr marL="342900" indent="-342900">
              <a:spcBef>
                <a:spcPts val="600"/>
              </a:spcBef>
              <a:spcAft>
                <a:spcPts val="0"/>
              </a:spcAft>
              <a:buFont typeface="Wingdings" panose="05000000000000000000" pitchFamily="2" charset="2"/>
              <a:buChar char="Ø"/>
            </a:pP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0"/>
              </a:spcAft>
              <a:buFont typeface="Wingdings" panose="05000000000000000000" pitchFamily="2" charset="2"/>
              <a:buChar char=""/>
            </a:pPr>
            <a:endParaRPr lang="fr-FR"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890072E1-71D3-4BC5-D336-868F690BEDE0}"/>
              </a:ext>
            </a:extLst>
          </p:cNvPr>
          <p:cNvSpPr>
            <a:spLocks noGrp="1"/>
          </p:cNvSpPr>
          <p:nvPr>
            <p:ph type="ftr" sz="quarter" idx="11"/>
          </p:nvPr>
        </p:nvSpPr>
        <p:spPr>
          <a:xfrm>
            <a:off x="0" y="6583362"/>
            <a:ext cx="9144000" cy="274638"/>
          </a:xfrm>
        </p:spPr>
        <p:txBody>
          <a:bodyPr/>
          <a:lstStyle/>
          <a:p>
            <a:pPr>
              <a:defRPr/>
            </a:pPr>
            <a:r>
              <a:rPr lang="fr-FR" sz="1800">
                <a:solidFill>
                  <a:srgbClr val="00B050"/>
                </a:solidFill>
                <a:latin typeface="+mn-lt"/>
              </a:rPr>
              <a:t>Le Busca, notre quartier – Assemblée Générale du 10 mars 2025</a:t>
            </a:r>
            <a:endParaRPr lang="fr-FR" sz="1800" dirty="0">
              <a:latin typeface="+mn-lt"/>
            </a:endParaRPr>
          </a:p>
        </p:txBody>
      </p:sp>
    </p:spTree>
    <p:extLst>
      <p:ext uri="{BB962C8B-B14F-4D97-AF65-F5344CB8AC3E}">
        <p14:creationId xmlns:p14="http://schemas.microsoft.com/office/powerpoint/2010/main" val="454557348"/>
      </p:ext>
    </p:extLst>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13568</TotalTime>
  <Words>2664</Words>
  <Application>Microsoft Office PowerPoint</Application>
  <PresentationFormat>Affichage à l'écran (4:3)</PresentationFormat>
  <Paragraphs>453</Paragraphs>
  <Slides>41</Slides>
  <Notes>31</Notes>
  <HiddenSlides>1</HiddenSlides>
  <MMClips>1</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41</vt:i4>
      </vt:variant>
    </vt:vector>
  </HeadingPairs>
  <TitlesOfParts>
    <vt:vector size="51" baseType="lpstr">
      <vt:lpstr>StarSymbol</vt:lpstr>
      <vt:lpstr>Arial</vt:lpstr>
      <vt:lpstr>Calibri</vt:lpstr>
      <vt:lpstr>Calibri Light</vt:lpstr>
      <vt:lpstr>Roboto</vt:lpstr>
      <vt:lpstr>Times New Roman</vt:lpstr>
      <vt:lpstr>Wingdings</vt:lpstr>
      <vt:lpstr>Thème Office</vt:lpstr>
      <vt:lpstr>Standard</vt:lpstr>
      <vt:lpstr>1_Thème Office</vt:lpstr>
      <vt:lpstr>  25ème Assemblée Générale Annuelle   lundi 10 mars 2025 Salle St Michel                                                                                                                   </vt:lpstr>
      <vt:lpstr>Présentation PowerPoint</vt:lpstr>
      <vt:lpstr>1 - Rapport moral 2024 2 - Rapport financier 3 - Cotisations 2026 4 - Election du Conseil  d'Administration</vt:lpstr>
      <vt:lpstr>Présentation PowerPoint</vt:lpstr>
      <vt:lpstr>Présentation PowerPoint</vt:lpstr>
      <vt:lpstr>Présentation PowerPoint</vt:lpstr>
      <vt:lpstr>Présentation PowerPoint</vt:lpstr>
      <vt:lpstr>Présentation PowerPoint</vt:lpstr>
      <vt:lpstr>Présentation PowerPoint</vt:lpstr>
      <vt:lpstr>Transversale cyclable Nord - vélorue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RAPPORT FINANCIER</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des Riverains  de la Maison d’Arrêt Saint-Michel  et du Busca  Assemblée Générale Annuelle  lundi 8 février 2016</dc:title>
  <dc:creator>Charles</dc:creator>
  <cp:lastModifiedBy>Charles MARION</cp:lastModifiedBy>
  <cp:revision>1216</cp:revision>
  <dcterms:created xsi:type="dcterms:W3CDTF">2016-02-08T14:34:20Z</dcterms:created>
  <dcterms:modified xsi:type="dcterms:W3CDTF">2025-03-09T18:20:50Z</dcterms:modified>
</cp:coreProperties>
</file>