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2" r:id="rId2"/>
    <p:sldId id="259" r:id="rId3"/>
    <p:sldId id="260" r:id="rId4"/>
    <p:sldId id="261" r:id="rId5"/>
    <p:sldId id="257" r:id="rId6"/>
    <p:sldId id="256" r:id="rId7"/>
    <p:sldId id="258"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A7C309-55BC-4FB6-90F9-FC595CEAA19C}" type="datetimeFigureOut">
              <a:rPr lang="fr-FR" smtClean="0"/>
              <a:pPr/>
              <a:t>10/03/2014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94B37E-CF19-47E2-89B6-4BF61459479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894B37E-CF19-47E2-89B6-4BF614594797}"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C3D8324-2B18-4219-8A61-718FED429857}"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B6BEF9-4FAC-490D-A4CC-7D49F6851D6D}" type="slidenum">
              <a:rPr lang="fr-FR" smtClean="0"/>
              <a:pPr/>
              <a:t>‹N°›</a:t>
            </a:fld>
            <a:endParaRPr lang="fr-FR"/>
          </a:p>
        </p:txBody>
      </p:sp>
    </p:spTree>
    <p:extLst>
      <p:ext uri="{BB962C8B-B14F-4D97-AF65-F5344CB8AC3E}">
        <p14:creationId xmlns:p14="http://schemas.microsoft.com/office/powerpoint/2010/main" xmlns="" val="39986163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C3D8324-2B18-4219-8A61-718FED429857}"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B6BEF9-4FAC-490D-A4CC-7D49F6851D6D}" type="slidenum">
              <a:rPr lang="fr-FR" smtClean="0"/>
              <a:pPr/>
              <a:t>‹N°›</a:t>
            </a:fld>
            <a:endParaRPr lang="fr-FR"/>
          </a:p>
        </p:txBody>
      </p:sp>
    </p:spTree>
    <p:extLst>
      <p:ext uri="{BB962C8B-B14F-4D97-AF65-F5344CB8AC3E}">
        <p14:creationId xmlns:p14="http://schemas.microsoft.com/office/powerpoint/2010/main" xmlns="" val="386237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C3D8324-2B18-4219-8A61-718FED429857}"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B6BEF9-4FAC-490D-A4CC-7D49F6851D6D}" type="slidenum">
              <a:rPr lang="fr-FR" smtClean="0"/>
              <a:pPr/>
              <a:t>‹N°›</a:t>
            </a:fld>
            <a:endParaRPr lang="fr-FR"/>
          </a:p>
        </p:txBody>
      </p:sp>
    </p:spTree>
    <p:extLst>
      <p:ext uri="{BB962C8B-B14F-4D97-AF65-F5344CB8AC3E}">
        <p14:creationId xmlns:p14="http://schemas.microsoft.com/office/powerpoint/2010/main" xmlns="" val="12152944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C3D8324-2B18-4219-8A61-718FED429857}"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B6BEF9-4FAC-490D-A4CC-7D49F6851D6D}" type="slidenum">
              <a:rPr lang="fr-FR" smtClean="0"/>
              <a:pPr/>
              <a:t>‹N°›</a:t>
            </a:fld>
            <a:endParaRPr lang="fr-FR"/>
          </a:p>
        </p:txBody>
      </p:sp>
    </p:spTree>
    <p:extLst>
      <p:ext uri="{BB962C8B-B14F-4D97-AF65-F5344CB8AC3E}">
        <p14:creationId xmlns:p14="http://schemas.microsoft.com/office/powerpoint/2010/main" xmlns="" val="39569709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C3D8324-2B18-4219-8A61-718FED429857}"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B6BEF9-4FAC-490D-A4CC-7D49F6851D6D}" type="slidenum">
              <a:rPr lang="fr-FR" smtClean="0"/>
              <a:pPr/>
              <a:t>‹N°›</a:t>
            </a:fld>
            <a:endParaRPr lang="fr-FR"/>
          </a:p>
        </p:txBody>
      </p:sp>
    </p:spTree>
    <p:extLst>
      <p:ext uri="{BB962C8B-B14F-4D97-AF65-F5344CB8AC3E}">
        <p14:creationId xmlns:p14="http://schemas.microsoft.com/office/powerpoint/2010/main" xmlns="" val="24374129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C3D8324-2B18-4219-8A61-718FED429857}" type="datetimeFigureOut">
              <a:rPr lang="fr-FR" smtClean="0"/>
              <a:pPr/>
              <a:t>10/03/2014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B6BEF9-4FAC-490D-A4CC-7D49F6851D6D}" type="slidenum">
              <a:rPr lang="fr-FR" smtClean="0"/>
              <a:pPr/>
              <a:t>‹N°›</a:t>
            </a:fld>
            <a:endParaRPr lang="fr-FR"/>
          </a:p>
        </p:txBody>
      </p:sp>
    </p:spTree>
    <p:extLst>
      <p:ext uri="{BB962C8B-B14F-4D97-AF65-F5344CB8AC3E}">
        <p14:creationId xmlns:p14="http://schemas.microsoft.com/office/powerpoint/2010/main" xmlns="" val="40715115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C3D8324-2B18-4219-8A61-718FED429857}" type="datetimeFigureOut">
              <a:rPr lang="fr-FR" smtClean="0"/>
              <a:pPr/>
              <a:t>10/03/2014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DB6BEF9-4FAC-490D-A4CC-7D49F6851D6D}" type="slidenum">
              <a:rPr lang="fr-FR" smtClean="0"/>
              <a:pPr/>
              <a:t>‹N°›</a:t>
            </a:fld>
            <a:endParaRPr lang="fr-FR"/>
          </a:p>
        </p:txBody>
      </p:sp>
    </p:spTree>
    <p:extLst>
      <p:ext uri="{BB962C8B-B14F-4D97-AF65-F5344CB8AC3E}">
        <p14:creationId xmlns:p14="http://schemas.microsoft.com/office/powerpoint/2010/main" xmlns="" val="42201217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C3D8324-2B18-4219-8A61-718FED429857}" type="datetimeFigureOut">
              <a:rPr lang="fr-FR" smtClean="0"/>
              <a:pPr/>
              <a:t>10/03/2014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DB6BEF9-4FAC-490D-A4CC-7D49F6851D6D}" type="slidenum">
              <a:rPr lang="fr-FR" smtClean="0"/>
              <a:pPr/>
              <a:t>‹N°›</a:t>
            </a:fld>
            <a:endParaRPr lang="fr-FR"/>
          </a:p>
        </p:txBody>
      </p:sp>
    </p:spTree>
    <p:extLst>
      <p:ext uri="{BB962C8B-B14F-4D97-AF65-F5344CB8AC3E}">
        <p14:creationId xmlns:p14="http://schemas.microsoft.com/office/powerpoint/2010/main" xmlns="" val="2277406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C3D8324-2B18-4219-8A61-718FED429857}" type="datetimeFigureOut">
              <a:rPr lang="fr-FR" smtClean="0"/>
              <a:pPr/>
              <a:t>10/03/2014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DB6BEF9-4FAC-490D-A4CC-7D49F6851D6D}" type="slidenum">
              <a:rPr lang="fr-FR" smtClean="0"/>
              <a:pPr/>
              <a:t>‹N°›</a:t>
            </a:fld>
            <a:endParaRPr lang="fr-FR"/>
          </a:p>
        </p:txBody>
      </p:sp>
    </p:spTree>
    <p:extLst>
      <p:ext uri="{BB962C8B-B14F-4D97-AF65-F5344CB8AC3E}">
        <p14:creationId xmlns:p14="http://schemas.microsoft.com/office/powerpoint/2010/main" xmlns="" val="19421398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C3D8324-2B18-4219-8A61-718FED429857}" type="datetimeFigureOut">
              <a:rPr lang="fr-FR" smtClean="0"/>
              <a:pPr/>
              <a:t>10/03/2014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B6BEF9-4FAC-490D-A4CC-7D49F6851D6D}" type="slidenum">
              <a:rPr lang="fr-FR" smtClean="0"/>
              <a:pPr/>
              <a:t>‹N°›</a:t>
            </a:fld>
            <a:endParaRPr lang="fr-FR"/>
          </a:p>
        </p:txBody>
      </p:sp>
    </p:spTree>
    <p:extLst>
      <p:ext uri="{BB962C8B-B14F-4D97-AF65-F5344CB8AC3E}">
        <p14:creationId xmlns:p14="http://schemas.microsoft.com/office/powerpoint/2010/main" xmlns="" val="23814010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C3D8324-2B18-4219-8A61-718FED429857}" type="datetimeFigureOut">
              <a:rPr lang="fr-FR" smtClean="0"/>
              <a:pPr/>
              <a:t>10/03/2014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B6BEF9-4FAC-490D-A4CC-7D49F6851D6D}" type="slidenum">
              <a:rPr lang="fr-FR" smtClean="0"/>
              <a:pPr/>
              <a:t>‹N°›</a:t>
            </a:fld>
            <a:endParaRPr lang="fr-FR"/>
          </a:p>
        </p:txBody>
      </p:sp>
    </p:spTree>
    <p:extLst>
      <p:ext uri="{BB962C8B-B14F-4D97-AF65-F5344CB8AC3E}">
        <p14:creationId xmlns:p14="http://schemas.microsoft.com/office/powerpoint/2010/main" xmlns="" val="10980549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D8324-2B18-4219-8A61-718FED429857}" type="datetimeFigureOut">
              <a:rPr lang="fr-FR" smtClean="0"/>
              <a:pPr/>
              <a:t>10/03/2014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6BEF9-4FAC-490D-A4CC-7D49F6851D6D}" type="slidenum">
              <a:rPr lang="fr-FR" smtClean="0"/>
              <a:pPr/>
              <a:t>‹N°›</a:t>
            </a:fld>
            <a:endParaRPr lang="fr-FR"/>
          </a:p>
        </p:txBody>
      </p:sp>
    </p:spTree>
    <p:extLst>
      <p:ext uri="{BB962C8B-B14F-4D97-AF65-F5344CB8AC3E}">
        <p14:creationId xmlns:p14="http://schemas.microsoft.com/office/powerpoint/2010/main" xmlns="" val="2518107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57224" y="-24"/>
            <a:ext cx="7215238" cy="1323439"/>
          </a:xfrm>
          <a:prstGeom prst="rect">
            <a:avLst/>
          </a:prstGeom>
          <a:noFill/>
        </p:spPr>
        <p:txBody>
          <a:bodyPr wrap="square" rtlCol="0">
            <a:spAutoFit/>
          </a:bodyPr>
          <a:lstStyle/>
          <a:p>
            <a:pPr algn="ctr"/>
            <a:r>
              <a:rPr lang="fr-FR" sz="4000" b="1" i="1" dirty="0" smtClean="0">
                <a:solidFill>
                  <a:srgbClr val="FF0000"/>
                </a:solidFill>
              </a:rPr>
              <a:t>Un hymne à l’enfance et un hommage à Abdelkader </a:t>
            </a:r>
            <a:r>
              <a:rPr lang="fr-FR" sz="4000" b="1" i="1" dirty="0" err="1" smtClean="0">
                <a:solidFill>
                  <a:srgbClr val="FF0000"/>
                </a:solidFill>
              </a:rPr>
              <a:t>Alloula</a:t>
            </a:r>
            <a:endParaRPr lang="fr-FR" sz="4000" b="1" i="1" dirty="0">
              <a:solidFill>
                <a:srgbClr val="FF0000"/>
              </a:solidFill>
            </a:endParaRPr>
          </a:p>
        </p:txBody>
      </p:sp>
      <p:sp>
        <p:nvSpPr>
          <p:cNvPr id="4" name="ZoneTexte 3"/>
          <p:cNvSpPr txBox="1"/>
          <p:nvPr/>
        </p:nvSpPr>
        <p:spPr>
          <a:xfrm>
            <a:off x="857224" y="2071678"/>
            <a:ext cx="7858180" cy="4031873"/>
          </a:xfrm>
          <a:prstGeom prst="rect">
            <a:avLst/>
          </a:prstGeom>
          <a:noFill/>
        </p:spPr>
        <p:txBody>
          <a:bodyPr wrap="square" rtlCol="0">
            <a:spAutoFit/>
          </a:bodyPr>
          <a:lstStyle/>
          <a:p>
            <a:r>
              <a:rPr lang="fr-FR" sz="3200" b="1" dirty="0" smtClean="0"/>
              <a:t>Un texte de Ahmed </a:t>
            </a:r>
            <a:r>
              <a:rPr lang="fr-FR" sz="3200" b="1" dirty="0" err="1" smtClean="0"/>
              <a:t>Meliani</a:t>
            </a:r>
            <a:endParaRPr lang="fr-FR" sz="3200" b="1" dirty="0" smtClean="0"/>
          </a:p>
          <a:p>
            <a:r>
              <a:rPr lang="fr-FR" sz="3200" b="1" dirty="0" smtClean="0"/>
              <a:t>Un poème en Arabe Dialectal de Ahmed </a:t>
            </a:r>
            <a:r>
              <a:rPr lang="fr-FR" sz="3200" b="1" dirty="0" err="1" smtClean="0"/>
              <a:t>Meliani</a:t>
            </a:r>
            <a:endParaRPr lang="fr-FR" sz="3200" b="1" dirty="0" smtClean="0"/>
          </a:p>
          <a:p>
            <a:r>
              <a:rPr lang="fr-FR" sz="3200" b="1" dirty="0" smtClean="0"/>
              <a:t>L’</a:t>
            </a:r>
            <a:r>
              <a:rPr lang="fr-FR" sz="3200" b="1" dirty="0" err="1" smtClean="0"/>
              <a:t>illustraton</a:t>
            </a:r>
            <a:r>
              <a:rPr lang="fr-FR" sz="3200" b="1" dirty="0" smtClean="0"/>
              <a:t> est de </a:t>
            </a:r>
            <a:r>
              <a:rPr lang="fr-FR" sz="3200" b="1" dirty="0" err="1" smtClean="0">
                <a:solidFill>
                  <a:srgbClr val="FF0000"/>
                </a:solidFill>
              </a:rPr>
              <a:t>Daffri</a:t>
            </a:r>
            <a:r>
              <a:rPr lang="fr-FR" sz="3200" b="1" dirty="0" smtClean="0">
                <a:solidFill>
                  <a:srgbClr val="FF0000"/>
                </a:solidFill>
              </a:rPr>
              <a:t> Medjda</a:t>
            </a:r>
            <a:r>
              <a:rPr lang="fr-FR" sz="3200" b="1" dirty="0" smtClean="0"/>
              <a:t>, une élève de  Deuxième année secondaire, d’un talent sûr, à encourager certainement. « </a:t>
            </a:r>
            <a:r>
              <a:rPr lang="fr-FR" sz="3200" b="1" i="1" dirty="0" err="1" smtClean="0">
                <a:solidFill>
                  <a:srgbClr val="FF0000"/>
                </a:solidFill>
              </a:rPr>
              <a:t>Mazal</a:t>
            </a:r>
            <a:r>
              <a:rPr lang="fr-FR" sz="3200" b="1" i="1" dirty="0" smtClean="0">
                <a:solidFill>
                  <a:srgbClr val="FF0000"/>
                </a:solidFill>
              </a:rPr>
              <a:t> </a:t>
            </a:r>
            <a:r>
              <a:rPr lang="fr-FR" sz="3200" b="1" i="1" dirty="0" err="1" smtClean="0">
                <a:solidFill>
                  <a:srgbClr val="FF0000"/>
                </a:solidFill>
              </a:rPr>
              <a:t>Kayen</a:t>
            </a:r>
            <a:r>
              <a:rPr lang="fr-FR" sz="3200" b="1" i="1" dirty="0" smtClean="0">
                <a:solidFill>
                  <a:srgbClr val="FF0000"/>
                </a:solidFill>
              </a:rPr>
              <a:t> l’espoir </a:t>
            </a:r>
            <a:r>
              <a:rPr lang="fr-FR" sz="3200" b="1" dirty="0" smtClean="0"/>
              <a:t>».</a:t>
            </a:r>
          </a:p>
          <a:p>
            <a:r>
              <a:rPr lang="fr-FR" sz="3200" b="1" dirty="0" smtClean="0"/>
              <a:t>Bon courage Medjda</a:t>
            </a:r>
            <a:endParaRPr lang="fr-FR" sz="32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7224" y="-24"/>
            <a:ext cx="7215238" cy="1323439"/>
          </a:xfrm>
          <a:prstGeom prst="rect">
            <a:avLst/>
          </a:prstGeom>
          <a:noFill/>
        </p:spPr>
        <p:txBody>
          <a:bodyPr wrap="square" rtlCol="0">
            <a:spAutoFit/>
          </a:bodyPr>
          <a:lstStyle/>
          <a:p>
            <a:pPr algn="ctr"/>
            <a:r>
              <a:rPr lang="fr-FR" sz="4000" b="1" i="1" dirty="0" smtClean="0">
                <a:solidFill>
                  <a:srgbClr val="FF0000"/>
                </a:solidFill>
              </a:rPr>
              <a:t>Un hymne à l’enfance et un hommage à Abdelkader </a:t>
            </a:r>
            <a:r>
              <a:rPr lang="fr-FR" sz="4000" b="1" i="1" dirty="0" err="1" smtClean="0">
                <a:solidFill>
                  <a:srgbClr val="FF0000"/>
                </a:solidFill>
              </a:rPr>
              <a:t>Alloula</a:t>
            </a:r>
            <a:endParaRPr lang="fr-FR" sz="4000" b="1" i="1" dirty="0">
              <a:solidFill>
                <a:srgbClr val="FF0000"/>
              </a:solidFill>
            </a:endParaRPr>
          </a:p>
        </p:txBody>
      </p:sp>
      <p:sp>
        <p:nvSpPr>
          <p:cNvPr id="3" name="ZoneTexte 2"/>
          <p:cNvSpPr txBox="1"/>
          <p:nvPr/>
        </p:nvSpPr>
        <p:spPr>
          <a:xfrm>
            <a:off x="142844" y="1285860"/>
            <a:ext cx="8786842" cy="5170646"/>
          </a:xfrm>
          <a:prstGeom prst="rect">
            <a:avLst/>
          </a:prstGeom>
          <a:noFill/>
        </p:spPr>
        <p:txBody>
          <a:bodyPr wrap="square" rtlCol="0">
            <a:spAutoFit/>
          </a:bodyPr>
          <a:lstStyle/>
          <a:p>
            <a:r>
              <a:rPr lang="fr-FR" sz="2200" b="1" dirty="0" smtClean="0"/>
              <a:t>Abdelkader </a:t>
            </a:r>
            <a:r>
              <a:rPr lang="fr-FR" sz="2200" b="1" dirty="0" err="1" smtClean="0"/>
              <a:t>Alloula</a:t>
            </a:r>
            <a:r>
              <a:rPr lang="fr-FR" sz="2200" b="1" dirty="0" smtClean="0"/>
              <a:t> n’est pas qu’un grand dramaturge qui a beaucoup donné à la culture algérienne, c’est aussi un chercheur sur la question de la représentation de l’espace dans l’imaginaire des Algériens. Avec M’</a:t>
            </a:r>
            <a:r>
              <a:rPr lang="fr-FR" sz="2200" b="1" dirty="0" err="1" smtClean="0"/>
              <a:t>hamed</a:t>
            </a:r>
            <a:r>
              <a:rPr lang="fr-FR" sz="2200" b="1" dirty="0" smtClean="0"/>
              <a:t> </a:t>
            </a:r>
            <a:r>
              <a:rPr lang="fr-FR" sz="2200" b="1" dirty="0" err="1" smtClean="0"/>
              <a:t>Djellid</a:t>
            </a:r>
            <a:r>
              <a:rPr lang="fr-FR" sz="2200" b="1" dirty="0" smtClean="0"/>
              <a:t>. Ils ont travaillé ensemble sur </a:t>
            </a:r>
            <a:r>
              <a:rPr lang="fr-FR" sz="2200" b="1" i="1" dirty="0" smtClean="0"/>
              <a:t>el </a:t>
            </a:r>
            <a:r>
              <a:rPr lang="fr-FR" sz="2200" b="1" i="1" dirty="0" err="1" smtClean="0"/>
              <a:t>goual</a:t>
            </a:r>
            <a:r>
              <a:rPr lang="fr-FR" sz="2200" b="1" i="1" dirty="0" smtClean="0"/>
              <a:t> </a:t>
            </a:r>
            <a:r>
              <a:rPr lang="fr-FR" sz="2200" b="1" i="1" dirty="0" err="1" smtClean="0"/>
              <a:t>oua</a:t>
            </a:r>
            <a:r>
              <a:rPr lang="fr-FR" sz="2200" b="1" i="1" dirty="0" smtClean="0"/>
              <a:t> el </a:t>
            </a:r>
            <a:r>
              <a:rPr lang="fr-FR" sz="2200" b="1" i="1" dirty="0" err="1" smtClean="0"/>
              <a:t>halqa</a:t>
            </a:r>
            <a:r>
              <a:rPr lang="fr-FR" sz="2200" b="1" dirty="0" smtClean="0"/>
              <a:t>.</a:t>
            </a:r>
          </a:p>
          <a:p>
            <a:r>
              <a:rPr lang="fr-FR" sz="2200" b="1" dirty="0" smtClean="0"/>
              <a:t>Cet effort, </a:t>
            </a:r>
            <a:r>
              <a:rPr lang="fr-FR" sz="2200" b="1" dirty="0" err="1" smtClean="0"/>
              <a:t>Alloula</a:t>
            </a:r>
            <a:r>
              <a:rPr lang="fr-FR" sz="2200" b="1" dirty="0" smtClean="0"/>
              <a:t> l’a immortalisé dans sa trilogie, </a:t>
            </a:r>
            <a:r>
              <a:rPr lang="fr-FR" sz="2200" b="1" i="1" dirty="0" err="1" smtClean="0"/>
              <a:t>Lagoual</a:t>
            </a:r>
            <a:r>
              <a:rPr lang="fr-FR" sz="2200" b="1" dirty="0" smtClean="0"/>
              <a:t>, </a:t>
            </a:r>
            <a:r>
              <a:rPr lang="fr-FR" sz="2200" b="1" i="1" dirty="0" err="1" smtClean="0"/>
              <a:t>Ladjoued</a:t>
            </a:r>
            <a:r>
              <a:rPr lang="fr-FR" sz="2200" b="1" dirty="0" smtClean="0"/>
              <a:t> et </a:t>
            </a:r>
            <a:r>
              <a:rPr lang="fr-FR" sz="2200" b="1" i="1" dirty="0" err="1" smtClean="0"/>
              <a:t>Litaham</a:t>
            </a:r>
            <a:r>
              <a:rPr lang="fr-FR" sz="2200" b="1" dirty="0" smtClean="0"/>
              <a:t>. D’ailleurs </a:t>
            </a:r>
            <a:r>
              <a:rPr lang="fr-FR" sz="2200" b="1" i="1" dirty="0" err="1" smtClean="0"/>
              <a:t>Ladjoued</a:t>
            </a:r>
            <a:r>
              <a:rPr lang="fr-FR" sz="2200" b="1" dirty="0" smtClean="0"/>
              <a:t>  (les généreux) lui a valu le prix  du meilleur texte au festival de Carthage, ainsi que le prix de la meilleure interprétation de </a:t>
            </a:r>
            <a:r>
              <a:rPr lang="fr-FR" sz="2200" b="1" dirty="0" err="1" smtClean="0"/>
              <a:t>Sirat</a:t>
            </a:r>
            <a:r>
              <a:rPr lang="fr-FR" sz="2200" b="1" dirty="0" smtClean="0"/>
              <a:t> </a:t>
            </a:r>
            <a:r>
              <a:rPr lang="fr-FR" sz="2200" b="1" dirty="0" err="1" smtClean="0"/>
              <a:t>Boumedienne</a:t>
            </a:r>
            <a:r>
              <a:rPr lang="fr-FR" sz="2200" b="1" dirty="0" smtClean="0"/>
              <a:t> dans le rôle magistral de </a:t>
            </a:r>
            <a:r>
              <a:rPr lang="fr-FR" sz="2200" b="1" i="1" dirty="0" err="1" smtClean="0"/>
              <a:t>Djelloul</a:t>
            </a:r>
            <a:r>
              <a:rPr lang="fr-FR" sz="2200" b="1" i="1" dirty="0" smtClean="0"/>
              <a:t> </a:t>
            </a:r>
            <a:r>
              <a:rPr lang="fr-FR" sz="2200" b="1" i="1" dirty="0" err="1" smtClean="0"/>
              <a:t>lafhaïmi</a:t>
            </a:r>
            <a:r>
              <a:rPr lang="fr-FR" sz="2200" b="1" dirty="0" smtClean="0"/>
              <a:t>.</a:t>
            </a:r>
          </a:p>
          <a:p>
            <a:r>
              <a:rPr lang="fr-FR" sz="2200" b="1" dirty="0" smtClean="0"/>
              <a:t>Les hommes de théâtre, professionnels aussi bien qu’amateurs, lui reconnaissent sa grande modestie et son grand dévouement pour la culture et le théâtre. Il a toujours répondu présent aux sollicitations.</a:t>
            </a:r>
          </a:p>
          <a:p>
            <a:r>
              <a:rPr lang="fr-FR" sz="2200" b="1" dirty="0" smtClean="0"/>
              <a:t>C’est un jour de Ramadhan , après la rupture  de jeun, que les balles assassines du terrorisme intégriste l’ont touché, il succombera à ses blessures une semaine plus tard  en France.</a:t>
            </a:r>
            <a:endParaRPr lang="fr-FR" sz="2200" b="1" dirty="0"/>
          </a:p>
        </p:txBody>
      </p:sp>
    </p:spTree>
    <p:extLst>
      <p:ext uri="{BB962C8B-B14F-4D97-AF65-F5344CB8AC3E}">
        <p14:creationId xmlns:p14="http://schemas.microsoft.com/office/powerpoint/2010/main" xmlns="" val="41787059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2844" y="243087"/>
            <a:ext cx="8786842" cy="6186309"/>
          </a:xfrm>
          <a:prstGeom prst="rect">
            <a:avLst/>
          </a:prstGeom>
          <a:noFill/>
        </p:spPr>
        <p:txBody>
          <a:bodyPr wrap="square" rtlCol="0">
            <a:spAutoFit/>
          </a:bodyPr>
          <a:lstStyle/>
          <a:p>
            <a:r>
              <a:rPr lang="fr-FR" sz="2200" b="1" dirty="0" smtClean="0"/>
              <a:t>Je me trouvais ce jour là invité chez Madame Meriem </a:t>
            </a:r>
            <a:r>
              <a:rPr lang="fr-FR" sz="2200" b="1" dirty="0" err="1" smtClean="0"/>
              <a:t>Derkaoui</a:t>
            </a:r>
            <a:r>
              <a:rPr lang="fr-FR" sz="2200" b="1" dirty="0" smtClean="0"/>
              <a:t> lorsque la nouvelle nous arriva, </a:t>
            </a:r>
            <a:r>
              <a:rPr lang="fr-FR" sz="2200" b="1" dirty="0" err="1" smtClean="0"/>
              <a:t>Alloula</a:t>
            </a:r>
            <a:r>
              <a:rPr lang="fr-FR" sz="2200" b="1" dirty="0" smtClean="0"/>
              <a:t> vient de faire l’objet d’un attentat, il est entre la mort et la vie</a:t>
            </a:r>
            <a:r>
              <a:rPr lang="ar-DZ" sz="2200" b="1" dirty="0" smtClean="0"/>
              <a:t> </a:t>
            </a:r>
            <a:r>
              <a:rPr lang="fr-FR" sz="2200" b="1" dirty="0" smtClean="0"/>
              <a:t>et la mort.</a:t>
            </a:r>
          </a:p>
          <a:p>
            <a:r>
              <a:rPr lang="fr-FR" sz="2200" b="1" dirty="0" smtClean="0"/>
              <a:t>Meriem, toujours active, militante et impliquée dans la vie tout court comme je l’ai connue dans les années 70, a pratiquement  passé cette nuit blanche à faire des démarches pour pouvoir  aider à sauver Abdelkader. Salut Meriem, si jamais tu me lis. Un peu avant l’aube, ses efforts et les efforts d’autres amis ont abouti, « Médecins sans Frontières » envoient un avion équipée.</a:t>
            </a:r>
          </a:p>
          <a:p>
            <a:r>
              <a:rPr lang="fr-FR" sz="2200" b="1" dirty="0" smtClean="0"/>
              <a:t>Malheureusement, une semaine plus tard, Abdelkader succombe à ses blessures. Je l’avais vu à la levée du corps à la place de Trocadéro, drapé, le pansement à la tête, il semblait dormir souriant et fier.</a:t>
            </a:r>
          </a:p>
          <a:p>
            <a:r>
              <a:rPr lang="fr-FR" sz="2200" b="1" dirty="0" smtClean="0"/>
              <a:t>Je me suis rappelé que quelques années plutôt, il m’avait faxé sa nouvelle inédite </a:t>
            </a:r>
            <a:r>
              <a:rPr lang="fr-FR" sz="2200" b="1" i="1" dirty="0" err="1" smtClean="0"/>
              <a:t>Teffaha</a:t>
            </a:r>
            <a:r>
              <a:rPr lang="fr-FR" sz="2200" b="1" i="1" dirty="0" smtClean="0"/>
              <a:t>, </a:t>
            </a:r>
            <a:r>
              <a:rPr lang="fr-FR" sz="2200" b="1" dirty="0" smtClean="0"/>
              <a:t>encore inédite, qu’on avait publié dans le numéro 0 du journal El Hadith, journal qui n’aura pas de suite après l’assassinat du président du HCE, Mohamed Boudiaf. Le regretté </a:t>
            </a:r>
            <a:r>
              <a:rPr lang="fr-FR" sz="2200" b="1" dirty="0" err="1" smtClean="0"/>
              <a:t>Sirat</a:t>
            </a:r>
            <a:r>
              <a:rPr lang="fr-FR" sz="2200" b="1" dirty="0" smtClean="0"/>
              <a:t> </a:t>
            </a:r>
            <a:r>
              <a:rPr lang="fr-FR" sz="2200" b="1" dirty="0" err="1" smtClean="0"/>
              <a:t>Boumedienne</a:t>
            </a:r>
            <a:r>
              <a:rPr lang="fr-FR" sz="2200" b="1" dirty="0" smtClean="0"/>
              <a:t>, mettra en scène et jouera </a:t>
            </a:r>
            <a:r>
              <a:rPr lang="fr-FR" sz="2200" b="1" i="1" dirty="0" err="1" smtClean="0"/>
              <a:t>Teffaha</a:t>
            </a:r>
            <a:r>
              <a:rPr lang="fr-FR" sz="2200" b="1" dirty="0" smtClean="0"/>
              <a:t> avant de disparaître lui aussi dans ne ambiance de déni de la culture et de l’art.</a:t>
            </a:r>
            <a:endParaRPr lang="fr-FR" sz="2200" b="1" dirty="0"/>
          </a:p>
        </p:txBody>
      </p:sp>
    </p:spTree>
    <p:extLst>
      <p:ext uri="{BB962C8B-B14F-4D97-AF65-F5344CB8AC3E}">
        <p14:creationId xmlns:p14="http://schemas.microsoft.com/office/powerpoint/2010/main" xmlns="" val="41787059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2844" y="71414"/>
            <a:ext cx="8786842" cy="6186309"/>
          </a:xfrm>
          <a:prstGeom prst="rect">
            <a:avLst/>
          </a:prstGeom>
          <a:noFill/>
        </p:spPr>
        <p:txBody>
          <a:bodyPr wrap="square" rtlCol="0">
            <a:spAutoFit/>
          </a:bodyPr>
          <a:lstStyle/>
          <a:p>
            <a:r>
              <a:rPr lang="fr-FR" sz="2200" b="1" dirty="0" smtClean="0"/>
              <a:t>Mais Abdelkader </a:t>
            </a:r>
            <a:r>
              <a:rPr lang="fr-FR" sz="2200" b="1" dirty="0" err="1" smtClean="0"/>
              <a:t>Alloula</a:t>
            </a:r>
            <a:r>
              <a:rPr lang="fr-FR" sz="2200" b="1" dirty="0" smtClean="0"/>
              <a:t> n’est pas que ça, c’était un grand acteur de la société civile et du Mouvement associatif.</a:t>
            </a:r>
          </a:p>
          <a:p>
            <a:r>
              <a:rPr lang="fr-FR" sz="2200" b="1" dirty="0" smtClean="0"/>
              <a:t>Figurez-vous que parmi ceux qui l’avaient pleuré le plus, se trouvaient les enfants atteints de maladies et de douleurs chroniques. Il trouvait toujours le temps pour leur rendre visite et leur faire oublier un moment leurs douleurs en les faisant rire.</a:t>
            </a:r>
          </a:p>
          <a:p>
            <a:r>
              <a:rPr lang="fr-FR" sz="2200" b="1" dirty="0" smtClean="0"/>
              <a:t>Ce n’est pas par hasard s’il a pris comme personnages principaux de l’une de ses grandes créations, </a:t>
            </a:r>
            <a:r>
              <a:rPr lang="fr-FR" sz="2200" b="1" i="1" dirty="0" err="1" smtClean="0"/>
              <a:t>Ladjoued</a:t>
            </a:r>
            <a:r>
              <a:rPr lang="fr-FR" sz="2200" b="1" dirty="0" smtClean="0"/>
              <a:t>, des gens généreux bien de chez nous et qui souvent, renvoient à des personnages qui avaient réellement existé.</a:t>
            </a:r>
          </a:p>
          <a:p>
            <a:r>
              <a:rPr lang="fr-FR" sz="2200" b="1" dirty="0" smtClean="0"/>
              <a:t>Seul quelqu’un qui appartient à </a:t>
            </a:r>
            <a:r>
              <a:rPr lang="fr-FR" sz="2200" b="1" i="1" dirty="0" err="1" smtClean="0"/>
              <a:t>Ahl</a:t>
            </a:r>
            <a:r>
              <a:rPr lang="fr-FR" sz="2200" b="1" i="1" dirty="0" smtClean="0"/>
              <a:t> </a:t>
            </a:r>
            <a:r>
              <a:rPr lang="fr-FR" sz="2200" b="1" i="1" dirty="0" err="1" smtClean="0"/>
              <a:t>Eldjoud</a:t>
            </a:r>
            <a:r>
              <a:rPr lang="fr-FR" sz="2200" b="1" i="1" dirty="0" smtClean="0"/>
              <a:t> </a:t>
            </a:r>
            <a:r>
              <a:rPr lang="fr-FR" sz="2200" b="1" dirty="0" smtClean="0"/>
              <a:t>peut produire une pièce comme </a:t>
            </a:r>
            <a:r>
              <a:rPr lang="fr-FR" sz="2200" b="1" i="1" dirty="0" err="1" smtClean="0"/>
              <a:t>Ladjoued</a:t>
            </a:r>
            <a:r>
              <a:rPr lang="fr-FR" sz="2200" b="1" dirty="0" smtClean="0"/>
              <a:t>.</a:t>
            </a:r>
          </a:p>
          <a:p>
            <a:r>
              <a:rPr lang="fr-FR" sz="2200" b="1" dirty="0" smtClean="0"/>
              <a:t>Le terrorisme intégriste n’était pas aveugle, comme essaient de nous convaincre les partisans de l’amnésie et de l’oubli, partisans aussi d’une entreprise de mise au pas de l’Algérie, il s’est attaqué à la crème de la crème de notre pays.</a:t>
            </a:r>
          </a:p>
          <a:p>
            <a:r>
              <a:rPr lang="fr-FR" sz="2200" b="1" dirty="0" smtClean="0"/>
              <a:t>Abdelkader, tu es présent dans nos cœurs et nos mémoires, toi et tous les autres de ta trempe.</a:t>
            </a:r>
          </a:p>
          <a:p>
            <a:pPr algn="r"/>
            <a:r>
              <a:rPr lang="fr-FR" sz="2200" b="1" dirty="0" smtClean="0"/>
              <a:t>Ahmed </a:t>
            </a:r>
            <a:r>
              <a:rPr lang="fr-FR" sz="2200" b="1" dirty="0" err="1" smtClean="0"/>
              <a:t>Meliani</a:t>
            </a:r>
            <a:endParaRPr lang="fr-FR" sz="2200" b="1" dirty="0"/>
          </a:p>
        </p:txBody>
      </p:sp>
    </p:spTree>
    <p:extLst>
      <p:ext uri="{BB962C8B-B14F-4D97-AF65-F5344CB8AC3E}">
        <p14:creationId xmlns:p14="http://schemas.microsoft.com/office/powerpoint/2010/main" xmlns="" val="41787059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35596" y="274794"/>
            <a:ext cx="9023054" cy="6394566"/>
            <a:chOff x="135596" y="274794"/>
            <a:chExt cx="9023054" cy="6394566"/>
          </a:xfrm>
        </p:grpSpPr>
        <p:pic>
          <p:nvPicPr>
            <p:cNvPr id="2050" name="Picture 2" descr="C:\Users\KAMY\Desktop\DSC0591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663465" y="1073855"/>
              <a:ext cx="6394566" cy="47964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oneTexte 2"/>
            <p:cNvSpPr txBox="1"/>
            <p:nvPr/>
          </p:nvSpPr>
          <p:spPr>
            <a:xfrm>
              <a:off x="4857752" y="1035683"/>
              <a:ext cx="4300898" cy="4893647"/>
            </a:xfrm>
            <a:prstGeom prst="rect">
              <a:avLst/>
            </a:prstGeom>
            <a:noFill/>
          </p:spPr>
          <p:txBody>
            <a:bodyPr wrap="square" rtlCol="0">
              <a:spAutoFit/>
            </a:bodyPr>
            <a:lstStyle/>
            <a:p>
              <a:pPr algn="r" rtl="1"/>
              <a:r>
                <a:rPr lang="ar-DZ" sz="3200" b="1" dirty="0" smtClean="0"/>
                <a:t>الطفل يا ناس</a:t>
              </a:r>
            </a:p>
            <a:p>
              <a:pPr algn="r" rtl="1"/>
              <a:r>
                <a:rPr lang="ar-DZ" sz="3200" b="1" dirty="0" err="1" smtClean="0"/>
                <a:t>انغبن</a:t>
              </a:r>
              <a:r>
                <a:rPr lang="ar-DZ" sz="3200" b="1" dirty="0" smtClean="0"/>
                <a:t> </a:t>
              </a:r>
              <a:r>
                <a:rPr lang="ar-DZ" sz="3200" b="1" dirty="0" err="1" smtClean="0"/>
                <a:t>فالساس</a:t>
              </a:r>
              <a:endParaRPr lang="ar-DZ" sz="3200" b="1" dirty="0" smtClean="0"/>
            </a:p>
            <a:p>
              <a:pPr algn="r" rtl="1"/>
              <a:r>
                <a:rPr lang="ar-DZ" sz="3200" b="1" dirty="0" smtClean="0"/>
                <a:t>من صرخة </a:t>
              </a:r>
              <a:r>
                <a:rPr lang="ar-DZ" sz="3200" b="1" dirty="0" err="1" smtClean="0"/>
                <a:t>لرحام</a:t>
              </a:r>
              <a:endParaRPr lang="ar-DZ" sz="3200" b="1" dirty="0" smtClean="0"/>
            </a:p>
            <a:p>
              <a:pPr algn="r" rtl="1"/>
              <a:r>
                <a:rPr lang="ar-DZ" sz="3200" b="1" dirty="0" smtClean="0"/>
                <a:t>لمعاشرة الناس</a:t>
              </a:r>
            </a:p>
            <a:p>
              <a:pPr algn="r" rtl="1"/>
              <a:r>
                <a:rPr lang="ar-DZ" sz="3200" b="1" dirty="0" smtClean="0"/>
                <a:t>ما يديه نعاس</a:t>
              </a:r>
            </a:p>
            <a:p>
              <a:pPr algn="r" rtl="1"/>
              <a:r>
                <a:rPr lang="ar-DZ" sz="3200" b="1" dirty="0" smtClean="0"/>
                <a:t>ما يعرف لحساس</a:t>
              </a:r>
            </a:p>
            <a:p>
              <a:pPr algn="r" rtl="1"/>
              <a:r>
                <a:rPr lang="ar-DZ" sz="3200" b="1" dirty="0" smtClean="0"/>
                <a:t>الطفل يا ناس</a:t>
              </a:r>
            </a:p>
            <a:p>
              <a:pPr algn="r" rtl="1"/>
              <a:r>
                <a:rPr lang="ar-DZ" sz="3200" b="1" dirty="0" err="1" smtClean="0"/>
                <a:t>انغبن</a:t>
              </a:r>
              <a:r>
                <a:rPr lang="ar-DZ" sz="3200" b="1" dirty="0" smtClean="0"/>
                <a:t> </a:t>
              </a:r>
              <a:r>
                <a:rPr lang="ar-DZ" sz="3200" b="1" dirty="0" err="1" smtClean="0"/>
                <a:t>فالساس</a:t>
              </a:r>
              <a:endParaRPr lang="ar-DZ" sz="3200" b="1" dirty="0" smtClean="0"/>
            </a:p>
            <a:p>
              <a:pPr algn="r" rtl="1"/>
              <a:r>
                <a:rPr lang="ar-DZ" sz="2800" b="1" dirty="0" smtClean="0"/>
                <a:t>وين عبد القادر يرجع بسمة </a:t>
              </a:r>
              <a:r>
                <a:rPr lang="ar-DZ" sz="2800" b="1" dirty="0" err="1" smtClean="0"/>
                <a:t>لولاد</a:t>
              </a:r>
              <a:endParaRPr lang="ar-DZ" sz="2800" b="1" dirty="0" smtClean="0"/>
            </a:p>
            <a:p>
              <a:pPr algn="r" rtl="1"/>
              <a:r>
                <a:rPr lang="ar-DZ" sz="2800" b="1" dirty="0" err="1" smtClean="0"/>
                <a:t>الباهية</a:t>
              </a:r>
              <a:r>
                <a:rPr lang="ar-DZ" sz="2800" b="1" dirty="0" smtClean="0"/>
                <a:t> تشهد على صانع لجواد </a:t>
              </a:r>
              <a:endParaRPr lang="fr-FR" sz="2800" b="1" dirty="0"/>
            </a:p>
          </p:txBody>
        </p:sp>
      </p:grpSp>
    </p:spTree>
    <p:extLst>
      <p:ext uri="{BB962C8B-B14F-4D97-AF65-F5344CB8AC3E}">
        <p14:creationId xmlns:p14="http://schemas.microsoft.com/office/powerpoint/2010/main" xmlns="" val="12680601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MY\Desktop\DSC0591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403524" y="929839"/>
            <a:ext cx="6394566" cy="47964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oneTexte 2"/>
          <p:cNvSpPr txBox="1"/>
          <p:nvPr/>
        </p:nvSpPr>
        <p:spPr>
          <a:xfrm>
            <a:off x="4857752" y="1035683"/>
            <a:ext cx="4300898" cy="4893647"/>
          </a:xfrm>
          <a:prstGeom prst="rect">
            <a:avLst/>
          </a:prstGeom>
          <a:noFill/>
        </p:spPr>
        <p:txBody>
          <a:bodyPr wrap="square" rtlCol="0">
            <a:spAutoFit/>
          </a:bodyPr>
          <a:lstStyle/>
          <a:p>
            <a:pPr algn="r" rtl="1"/>
            <a:r>
              <a:rPr lang="ar-DZ" sz="3200" b="1" dirty="0" smtClean="0"/>
              <a:t>الطفل يا ناس</a:t>
            </a:r>
          </a:p>
          <a:p>
            <a:pPr algn="r" rtl="1"/>
            <a:r>
              <a:rPr lang="ar-DZ" sz="3200" b="1" dirty="0" err="1" smtClean="0"/>
              <a:t>انغبن</a:t>
            </a:r>
            <a:r>
              <a:rPr lang="ar-DZ" sz="3200" b="1" dirty="0" smtClean="0"/>
              <a:t> فالصغر</a:t>
            </a:r>
          </a:p>
          <a:p>
            <a:pPr algn="r" rtl="1"/>
            <a:r>
              <a:rPr lang="ar-DZ" sz="3200" b="1" dirty="0" smtClean="0"/>
              <a:t>الجرح دخلاني</a:t>
            </a:r>
          </a:p>
          <a:p>
            <a:pPr algn="r" rtl="1"/>
            <a:r>
              <a:rPr lang="ar-DZ" sz="3200" b="1" dirty="0" smtClean="0"/>
              <a:t>ما يزول فالكبر</a:t>
            </a:r>
          </a:p>
          <a:p>
            <a:pPr algn="r" rtl="1"/>
            <a:r>
              <a:rPr lang="ar-DZ" sz="3200" b="1" dirty="0" smtClean="0"/>
              <a:t>حرمان الصغر</a:t>
            </a:r>
          </a:p>
          <a:p>
            <a:pPr algn="r" rtl="1"/>
            <a:r>
              <a:rPr lang="ar-DZ" sz="3200" b="1" dirty="0" smtClean="0"/>
              <a:t>ما </a:t>
            </a:r>
            <a:r>
              <a:rPr lang="ar-DZ" sz="3200" b="1" dirty="0" err="1" smtClean="0"/>
              <a:t>يعوضو</a:t>
            </a:r>
            <a:r>
              <a:rPr lang="ar-DZ" sz="3200" b="1" dirty="0" smtClean="0"/>
              <a:t> لعمر</a:t>
            </a:r>
          </a:p>
          <a:p>
            <a:pPr algn="r" rtl="1"/>
            <a:r>
              <a:rPr lang="ar-DZ" sz="3200" b="1" dirty="0" smtClean="0"/>
              <a:t>الطفل يا ناس</a:t>
            </a:r>
          </a:p>
          <a:p>
            <a:pPr algn="r" rtl="1"/>
            <a:r>
              <a:rPr lang="ar-DZ" sz="3200" b="1" dirty="0" err="1" smtClean="0"/>
              <a:t>انغبن</a:t>
            </a:r>
            <a:r>
              <a:rPr lang="ar-DZ" sz="3200" b="1" dirty="0" smtClean="0"/>
              <a:t> فالصغر</a:t>
            </a:r>
          </a:p>
          <a:p>
            <a:pPr algn="r" rtl="1"/>
            <a:r>
              <a:rPr lang="ar-DZ" sz="2800" b="1" dirty="0" smtClean="0"/>
              <a:t>وين عبد القادر يرجع بسمة </a:t>
            </a:r>
            <a:r>
              <a:rPr lang="ar-DZ" sz="2800" b="1" dirty="0" err="1" smtClean="0"/>
              <a:t>لولاد</a:t>
            </a:r>
            <a:endParaRPr lang="ar-DZ" sz="2800" b="1" dirty="0" smtClean="0"/>
          </a:p>
          <a:p>
            <a:pPr algn="r" rtl="1"/>
            <a:r>
              <a:rPr lang="ar-DZ" sz="2800" b="1" dirty="0" err="1" smtClean="0"/>
              <a:t>الباهية</a:t>
            </a:r>
            <a:r>
              <a:rPr lang="ar-DZ" sz="2800" b="1" dirty="0" smtClean="0"/>
              <a:t> تشهد </a:t>
            </a:r>
            <a:r>
              <a:rPr lang="ar-DZ" sz="2800" b="1" dirty="0" err="1" smtClean="0"/>
              <a:t>علولة</a:t>
            </a:r>
            <a:r>
              <a:rPr lang="ar-DZ" sz="2800" b="1" dirty="0" smtClean="0"/>
              <a:t> صانع لجواد </a:t>
            </a:r>
            <a:endParaRPr lang="fr-FR" sz="2800" b="1" dirty="0"/>
          </a:p>
        </p:txBody>
      </p:sp>
    </p:spTree>
    <p:extLst>
      <p:ext uri="{BB962C8B-B14F-4D97-AF65-F5344CB8AC3E}">
        <p14:creationId xmlns:p14="http://schemas.microsoft.com/office/powerpoint/2010/main" xmlns="" val="156909579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MY\Desktop\DSC0591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9646" y="260648"/>
            <a:ext cx="8440826" cy="63313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305445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710</Words>
  <Application>Microsoft Office PowerPoint</Application>
  <PresentationFormat>Affichage à l'écran (4:3)</PresentationFormat>
  <Paragraphs>42</Paragraphs>
  <Slides>7</Slides>
  <Notes>1</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Diapositive 1</vt:lpstr>
      <vt:lpstr>Diapositive 2</vt:lpstr>
      <vt:lpstr>Diapositive 3</vt:lpstr>
      <vt:lpstr>Diapositive 4</vt:lpstr>
      <vt:lpstr>Diapositive 5</vt:lpstr>
      <vt:lpstr>Diapositive 6</vt:lpstr>
      <vt:lpstr>Diapositive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KAMY</dc:creator>
  <cp:lastModifiedBy>Fatihamel</cp:lastModifiedBy>
  <cp:revision>30</cp:revision>
  <dcterms:created xsi:type="dcterms:W3CDTF">2014-03-10T16:11:05Z</dcterms:created>
  <dcterms:modified xsi:type="dcterms:W3CDTF">2014-03-10T21:48:17Z</dcterms:modified>
</cp:coreProperties>
</file>