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67" r:id="rId5"/>
    <p:sldId id="269" r:id="rId6"/>
    <p:sldId id="270" r:id="rId7"/>
    <p:sldId id="271" r:id="rId8"/>
    <p:sldId id="272" r:id="rId9"/>
    <p:sldId id="273" r:id="rId10"/>
    <p:sldId id="268" r:id="rId11"/>
    <p:sldId id="276" r:id="rId12"/>
    <p:sldId id="277" r:id="rId13"/>
    <p:sldId id="278" r:id="rId14"/>
    <p:sldId id="279" r:id="rId15"/>
    <p:sldId id="274" r:id="rId16"/>
    <p:sldId id="28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98208" autoAdjust="0"/>
  </p:normalViewPr>
  <p:slideViewPr>
    <p:cSldViewPr>
      <p:cViewPr>
        <p:scale>
          <a:sx n="90" d="100"/>
          <a:sy n="90" d="100"/>
        </p:scale>
        <p:origin x="-5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39E745B-8F50-4507-92C2-FD2162D0600D}" type="datetimeFigureOut">
              <a:rPr lang="fr-CA" smtClean="0"/>
              <a:pPr/>
              <a:t>2013-04-12</a:t>
            </a:fld>
            <a:endParaRPr lang="fr-CA"/>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CA"/>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FED04C1-5A8E-4797-BBD2-0A5315A8E7A9}"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39E745B-8F50-4507-92C2-FD2162D0600D}" type="datetimeFigureOut">
              <a:rPr lang="fr-CA" smtClean="0"/>
              <a:pPr/>
              <a:t>2013-04-12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FED04C1-5A8E-4797-BBD2-0A5315A8E7A9}"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39E745B-8F50-4507-92C2-FD2162D0600D}" type="datetimeFigureOut">
              <a:rPr lang="fr-CA" smtClean="0"/>
              <a:pPr/>
              <a:t>2013-04-12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8FED04C1-5A8E-4797-BBD2-0A5315A8E7A9}"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B39E745B-8F50-4507-92C2-FD2162D0600D}" type="datetimeFigureOut">
              <a:rPr lang="fr-CA" smtClean="0"/>
              <a:pPr/>
              <a:t>2013-04-12</a:t>
            </a:fld>
            <a:endParaRPr lang="fr-CA"/>
          </a:p>
        </p:txBody>
      </p:sp>
      <p:sp>
        <p:nvSpPr>
          <p:cNvPr id="5" name="Espace réservé du pied de page 4"/>
          <p:cNvSpPr>
            <a:spLocks noGrp="1"/>
          </p:cNvSpPr>
          <p:nvPr>
            <p:ph type="ftr" sz="quarter" idx="11"/>
          </p:nvPr>
        </p:nvSpPr>
        <p:spPr>
          <a:xfrm>
            <a:off x="457200" y="6480969"/>
            <a:ext cx="4260056" cy="300831"/>
          </a:xfrm>
        </p:spPr>
        <p:txBody>
          <a:bodyPr/>
          <a:lstStyle/>
          <a:p>
            <a:endParaRPr lang="fr-CA"/>
          </a:p>
        </p:txBody>
      </p:sp>
      <p:sp>
        <p:nvSpPr>
          <p:cNvPr id="6" name="Espace réservé du numéro de diapositive 5"/>
          <p:cNvSpPr>
            <a:spLocks noGrp="1"/>
          </p:cNvSpPr>
          <p:nvPr>
            <p:ph type="sldNum" sz="quarter" idx="12"/>
          </p:nvPr>
        </p:nvSpPr>
        <p:spPr/>
        <p:txBody>
          <a:bodyPr/>
          <a:lstStyle/>
          <a:p>
            <a:fld id="{8FED04C1-5A8E-4797-BBD2-0A5315A8E7A9}"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B39E745B-8F50-4507-92C2-FD2162D0600D}" type="datetimeFigureOut">
              <a:rPr lang="fr-CA" smtClean="0"/>
              <a:pPr/>
              <a:t>2013-04-12</a:t>
            </a:fld>
            <a:endParaRPr lang="fr-CA"/>
          </a:p>
        </p:txBody>
      </p:sp>
      <p:sp>
        <p:nvSpPr>
          <p:cNvPr id="5" name="Espace réservé du pied de page 4"/>
          <p:cNvSpPr>
            <a:spLocks noGrp="1"/>
          </p:cNvSpPr>
          <p:nvPr>
            <p:ph type="ftr" sz="quarter" idx="11"/>
          </p:nvPr>
        </p:nvSpPr>
        <p:spPr>
          <a:xfrm>
            <a:off x="2619376" y="6480969"/>
            <a:ext cx="4260056" cy="300831"/>
          </a:xfrm>
        </p:spPr>
        <p:txBody>
          <a:bodyPr/>
          <a:lstStyle/>
          <a:p>
            <a:endParaRPr lang="fr-CA"/>
          </a:p>
        </p:txBody>
      </p:sp>
      <p:sp>
        <p:nvSpPr>
          <p:cNvPr id="6" name="Espace réservé du numéro de diapositive 5"/>
          <p:cNvSpPr>
            <a:spLocks noGrp="1"/>
          </p:cNvSpPr>
          <p:nvPr>
            <p:ph type="sldNum" sz="quarter" idx="12"/>
          </p:nvPr>
        </p:nvSpPr>
        <p:spPr>
          <a:xfrm>
            <a:off x="8451056" y="809624"/>
            <a:ext cx="502920" cy="300831"/>
          </a:xfrm>
        </p:spPr>
        <p:txBody>
          <a:bodyPr/>
          <a:lstStyle/>
          <a:p>
            <a:fld id="{8FED04C1-5A8E-4797-BBD2-0A5315A8E7A9}" type="slidenum">
              <a:rPr lang="fr-CA" smtClean="0"/>
              <a:pPr/>
              <a:t>‹N°›</a:t>
            </a:fld>
            <a:endParaRPr lang="fr-CA"/>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B39E745B-8F50-4507-92C2-FD2162D0600D}" type="datetimeFigureOut">
              <a:rPr lang="fr-CA" smtClean="0"/>
              <a:pPr/>
              <a:t>2013-04-12</a:t>
            </a:fld>
            <a:endParaRPr lang="fr-CA"/>
          </a:p>
        </p:txBody>
      </p:sp>
      <p:sp>
        <p:nvSpPr>
          <p:cNvPr id="6" name="Espace réservé du pied de page 5"/>
          <p:cNvSpPr>
            <a:spLocks noGrp="1"/>
          </p:cNvSpPr>
          <p:nvPr>
            <p:ph type="ftr" sz="quarter" idx="11"/>
          </p:nvPr>
        </p:nvSpPr>
        <p:spPr>
          <a:xfrm>
            <a:off x="457200" y="6480969"/>
            <a:ext cx="4260056" cy="301752"/>
          </a:xfrm>
        </p:spPr>
        <p:txBody>
          <a:bodyPr/>
          <a:lstStyle/>
          <a:p>
            <a:endParaRPr lang="fr-CA"/>
          </a:p>
        </p:txBody>
      </p:sp>
      <p:sp>
        <p:nvSpPr>
          <p:cNvPr id="7" name="Espace réservé du numéro de diapositive 6"/>
          <p:cNvSpPr>
            <a:spLocks noGrp="1"/>
          </p:cNvSpPr>
          <p:nvPr>
            <p:ph type="sldNum" sz="quarter" idx="12"/>
          </p:nvPr>
        </p:nvSpPr>
        <p:spPr>
          <a:xfrm>
            <a:off x="7589520" y="6480969"/>
            <a:ext cx="502920" cy="301752"/>
          </a:xfrm>
        </p:spPr>
        <p:txBody>
          <a:bodyPr/>
          <a:lstStyle/>
          <a:p>
            <a:fld id="{8FED04C1-5A8E-4797-BBD2-0A5315A8E7A9}"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B39E745B-8F50-4507-92C2-FD2162D0600D}" type="datetimeFigureOut">
              <a:rPr lang="fr-CA" smtClean="0"/>
              <a:pPr/>
              <a:t>2013-04-12</a:t>
            </a:fld>
            <a:endParaRPr lang="fr-CA"/>
          </a:p>
        </p:txBody>
      </p:sp>
      <p:sp>
        <p:nvSpPr>
          <p:cNvPr id="8" name="Espace réservé du pied de page 7"/>
          <p:cNvSpPr>
            <a:spLocks noGrp="1"/>
          </p:cNvSpPr>
          <p:nvPr>
            <p:ph type="ftr" sz="quarter" idx="11"/>
          </p:nvPr>
        </p:nvSpPr>
        <p:spPr>
          <a:xfrm>
            <a:off x="457200" y="6480969"/>
            <a:ext cx="4261104" cy="301752"/>
          </a:xfrm>
        </p:spPr>
        <p:txBody>
          <a:bodyPr/>
          <a:lstStyle/>
          <a:p>
            <a:endParaRPr lang="fr-CA"/>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8FED04C1-5A8E-4797-BBD2-0A5315A8E7A9}"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39E745B-8F50-4507-92C2-FD2162D0600D}" type="datetimeFigureOut">
              <a:rPr lang="fr-CA" smtClean="0"/>
              <a:pPr/>
              <a:t>2013-04-12</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8FED04C1-5A8E-4797-BBD2-0A5315A8E7A9}"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B39E745B-8F50-4507-92C2-FD2162D0600D}" type="datetimeFigureOut">
              <a:rPr lang="fr-CA" smtClean="0"/>
              <a:pPr/>
              <a:t>2013-04-12</a:t>
            </a:fld>
            <a:endParaRPr lang="fr-CA"/>
          </a:p>
        </p:txBody>
      </p:sp>
      <p:sp>
        <p:nvSpPr>
          <p:cNvPr id="3" name="Espace réservé du pied de page 2"/>
          <p:cNvSpPr>
            <a:spLocks noGrp="1"/>
          </p:cNvSpPr>
          <p:nvPr>
            <p:ph type="ftr" sz="quarter" idx="11"/>
          </p:nvPr>
        </p:nvSpPr>
        <p:spPr>
          <a:xfrm>
            <a:off x="457200" y="6481890"/>
            <a:ext cx="4260056" cy="300831"/>
          </a:xfrm>
        </p:spPr>
        <p:txBody>
          <a:bodyPr/>
          <a:lstStyle/>
          <a:p>
            <a:endParaRPr lang="fr-CA"/>
          </a:p>
        </p:txBody>
      </p:sp>
      <p:sp>
        <p:nvSpPr>
          <p:cNvPr id="4" name="Espace réservé du numéro de diapositive 3"/>
          <p:cNvSpPr>
            <a:spLocks noGrp="1"/>
          </p:cNvSpPr>
          <p:nvPr>
            <p:ph type="sldNum" sz="quarter" idx="12"/>
          </p:nvPr>
        </p:nvSpPr>
        <p:spPr>
          <a:xfrm>
            <a:off x="7589520" y="6480969"/>
            <a:ext cx="502920" cy="301752"/>
          </a:xfrm>
        </p:spPr>
        <p:txBody>
          <a:bodyPr/>
          <a:lstStyle/>
          <a:p>
            <a:fld id="{8FED04C1-5A8E-4797-BBD2-0A5315A8E7A9}"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B39E745B-8F50-4507-92C2-FD2162D0600D}" type="datetimeFigureOut">
              <a:rPr lang="fr-CA" smtClean="0"/>
              <a:pPr/>
              <a:t>2013-04-12</a:t>
            </a:fld>
            <a:endParaRPr lang="fr-CA"/>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CA"/>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8FED04C1-5A8E-4797-BBD2-0A5315A8E7A9}"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B39E745B-8F50-4507-92C2-FD2162D0600D}" type="datetimeFigureOut">
              <a:rPr lang="fr-CA" smtClean="0"/>
              <a:pPr/>
              <a:t>2013-04-12</a:t>
            </a:fld>
            <a:endParaRPr lang="fr-CA"/>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CA"/>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8FED04C1-5A8E-4797-BBD2-0A5315A8E7A9}"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39E745B-8F50-4507-92C2-FD2162D0600D}" type="datetimeFigureOut">
              <a:rPr lang="fr-CA" smtClean="0"/>
              <a:pPr/>
              <a:t>2013-04-12</a:t>
            </a:fld>
            <a:endParaRPr lang="fr-CA"/>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CA"/>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FED04C1-5A8E-4797-BBD2-0A5315A8E7A9}" type="slidenum">
              <a:rPr lang="fr-CA" smtClean="0"/>
              <a:pPr/>
              <a:t>‹N°›</a:t>
            </a:fld>
            <a:endParaRPr lang="fr-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0544" y="2102991"/>
            <a:ext cx="8062912" cy="1470025"/>
          </a:xfrm>
        </p:spPr>
        <p:txBody>
          <a:bodyPr>
            <a:normAutofit/>
          </a:bodyPr>
          <a:lstStyle/>
          <a:p>
            <a:r>
              <a:rPr lang="fr-CA" dirty="0" smtClean="0"/>
              <a:t>EMPLOYABILITE DANS LES  SYSTEMES D’INFORMATION</a:t>
            </a:r>
            <a:endParaRPr lang="fr-CA" dirty="0"/>
          </a:p>
        </p:txBody>
      </p:sp>
      <p:pic>
        <p:nvPicPr>
          <p:cNvPr id="4" name="Image 3"/>
          <p:cNvPicPr/>
          <p:nvPr/>
        </p:nvPicPr>
        <p:blipFill>
          <a:blip r:embed="rId2" cstate="print"/>
          <a:srcRect/>
          <a:stretch>
            <a:fillRect/>
          </a:stretch>
        </p:blipFill>
        <p:spPr bwMode="auto">
          <a:xfrm>
            <a:off x="0" y="6309320"/>
            <a:ext cx="3059832" cy="548680"/>
          </a:xfrm>
          <a:prstGeom prst="rect">
            <a:avLst/>
          </a:prstGeom>
          <a:noFill/>
          <a:ln w="9525">
            <a:noFill/>
            <a:miter lim="800000"/>
            <a:headEnd/>
            <a:tailEnd/>
          </a:ln>
        </p:spPr>
      </p:pic>
      <p:sp>
        <p:nvSpPr>
          <p:cNvPr id="102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713234"/>
          </a:xfrm>
        </p:spPr>
        <p:txBody>
          <a:bodyPr>
            <a:normAutofit/>
          </a:bodyPr>
          <a:lstStyle/>
          <a:p>
            <a:pPr lvl="0"/>
            <a:r>
              <a:rPr lang="fr-CA" sz="4000" b="1" dirty="0" smtClean="0"/>
              <a:t>LA CARRIERE</a:t>
            </a:r>
            <a:endParaRPr lang="fr-CA" sz="4000" dirty="0"/>
          </a:p>
        </p:txBody>
      </p:sp>
      <p:sp>
        <p:nvSpPr>
          <p:cNvPr id="3" name="Espace réservé du contenu 2"/>
          <p:cNvSpPr>
            <a:spLocks noGrp="1"/>
          </p:cNvSpPr>
          <p:nvPr>
            <p:ph idx="1"/>
          </p:nvPr>
        </p:nvSpPr>
        <p:spPr>
          <a:xfrm>
            <a:off x="179512" y="836712"/>
            <a:ext cx="8784976" cy="5618096"/>
          </a:xfrm>
        </p:spPr>
        <p:txBody>
          <a:bodyPr>
            <a:noAutofit/>
          </a:bodyPr>
          <a:lstStyle/>
          <a:p>
            <a:pPr>
              <a:buNone/>
            </a:pPr>
            <a:r>
              <a:rPr lang="fr-CA" sz="1600" b="1" dirty="0" smtClean="0"/>
              <a:t>Les cibles sur le marché : </a:t>
            </a:r>
            <a:endParaRPr lang="fr-CA" sz="1600" dirty="0" smtClean="0"/>
          </a:p>
          <a:p>
            <a:pPr lvl="0"/>
            <a:r>
              <a:rPr lang="fr-CA" sz="1600" dirty="0" smtClean="0"/>
              <a:t>Les filiales de multinationales, les grandes entreprises privées camerounaise, </a:t>
            </a:r>
          </a:p>
          <a:p>
            <a:pPr lvl="0"/>
            <a:r>
              <a:rPr lang="fr-CA" sz="1600" dirty="0" smtClean="0"/>
              <a:t>La fonction publique et organismes institutionnels: ministères, collectivités locales décentralisés.  </a:t>
            </a:r>
          </a:p>
          <a:p>
            <a:r>
              <a:rPr lang="fr-CA" sz="1600" dirty="0" smtClean="0"/>
              <a:t>Les entreprises publiques, Les Organismes Internationaux et les ONG </a:t>
            </a:r>
          </a:p>
          <a:p>
            <a:pPr>
              <a:buNone/>
            </a:pPr>
            <a:endParaRPr lang="fr-CA" sz="800" dirty="0" smtClean="0"/>
          </a:p>
          <a:p>
            <a:pPr>
              <a:buNone/>
            </a:pPr>
            <a:r>
              <a:rPr lang="fr-FR" sz="1600" b="1" dirty="0" smtClean="0"/>
              <a:t>Le type de marché : </a:t>
            </a:r>
            <a:r>
              <a:rPr lang="fr-FR" sz="1600" b="1" i="1" dirty="0" smtClean="0"/>
              <a:t>caché dynamique (faible circulation de l’information mais fort potentiel).</a:t>
            </a:r>
            <a:endParaRPr lang="fr-CA" sz="1600" dirty="0" smtClean="0"/>
          </a:p>
          <a:p>
            <a:pPr lvl="0"/>
            <a:r>
              <a:rPr lang="fr-CA" sz="1600" u="sng" dirty="0" smtClean="0"/>
              <a:t>Les acteurs :</a:t>
            </a:r>
            <a:r>
              <a:rPr lang="fr-CA" sz="1600" dirty="0" smtClean="0"/>
              <a:t> prédominance d’anciens acteurs sur le marche qui oriente l’information a leur avantage (École polytechnique, IAI, </a:t>
            </a:r>
            <a:r>
              <a:rPr lang="fr-CA" sz="1600" dirty="0" err="1" smtClean="0"/>
              <a:t>etc</a:t>
            </a:r>
            <a:r>
              <a:rPr lang="fr-CA" sz="1600" dirty="0" smtClean="0"/>
              <a:t>).</a:t>
            </a:r>
          </a:p>
          <a:p>
            <a:pPr lvl="0"/>
            <a:r>
              <a:rPr lang="fr-CA" sz="1600" u="sng" dirty="0" smtClean="0"/>
              <a:t>Circulation de l’information:</a:t>
            </a:r>
            <a:r>
              <a:rPr lang="fr-CA" sz="1600" dirty="0" smtClean="0"/>
              <a:t> réseau interpersonnel, socioprofessionnel, religieux, tribal et familial, etc.</a:t>
            </a:r>
          </a:p>
          <a:p>
            <a:pPr lvl="0"/>
            <a:r>
              <a:rPr lang="fr-FR" sz="1600" u="sng" dirty="0" smtClean="0"/>
              <a:t>Mode de sélection:</a:t>
            </a:r>
            <a:r>
              <a:rPr lang="fr-FR" sz="1600" dirty="0" smtClean="0"/>
              <a:t> cooptation et recommandation sur la base d’un job profil ou non.</a:t>
            </a:r>
            <a:endParaRPr lang="fr-CA" sz="1600" dirty="0" smtClean="0"/>
          </a:p>
          <a:p>
            <a:pPr lvl="0"/>
            <a:r>
              <a:rPr lang="fr-FR" sz="1600" u="sng" dirty="0" smtClean="0"/>
              <a:t>Les profils recherchés:</a:t>
            </a:r>
            <a:r>
              <a:rPr lang="fr-FR" sz="1600" dirty="0" smtClean="0"/>
              <a:t> offre d’emploi non adaptée au professionnel de l’informatique décisionnelle ou Business intelligence (Ingénieur en informatique).</a:t>
            </a:r>
            <a:endParaRPr lang="fr-CA" sz="1600" dirty="0" smtClean="0"/>
          </a:p>
          <a:p>
            <a:r>
              <a:rPr lang="fr-FR" sz="1600" dirty="0" smtClean="0"/>
              <a:t>Test de recrutement: processus sommaire, analyse des CV, test de recrutement, entretien d’embauche.</a:t>
            </a:r>
            <a:endParaRPr lang="fr-CA" sz="1600" dirty="0" smtClean="0"/>
          </a:p>
          <a:p>
            <a:pPr>
              <a:buNone/>
            </a:pPr>
            <a:endParaRPr lang="fr-CA" sz="800" b="1" i="1" dirty="0" smtClean="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713234"/>
          </a:xfrm>
        </p:spPr>
        <p:txBody>
          <a:bodyPr>
            <a:normAutofit/>
          </a:bodyPr>
          <a:lstStyle/>
          <a:p>
            <a:pPr lvl="0"/>
            <a:r>
              <a:rPr lang="fr-CA" sz="4000" b="1" dirty="0" smtClean="0"/>
              <a:t>LA CARRIERE</a:t>
            </a:r>
            <a:endParaRPr lang="fr-CA" sz="4000" dirty="0"/>
          </a:p>
        </p:txBody>
      </p:sp>
      <p:sp>
        <p:nvSpPr>
          <p:cNvPr id="3" name="Espace réservé du contenu 2"/>
          <p:cNvSpPr>
            <a:spLocks noGrp="1"/>
          </p:cNvSpPr>
          <p:nvPr>
            <p:ph idx="1"/>
          </p:nvPr>
        </p:nvSpPr>
        <p:spPr>
          <a:xfrm>
            <a:off x="179512" y="836712"/>
            <a:ext cx="8784976" cy="5618096"/>
          </a:xfrm>
        </p:spPr>
        <p:txBody>
          <a:bodyPr>
            <a:noAutofit/>
          </a:bodyPr>
          <a:lstStyle/>
          <a:p>
            <a:pPr>
              <a:buNone/>
            </a:pPr>
            <a:endParaRPr lang="fr-FR" sz="1600" b="1" i="1" dirty="0" smtClean="0"/>
          </a:p>
          <a:p>
            <a:pPr>
              <a:buNone/>
            </a:pPr>
            <a:r>
              <a:rPr lang="fr-FR" sz="1600" b="1" i="1" dirty="0" smtClean="0"/>
              <a:t>Le </a:t>
            </a:r>
            <a:r>
              <a:rPr lang="fr-FR" sz="1600" b="1" i="1" dirty="0" smtClean="0"/>
              <a:t>positionnement sur ce marché </a:t>
            </a:r>
            <a:r>
              <a:rPr lang="fr-FR" sz="1600" b="1" i="1" dirty="0" smtClean="0"/>
              <a:t>caché</a:t>
            </a:r>
          </a:p>
          <a:p>
            <a:pPr>
              <a:buNone/>
            </a:pPr>
            <a:endParaRPr lang="fr-CA" sz="1600" dirty="0" smtClean="0"/>
          </a:p>
          <a:p>
            <a:pPr lvl="0"/>
            <a:r>
              <a:rPr lang="fr-FR" sz="1600" u="sng" dirty="0" smtClean="0"/>
              <a:t>Recherche de l’information: </a:t>
            </a:r>
            <a:r>
              <a:rPr lang="fr-FR" sz="1600" dirty="0" smtClean="0"/>
              <a:t>le réseau de relation, le stage, les visites d’entreprise, Les club de sport, association (faire savoir qu’on cherche du travail), etc</a:t>
            </a:r>
            <a:r>
              <a:rPr lang="fr-FR" sz="1600" dirty="0" smtClean="0"/>
              <a:t>.</a:t>
            </a:r>
          </a:p>
          <a:p>
            <a:pPr lvl="0"/>
            <a:endParaRPr lang="fr-CA" sz="1600" dirty="0" smtClean="0"/>
          </a:p>
          <a:p>
            <a:pPr lvl="0"/>
            <a:r>
              <a:rPr lang="fr-FR" sz="1600" u="sng" dirty="0" smtClean="0"/>
              <a:t>Préalable: </a:t>
            </a:r>
            <a:r>
              <a:rPr lang="fr-FR" sz="1600" dirty="0" smtClean="0"/>
              <a:t>faire connaitre la filière, sensibiliser les décideurs, mettre en place un réseau pour orienter l’information sur le marche a votre faveur (vers les DG, DRH et DSI) et convaincre par les performances en entreprise</a:t>
            </a:r>
            <a:r>
              <a:rPr lang="fr-FR" sz="1600" dirty="0" smtClean="0"/>
              <a:t>.</a:t>
            </a:r>
          </a:p>
          <a:p>
            <a:pPr lvl="0"/>
            <a:endParaRPr lang="fr-CA" sz="1600" dirty="0" smtClean="0"/>
          </a:p>
          <a:p>
            <a:pPr lvl="0"/>
            <a:r>
              <a:rPr lang="fr-FR" sz="1600" u="sng" dirty="0" smtClean="0"/>
              <a:t>La méthode: </a:t>
            </a:r>
            <a:r>
              <a:rPr lang="fr-FR" sz="1600" dirty="0" smtClean="0"/>
              <a:t>déposer des demandes spontanées, envoyer des demandes ciblés suivant vos informations et recommandations (lettre recommandé au DG avec accusé de réception</a:t>
            </a:r>
            <a:r>
              <a:rPr lang="fr-FR" sz="1600" dirty="0" smtClean="0"/>
              <a:t>)</a:t>
            </a:r>
          </a:p>
          <a:p>
            <a:pPr lvl="0"/>
            <a:endParaRPr lang="fr-CA" sz="1600" dirty="0" smtClean="0"/>
          </a:p>
          <a:p>
            <a:r>
              <a:rPr lang="fr-FR" sz="1600" i="1" u="sng" dirty="0" smtClean="0"/>
              <a:t>Objectif: </a:t>
            </a:r>
            <a:r>
              <a:rPr lang="fr-FR" sz="1600" i="1" dirty="0" smtClean="0"/>
              <a:t>savoir qui décide et s’adresser directement à lui.</a:t>
            </a:r>
            <a:endParaRPr lang="fr-CA" sz="1600" dirty="0" smtClean="0"/>
          </a:p>
          <a:p>
            <a:pPr>
              <a:buNone/>
            </a:pPr>
            <a:endParaRPr lang="fr-CA" sz="800" b="1" i="1" dirty="0" smtClean="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713234"/>
          </a:xfrm>
        </p:spPr>
        <p:txBody>
          <a:bodyPr>
            <a:normAutofit/>
          </a:bodyPr>
          <a:lstStyle/>
          <a:p>
            <a:pPr lvl="0"/>
            <a:r>
              <a:rPr lang="fr-CA" sz="4000" b="1" dirty="0" smtClean="0"/>
              <a:t>LA CARRIERE</a:t>
            </a:r>
            <a:endParaRPr lang="fr-CA" sz="4000" dirty="0"/>
          </a:p>
        </p:txBody>
      </p:sp>
      <p:sp>
        <p:nvSpPr>
          <p:cNvPr id="3" name="Espace réservé du contenu 2"/>
          <p:cNvSpPr>
            <a:spLocks noGrp="1"/>
          </p:cNvSpPr>
          <p:nvPr>
            <p:ph idx="1"/>
          </p:nvPr>
        </p:nvSpPr>
        <p:spPr>
          <a:xfrm>
            <a:off x="179512" y="836712"/>
            <a:ext cx="8784976" cy="5618096"/>
          </a:xfrm>
        </p:spPr>
        <p:txBody>
          <a:bodyPr>
            <a:noAutofit/>
          </a:bodyPr>
          <a:lstStyle/>
          <a:p>
            <a:pPr algn="ctr">
              <a:buNone/>
            </a:pPr>
            <a:r>
              <a:rPr lang="fr-CA" sz="1800" b="1" i="1" dirty="0" smtClean="0"/>
              <a:t>Les débouchés du Master en Management des Systèmes d’Informations.</a:t>
            </a:r>
            <a:endParaRPr lang="fr-CA" sz="1800" dirty="0" smtClean="0"/>
          </a:p>
          <a:p>
            <a:endParaRPr lang="fr-CA" sz="800" b="1" dirty="0" smtClean="0"/>
          </a:p>
          <a:p>
            <a:pPr>
              <a:buNone/>
            </a:pPr>
            <a:r>
              <a:rPr lang="fr-CA" sz="1600" b="1" dirty="0" smtClean="0"/>
              <a:t>En première étape (a la fin des études)</a:t>
            </a:r>
            <a:endParaRPr lang="fr-CA" sz="1600" dirty="0" smtClean="0"/>
          </a:p>
          <a:p>
            <a:r>
              <a:rPr lang="fr-CA" sz="1600" dirty="0" smtClean="0"/>
              <a:t>Les étudiants de MSI sont prédisposés en début de carrière à intégrer :</a:t>
            </a:r>
          </a:p>
          <a:p>
            <a:endParaRPr lang="fr-CA" sz="800" dirty="0" smtClean="0"/>
          </a:p>
          <a:p>
            <a:pPr lvl="0"/>
            <a:r>
              <a:rPr lang="fr-CA" sz="1600" b="1" dirty="0" smtClean="0"/>
              <a:t>Ingénieur ou consultant informatique décisionnelle </a:t>
            </a:r>
            <a:endParaRPr lang="fr-CA" sz="1600" dirty="0" smtClean="0"/>
          </a:p>
          <a:p>
            <a:r>
              <a:rPr lang="fr-CA" sz="1600" dirty="0" smtClean="0"/>
              <a:t>Les Société de Services en Ingénierie Informatique (SSII), comme ingénieur d’études, chargés d’études ou consultants junior spécialisées dans l’implémentation d’outils d’aide à la décision (logiciel et progiciel).</a:t>
            </a:r>
          </a:p>
          <a:p>
            <a:endParaRPr lang="fr-CA" sz="800" dirty="0" smtClean="0"/>
          </a:p>
          <a:p>
            <a:pPr lvl="0"/>
            <a:r>
              <a:rPr lang="fr-CA" sz="1600" b="1" dirty="0" smtClean="0"/>
              <a:t>Statistique appliquée et de l’aide à la décision :</a:t>
            </a:r>
            <a:endParaRPr lang="fr-CA" sz="1600" dirty="0" smtClean="0"/>
          </a:p>
          <a:p>
            <a:r>
              <a:rPr lang="fr-CA" sz="1600" dirty="0" smtClean="0"/>
              <a:t>La Direction des Systèmes d’Informations (DSI) d’une entreprise comme ingénieurs d'études. Ils/Elles sont destines à occuper les postes de chargés d’études statistiques (marketing, finance, RH, achat et logistique, </a:t>
            </a:r>
            <a:r>
              <a:rPr lang="fr-CA" sz="1600" dirty="0" err="1" smtClean="0"/>
              <a:t>etc</a:t>
            </a:r>
            <a:r>
              <a:rPr lang="fr-CA" sz="1600" dirty="0" smtClean="0"/>
              <a:t>).</a:t>
            </a:r>
          </a:p>
          <a:p>
            <a:endParaRPr lang="fr-CA" sz="800" dirty="0" smtClean="0"/>
          </a:p>
          <a:p>
            <a:pPr lvl="0"/>
            <a:r>
              <a:rPr lang="fr-CA" sz="1600" b="1" dirty="0" smtClean="0"/>
              <a:t>Fonction classique de l’entreprise </a:t>
            </a:r>
            <a:endParaRPr lang="fr-CA" sz="1600" dirty="0" smtClean="0"/>
          </a:p>
          <a:p>
            <a:r>
              <a:rPr lang="fr-CA" sz="1600" dirty="0" smtClean="0"/>
              <a:t>Il est possible en raison du caractère polyvalent des formations de l’UCAC d’être directement recruter dans une fonction classique de l’entreprise (marketing, finance, RH, achat et logistique, etc. Ce n’est pas une catastrophe. Les Managers fonctionnelles ont besoins de cadres à fort potentiel capable de comprendre l’activité, développer des outils de pilotage et gérer les opérations sur le terrain.</a:t>
            </a:r>
          </a:p>
          <a:p>
            <a:pPr>
              <a:buNone/>
            </a:pPr>
            <a:endParaRPr lang="fr-CA" sz="800" b="1" i="1" dirty="0" smtClean="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713234"/>
          </a:xfrm>
        </p:spPr>
        <p:txBody>
          <a:bodyPr>
            <a:normAutofit/>
          </a:bodyPr>
          <a:lstStyle/>
          <a:p>
            <a:pPr lvl="0"/>
            <a:r>
              <a:rPr lang="fr-CA" sz="4000" b="1" dirty="0" smtClean="0"/>
              <a:t>LA CARRIERE</a:t>
            </a:r>
            <a:endParaRPr lang="fr-CA" sz="4000" dirty="0"/>
          </a:p>
        </p:txBody>
      </p:sp>
      <p:sp>
        <p:nvSpPr>
          <p:cNvPr id="3" name="Espace réservé du contenu 2"/>
          <p:cNvSpPr>
            <a:spLocks noGrp="1"/>
          </p:cNvSpPr>
          <p:nvPr>
            <p:ph idx="1"/>
          </p:nvPr>
        </p:nvSpPr>
        <p:spPr>
          <a:xfrm>
            <a:off x="179512" y="836712"/>
            <a:ext cx="8784976" cy="5618096"/>
          </a:xfrm>
        </p:spPr>
        <p:txBody>
          <a:bodyPr>
            <a:noAutofit/>
          </a:bodyPr>
          <a:lstStyle/>
          <a:p>
            <a:pPr algn="ctr">
              <a:buNone/>
            </a:pPr>
            <a:r>
              <a:rPr lang="fr-CA" sz="1800" b="1" i="1" dirty="0" smtClean="0"/>
              <a:t>Les débouchés du Master en Management des Systèmes d’Informations.</a:t>
            </a:r>
            <a:endParaRPr lang="fr-CA" sz="1800" dirty="0" smtClean="0"/>
          </a:p>
          <a:p>
            <a:endParaRPr lang="fr-CA" sz="800" b="1" dirty="0" smtClean="0"/>
          </a:p>
          <a:p>
            <a:pPr>
              <a:buNone/>
            </a:pPr>
            <a:r>
              <a:rPr lang="fr-CA" sz="1600" b="1" dirty="0" smtClean="0"/>
              <a:t>En seconde étapes (après 3a 5 ans)</a:t>
            </a:r>
            <a:endParaRPr lang="fr-CA" sz="1600" dirty="0" smtClean="0"/>
          </a:p>
          <a:p>
            <a:r>
              <a:rPr lang="fr-CA" sz="1600" dirty="0" smtClean="0"/>
              <a:t>Les étudiants de MSI  aspirent :</a:t>
            </a:r>
          </a:p>
          <a:p>
            <a:endParaRPr lang="fr-CA" sz="800" dirty="0" smtClean="0"/>
          </a:p>
          <a:p>
            <a:r>
              <a:rPr lang="fr-CA" sz="1600" b="1" dirty="0" smtClean="0"/>
              <a:t>Ingénieur ou consultant informatique décisionnelle </a:t>
            </a:r>
            <a:endParaRPr lang="fr-CA" sz="1600" dirty="0" smtClean="0"/>
          </a:p>
          <a:p>
            <a:r>
              <a:rPr lang="fr-CA" sz="1600" dirty="0" smtClean="0"/>
              <a:t>Dans des SSII les professionnelles en informatiques décisionnelles peuvent avoir accès aux postes de chef de projet ou de consultant. Le professionnel peut axer sa carrière vers l’approfondissement et devenir expert en management des SI. </a:t>
            </a:r>
          </a:p>
          <a:p>
            <a:r>
              <a:rPr lang="fr-CA" sz="1600" b="1" dirty="0" smtClean="0"/>
              <a:t> </a:t>
            </a:r>
            <a:endParaRPr lang="fr-CA" sz="1600" dirty="0" smtClean="0"/>
          </a:p>
          <a:p>
            <a:r>
              <a:rPr lang="fr-CA" sz="1600" b="1" dirty="0" smtClean="0"/>
              <a:t>Statistique appliquée et de l’aide à la décision :</a:t>
            </a:r>
            <a:endParaRPr lang="fr-CA" sz="1600" dirty="0" smtClean="0"/>
          </a:p>
          <a:p>
            <a:r>
              <a:rPr lang="fr-CA" sz="1600" dirty="0" smtClean="0"/>
              <a:t>Les professionnelles en informatiques décisionnelles vont vers des emplois de correspondant/organisateur informatique, d’analyste concepteur, d’administrateur de bases de données. Ils/Elles évoluent ensuite vers la supervision d’un service des études statistiques. Leurs compétences peuvent s’étendent vers  la gestion et la définition des bases et entrepôts de données. </a:t>
            </a:r>
            <a:endParaRPr lang="fr-CA" sz="1600"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713234"/>
          </a:xfrm>
        </p:spPr>
        <p:txBody>
          <a:bodyPr>
            <a:normAutofit/>
          </a:bodyPr>
          <a:lstStyle/>
          <a:p>
            <a:pPr lvl="0"/>
            <a:r>
              <a:rPr lang="fr-CA" sz="4000" b="1" dirty="0" smtClean="0"/>
              <a:t>LA CARRIERE</a:t>
            </a:r>
            <a:endParaRPr lang="fr-CA" sz="4000" dirty="0"/>
          </a:p>
        </p:txBody>
      </p:sp>
      <p:sp>
        <p:nvSpPr>
          <p:cNvPr id="3" name="Espace réservé du contenu 2"/>
          <p:cNvSpPr>
            <a:spLocks noGrp="1"/>
          </p:cNvSpPr>
          <p:nvPr>
            <p:ph idx="1"/>
          </p:nvPr>
        </p:nvSpPr>
        <p:spPr>
          <a:xfrm>
            <a:off x="179512" y="836712"/>
            <a:ext cx="8784976" cy="5618096"/>
          </a:xfrm>
        </p:spPr>
        <p:txBody>
          <a:bodyPr>
            <a:noAutofit/>
          </a:bodyPr>
          <a:lstStyle/>
          <a:p>
            <a:pPr algn="ctr">
              <a:buNone/>
            </a:pPr>
            <a:r>
              <a:rPr lang="fr-CA" sz="1800" b="1" i="1" dirty="0" smtClean="0"/>
              <a:t>Les débouchés du Master en Management des Systèmes d’Informations.</a:t>
            </a:r>
            <a:endParaRPr lang="fr-CA" sz="1800" dirty="0" smtClean="0"/>
          </a:p>
          <a:p>
            <a:endParaRPr lang="fr-CA" sz="800" b="1" dirty="0" smtClean="0"/>
          </a:p>
          <a:p>
            <a:pPr>
              <a:buNone/>
            </a:pPr>
            <a:r>
              <a:rPr lang="fr-CA" sz="1600" b="1" dirty="0" smtClean="0"/>
              <a:t>En troisième étapes (après 6 ans)</a:t>
            </a:r>
            <a:endParaRPr lang="fr-CA" sz="1600" dirty="0" smtClean="0"/>
          </a:p>
          <a:p>
            <a:r>
              <a:rPr lang="fr-CA" sz="1600" dirty="0" smtClean="0"/>
              <a:t>Les anciens étudiants de MSI  aspirent :</a:t>
            </a:r>
          </a:p>
          <a:p>
            <a:endParaRPr lang="fr-CA" sz="800" dirty="0" smtClean="0"/>
          </a:p>
          <a:p>
            <a:r>
              <a:rPr lang="fr-CA" sz="1600" b="1" dirty="0" smtClean="0"/>
              <a:t>Consultant informatique décisionnelle </a:t>
            </a:r>
            <a:endParaRPr lang="fr-CA" sz="1600" dirty="0" smtClean="0"/>
          </a:p>
          <a:p>
            <a:r>
              <a:rPr lang="fr-CA" sz="1600" dirty="0" smtClean="0"/>
              <a:t>Possibilité d’auto emplois, le domaine de la consultation en BI a un fort potentiel. La mise en place et la maintenance de ces systèmes dans les jeunes entreprises camerounaise (PME) nécessitent l'intervention de personnes spécialisées ou expertes habituées à traiter des problématiques pointues.</a:t>
            </a:r>
          </a:p>
          <a:p>
            <a:pPr>
              <a:buNone/>
            </a:pPr>
            <a:endParaRPr lang="fr-CA" sz="800" dirty="0" smtClean="0"/>
          </a:p>
          <a:p>
            <a:r>
              <a:rPr lang="fr-CA" sz="1600" b="1" dirty="0" smtClean="0"/>
              <a:t>Statistique appliquée et de l’aide à la décision :</a:t>
            </a:r>
            <a:endParaRPr lang="fr-CA" sz="1600" dirty="0" smtClean="0"/>
          </a:p>
          <a:p>
            <a:r>
              <a:rPr lang="fr-CA" sz="1600" dirty="0" smtClean="0"/>
              <a:t>Le domaine de l’informatique décisionnelle ou la Business Intelligence est assez récent, en plein développement, ce pendant un petit nombre de structure lui consacre un niveau hiérarchique de Département ou Direction. La carrière des professionnels évolue donc a ce niveau avec leur entreprise.</a:t>
            </a:r>
          </a:p>
          <a:p>
            <a:pPr>
              <a:buNone/>
            </a:pPr>
            <a:endParaRPr lang="fr-CA" sz="800" dirty="0" smtClean="0"/>
          </a:p>
          <a:p>
            <a:r>
              <a:rPr lang="fr-CA" sz="1600" b="1" dirty="0" smtClean="0"/>
              <a:t>Les fonctions classiques:</a:t>
            </a:r>
          </a:p>
          <a:p>
            <a:r>
              <a:rPr lang="fr-CA" sz="1600" dirty="0" smtClean="0"/>
              <a:t>Les professionnelles en informatiques décisionnelles peuvent donc avoir accès à des postes à responsabilités (Chef de service/Chef de département/Directeurs) dans les services fonctionnels des entreprises (commerce et marketing, comptabilité et finance, RH,  </a:t>
            </a:r>
            <a:r>
              <a:rPr lang="fr-CA" sz="1600" dirty="0" err="1" smtClean="0"/>
              <a:t>etc</a:t>
            </a:r>
            <a:r>
              <a:rPr lang="fr-CA" sz="1600" dirty="0" smtClean="0"/>
              <a:t>).</a:t>
            </a:r>
            <a:endParaRPr lang="fr-CA" sz="1600"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713234"/>
          </a:xfrm>
        </p:spPr>
        <p:txBody>
          <a:bodyPr>
            <a:normAutofit fontScale="90000"/>
          </a:bodyPr>
          <a:lstStyle/>
          <a:p>
            <a:pPr lvl="0"/>
            <a:r>
              <a:rPr lang="fr-CA" sz="4000" b="1" dirty="0" smtClean="0"/>
              <a:t>CONSEILS ET RECOMMANDATIONS</a:t>
            </a:r>
            <a:endParaRPr lang="fr-CA" sz="4000" dirty="0"/>
          </a:p>
        </p:txBody>
      </p:sp>
      <p:sp>
        <p:nvSpPr>
          <p:cNvPr id="3" name="Espace réservé du contenu 2"/>
          <p:cNvSpPr>
            <a:spLocks noGrp="1"/>
          </p:cNvSpPr>
          <p:nvPr>
            <p:ph idx="1"/>
          </p:nvPr>
        </p:nvSpPr>
        <p:spPr>
          <a:xfrm>
            <a:off x="179512" y="836712"/>
            <a:ext cx="8784976" cy="5618096"/>
          </a:xfrm>
        </p:spPr>
        <p:txBody>
          <a:bodyPr>
            <a:noAutofit/>
          </a:bodyPr>
          <a:lstStyle/>
          <a:p>
            <a:endParaRPr lang="fr-CA" sz="1600" b="1" dirty="0" smtClean="0"/>
          </a:p>
          <a:p>
            <a:pPr>
              <a:buNone/>
            </a:pPr>
            <a:r>
              <a:rPr lang="en-CA" sz="1600" b="1" dirty="0" smtClean="0"/>
              <a:t>Pour </a:t>
            </a:r>
            <a:r>
              <a:rPr lang="en-CA" sz="1600" b="1" dirty="0" err="1" smtClean="0"/>
              <a:t>avoir</a:t>
            </a:r>
            <a:r>
              <a:rPr lang="en-CA" sz="1600" b="1" dirty="0" smtClean="0"/>
              <a:t> </a:t>
            </a:r>
            <a:r>
              <a:rPr lang="en-CA" sz="1600" b="1" dirty="0" err="1" smtClean="0"/>
              <a:t>une</a:t>
            </a:r>
            <a:r>
              <a:rPr lang="en-CA" sz="1600" b="1" dirty="0" smtClean="0"/>
              <a:t> </a:t>
            </a:r>
            <a:r>
              <a:rPr lang="en-CA" sz="1600" b="1" dirty="0" err="1" smtClean="0"/>
              <a:t>bonne</a:t>
            </a:r>
            <a:r>
              <a:rPr lang="en-CA" sz="1600" b="1" dirty="0" smtClean="0"/>
              <a:t> </a:t>
            </a:r>
            <a:r>
              <a:rPr lang="en-CA" sz="1600" b="1" dirty="0" err="1" smtClean="0"/>
              <a:t>carriere</a:t>
            </a:r>
            <a:r>
              <a:rPr lang="en-CA" sz="1600" b="1" dirty="0" smtClean="0"/>
              <a:t>:</a:t>
            </a:r>
          </a:p>
          <a:p>
            <a:endParaRPr lang="fr-CA" sz="1600" b="1" dirty="0" smtClean="0"/>
          </a:p>
          <a:p>
            <a:r>
              <a:rPr lang="fr-CA" sz="1600" b="1" dirty="0" smtClean="0"/>
              <a:t> </a:t>
            </a:r>
            <a:r>
              <a:rPr lang="fr-CA" sz="1600" b="1" i="1" dirty="0" smtClean="0"/>
              <a:t>Persévérance :</a:t>
            </a:r>
            <a:r>
              <a:rPr lang="fr-CA" sz="1600" dirty="0" smtClean="0"/>
              <a:t> </a:t>
            </a:r>
          </a:p>
          <a:p>
            <a:r>
              <a:rPr lang="fr-CA" sz="1600" dirty="0" smtClean="0"/>
              <a:t>après la MSI, il faut quelques années de pratique pour maitriser votre sujet. </a:t>
            </a:r>
          </a:p>
          <a:p>
            <a:endParaRPr lang="fr-CA" sz="1600" dirty="0" smtClean="0"/>
          </a:p>
          <a:p>
            <a:r>
              <a:rPr lang="fr-CA" sz="1600" b="1" i="1" dirty="0" smtClean="0"/>
              <a:t>Réseau professionnel (carnet d’adresse)</a:t>
            </a:r>
            <a:r>
              <a:rPr lang="fr-CA" sz="1600" dirty="0" smtClean="0"/>
              <a:t> : </a:t>
            </a:r>
          </a:p>
          <a:p>
            <a:r>
              <a:rPr lang="fr-CA" sz="1600" dirty="0" smtClean="0"/>
              <a:t>promouvoir l’entraide via réseau de connaissances étoffés au fil des collaborations (professionnel en activités) et </a:t>
            </a:r>
            <a:r>
              <a:rPr lang="fr-CA" sz="1600" dirty="0" smtClean="0"/>
              <a:t>anciens </a:t>
            </a:r>
            <a:r>
              <a:rPr lang="fr-CA" sz="1600" dirty="0" smtClean="0"/>
              <a:t>étudiants. </a:t>
            </a:r>
          </a:p>
          <a:p>
            <a:endParaRPr lang="fr-CA" sz="1600" dirty="0" smtClean="0"/>
          </a:p>
          <a:p>
            <a:r>
              <a:rPr lang="fr-CA" sz="1600" b="1" i="1" dirty="0" smtClean="0"/>
              <a:t>Réseaux sociaux</a:t>
            </a:r>
            <a:r>
              <a:rPr lang="fr-CA" sz="1600" dirty="0" smtClean="0"/>
              <a:t> :</a:t>
            </a:r>
          </a:p>
          <a:p>
            <a:r>
              <a:rPr lang="fr-CA" sz="1600" dirty="0" smtClean="0"/>
              <a:t>S’inscrire et échanger  sur les forums de discussion </a:t>
            </a:r>
            <a:r>
              <a:rPr lang="fr-CA" sz="1600" dirty="0" smtClean="0"/>
              <a:t>spécialisés. </a:t>
            </a:r>
            <a:r>
              <a:rPr lang="fr-CA" sz="1600" dirty="0" smtClean="0"/>
              <a:t>Le partage d’expérience est essentiel.</a:t>
            </a:r>
            <a:endParaRPr lang="fr-CA" sz="1600"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
        <p:nvSpPr>
          <p:cNvPr id="10" name="Titre 1"/>
          <p:cNvSpPr txBox="1">
            <a:spLocks/>
          </p:cNvSpPr>
          <p:nvPr/>
        </p:nvSpPr>
        <p:spPr>
          <a:xfrm>
            <a:off x="539552" y="2276872"/>
            <a:ext cx="8229600" cy="1399032"/>
          </a:xfrm>
          <a:prstGeom prst="rect">
            <a:avLst/>
          </a:prstGeom>
        </p:spPr>
        <p:txBody>
          <a:bodyPr vert="horz" anchor="ctr">
            <a:normAutofit/>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fr-CA" sz="4200" b="0" i="0" u="none" strike="noStrike" kern="1200" cap="none" spc="0" normalizeH="0" baseline="0" noProof="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MERCI </a:t>
            </a:r>
            <a:endParaRPr kumimoji="0" lang="fr-CA"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Articulations</a:t>
            </a:r>
            <a:endParaRPr lang="fr-CA" dirty="0"/>
          </a:p>
        </p:txBody>
      </p:sp>
      <p:sp>
        <p:nvSpPr>
          <p:cNvPr id="3" name="Espace réservé du contenu 2"/>
          <p:cNvSpPr>
            <a:spLocks noGrp="1"/>
          </p:cNvSpPr>
          <p:nvPr>
            <p:ph idx="1"/>
          </p:nvPr>
        </p:nvSpPr>
        <p:spPr/>
        <p:txBody>
          <a:bodyPr/>
          <a:lstStyle/>
          <a:p>
            <a:pPr marL="521208" lvl="0" indent="-457200">
              <a:buFont typeface="+mj-lt"/>
              <a:buAutoNum type="arabicPeriod"/>
            </a:pPr>
            <a:r>
              <a:rPr lang="fr-CA" sz="2400" b="1" i="1" dirty="0" smtClean="0"/>
              <a:t>DEFINITION ET PRINCIPE D’EMPLOYABILITE</a:t>
            </a:r>
          </a:p>
          <a:p>
            <a:pPr marL="521208" indent="-457200">
              <a:buFont typeface="+mj-lt"/>
              <a:buAutoNum type="arabicPeriod"/>
            </a:pPr>
            <a:r>
              <a:rPr lang="fr-CA" sz="2400" b="1" i="1" dirty="0" smtClean="0"/>
              <a:t>LES CONDITIONS DE L’EMPLOYABILITES</a:t>
            </a:r>
            <a:endParaRPr lang="fr-CA" sz="2400" i="1" dirty="0" smtClean="0"/>
          </a:p>
          <a:p>
            <a:pPr marL="521208" indent="-457200">
              <a:buFont typeface="+mj-lt"/>
              <a:buAutoNum type="arabicPeriod"/>
            </a:pPr>
            <a:r>
              <a:rPr lang="fr-CA" sz="2400" b="1" i="1" dirty="0" smtClean="0"/>
              <a:t>LE METIER DE L’INFORMATIQUE DECISIONNELLE</a:t>
            </a:r>
            <a:endParaRPr lang="fr-CA" sz="2400" i="1" dirty="0" smtClean="0"/>
          </a:p>
          <a:p>
            <a:pPr marL="521208" indent="-457200">
              <a:buFont typeface="+mj-lt"/>
              <a:buAutoNum type="arabicPeriod"/>
            </a:pPr>
            <a:r>
              <a:rPr lang="fr-CA" sz="2400" b="1" i="1" dirty="0" smtClean="0"/>
              <a:t>LA CARRIERE DANS L’INFORMATIQUE DECISIONNELLE</a:t>
            </a:r>
            <a:endParaRPr lang="fr-CA" sz="2400" i="1" dirty="0" smtClean="0"/>
          </a:p>
          <a:p>
            <a:pPr marL="521208" indent="-457200">
              <a:buFont typeface="+mj-lt"/>
              <a:buAutoNum type="arabicPeriod"/>
            </a:pPr>
            <a:r>
              <a:rPr lang="fr-CA" sz="2400" b="1" i="1" dirty="0" smtClean="0"/>
              <a:t>CONSEIL ET RECOMMANDATIONS</a:t>
            </a:r>
            <a:endParaRPr lang="fr-CA" sz="2400" i="1" dirty="0" smtClean="0"/>
          </a:p>
          <a:p>
            <a:pPr lvl="0"/>
            <a:endParaRPr lang="fr-CA"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Introduction :</a:t>
            </a:r>
            <a:endParaRPr lang="fr-CA" dirty="0" smtClean="0"/>
          </a:p>
        </p:txBody>
      </p:sp>
      <p:sp>
        <p:nvSpPr>
          <p:cNvPr id="3" name="Espace réservé du contenu 2"/>
          <p:cNvSpPr>
            <a:spLocks noGrp="1"/>
          </p:cNvSpPr>
          <p:nvPr>
            <p:ph idx="1"/>
          </p:nvPr>
        </p:nvSpPr>
        <p:spPr>
          <a:xfrm>
            <a:off x="457200" y="1556792"/>
            <a:ext cx="8229600" cy="4898016"/>
          </a:xfrm>
        </p:spPr>
        <p:txBody>
          <a:bodyPr>
            <a:noAutofit/>
          </a:bodyPr>
          <a:lstStyle/>
          <a:p>
            <a:r>
              <a:rPr lang="fr-CA" sz="1800" dirty="0" smtClean="0"/>
              <a:t>L’information est la base des décisions stratégiques dans les organisations. Le système d'information est essentiel pour mener la stratégie globale d'entreprise et définir une orientation des grands axes de l'entreprise.   Le système d'information permet d'avoir une vision transversale de l'entreprise. Il est par conséquent le principal outil d'aide à la décision du management. </a:t>
            </a:r>
          </a:p>
          <a:p>
            <a:endParaRPr lang="fr-CA" sz="1800" dirty="0" smtClean="0"/>
          </a:p>
          <a:p>
            <a:r>
              <a:rPr lang="fr-CA" sz="1800" dirty="0" smtClean="0"/>
              <a:t>Pour faire vivre et développer le système d’information les entreprises ont besoin des professionnels en Informatique Décisionnelle ou Business Intelligence.</a:t>
            </a:r>
          </a:p>
          <a:p>
            <a:endParaRPr lang="fr-CA" sz="1800" dirty="0" smtClean="0"/>
          </a:p>
          <a:p>
            <a:r>
              <a:rPr lang="fr-CA" sz="1800" dirty="0" smtClean="0"/>
              <a:t>Dans le contexte camerounais ce métier est nouveau et doit faire ses preuves sur le marche de l’emploi. Les jeunes professionnels qui s’y </a:t>
            </a:r>
            <a:r>
              <a:rPr lang="fr-CA" sz="1800" dirty="0" smtClean="0"/>
              <a:t>engagent </a:t>
            </a:r>
            <a:r>
              <a:rPr lang="fr-CA" sz="1800" dirty="0" smtClean="0"/>
              <a:t>doivent avoir les outils leur permettant d’être </a:t>
            </a:r>
            <a:r>
              <a:rPr lang="fr-CA" sz="1800" dirty="0" smtClean="0"/>
              <a:t>recruté </a:t>
            </a:r>
            <a:r>
              <a:rPr lang="fr-CA" sz="1800" dirty="0" smtClean="0"/>
              <a:t>et maintenir leur employabilité tout au long de leur carrière professionnelle.</a:t>
            </a:r>
            <a:endParaRPr lang="fr-CA" sz="1800"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929258"/>
          </a:xfrm>
        </p:spPr>
        <p:txBody>
          <a:bodyPr>
            <a:normAutofit/>
          </a:bodyPr>
          <a:lstStyle/>
          <a:p>
            <a:pPr lvl="0"/>
            <a:r>
              <a:rPr lang="fr-CA" sz="4400" b="1" dirty="0" smtClean="0"/>
              <a:t>DEFINITION ET PRINCIPES</a:t>
            </a:r>
            <a:endParaRPr lang="fr-CA" sz="4400" dirty="0" smtClean="0"/>
          </a:p>
        </p:txBody>
      </p:sp>
      <p:sp>
        <p:nvSpPr>
          <p:cNvPr id="3" name="Espace réservé du contenu 2"/>
          <p:cNvSpPr>
            <a:spLocks noGrp="1"/>
          </p:cNvSpPr>
          <p:nvPr>
            <p:ph idx="1"/>
          </p:nvPr>
        </p:nvSpPr>
        <p:spPr>
          <a:xfrm>
            <a:off x="457200" y="1124744"/>
            <a:ext cx="8229600" cy="5330064"/>
          </a:xfrm>
        </p:spPr>
        <p:txBody>
          <a:bodyPr>
            <a:noAutofit/>
          </a:bodyPr>
          <a:lstStyle/>
          <a:p>
            <a:r>
              <a:rPr lang="fr-CA" sz="1600" dirty="0" smtClean="0"/>
              <a:t>L’employabilité est le fait de se rendre désirable sur le marché du travail, en interne à l’entreprise ou en externe. </a:t>
            </a:r>
          </a:p>
          <a:p>
            <a:endParaRPr lang="fr-CA" sz="1600" dirty="0" smtClean="0"/>
          </a:p>
          <a:p>
            <a:pPr hangingPunct="0"/>
            <a:r>
              <a:rPr lang="fr-CA" sz="1600" dirty="0" smtClean="0"/>
              <a:t>L’employabilité est la « Compétences du salarié lui permettant à tout moment de retrouver un emploi, à l’intérieur ou à l’extérieur de l’entreprise, dans des délais et des conditions raisonnables. »</a:t>
            </a:r>
          </a:p>
          <a:p>
            <a:pPr hangingPunct="0"/>
            <a:endParaRPr lang="fr-CA" sz="1600" dirty="0" smtClean="0"/>
          </a:p>
          <a:p>
            <a:pPr hangingPunct="0"/>
            <a:r>
              <a:rPr lang="fr-CA" sz="1600" dirty="0" smtClean="0"/>
              <a:t>Les </a:t>
            </a:r>
            <a:r>
              <a:rPr lang="fr-CA" sz="1600" dirty="0" smtClean="0"/>
              <a:t>métiers ont un cycle de vie plus court que le cycle de vie professionnelle. Chaque individu doit anticiper, se former, savoir valoriser ses compétences. Ce n’est pas le poste qui est important, mais ce que l’on sait faire: l’employabilité est une combinaison de compétences.</a:t>
            </a:r>
          </a:p>
          <a:p>
            <a:pPr hangingPunct="0"/>
            <a:endParaRPr lang="fr-CA" sz="1600" dirty="0" smtClean="0"/>
          </a:p>
          <a:p>
            <a:r>
              <a:rPr lang="fr-CA" sz="1600" dirty="0" smtClean="0"/>
              <a:t>Les compétences transversales permettent de maintenir et développer le plus possible l’employabilité. Les entreprises ne peuvent plus définir  les compétences dont elles auront besoin dans 3 à 5 ans: </a:t>
            </a:r>
            <a:r>
              <a:rPr lang="fr-CA" sz="1600" dirty="0" smtClean="0"/>
              <a:t>elle a </a:t>
            </a:r>
            <a:r>
              <a:rPr lang="fr-CA" sz="1600" dirty="0" smtClean="0"/>
              <a:t>besoin d’un personnel flexible et proactif.  </a:t>
            </a:r>
          </a:p>
          <a:p>
            <a:endParaRPr lang="fr-CA" sz="1600" dirty="0" smtClean="0"/>
          </a:p>
          <a:p>
            <a:r>
              <a:rPr lang="fr-CA" sz="1600" dirty="0" smtClean="0"/>
              <a:t>Être  professionnel, c’est avoir une forte employabilité: bien maîtriser ses compétences et pouvoir s’adapter.</a:t>
            </a:r>
            <a:endParaRPr lang="fr-CA" sz="1600"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281936"/>
            <a:ext cx="3096344" cy="5760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5" name="Image 4"/>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929258"/>
          </a:xfrm>
        </p:spPr>
        <p:txBody>
          <a:bodyPr>
            <a:normAutofit/>
          </a:bodyPr>
          <a:lstStyle/>
          <a:p>
            <a:r>
              <a:rPr lang="fr-CA" b="1" i="1" dirty="0" smtClean="0"/>
              <a:t>SCHEMA DE L’EMPLOYABILITE</a:t>
            </a:r>
            <a:endParaRPr lang="fr-CA" dirty="0"/>
          </a:p>
        </p:txBody>
      </p:sp>
      <p:pic>
        <p:nvPicPr>
          <p:cNvPr id="4" name="Espace réservé du contenu 3" descr="Employabilite.PNG"/>
          <p:cNvPicPr>
            <a:picLocks noGrp="1" noChangeAspect="1"/>
          </p:cNvPicPr>
          <p:nvPr>
            <p:ph idx="1"/>
          </p:nvPr>
        </p:nvPicPr>
        <p:blipFill>
          <a:blip r:embed="rId2" cstate="print"/>
          <a:stretch>
            <a:fillRect/>
          </a:stretch>
        </p:blipFill>
        <p:spPr>
          <a:xfrm>
            <a:off x="2483768" y="1124744"/>
            <a:ext cx="4321138" cy="5114007"/>
          </a:xfrm>
        </p:spPr>
      </p:pic>
      <p:sp>
        <p:nvSpPr>
          <p:cNvPr id="6" name="WordArt 2"/>
          <p:cNvSpPr>
            <a:spLocks noChangeArrowheads="1" noChangeShapeType="1" noTextEdit="1"/>
          </p:cNvSpPr>
          <p:nvPr/>
        </p:nvSpPr>
        <p:spPr bwMode="auto">
          <a:xfrm>
            <a:off x="6335689" y="0"/>
            <a:ext cx="2808311" cy="260648"/>
          </a:xfrm>
          <a:prstGeom prst="rect">
            <a:avLst/>
          </a:prstGeom>
        </p:spPr>
        <p:txBody>
          <a:bodyPr wrap="none" fromWordArt="1">
            <a:prstTxWarp prst="textPlain">
              <a:avLst>
                <a:gd name="adj" fmla="val 50000"/>
              </a:avLst>
            </a:prstTxWarp>
          </a:bodyPr>
          <a:lstStyle/>
          <a:p>
            <a:pPr algn="ctr" rtl="0"/>
            <a:r>
              <a:rPr lang="fr-CA" sz="3600" i="1" kern="10" spc="0" dirty="0" smtClean="0">
                <a:ln w="9525">
                  <a:noFill/>
                  <a:round/>
                  <a:headEnd/>
                  <a:tailEnd/>
                </a:ln>
                <a:solidFill>
                  <a:srgbClr val="336699"/>
                </a:solidFill>
                <a:effectLst>
                  <a:outerShdw dist="45791" dir="2021404" algn="ctr" rotWithShape="0">
                    <a:srgbClr val="B2B2B2">
                      <a:alpha val="80000"/>
                    </a:srgbClr>
                  </a:outerShdw>
                </a:effectLst>
                <a:latin typeface="Vani"/>
                <a:cs typeface="Vani"/>
              </a:rPr>
              <a:t>La compétence tout au long de la vie</a:t>
            </a:r>
            <a:endParaRPr lang="fr-CA" sz="3600" i="1" kern="10" spc="0" dirty="0">
              <a:ln w="9525">
                <a:noFill/>
                <a:round/>
                <a:headEnd/>
                <a:tailEnd/>
              </a:ln>
              <a:solidFill>
                <a:srgbClr val="336699"/>
              </a:solidFill>
              <a:effectLst>
                <a:outerShdw dist="45791" dir="2021404" algn="ctr" rotWithShape="0">
                  <a:srgbClr val="B2B2B2">
                    <a:alpha val="80000"/>
                  </a:srgbClr>
                </a:outerShdw>
              </a:effectLst>
              <a:latin typeface="Vani"/>
              <a:cs typeface="Vani"/>
            </a:endParaRPr>
          </a:p>
        </p:txBody>
      </p:sp>
      <p:pic>
        <p:nvPicPr>
          <p:cNvPr id="7" name="Image 6"/>
          <p:cNvPicPr/>
          <p:nvPr/>
        </p:nvPicPr>
        <p:blipFill>
          <a:blip r:embed="rId3" cstate="print"/>
          <a:srcRect/>
          <a:stretch>
            <a:fillRect/>
          </a:stretch>
        </p:blipFill>
        <p:spPr bwMode="auto">
          <a:xfrm>
            <a:off x="0" y="6309320"/>
            <a:ext cx="3059832" cy="54868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CA" b="1" dirty="0" smtClean="0"/>
              <a:t>CONDITIONS D’EMPLOYABILITES</a:t>
            </a:r>
            <a:endParaRPr lang="fr-CA" dirty="0"/>
          </a:p>
        </p:txBody>
      </p:sp>
      <p:sp>
        <p:nvSpPr>
          <p:cNvPr id="3" name="Espace réservé du contenu 2"/>
          <p:cNvSpPr>
            <a:spLocks noGrp="1"/>
          </p:cNvSpPr>
          <p:nvPr>
            <p:ph sz="half" idx="1"/>
          </p:nvPr>
        </p:nvSpPr>
        <p:spPr/>
        <p:txBody>
          <a:bodyPr>
            <a:normAutofit fontScale="77500" lnSpcReduction="20000"/>
          </a:bodyPr>
          <a:lstStyle/>
          <a:p>
            <a:r>
              <a:rPr lang="fr-CA" sz="2100" dirty="0" smtClean="0"/>
              <a:t>Les compétences relatives à l’employabilité constituent les capacités, attitudes et comportements que les employeurs recherchent chez leurs nouvelles recrues. </a:t>
            </a:r>
          </a:p>
          <a:p>
            <a:endParaRPr lang="fr-CA" sz="2100" dirty="0" smtClean="0"/>
          </a:p>
          <a:p>
            <a:r>
              <a:rPr lang="fr-CA" sz="2100" dirty="0" smtClean="0"/>
              <a:t>L’acquisition de compétences relatives à l’employabilité peuvent s’acquérir à l’école et grâce à un ensemble d’expériences de la vie en dehors de l’école (activités sociales et familiales).  </a:t>
            </a:r>
          </a:p>
          <a:p>
            <a:endParaRPr lang="fr-CA" sz="2100" dirty="0" smtClean="0"/>
          </a:p>
          <a:p>
            <a:r>
              <a:rPr lang="fr-CA" sz="2100" dirty="0" smtClean="0"/>
              <a:t>C’est une responsabilité qui incombe à l’étudiant, à la famille, au système d’éducation et est améliorée par le reste de la société.</a:t>
            </a:r>
          </a:p>
          <a:p>
            <a:endParaRPr lang="fr-CA" dirty="0"/>
          </a:p>
        </p:txBody>
      </p:sp>
      <p:pic>
        <p:nvPicPr>
          <p:cNvPr id="5" name="Espace réservé du contenu 4" descr="Profil employabilite.PNG"/>
          <p:cNvPicPr>
            <a:picLocks noGrp="1" noChangeAspect="1"/>
          </p:cNvPicPr>
          <p:nvPr>
            <p:ph sz="half" idx="2"/>
          </p:nvPr>
        </p:nvPicPr>
        <p:blipFill>
          <a:blip r:embed="rId2" cstate="print"/>
          <a:stretch>
            <a:fillRect/>
          </a:stretch>
        </p:blipFill>
        <p:spPr>
          <a:xfrm>
            <a:off x="4900365" y="1700808"/>
            <a:ext cx="3534269" cy="336279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sz="half" idx="1"/>
          </p:nvPr>
        </p:nvGraphicFramePr>
        <p:xfrm>
          <a:off x="0" y="0"/>
          <a:ext cx="9144000" cy="6836093"/>
        </p:xfrm>
        <a:graphic>
          <a:graphicData uri="http://schemas.openxmlformats.org/drawingml/2006/table">
            <a:tbl>
              <a:tblPr/>
              <a:tblGrid>
                <a:gridCol w="9144000"/>
              </a:tblGrid>
              <a:tr h="825126">
                <a:tc>
                  <a:txBody>
                    <a:bodyPr/>
                    <a:lstStyle/>
                    <a:p>
                      <a:pPr algn="ctr">
                        <a:lnSpc>
                          <a:spcPct val="115000"/>
                        </a:lnSpc>
                        <a:spcAft>
                          <a:spcPts val="0"/>
                        </a:spcAft>
                      </a:pPr>
                      <a:endParaRPr lang="fr-CA" sz="1000" b="1" dirty="0" smtClean="0">
                        <a:latin typeface="Century Gothic" pitchFamily="34" charset="0"/>
                        <a:ea typeface="Calibri"/>
                        <a:cs typeface="Times New Roman"/>
                      </a:endParaRPr>
                    </a:p>
                    <a:p>
                      <a:pPr algn="ctr">
                        <a:lnSpc>
                          <a:spcPct val="115000"/>
                        </a:lnSpc>
                        <a:spcAft>
                          <a:spcPts val="0"/>
                        </a:spcAft>
                      </a:pPr>
                      <a:r>
                        <a:rPr lang="fr-CA" sz="1800" b="1" dirty="0" smtClean="0">
                          <a:latin typeface="Century Gothic" pitchFamily="34" charset="0"/>
                          <a:ea typeface="Calibri"/>
                          <a:cs typeface="Times New Roman"/>
                        </a:rPr>
                        <a:t>COMPETENCES ACADEMIQUES</a:t>
                      </a:r>
                      <a:endParaRPr lang="fr-CA" sz="1800" dirty="0">
                        <a:latin typeface="Century Gothic" pitchFamily="34" charset="0"/>
                        <a:ea typeface="Calibri"/>
                        <a:cs typeface="Times New Roman"/>
                      </a:endParaRPr>
                    </a:p>
                    <a:p>
                      <a:pPr>
                        <a:lnSpc>
                          <a:spcPct val="115000"/>
                        </a:lnSpc>
                        <a:spcAft>
                          <a:spcPts val="0"/>
                        </a:spcAft>
                      </a:pPr>
                      <a:r>
                        <a:rPr lang="fr-CA" sz="1100" i="1" dirty="0" smtClean="0">
                          <a:latin typeface="Century Gothic" pitchFamily="34" charset="0"/>
                          <a:ea typeface="Calibri"/>
                          <a:cs typeface="Times New Roman"/>
                        </a:rPr>
                        <a:t>(</a:t>
                      </a:r>
                      <a:r>
                        <a:rPr lang="fr-CA" sz="1200" i="1" dirty="0">
                          <a:latin typeface="Century Gothic" pitchFamily="34" charset="0"/>
                          <a:ea typeface="Calibri"/>
                          <a:cs typeface="Times New Roman"/>
                        </a:rPr>
                        <a:t>compétences de bases pour  trouver et de garder un emploi, </a:t>
                      </a:r>
                      <a:r>
                        <a:rPr lang="fr-CA" sz="1200" i="1" dirty="0" smtClean="0">
                          <a:latin typeface="Century Gothic" pitchFamily="34" charset="0"/>
                          <a:ea typeface="Calibri"/>
                          <a:cs typeface="Times New Roman"/>
                        </a:rPr>
                        <a:t> progresser </a:t>
                      </a:r>
                      <a:r>
                        <a:rPr lang="fr-CA" sz="1200" i="1" dirty="0">
                          <a:latin typeface="Century Gothic" pitchFamily="34" charset="0"/>
                          <a:ea typeface="Calibri"/>
                          <a:cs typeface="Times New Roman"/>
                        </a:rPr>
                        <a:t>au travail et d’obtenir les meilleurs résultats)</a:t>
                      </a:r>
                      <a:endParaRPr lang="fr-CA" sz="1200" dirty="0">
                        <a:latin typeface="Century Gothic" pitchFamily="34" charset="0"/>
                        <a:ea typeface="Calibri"/>
                        <a:cs typeface="Times New Roman"/>
                      </a:endParaRPr>
                    </a:p>
                  </a:txBody>
                  <a:tcPr marL="49819" marR="49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0967">
                <a:tc>
                  <a:txBody>
                    <a:bodyPr/>
                    <a:lstStyle/>
                    <a:p>
                      <a:pPr>
                        <a:lnSpc>
                          <a:spcPct val="115000"/>
                        </a:lnSpc>
                        <a:spcAft>
                          <a:spcPts val="0"/>
                        </a:spcAft>
                      </a:pPr>
                      <a:r>
                        <a:rPr lang="fr-CA" sz="1600" dirty="0">
                          <a:latin typeface="+mn-lt"/>
                          <a:ea typeface="Calibri"/>
                          <a:cs typeface="Times New Roman"/>
                        </a:rPr>
                        <a:t>Les employeurs ont besoin de personne capable de </a:t>
                      </a:r>
                      <a:r>
                        <a:rPr lang="fr-CA" sz="1600" dirty="0" smtClean="0">
                          <a:latin typeface="+mn-lt"/>
                          <a:ea typeface="Calibri"/>
                          <a:cs typeface="Times New Roman"/>
                        </a:rPr>
                        <a:t>:</a:t>
                      </a:r>
                    </a:p>
                    <a:p>
                      <a:pPr>
                        <a:lnSpc>
                          <a:spcPct val="115000"/>
                        </a:lnSpc>
                        <a:spcAft>
                          <a:spcPts val="0"/>
                        </a:spcAft>
                      </a:pPr>
                      <a:endParaRPr lang="fr-CA" sz="1000" dirty="0">
                        <a:latin typeface="+mn-lt"/>
                        <a:ea typeface="Calibri"/>
                        <a:cs typeface="Times New Roman"/>
                      </a:endParaRPr>
                    </a:p>
                    <a:p>
                      <a:pPr>
                        <a:lnSpc>
                          <a:spcPct val="115000"/>
                        </a:lnSpc>
                        <a:spcAft>
                          <a:spcPts val="0"/>
                        </a:spcAft>
                      </a:pPr>
                      <a:r>
                        <a:rPr lang="fr-CA" sz="1800" b="1" dirty="0">
                          <a:latin typeface="+mn-lt"/>
                          <a:ea typeface="Calibri"/>
                          <a:cs typeface="Times New Roman"/>
                        </a:rPr>
                        <a:t>Communiquer</a:t>
                      </a:r>
                      <a:endParaRPr lang="fr-CA" sz="1800" dirty="0">
                        <a:latin typeface="+mn-lt"/>
                        <a:ea typeface="Calibri"/>
                        <a:cs typeface="Times New Roman"/>
                      </a:endParaRPr>
                    </a:p>
                    <a:p>
                      <a:pPr marL="742950" lvl="1" indent="-285750">
                        <a:lnSpc>
                          <a:spcPct val="115000"/>
                        </a:lnSpc>
                        <a:spcAft>
                          <a:spcPts val="0"/>
                        </a:spcAft>
                        <a:buSzPts val="1200"/>
                        <a:buFont typeface="Arial" pitchFamily="34" charset="0"/>
                        <a:buChar char="•"/>
                      </a:pPr>
                      <a:r>
                        <a:rPr lang="fr-CA" sz="1600" dirty="0">
                          <a:latin typeface="+mn-lt"/>
                          <a:ea typeface="Calibri"/>
                          <a:cs typeface="Times New Roman"/>
                        </a:rPr>
                        <a:t>Comprendre et parler les langues utilisées pour la conduite des affaires </a:t>
                      </a:r>
                      <a:r>
                        <a:rPr lang="fr-CA" sz="1600" dirty="0" smtClean="0">
                          <a:latin typeface="+mn-lt"/>
                          <a:ea typeface="Calibri"/>
                          <a:cs typeface="Times New Roman"/>
                        </a:rPr>
                        <a:t>(Français/Anglais/Chinois,</a:t>
                      </a:r>
                      <a:r>
                        <a:rPr lang="fr-CA" sz="1600" baseline="0" dirty="0" smtClean="0">
                          <a:latin typeface="+mn-lt"/>
                          <a:ea typeface="Calibri"/>
                          <a:cs typeface="Times New Roman"/>
                        </a:rPr>
                        <a:t> </a:t>
                      </a:r>
                      <a:r>
                        <a:rPr lang="fr-CA" sz="1600" baseline="0" dirty="0" err="1" smtClean="0">
                          <a:latin typeface="+mn-lt"/>
                          <a:ea typeface="Calibri"/>
                          <a:cs typeface="Times New Roman"/>
                        </a:rPr>
                        <a:t>etc</a:t>
                      </a:r>
                      <a:r>
                        <a:rPr lang="fr-CA" sz="1600" dirty="0" smtClean="0">
                          <a:latin typeface="+mn-lt"/>
                          <a:ea typeface="Calibri"/>
                          <a:cs typeface="Times New Roman"/>
                        </a:rPr>
                        <a:t>);</a:t>
                      </a:r>
                      <a:endParaRPr lang="fr-CA" sz="1600" dirty="0">
                        <a:latin typeface="+mn-lt"/>
                        <a:ea typeface="Calibri"/>
                        <a:cs typeface="Times New Roman"/>
                      </a:endParaRPr>
                    </a:p>
                    <a:p>
                      <a:pPr marL="742950" lvl="1" indent="-285750">
                        <a:lnSpc>
                          <a:spcPct val="115000"/>
                        </a:lnSpc>
                        <a:spcAft>
                          <a:spcPts val="0"/>
                        </a:spcAft>
                        <a:buSzPts val="1200"/>
                        <a:buFont typeface="Arial" pitchFamily="34" charset="0"/>
                        <a:buChar char="•"/>
                      </a:pPr>
                      <a:r>
                        <a:rPr lang="fr-CA" sz="1600" dirty="0">
                          <a:latin typeface="+mn-lt"/>
                          <a:ea typeface="Calibri"/>
                          <a:cs typeface="Times New Roman"/>
                        </a:rPr>
                        <a:t>Écouter pour comprendre et apprendre;</a:t>
                      </a:r>
                    </a:p>
                    <a:p>
                      <a:pPr marL="742950" lvl="1" indent="-285750">
                        <a:lnSpc>
                          <a:spcPct val="115000"/>
                        </a:lnSpc>
                        <a:spcAft>
                          <a:spcPts val="0"/>
                        </a:spcAft>
                        <a:buSzPts val="1200"/>
                        <a:buFont typeface="Arial" pitchFamily="34" charset="0"/>
                        <a:buChar char="•"/>
                      </a:pPr>
                      <a:r>
                        <a:rPr lang="fr-CA" sz="1600" dirty="0">
                          <a:latin typeface="+mn-lt"/>
                          <a:ea typeface="Calibri"/>
                          <a:cs typeface="Times New Roman"/>
                        </a:rPr>
                        <a:t>Lire, comprendre et utiliser les documents écrits, dont les graphiques, tableaux et affichages;</a:t>
                      </a:r>
                    </a:p>
                    <a:p>
                      <a:pPr marL="742950" lvl="1" indent="-285750">
                        <a:lnSpc>
                          <a:spcPct val="115000"/>
                        </a:lnSpc>
                        <a:spcAft>
                          <a:spcPts val="0"/>
                        </a:spcAft>
                        <a:buSzPts val="1200"/>
                        <a:buFont typeface="Arial" pitchFamily="34" charset="0"/>
                        <a:buChar char="•"/>
                      </a:pPr>
                      <a:r>
                        <a:rPr lang="fr-CA" sz="1600" dirty="0">
                          <a:latin typeface="+mn-lt"/>
                          <a:ea typeface="Calibri"/>
                          <a:cs typeface="Times New Roman"/>
                        </a:rPr>
                        <a:t>Écrire clairement dans les langues utilisées pour la conduite des affaires.</a:t>
                      </a:r>
                    </a:p>
                    <a:p>
                      <a:pPr>
                        <a:lnSpc>
                          <a:spcPct val="115000"/>
                        </a:lnSpc>
                        <a:spcAft>
                          <a:spcPts val="0"/>
                        </a:spcAft>
                      </a:pPr>
                      <a:r>
                        <a:rPr lang="fr-CA" sz="1800" dirty="0">
                          <a:latin typeface="+mn-lt"/>
                          <a:ea typeface="Calibri"/>
                          <a:cs typeface="Times New Roman"/>
                        </a:rPr>
                        <a:t> </a:t>
                      </a:r>
                      <a:r>
                        <a:rPr lang="fr-CA" sz="1800" b="1" dirty="0">
                          <a:latin typeface="+mn-lt"/>
                          <a:ea typeface="Calibri"/>
                          <a:cs typeface="Times New Roman"/>
                        </a:rPr>
                        <a:t>Penser</a:t>
                      </a:r>
                      <a:endParaRPr lang="fr-CA" sz="1800" dirty="0">
                        <a:latin typeface="+mn-lt"/>
                        <a:ea typeface="Calibri"/>
                        <a:cs typeface="Times New Roman"/>
                      </a:endParaRPr>
                    </a:p>
                    <a:p>
                      <a:pPr marL="742950" lvl="1" indent="-285750">
                        <a:lnSpc>
                          <a:spcPct val="115000"/>
                        </a:lnSpc>
                        <a:spcAft>
                          <a:spcPts val="0"/>
                        </a:spcAft>
                        <a:buSzPts val="1200"/>
                        <a:buFont typeface="Arial" pitchFamily="34" charset="0"/>
                        <a:buChar char="•"/>
                      </a:pPr>
                      <a:r>
                        <a:rPr lang="fr-CA" sz="1600" dirty="0">
                          <a:latin typeface="+mn-lt"/>
                          <a:ea typeface="Calibri"/>
                          <a:cs typeface="Times New Roman"/>
                        </a:rPr>
                        <a:t>Faire preuve de jugement et agir de façon logique afin d’évaluer les situations, résoudre les problèmes et prendre des décisions</a:t>
                      </a:r>
                      <a:r>
                        <a:rPr lang="fr-CA" sz="1600" dirty="0" smtClean="0">
                          <a:latin typeface="+mn-lt"/>
                          <a:ea typeface="Calibri"/>
                          <a:cs typeface="Times New Roman"/>
                        </a:rPr>
                        <a:t>; </a:t>
                      </a:r>
                    </a:p>
                    <a:p>
                      <a:pPr marL="742950" lvl="1" indent="-285750">
                        <a:lnSpc>
                          <a:spcPct val="115000"/>
                        </a:lnSpc>
                        <a:spcAft>
                          <a:spcPts val="0"/>
                        </a:spcAft>
                        <a:buSzPts val="1200"/>
                        <a:buFont typeface="Arial" pitchFamily="34" charset="0"/>
                        <a:buChar char="•"/>
                      </a:pPr>
                      <a:r>
                        <a:rPr lang="fr-CA" sz="1600" dirty="0" smtClean="0">
                          <a:latin typeface="+mn-lt"/>
                          <a:ea typeface="Calibri"/>
                          <a:cs typeface="Times New Roman"/>
                        </a:rPr>
                        <a:t>Comprendre </a:t>
                      </a:r>
                      <a:r>
                        <a:rPr lang="fr-CA" sz="1600" dirty="0">
                          <a:latin typeface="+mn-lt"/>
                          <a:ea typeface="Calibri"/>
                          <a:cs typeface="Times New Roman"/>
                        </a:rPr>
                        <a:t>et résoudre les problèmes nécessitant des connaissances mathématiques, et se servir des résultats </a:t>
                      </a:r>
                      <a:r>
                        <a:rPr lang="fr-CA" sz="1600" dirty="0" smtClean="0">
                          <a:latin typeface="+mn-lt"/>
                          <a:ea typeface="Calibri"/>
                          <a:cs typeface="Times New Roman"/>
                        </a:rPr>
                        <a:t>obtenus;</a:t>
                      </a:r>
                    </a:p>
                    <a:p>
                      <a:pPr marL="742950" lvl="1" indent="-285750">
                        <a:lnSpc>
                          <a:spcPct val="115000"/>
                        </a:lnSpc>
                        <a:spcAft>
                          <a:spcPts val="0"/>
                        </a:spcAft>
                        <a:buSzPts val="1200"/>
                        <a:buFont typeface="Arial" pitchFamily="34" charset="0"/>
                        <a:buChar char="•"/>
                      </a:pPr>
                      <a:r>
                        <a:rPr lang="fr-CA" sz="1600" dirty="0" smtClean="0">
                          <a:latin typeface="+mn-lt"/>
                          <a:ea typeface="Calibri"/>
                          <a:cs typeface="Times New Roman"/>
                        </a:rPr>
                        <a:t>Recourir </a:t>
                      </a:r>
                      <a:r>
                        <a:rPr lang="fr-CA" sz="1600" dirty="0">
                          <a:latin typeface="+mn-lt"/>
                          <a:ea typeface="Calibri"/>
                          <a:cs typeface="Times New Roman"/>
                        </a:rPr>
                        <a:t>de façon efficace à la technologie, aux instruments, aux outils et aux systèmes d’information actuels;</a:t>
                      </a:r>
                    </a:p>
                    <a:p>
                      <a:pPr marL="742950" lvl="1" indent="-285750">
                        <a:lnSpc>
                          <a:spcPct val="115000"/>
                        </a:lnSpc>
                        <a:spcAft>
                          <a:spcPts val="0"/>
                        </a:spcAft>
                        <a:buSzPts val="1200"/>
                        <a:buFont typeface="Arial" pitchFamily="34" charset="0"/>
                        <a:buChar char="•"/>
                      </a:pPr>
                      <a:r>
                        <a:rPr lang="fr-CA" sz="1600" dirty="0">
                          <a:latin typeface="+mn-lt"/>
                          <a:ea typeface="Calibri"/>
                          <a:cs typeface="Times New Roman"/>
                        </a:rPr>
                        <a:t>Faire appel aux connaissances spécialisées provenant de différents domaines et les mettre en pratique (p.ex. les métiers spécialisés, la technologie, les sciences physiques, les arts et les sciences sociales</a:t>
                      </a:r>
                      <a:r>
                        <a:rPr lang="fr-CA" sz="1600" dirty="0" smtClean="0">
                          <a:latin typeface="+mn-lt"/>
                          <a:ea typeface="Calibri"/>
                          <a:cs typeface="Times New Roman"/>
                        </a:rPr>
                        <a:t>).</a:t>
                      </a:r>
                    </a:p>
                    <a:p>
                      <a:pPr marL="0" lvl="1" indent="-285750" algn="l" rtl="0" eaLnBrk="1" latinLnBrk="0" hangingPunct="1">
                        <a:lnSpc>
                          <a:spcPct val="115000"/>
                        </a:lnSpc>
                        <a:spcAft>
                          <a:spcPts val="0"/>
                        </a:spcAft>
                        <a:buSzPts val="1200"/>
                        <a:buFont typeface="Arial" pitchFamily="34" charset="0"/>
                        <a:buNone/>
                      </a:pPr>
                      <a:r>
                        <a:rPr kumimoji="0" lang="fr-CA" sz="1800" b="1" kern="1200" dirty="0" smtClean="0">
                          <a:solidFill>
                            <a:schemeClr val="tx1"/>
                          </a:solidFill>
                          <a:latin typeface="+mn-lt"/>
                          <a:ea typeface="Calibri"/>
                          <a:cs typeface="Times New Roman"/>
                        </a:rPr>
                        <a:t>Apprendre</a:t>
                      </a:r>
                    </a:p>
                    <a:p>
                      <a:pPr marL="742950" lvl="1" indent="-285750">
                        <a:lnSpc>
                          <a:spcPct val="115000"/>
                        </a:lnSpc>
                        <a:spcAft>
                          <a:spcPts val="0"/>
                        </a:spcAft>
                        <a:buSzPts val="1200"/>
                        <a:buFont typeface="Arial" pitchFamily="34" charset="0"/>
                        <a:buChar char="•"/>
                      </a:pPr>
                      <a:r>
                        <a:rPr lang="fr-CA" sz="1600" dirty="0" smtClean="0">
                          <a:latin typeface="+mn-lt"/>
                          <a:ea typeface="Calibri"/>
                          <a:cs typeface="Times New Roman"/>
                        </a:rPr>
                        <a:t>Ne </a:t>
                      </a:r>
                      <a:r>
                        <a:rPr lang="fr-CA" sz="1600" dirty="0">
                          <a:latin typeface="+mn-lt"/>
                          <a:ea typeface="Calibri"/>
                          <a:cs typeface="Times New Roman"/>
                        </a:rPr>
                        <a:t>jamais cesser d’apprendre (apprentissage tout au long de la vie)</a:t>
                      </a:r>
                    </a:p>
                  </a:txBody>
                  <a:tcPr marL="49819" marR="49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sz="half" idx="1"/>
          </p:nvPr>
        </p:nvGraphicFramePr>
        <p:xfrm>
          <a:off x="0" y="0"/>
          <a:ext cx="9144000" cy="6926587"/>
        </p:xfrm>
        <a:graphic>
          <a:graphicData uri="http://schemas.openxmlformats.org/drawingml/2006/table">
            <a:tbl>
              <a:tblPr/>
              <a:tblGrid>
                <a:gridCol w="9144000"/>
              </a:tblGrid>
              <a:tr h="825126">
                <a:tc>
                  <a:txBody>
                    <a:bodyPr/>
                    <a:lstStyle/>
                    <a:p>
                      <a:pPr algn="ctr">
                        <a:lnSpc>
                          <a:spcPct val="115000"/>
                        </a:lnSpc>
                        <a:spcAft>
                          <a:spcPts val="0"/>
                        </a:spcAft>
                      </a:pPr>
                      <a:endParaRPr lang="fr-CA" sz="1000" b="1" dirty="0" smtClean="0">
                        <a:latin typeface="Century Gothic" pitchFamily="34" charset="0"/>
                        <a:ea typeface="Calibri"/>
                        <a:cs typeface="Times New Roman"/>
                      </a:endParaRPr>
                    </a:p>
                    <a:p>
                      <a:pPr algn="ctr"/>
                      <a:r>
                        <a:rPr kumimoji="0" lang="fr-CA" sz="1800" b="1" kern="1200" dirty="0" smtClean="0">
                          <a:solidFill>
                            <a:schemeClr val="tx1"/>
                          </a:solidFill>
                          <a:latin typeface="+mn-lt"/>
                          <a:ea typeface="+mn-ea"/>
                          <a:cs typeface="+mn-cs"/>
                        </a:rPr>
                        <a:t>Qualités personnelles</a:t>
                      </a:r>
                      <a:endParaRPr kumimoji="0" lang="fr-CA" sz="1800" kern="1200" dirty="0" smtClean="0">
                        <a:solidFill>
                          <a:schemeClr val="tx1"/>
                        </a:solidFill>
                        <a:latin typeface="+mn-lt"/>
                        <a:ea typeface="+mn-ea"/>
                        <a:cs typeface="+mn-cs"/>
                      </a:endParaRPr>
                    </a:p>
                    <a:p>
                      <a:r>
                        <a:rPr kumimoji="0" lang="fr-CA" sz="1100" i="1" kern="1200" dirty="0" smtClean="0">
                          <a:solidFill>
                            <a:schemeClr val="tx1"/>
                          </a:solidFill>
                          <a:latin typeface="+mn-lt"/>
                          <a:ea typeface="+mn-ea"/>
                          <a:cs typeface="+mn-cs"/>
                        </a:rPr>
                        <a:t>(compétences, attitudes et comportements nécessaires pour trouver et garder un emploi, pour faire des progrès au travail et pour obtenir les meilleurs résultats)</a:t>
                      </a:r>
                      <a:endParaRPr kumimoji="0" lang="fr-CA" sz="1100" kern="1200" dirty="0">
                        <a:solidFill>
                          <a:schemeClr val="tx1"/>
                        </a:solidFill>
                        <a:latin typeface="+mn-lt"/>
                        <a:ea typeface="+mn-ea"/>
                        <a:cs typeface="+mn-cs"/>
                      </a:endParaRPr>
                    </a:p>
                  </a:txBody>
                  <a:tcPr marL="49819" marR="49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0967">
                <a:tc>
                  <a:txBody>
                    <a:bodyPr/>
                    <a:lstStyle/>
                    <a:p>
                      <a:r>
                        <a:rPr kumimoji="0" lang="fr-CA" sz="1800" kern="1200" dirty="0" smtClean="0">
                          <a:solidFill>
                            <a:schemeClr val="tx1"/>
                          </a:solidFill>
                          <a:latin typeface="+mn-lt"/>
                          <a:ea typeface="+mn-ea"/>
                          <a:cs typeface="+mn-cs"/>
                        </a:rPr>
                        <a:t> </a:t>
                      </a:r>
                      <a:r>
                        <a:rPr kumimoji="0" lang="fr-CA" sz="1600" kern="1200" dirty="0" smtClean="0">
                          <a:solidFill>
                            <a:schemeClr val="tx1"/>
                          </a:solidFill>
                          <a:latin typeface="+mn-lt"/>
                          <a:ea typeface="+mn-ea"/>
                          <a:cs typeface="+mn-cs"/>
                        </a:rPr>
                        <a:t>Les employeurs ont besoin de personne faisant preuve </a:t>
                      </a:r>
                      <a:r>
                        <a:rPr kumimoji="0" lang="fr-CA" sz="1600" kern="1200" dirty="0" smtClean="0">
                          <a:solidFill>
                            <a:schemeClr val="tx1"/>
                          </a:solidFill>
                          <a:latin typeface="+mn-lt"/>
                          <a:ea typeface="+mn-ea"/>
                          <a:cs typeface="+mn-cs"/>
                        </a:rPr>
                        <a:t>:</a:t>
                      </a:r>
                      <a:endParaRPr kumimoji="0" lang="fr-CA" sz="1600" kern="1200" dirty="0" smtClean="0">
                        <a:solidFill>
                          <a:schemeClr val="tx1"/>
                        </a:solidFill>
                        <a:latin typeface="+mn-lt"/>
                        <a:ea typeface="+mn-ea"/>
                        <a:cs typeface="+mn-cs"/>
                      </a:endParaRPr>
                    </a:p>
                    <a:p>
                      <a:r>
                        <a:rPr kumimoji="0" lang="fr-CA" sz="1800" kern="1200" dirty="0" smtClean="0">
                          <a:solidFill>
                            <a:schemeClr val="tx1"/>
                          </a:solidFill>
                          <a:latin typeface="+mn-lt"/>
                          <a:ea typeface="+mn-ea"/>
                          <a:cs typeface="+mn-cs"/>
                        </a:rPr>
                        <a:t> </a:t>
                      </a:r>
                      <a:endParaRPr kumimoji="0" lang="fr-CA" sz="1600" kern="1200" dirty="0" smtClean="0">
                        <a:solidFill>
                          <a:schemeClr val="tx1"/>
                        </a:solidFill>
                        <a:latin typeface="+mn-lt"/>
                        <a:ea typeface="+mn-ea"/>
                        <a:cs typeface="+mn-cs"/>
                      </a:endParaRPr>
                    </a:p>
                    <a:p>
                      <a:r>
                        <a:rPr kumimoji="0" lang="fr-CA" sz="1800" b="1" kern="1200" dirty="0" smtClean="0">
                          <a:solidFill>
                            <a:schemeClr val="tx1"/>
                          </a:solidFill>
                          <a:latin typeface="+mn-lt"/>
                          <a:ea typeface="+mn-ea"/>
                          <a:cs typeface="+mn-cs"/>
                        </a:rPr>
                        <a:t>D’attitudes et de comportements positifs</a:t>
                      </a:r>
                      <a:endParaRPr kumimoji="0" lang="fr-CA" sz="1600" kern="1200" dirty="0" smtClean="0">
                        <a:solidFill>
                          <a:schemeClr val="tx1"/>
                        </a:solidFill>
                        <a:latin typeface="+mn-lt"/>
                        <a:ea typeface="+mn-ea"/>
                        <a:cs typeface="+mn-cs"/>
                      </a:endParaRP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Respect de soi et confiance;</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Honnêteté, intégrité et valeurs morales;</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Attitude positive face à l’apprentissage, à l’épanouissement et à la santé personnelle;</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Initiative, énergie et persévérance pour accomplir le travail.</a:t>
                      </a:r>
                    </a:p>
                    <a:p>
                      <a:r>
                        <a:rPr kumimoji="0" lang="fr-CA" sz="1800" kern="1200" dirty="0" smtClean="0">
                          <a:solidFill>
                            <a:schemeClr val="tx1"/>
                          </a:solidFill>
                          <a:latin typeface="+mn-lt"/>
                          <a:ea typeface="+mn-ea"/>
                          <a:cs typeface="+mn-cs"/>
                        </a:rPr>
                        <a:t> </a:t>
                      </a:r>
                      <a:endParaRPr kumimoji="0" lang="fr-CA" sz="1600" kern="1200" dirty="0" smtClean="0">
                        <a:solidFill>
                          <a:schemeClr val="tx1"/>
                        </a:solidFill>
                        <a:latin typeface="+mn-lt"/>
                        <a:ea typeface="+mn-ea"/>
                        <a:cs typeface="+mn-cs"/>
                      </a:endParaRPr>
                    </a:p>
                    <a:p>
                      <a:r>
                        <a:rPr kumimoji="0" lang="fr-CA" sz="1800" b="1" kern="1200" dirty="0" smtClean="0">
                          <a:solidFill>
                            <a:schemeClr val="tx1"/>
                          </a:solidFill>
                          <a:latin typeface="+mn-lt"/>
                          <a:ea typeface="+mn-ea"/>
                          <a:cs typeface="+mn-cs"/>
                        </a:rPr>
                        <a:t>De responsabilité</a:t>
                      </a:r>
                      <a:endParaRPr kumimoji="0" lang="fr-CA" sz="1600" kern="1200" dirty="0" smtClean="0">
                        <a:solidFill>
                          <a:schemeClr val="tx1"/>
                        </a:solidFill>
                        <a:latin typeface="+mn-lt"/>
                        <a:ea typeface="+mn-ea"/>
                        <a:cs typeface="+mn-cs"/>
                      </a:endParaRP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Capacité de fixer des buts et d’établir des priorités au travail et dans la vie personnelle;</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Capacité de planifier et de gérer le temps, l’argent et les autres ressources en vue de réaliser des buts;</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Responsabilité des mesures prises.</a:t>
                      </a:r>
                    </a:p>
                    <a:p>
                      <a:r>
                        <a:rPr kumimoji="0" lang="fr-CA" sz="1800" kern="1200" dirty="0" smtClean="0">
                          <a:solidFill>
                            <a:schemeClr val="tx1"/>
                          </a:solidFill>
                          <a:latin typeface="+mn-lt"/>
                          <a:ea typeface="+mn-ea"/>
                          <a:cs typeface="+mn-cs"/>
                        </a:rPr>
                        <a:t> </a:t>
                      </a:r>
                      <a:endParaRPr kumimoji="0" lang="fr-CA" sz="1600" kern="1200" dirty="0" smtClean="0">
                        <a:solidFill>
                          <a:schemeClr val="tx1"/>
                        </a:solidFill>
                        <a:latin typeface="+mn-lt"/>
                        <a:ea typeface="+mn-ea"/>
                        <a:cs typeface="+mn-cs"/>
                      </a:endParaRPr>
                    </a:p>
                    <a:p>
                      <a:r>
                        <a:rPr kumimoji="0" lang="fr-CA" sz="1800" b="1" kern="1200" dirty="0" smtClean="0">
                          <a:solidFill>
                            <a:schemeClr val="tx1"/>
                          </a:solidFill>
                          <a:latin typeface="+mn-lt"/>
                          <a:ea typeface="+mn-ea"/>
                          <a:cs typeface="+mn-cs"/>
                        </a:rPr>
                        <a:t>D’adaptabilité</a:t>
                      </a:r>
                      <a:endParaRPr kumimoji="0" lang="fr-CA" sz="1600" kern="1200" dirty="0" smtClean="0">
                        <a:solidFill>
                          <a:schemeClr val="tx1"/>
                        </a:solidFill>
                        <a:latin typeface="+mn-lt"/>
                        <a:ea typeface="+mn-ea"/>
                        <a:cs typeface="+mn-cs"/>
                      </a:endParaRP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Attitude positive face aux changements;</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Reconnaissance et respect de la diversité des gens et des différences sur le plan individuel;</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Capacité de proposer de nouvelles idées pour accomplir le travail (créativité).</a:t>
                      </a:r>
                    </a:p>
                    <a:p>
                      <a:pPr marL="742950" lvl="1" indent="-285750">
                        <a:lnSpc>
                          <a:spcPct val="115000"/>
                        </a:lnSpc>
                        <a:spcAft>
                          <a:spcPts val="0"/>
                        </a:spcAft>
                        <a:buSzPts val="1200"/>
                        <a:buFont typeface="Arial" pitchFamily="34" charset="0"/>
                        <a:buChar char="•"/>
                      </a:pPr>
                      <a:endParaRPr lang="fr-CA" sz="1600" dirty="0">
                        <a:latin typeface="+mn-lt"/>
                        <a:ea typeface="Calibri"/>
                        <a:cs typeface="Times New Roman"/>
                      </a:endParaRPr>
                    </a:p>
                  </a:txBody>
                  <a:tcPr marL="49819" marR="49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sz="half" idx="1"/>
          </p:nvPr>
        </p:nvGraphicFramePr>
        <p:xfrm>
          <a:off x="0" y="0"/>
          <a:ext cx="9144000" cy="6836093"/>
        </p:xfrm>
        <a:graphic>
          <a:graphicData uri="http://schemas.openxmlformats.org/drawingml/2006/table">
            <a:tbl>
              <a:tblPr/>
              <a:tblGrid>
                <a:gridCol w="9144000"/>
              </a:tblGrid>
              <a:tr h="825126">
                <a:tc>
                  <a:txBody>
                    <a:bodyPr/>
                    <a:lstStyle/>
                    <a:p>
                      <a:pPr algn="ctr">
                        <a:lnSpc>
                          <a:spcPct val="115000"/>
                        </a:lnSpc>
                        <a:spcAft>
                          <a:spcPts val="0"/>
                        </a:spcAft>
                      </a:pPr>
                      <a:endParaRPr lang="fr-CA" sz="1000" b="1" dirty="0" smtClean="0">
                        <a:latin typeface="Century Gothic" pitchFamily="34" charset="0"/>
                        <a:ea typeface="Calibri"/>
                        <a:cs typeface="Times New Roman"/>
                      </a:endParaRPr>
                    </a:p>
                    <a:p>
                      <a:pPr algn="ctr"/>
                      <a:r>
                        <a:rPr kumimoji="0" lang="fr-CA" sz="1800" b="1" kern="1200" dirty="0" smtClean="0">
                          <a:solidFill>
                            <a:schemeClr val="tx1"/>
                          </a:solidFill>
                          <a:latin typeface="+mn-lt"/>
                          <a:ea typeface="+mn-ea"/>
                          <a:cs typeface="+mn-cs"/>
                        </a:rPr>
                        <a:t>Esprit d’équipe</a:t>
                      </a:r>
                      <a:endParaRPr kumimoji="0" lang="fr-CA" sz="1800" kern="1200" dirty="0" smtClean="0">
                        <a:solidFill>
                          <a:schemeClr val="tx1"/>
                        </a:solidFill>
                        <a:latin typeface="+mn-lt"/>
                        <a:ea typeface="+mn-ea"/>
                        <a:cs typeface="+mn-cs"/>
                      </a:endParaRPr>
                    </a:p>
                    <a:p>
                      <a:r>
                        <a:rPr kumimoji="0" lang="fr-CA" sz="1200" i="1" kern="1200" dirty="0" smtClean="0">
                          <a:solidFill>
                            <a:schemeClr val="tx1"/>
                          </a:solidFill>
                          <a:latin typeface="+mn-lt"/>
                          <a:ea typeface="+mn-ea"/>
                          <a:cs typeface="+mn-cs"/>
                        </a:rPr>
                        <a:t>(compétences à posséder pour pouvoir travailler avec les autres et pour obtenir les meilleurs résultats)</a:t>
                      </a:r>
                      <a:endParaRPr kumimoji="0" lang="fr-CA" sz="1200" kern="1200" dirty="0">
                        <a:solidFill>
                          <a:schemeClr val="tx1"/>
                        </a:solidFill>
                        <a:latin typeface="+mn-lt"/>
                        <a:ea typeface="+mn-ea"/>
                        <a:cs typeface="+mn-cs"/>
                      </a:endParaRPr>
                    </a:p>
                  </a:txBody>
                  <a:tcPr marL="49819" marR="49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0967">
                <a:tc>
                  <a:txBody>
                    <a:bodyPr/>
                    <a:lstStyle/>
                    <a:p>
                      <a:r>
                        <a:rPr kumimoji="0" lang="fr-CA" sz="1800" kern="1200" dirty="0" smtClean="0">
                          <a:solidFill>
                            <a:schemeClr val="tx1"/>
                          </a:solidFill>
                          <a:latin typeface="+mn-lt"/>
                          <a:ea typeface="+mn-ea"/>
                          <a:cs typeface="+mn-cs"/>
                        </a:rPr>
                        <a:t> </a:t>
                      </a:r>
                    </a:p>
                    <a:p>
                      <a:r>
                        <a:rPr kumimoji="0" lang="fr-CA" sz="1800" kern="1200" dirty="0" smtClean="0">
                          <a:solidFill>
                            <a:schemeClr val="tx1"/>
                          </a:solidFill>
                          <a:latin typeface="+mn-lt"/>
                          <a:ea typeface="+mn-ea"/>
                          <a:cs typeface="+mn-cs"/>
                        </a:rPr>
                        <a:t>Les employeurs ont besoin de personne pouvant :</a:t>
                      </a:r>
                      <a:endParaRPr kumimoji="0" lang="fr-CA" sz="1600" kern="1200" dirty="0" smtClean="0">
                        <a:solidFill>
                          <a:schemeClr val="tx1"/>
                        </a:solidFill>
                        <a:latin typeface="+mn-lt"/>
                        <a:ea typeface="+mn-ea"/>
                        <a:cs typeface="+mn-cs"/>
                      </a:endParaRPr>
                    </a:p>
                    <a:p>
                      <a:r>
                        <a:rPr kumimoji="0" lang="fr-CA" sz="1800" kern="1200" dirty="0" smtClean="0">
                          <a:solidFill>
                            <a:schemeClr val="tx1"/>
                          </a:solidFill>
                          <a:latin typeface="+mn-lt"/>
                          <a:ea typeface="+mn-ea"/>
                          <a:cs typeface="+mn-cs"/>
                        </a:rPr>
                        <a:t> </a:t>
                      </a:r>
                      <a:endParaRPr kumimoji="0" lang="fr-CA" sz="1600" kern="1200" dirty="0" smtClean="0">
                        <a:solidFill>
                          <a:schemeClr val="tx1"/>
                        </a:solidFill>
                        <a:latin typeface="+mn-lt"/>
                        <a:ea typeface="+mn-ea"/>
                        <a:cs typeface="+mn-cs"/>
                      </a:endParaRPr>
                    </a:p>
                    <a:p>
                      <a:r>
                        <a:rPr kumimoji="0" lang="fr-CA" sz="1800" b="1" kern="1200" dirty="0" smtClean="0">
                          <a:solidFill>
                            <a:schemeClr val="tx1"/>
                          </a:solidFill>
                          <a:latin typeface="+mn-lt"/>
                          <a:ea typeface="+mn-ea"/>
                          <a:cs typeface="+mn-cs"/>
                        </a:rPr>
                        <a:t>Travailler avec les autres</a:t>
                      </a:r>
                      <a:endParaRPr kumimoji="0" lang="fr-CA" sz="1600" kern="1200" dirty="0" smtClean="0">
                        <a:solidFill>
                          <a:schemeClr val="tx1"/>
                        </a:solidFill>
                        <a:latin typeface="+mn-lt"/>
                        <a:ea typeface="+mn-ea"/>
                        <a:cs typeface="+mn-cs"/>
                      </a:endParaRP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Comprendre les buts de l’organisation et y apporter sa contribution;</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Comprendre la culture du groupe et travailler en conséquence;</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Planifier et prendre des décisions avec les autres et appuyer les résultats de ces décisions;</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Respecter la pensée et l’opinion des autres membres du groupe;</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Faire des concessions mutuelles pour obtenir des résultats de groupe;</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Adopter une approche d’équipe si besoin est;</a:t>
                      </a:r>
                    </a:p>
                    <a:p>
                      <a:pPr marL="742950" lvl="1" indent="-285750" algn="l" rtl="0" eaLnBrk="1" latinLnBrk="0" hangingPunct="1">
                        <a:lnSpc>
                          <a:spcPct val="115000"/>
                        </a:lnSpc>
                        <a:spcAft>
                          <a:spcPts val="0"/>
                        </a:spcAft>
                        <a:buSzPts val="1200"/>
                        <a:buFont typeface="Arial" pitchFamily="34" charset="0"/>
                        <a:buChar char="•"/>
                      </a:pPr>
                      <a:r>
                        <a:rPr kumimoji="0" lang="fr-CA" sz="1600" kern="1200" dirty="0" smtClean="0">
                          <a:solidFill>
                            <a:schemeClr val="tx1"/>
                          </a:solidFill>
                          <a:latin typeface="+mn-lt"/>
                          <a:ea typeface="Calibri"/>
                          <a:cs typeface="Times New Roman"/>
                        </a:rPr>
                        <a:t>Jouer le rôle de leader au besoin, en mobilisant le groupe en vue d’atteindre un rendement élevé.</a:t>
                      </a:r>
                    </a:p>
                    <a:p>
                      <a:pPr marL="742950" lvl="1" indent="-285750" algn="l" rtl="0" eaLnBrk="1" latinLnBrk="0" hangingPunct="1">
                        <a:lnSpc>
                          <a:spcPct val="115000"/>
                        </a:lnSpc>
                        <a:spcAft>
                          <a:spcPts val="0"/>
                        </a:spcAft>
                        <a:buSzPts val="1200"/>
                        <a:buFont typeface="Arial" pitchFamily="34" charset="0"/>
                        <a:buChar char="•"/>
                      </a:pPr>
                      <a:endParaRPr kumimoji="0" lang="fr-CA" sz="1600" kern="1200" dirty="0" smtClean="0">
                        <a:solidFill>
                          <a:schemeClr val="tx1"/>
                        </a:solidFill>
                        <a:latin typeface="+mn-lt"/>
                        <a:ea typeface="Calibri"/>
                        <a:cs typeface="Times New Roman"/>
                      </a:endParaRPr>
                    </a:p>
                    <a:p>
                      <a:pPr marL="742950" lvl="1" indent="-285750">
                        <a:lnSpc>
                          <a:spcPct val="115000"/>
                        </a:lnSpc>
                        <a:spcAft>
                          <a:spcPts val="0"/>
                        </a:spcAft>
                        <a:buSzPts val="1200"/>
                        <a:buFont typeface="Arial" pitchFamily="34" charset="0"/>
                        <a:buChar char="•"/>
                      </a:pPr>
                      <a:endParaRPr lang="fr-CA" sz="1600" dirty="0">
                        <a:latin typeface="+mn-lt"/>
                        <a:ea typeface="Calibri"/>
                        <a:cs typeface="Times New Roman"/>
                      </a:endParaRPr>
                    </a:p>
                  </a:txBody>
                  <a:tcPr marL="49819" marR="49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470</TotalTime>
  <Words>840</Words>
  <Application>Microsoft Office PowerPoint</Application>
  <PresentationFormat>Affichage à l'écran (4:3)</PresentationFormat>
  <Paragraphs>168</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Verve</vt:lpstr>
      <vt:lpstr>EMPLOYABILITE DANS LES  SYSTEMES D’INFORMATION</vt:lpstr>
      <vt:lpstr>Articulations</vt:lpstr>
      <vt:lpstr>Introduction :</vt:lpstr>
      <vt:lpstr>DEFINITION ET PRINCIPES</vt:lpstr>
      <vt:lpstr>SCHEMA DE L’EMPLOYABILITE</vt:lpstr>
      <vt:lpstr>CONDITIONS D’EMPLOYABILITES</vt:lpstr>
      <vt:lpstr>Diapositive 7</vt:lpstr>
      <vt:lpstr>Diapositive 8</vt:lpstr>
      <vt:lpstr>Diapositive 9</vt:lpstr>
      <vt:lpstr>LA CARRIERE</vt:lpstr>
      <vt:lpstr>LA CARRIERE</vt:lpstr>
      <vt:lpstr>LA CARRIERE</vt:lpstr>
      <vt:lpstr>LA CARRIERE</vt:lpstr>
      <vt:lpstr>LA CARRIERE</vt:lpstr>
      <vt:lpstr>CONSEILS ET RECOMMANDATIONS</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DES OFFRES DE VENTE DES FIRE TRUCKS</dc:title>
  <dc:creator>LOWE</dc:creator>
  <cp:lastModifiedBy>LOWE</cp:lastModifiedBy>
  <cp:revision>65</cp:revision>
  <dcterms:created xsi:type="dcterms:W3CDTF">2013-04-02T19:28:06Z</dcterms:created>
  <dcterms:modified xsi:type="dcterms:W3CDTF">2013-04-12T15:43:37Z</dcterms:modified>
</cp:coreProperties>
</file>