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65" r:id="rId2"/>
    <p:sldId id="270" r:id="rId3"/>
    <p:sldId id="278" r:id="rId4"/>
    <p:sldId id="279" r:id="rId5"/>
    <p:sldId id="280" r:id="rId6"/>
    <p:sldId id="282" r:id="rId7"/>
    <p:sldId id="293" r:id="rId8"/>
    <p:sldId id="292" r:id="rId9"/>
    <p:sldId id="281" r:id="rId10"/>
    <p:sldId id="284" r:id="rId11"/>
    <p:sldId id="283" r:id="rId12"/>
    <p:sldId id="285" r:id="rId13"/>
    <p:sldId id="286" r:id="rId14"/>
    <p:sldId id="287" r:id="rId15"/>
    <p:sldId id="288" r:id="rId16"/>
    <p:sldId id="289" r:id="rId17"/>
    <p:sldId id="291" r:id="rId18"/>
  </p:sldIdLst>
  <p:sldSz cx="13004800" cy="9753600"/>
  <p:notesSz cx="6858000" cy="9144000"/>
  <p:custShowLst>
    <p:custShow name="Table of Contents" id="0">
      <p:sldLst>
        <p:sld r:id="rId3"/>
      </p:sldLst>
    </p:custShow>
    <p:custShow name="Background &amp; Methodology" id="1">
      <p:sldLst>
        <p:sld r:id="rId4"/>
      </p:sldLst>
    </p:custShow>
    <p:custShow name="Glossary" id="2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B2F7F"/>
    <a:srgbClr val="006060"/>
    <a:srgbClr val="2D3363"/>
    <a:srgbClr val="C4B100"/>
    <a:srgbClr val="15045C"/>
    <a:srgbClr val="00B0F0"/>
    <a:srgbClr val="00B0CC"/>
    <a:srgbClr val="00A9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5" autoAdjust="0"/>
    <p:restoredTop sz="93705" autoAdjust="0"/>
  </p:normalViewPr>
  <p:slideViewPr>
    <p:cSldViewPr>
      <p:cViewPr>
        <p:scale>
          <a:sx n="60" d="100"/>
          <a:sy n="60" d="100"/>
        </p:scale>
        <p:origin x="-996" y="-468"/>
      </p:cViewPr>
      <p:guideLst>
        <p:guide orient="horz" pos="3526"/>
        <p:guide orient="horz" pos="4886"/>
        <p:guide orient="horz" pos="804"/>
        <p:guide orient="horz" pos="5974"/>
        <p:guide orient="horz" pos="1575"/>
        <p:guide orient="horz" pos="807"/>
        <p:guide orient="horz" pos="1298"/>
        <p:guide pos="477"/>
        <p:guide pos="476"/>
        <p:guide pos="7706"/>
        <p:guide pos="469"/>
        <p:guide pos="4096"/>
        <p:guide pos="7701"/>
        <p:guide pos="473"/>
        <p:guide pos="5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1410" y="55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84FB6C-F02A-4DDD-A583-58C6112AD03A}" type="datetimeFigureOut">
              <a:rPr lang="en-US"/>
              <a:pPr>
                <a:defRPr/>
              </a:pPr>
              <a:t>02-Apr-14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A79A9F-149E-4B16-9387-A0B2F1DD1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9A1E87F5-0931-4830-BF2B-1B97381E4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altLang="bg-B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0D02F-9621-4E5C-8BF5-BE52D00274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altLang="bg-B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C797C-AF83-4C5A-ACA3-72043283B9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altLang="bg-B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50D539-B979-471B-9DE3-443F2B93F8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F554D-6A3F-4050-9852-C2B168B8EA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334963" y="9237663"/>
            <a:ext cx="39893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GB" altLang="bg-BG" sz="1000" dirty="0" smtClean="0">
                <a:solidFill>
                  <a:srgbClr val="767F73"/>
                </a:solidFill>
                <a:latin typeface="Gill Sans MT" pitchFamily="34" charset="0"/>
              </a:rPr>
              <a:t>© 2014 RADIO NATIONALE BULGARE</a:t>
            </a: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0"/>
            <a:ext cx="13004800" cy="268288"/>
          </a:xfrm>
          <a:prstGeom prst="rect">
            <a:avLst/>
          </a:prstGeom>
          <a:solidFill>
            <a:srgbClr val="FFE400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bg-BG" smtClean="0"/>
          </a:p>
        </p:txBody>
      </p:sp>
      <p:pic>
        <p:nvPicPr>
          <p:cNvPr id="6" name="Picture 2" descr="http://bnr.bg/img/logos/bn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7469188"/>
            <a:ext cx="50847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68400" y="1666800"/>
            <a:ext cx="6934200" cy="284996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>
              <a:lnSpc>
                <a:spcPct val="80000"/>
              </a:lnSpc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82400" y="4518719"/>
            <a:ext cx="6935788" cy="646113"/>
          </a:xfrm>
          <a:prstGeom prst="rect">
            <a:avLst/>
          </a:prstGeom>
          <a:ln algn="ctr"/>
        </p:spPr>
        <p:txBody>
          <a:bodyPr lIns="129999" tIns="65000" rIns="129999" bIns="65000" anchor="ctr"/>
          <a:lstStyle>
            <a:lvl1pPr>
              <a:lnSpc>
                <a:spcPct val="80000"/>
              </a:lnSpc>
              <a:spcBef>
                <a:spcPct val="0"/>
              </a:spcBef>
              <a:buFontTx/>
              <a:buNone/>
              <a:defRPr sz="2000" b="1">
                <a:solidFill>
                  <a:srgbClr val="7F7F7F"/>
                </a:solidFill>
                <a:latin typeface="Gill Sans MT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1 TREND CHART + P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9320400" y="1990800"/>
            <a:ext cx="28980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1" i="0">
                <a:solidFill>
                  <a:srgbClr val="1C1C1C"/>
                </a:solidFill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rgbClr val="1C1C1C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8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022380B-4BE6-48C1-90BD-32CED99E62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2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9"/>
          <p:cNvCxnSpPr>
            <a:cxnSpLocks noChangeShapeType="1"/>
          </p:cNvCxnSpPr>
          <p:nvPr userDrawn="1"/>
        </p:nvCxnSpPr>
        <p:spPr bwMode="gray">
          <a:xfrm>
            <a:off x="6573838" y="2282825"/>
            <a:ext cx="5616575" cy="0"/>
          </a:xfrm>
          <a:prstGeom prst="line">
            <a:avLst/>
          </a:prstGeom>
          <a:noFill/>
          <a:ln w="19050">
            <a:solidFill>
              <a:srgbClr val="2D3363"/>
            </a:solidFill>
            <a:round/>
            <a:headEnd/>
            <a:tailEnd/>
          </a:ln>
        </p:spPr>
      </p:cxn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8528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6577200" y="1990800"/>
            <a:ext cx="56412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2D336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400"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 sz="1200"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 sz="1200"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1A61175-9110-4F15-BDC3-7711F05378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2 TREND CHART +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6577200" y="1990800"/>
            <a:ext cx="5641200" cy="6840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1">
                <a:solidFill>
                  <a:srgbClr val="767F73"/>
                </a:solidFill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b="0"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i="1">
                <a:solidFill>
                  <a:srgbClr val="767F73"/>
                </a:solidFill>
              </a:defRPr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8528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72E0740-5A2A-4D54-9525-D6AAB2B8A8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2 TREND CHART + P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6577200" y="1990800"/>
            <a:ext cx="56412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1" i="0">
                <a:solidFill>
                  <a:srgbClr val="1C1C1C"/>
                </a:solidFill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rgbClr val="1C1C1C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8528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0A3EA4A-3938-4AF6-B0C1-1D3EEF6817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2 TREND CHART + P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748800" y="1990800"/>
            <a:ext cx="3181832" cy="6840000"/>
          </a:xfrm>
          <a:prstGeom prst="rect">
            <a:avLst/>
          </a:prstGeom>
        </p:spPr>
        <p:txBody>
          <a:bodyPr/>
          <a:lstStyle>
            <a:lvl1pPr marL="355600" indent="-3556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 sz="1400" b="0" i="1">
                <a:solidFill>
                  <a:srgbClr val="1C1C1C"/>
                </a:solidFill>
              </a:defRPr>
            </a:lvl1pPr>
            <a:lvl2pPr marL="355600" indent="-35401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 sz="1400" b="1" i="0">
                <a:solidFill>
                  <a:srgbClr val="1C1C1C"/>
                </a:solidFill>
              </a:defRPr>
            </a:lvl2pPr>
            <a:lvl3pPr marL="723900" indent="-3683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D096D98C-0FA8-44F3-A30B-1342DD3901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393CBD-5A27-4203-9175-C424035CA1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ON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9"/>
          <p:cNvCxnSpPr>
            <a:cxnSpLocks noChangeShapeType="1"/>
          </p:cNvCxnSpPr>
          <p:nvPr userDrawn="1"/>
        </p:nvCxnSpPr>
        <p:spPr bwMode="gray">
          <a:xfrm>
            <a:off x="749300" y="2282825"/>
            <a:ext cx="11441113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</p:cxn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748800" y="1990800"/>
            <a:ext cx="114372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000" b="1">
                <a:solidFill>
                  <a:srgbClr val="00B0F0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3pPr>
            <a:lvl4pPr marL="271463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42925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09625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1079500" indent="-269875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142038" y="9223375"/>
            <a:ext cx="571500" cy="261938"/>
          </a:xfrm>
        </p:spPr>
        <p:txBody>
          <a:bodyPr/>
          <a:lstStyle>
            <a:lvl1pPr>
              <a:defRPr/>
            </a:lvl1pPr>
          </a:lstStyle>
          <a:p>
            <a:fld id="{F27604D5-8E65-4252-8811-0173734DB4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TWO-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>
            <a:cxnSpLocks noChangeShapeType="1"/>
          </p:cNvCxnSpPr>
          <p:nvPr userDrawn="1"/>
        </p:nvCxnSpPr>
        <p:spPr bwMode="gray">
          <a:xfrm>
            <a:off x="749300" y="2282825"/>
            <a:ext cx="5640388" cy="1588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8" name="Straight Connector 9"/>
          <p:cNvCxnSpPr>
            <a:cxnSpLocks noChangeShapeType="1"/>
          </p:cNvCxnSpPr>
          <p:nvPr userDrawn="1"/>
        </p:nvCxnSpPr>
        <p:spPr bwMode="gray">
          <a:xfrm>
            <a:off x="6577013" y="2282825"/>
            <a:ext cx="5641975" cy="1588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</p:cxnSp>
      <p:pic>
        <p:nvPicPr>
          <p:cNvPr id="9" name="Picture 11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48800" y="1990800"/>
            <a:ext cx="56412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000" b="1">
                <a:solidFill>
                  <a:srgbClr val="00B0F0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3pPr>
            <a:lvl4pPr marL="271463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42925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09625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1079500" indent="-269875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577200" y="1990800"/>
            <a:ext cx="56412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800" b="1">
                <a:solidFill>
                  <a:srgbClr val="00B0F0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3pPr>
            <a:lvl4pPr marL="271463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42925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09625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1074738" indent="-26511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E9A55F5-7F38-4E42-B37C-6C123A3074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FOUR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748800" y="2447908"/>
            <a:ext cx="5641200" cy="278449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767F7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767F73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748800" y="6048562"/>
            <a:ext cx="5641200" cy="278156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767F7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767F73"/>
                </a:solidFill>
              </a:defRPr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/>
          </p:nvPr>
        </p:nvSpPr>
        <p:spPr>
          <a:xfrm>
            <a:off x="6577200" y="6047807"/>
            <a:ext cx="5641200" cy="278156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767F7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767F73"/>
                </a:solidFill>
              </a:defRPr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7"/>
          </p:nvPr>
        </p:nvSpPr>
        <p:spPr>
          <a:xfrm>
            <a:off x="6577200" y="2447908"/>
            <a:ext cx="5641200" cy="278449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767F7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 baseline="0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767F73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DA576E2-6F29-4065-87AF-060056D12F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TWO N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9200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709454" y="1969200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3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4E432B8-2DEF-4478-85EF-AC8F57A9EB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9"/>
          <p:cNvCxnSpPr>
            <a:cxnSpLocks noChangeShapeType="1"/>
          </p:cNvCxnSpPr>
          <p:nvPr userDrawn="1"/>
        </p:nvCxnSpPr>
        <p:spPr bwMode="gray">
          <a:xfrm>
            <a:off x="749300" y="2282825"/>
            <a:ext cx="11441113" cy="0"/>
          </a:xfrm>
          <a:prstGeom prst="line">
            <a:avLst/>
          </a:prstGeom>
          <a:noFill/>
          <a:ln w="19050">
            <a:solidFill>
              <a:srgbClr val="2D3363"/>
            </a:solidFill>
            <a:round/>
            <a:headEnd/>
            <a:tailEnd/>
          </a:ln>
        </p:spPr>
      </p:cxnSp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48800" y="1990800"/>
            <a:ext cx="114372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000" b="1">
                <a:solidFill>
                  <a:srgbClr val="2D336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3pPr>
            <a:lvl4pPr marL="271463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42925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09625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1079500" indent="-269875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7B04C-25CA-49B4-BE13-C70B61ADE4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TWO CuN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9200"/>
            <a:ext cx="394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31454" y="1969200"/>
            <a:ext cx="7887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5224249-5658-4349-8E8A-0D1E07B842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ONE N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14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3BCF3B9-C4F9-4932-9F53-110C757753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N1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9"/>
          <p:cNvCxnSpPr>
            <a:cxnSpLocks noChangeShapeType="1"/>
          </p:cNvCxnSpPr>
          <p:nvPr userDrawn="1"/>
        </p:nvCxnSpPr>
        <p:spPr bwMode="gray">
          <a:xfrm>
            <a:off x="9310688" y="2282825"/>
            <a:ext cx="2879725" cy="0"/>
          </a:xfrm>
          <a:prstGeom prst="line">
            <a:avLst/>
          </a:prstGeom>
          <a:noFill/>
          <a:ln w="19050">
            <a:solidFill>
              <a:srgbClr val="00A9A4"/>
            </a:solidFill>
            <a:round/>
            <a:headEnd/>
            <a:tailEnd/>
          </a:ln>
        </p:spPr>
      </p:cxn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9319440" y="1990800"/>
            <a:ext cx="28980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00B0F0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400"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 sz="1200"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 sz="1200"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8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CFB6087-3BFB-4A02-8C13-62F789E693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N1 CHART +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9319440" y="1990800"/>
            <a:ext cx="2898000" cy="6840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1">
                <a:solidFill>
                  <a:srgbClr val="767F73"/>
                </a:solidFill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b="0"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i="1">
                <a:solidFill>
                  <a:srgbClr val="767F73"/>
                </a:solidFill>
              </a:defRPr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8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99B43F9-8A83-4CFD-895F-2C9D534B3A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N1 TREND CHART + P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9320400" y="1990800"/>
            <a:ext cx="28980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1" i="0">
                <a:solidFill>
                  <a:srgbClr val="1C1C1C"/>
                </a:solidFill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rgbClr val="1C1C1C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8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2BF3239-6FCC-4932-A565-92EDE93CC5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N2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9"/>
          <p:cNvCxnSpPr>
            <a:cxnSpLocks noChangeShapeType="1"/>
          </p:cNvCxnSpPr>
          <p:nvPr userDrawn="1"/>
        </p:nvCxnSpPr>
        <p:spPr bwMode="gray">
          <a:xfrm>
            <a:off x="6573838" y="2282825"/>
            <a:ext cx="5616575" cy="0"/>
          </a:xfrm>
          <a:prstGeom prst="line">
            <a:avLst/>
          </a:prstGeom>
          <a:noFill/>
          <a:ln w="19050">
            <a:solidFill>
              <a:srgbClr val="00A9A4"/>
            </a:solidFill>
            <a:round/>
            <a:headEnd/>
            <a:tailEnd/>
          </a:ln>
        </p:spPr>
      </p:cxn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8528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6577200" y="1990800"/>
            <a:ext cx="56412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00B0F0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400"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 sz="1200"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 sz="1200"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2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8610A3F-B085-4EC9-8FEF-E4062F2245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N2 TREND CHART +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6577200" y="1990800"/>
            <a:ext cx="5641200" cy="6840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1">
                <a:solidFill>
                  <a:srgbClr val="767F73"/>
                </a:solidFill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b="0"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i="1">
                <a:solidFill>
                  <a:srgbClr val="767F73"/>
                </a:solidFill>
              </a:defRPr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8528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7414E4E-0551-4FDE-A670-7EC8A43B15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N2 TREND CHART + P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6577200" y="1990800"/>
            <a:ext cx="56412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1" i="0">
                <a:solidFill>
                  <a:srgbClr val="1C1C1C"/>
                </a:solidFill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rgbClr val="1C1C1C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8528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390C46B-3FDF-423D-B4D8-92623964BA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47841" y="1492424"/>
            <a:ext cx="11472734" cy="504056"/>
          </a:xfrm>
          <a:prstGeom prst="rect">
            <a:avLst/>
          </a:prstGeom>
          <a:noFill/>
        </p:spPr>
        <p:txBody>
          <a:bodyPr anchor="t"/>
          <a:lstStyle>
            <a:lvl1pPr algn="just">
              <a:lnSpc>
                <a:spcPct val="90000"/>
              </a:lnSpc>
              <a:spcBef>
                <a:spcPts val="0"/>
              </a:spcBef>
              <a:defRPr sz="2800" b="1">
                <a:solidFill>
                  <a:srgbClr val="D7B92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18408D0-CAE0-4ACC-9A0B-BF3779F314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1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9"/>
          <p:cNvCxnSpPr>
            <a:cxnSpLocks noChangeShapeType="1"/>
          </p:cNvCxnSpPr>
          <p:nvPr userDrawn="1"/>
        </p:nvCxnSpPr>
        <p:spPr bwMode="gray">
          <a:xfrm>
            <a:off x="9310688" y="2282825"/>
            <a:ext cx="2879725" cy="0"/>
          </a:xfrm>
          <a:prstGeom prst="line">
            <a:avLst/>
          </a:prstGeom>
          <a:noFill/>
          <a:ln w="19050">
            <a:solidFill>
              <a:srgbClr val="2D3363"/>
            </a:solidFill>
            <a:round/>
            <a:headEnd/>
            <a:tailEnd/>
          </a:ln>
        </p:spPr>
      </p:cxn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8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9319440" y="1990800"/>
            <a:ext cx="28980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2D336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400"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 sz="1200"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 sz="1200"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242962E-820E-4A54-99DE-0F81792FBF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gray">
          <a:xfrm>
            <a:off x="749300" y="2282825"/>
            <a:ext cx="5640388" cy="1588"/>
          </a:xfrm>
          <a:prstGeom prst="line">
            <a:avLst/>
          </a:prstGeom>
          <a:noFill/>
          <a:ln w="19050">
            <a:solidFill>
              <a:srgbClr val="2D3363"/>
            </a:solidFill>
            <a:round/>
            <a:headEnd/>
            <a:tailEnd/>
          </a:ln>
        </p:spPr>
      </p:cxnSp>
      <p:pic>
        <p:nvPicPr>
          <p:cNvPr id="6" name="Picture 11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48800" y="1990800"/>
            <a:ext cx="56412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000" b="1">
                <a:solidFill>
                  <a:srgbClr val="2D336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3pPr>
            <a:lvl4pPr marL="271463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42925" indent="-2714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09625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1079500" indent="-269875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EF286-296B-448D-8623-93C8850293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1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9"/>
          <p:cNvCxnSpPr>
            <a:cxnSpLocks noChangeShapeType="1"/>
          </p:cNvCxnSpPr>
          <p:nvPr userDrawn="1"/>
        </p:nvCxnSpPr>
        <p:spPr bwMode="gray">
          <a:xfrm>
            <a:off x="9310688" y="2282825"/>
            <a:ext cx="2879725" cy="0"/>
          </a:xfrm>
          <a:prstGeom prst="line">
            <a:avLst/>
          </a:prstGeom>
          <a:noFill/>
          <a:ln w="19050">
            <a:solidFill>
              <a:srgbClr val="2D3363"/>
            </a:solidFill>
            <a:round/>
            <a:headEnd/>
            <a:tailEnd/>
          </a:ln>
        </p:spPr>
      </p:cxn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8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9319440" y="1990800"/>
            <a:ext cx="28980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2D336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400"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 sz="1200"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 sz="1200"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A8DDDAF-303C-46DE-A627-7D307DC000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748800" y="2447908"/>
            <a:ext cx="5641200" cy="278449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767F7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767F73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748800" y="6048562"/>
            <a:ext cx="5641200" cy="278156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767F7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767F73"/>
                </a:solidFill>
              </a:defRPr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/>
          </p:nvPr>
        </p:nvSpPr>
        <p:spPr>
          <a:xfrm>
            <a:off x="6577200" y="6047807"/>
            <a:ext cx="5641200" cy="278156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767F7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767F73"/>
                </a:solidFill>
              </a:defRPr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7"/>
          </p:nvPr>
        </p:nvSpPr>
        <p:spPr>
          <a:xfrm>
            <a:off x="6577200" y="2447908"/>
            <a:ext cx="5641200" cy="278449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767F7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 baseline="0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i="1">
                <a:solidFill>
                  <a:srgbClr val="767F73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F8B436D-55D5-4138-B276-86334F244A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N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9200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709454" y="1969200"/>
            <a:ext cx="5709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CC67326-BF5E-4C80-986B-DA41A37D07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N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8438" y="1969200"/>
            <a:ext cx="394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31454" y="1969200"/>
            <a:ext cx="7887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4B21A3B-508B-4950-B92C-AECD7041EB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N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14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3E66CF-5599-47D3-AF2A-A4330FBB21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1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9"/>
          <p:cNvCxnSpPr>
            <a:cxnSpLocks noChangeShapeType="1"/>
          </p:cNvCxnSpPr>
          <p:nvPr userDrawn="1"/>
        </p:nvCxnSpPr>
        <p:spPr bwMode="gray">
          <a:xfrm>
            <a:off x="9310688" y="2282825"/>
            <a:ext cx="2879725" cy="0"/>
          </a:xfrm>
          <a:prstGeom prst="line">
            <a:avLst/>
          </a:prstGeom>
          <a:noFill/>
          <a:ln w="19050">
            <a:solidFill>
              <a:srgbClr val="2D3363"/>
            </a:solidFill>
            <a:round/>
            <a:headEnd/>
            <a:tailEnd/>
          </a:ln>
        </p:spPr>
      </p:cxn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8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9319440" y="1990800"/>
            <a:ext cx="2898000" cy="6840000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rgbClr val="2D3363"/>
                </a:solidFill>
                <a:latin typeface="Gill Sans MT" pitchFamily="34" charset="0"/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400" b="1">
                <a:solidFill>
                  <a:srgbClr val="8ACBCA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/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 sz="1200"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 sz="1200"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4165F22-3A8F-4659-941F-BE016B3D3A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1 CHART +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in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300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9319440" y="1990800"/>
            <a:ext cx="2898000" cy="6840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1">
                <a:solidFill>
                  <a:srgbClr val="767F73"/>
                </a:solidFill>
              </a:defRPr>
            </a:lvl1pPr>
            <a:lvl2pPr marL="0" indent="1588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b="0" i="1">
                <a:solidFill>
                  <a:srgbClr val="00B0F0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 i="1">
                <a:solidFill>
                  <a:srgbClr val="767F73"/>
                </a:solidFill>
              </a:defRPr>
            </a:lvl3pPr>
            <a:lvl4pPr marL="2667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&gt;"/>
              <a:defRPr/>
            </a:lvl4pPr>
            <a:lvl5pPr marL="5334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Verdana" pitchFamily="34" charset="0"/>
              <a:buChar char="−"/>
              <a:defRPr/>
            </a:lvl5pPr>
            <a:lvl6pPr marL="812800" indent="-2794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6pPr>
            <a:lvl7pPr marL="1079500" indent="-266700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8000" y="1969200"/>
            <a:ext cx="85716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268287"/>
            <a:ext cx="13004800" cy="1224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87CD3FF-CFA2-4C44-857F-C0E07EA398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216650" y="9223375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99" tIns="0" rIns="129999" bIns="65000" numCol="1" anchor="b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4D4D4D"/>
                </a:solidFill>
                <a:latin typeface="Verdana" pitchFamily="34" charset="0"/>
              </a:defRPr>
            </a:lvl1pPr>
          </a:lstStyle>
          <a:p>
            <a:fld id="{C9AED4F6-2A55-4518-96DF-55E6C863FFA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13004800" cy="268288"/>
          </a:xfrm>
          <a:prstGeom prst="rect">
            <a:avLst/>
          </a:prstGeom>
          <a:solidFill>
            <a:srgbClr val="FFE400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bg-BG" smtClean="0"/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-11113" y="9491663"/>
            <a:ext cx="13015913" cy="268287"/>
          </a:xfrm>
          <a:prstGeom prst="rect">
            <a:avLst/>
          </a:prstGeom>
          <a:solidFill>
            <a:srgbClr val="2D3363"/>
          </a:solidFill>
          <a:ln>
            <a:noFill/>
          </a:ln>
        </p:spPr>
        <p:txBody>
          <a:bodyPr/>
          <a:lstStyle>
            <a:lvl1pPr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bg-BG" smtClean="0"/>
          </a:p>
        </p:txBody>
      </p:sp>
      <p:sp>
        <p:nvSpPr>
          <p:cNvPr id="1029" name="Rectangle 4"/>
          <p:cNvSpPr>
            <a:spLocks noChangeArrowheads="1"/>
          </p:cNvSpPr>
          <p:nvPr userDrawn="1"/>
        </p:nvSpPr>
        <p:spPr bwMode="auto">
          <a:xfrm>
            <a:off x="0" y="9556750"/>
            <a:ext cx="3549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GB" altLang="bg-BG" sz="1100" b="0" dirty="0" smtClean="0">
                <a:solidFill>
                  <a:schemeClr val="bg1"/>
                </a:solidFill>
                <a:latin typeface="Verdana" pitchFamily="34" charset="0"/>
              </a:rPr>
              <a:t>© 2014 RADIO NATIONALE BULGARE</a:t>
            </a:r>
          </a:p>
        </p:txBody>
      </p:sp>
      <p:pic>
        <p:nvPicPr>
          <p:cNvPr id="1030" name="Picture 2" descr="http://bnr.bg/img/logos/bnr.png"/>
          <p:cNvPicPr>
            <a:picLocks noChangeAspect="1" noChangeArrowheads="1"/>
          </p:cNvPicPr>
          <p:nvPr userDrawn="1"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73038" y="8924925"/>
            <a:ext cx="14335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7" r:id="rId19"/>
    <p:sldLayoutId id="2147484238" r:id="rId20"/>
    <p:sldLayoutId id="2147484239" r:id="rId21"/>
    <p:sldLayoutId id="2147484240" r:id="rId22"/>
    <p:sldLayoutId id="2147484241" r:id="rId23"/>
    <p:sldLayoutId id="2147484242" r:id="rId24"/>
    <p:sldLayoutId id="2147484243" r:id="rId25"/>
    <p:sldLayoutId id="2147484244" r:id="rId26"/>
    <p:sldLayoutId id="2147484245" r:id="rId27"/>
    <p:sldLayoutId id="2147484246" r:id="rId28"/>
    <p:sldLayoutId id="2147484247" r:id="rId29"/>
    <p:sldLayoutId id="2147484248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00163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300163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2pPr>
      <a:lvl3pPr algn="l" defTabSz="1300163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3pPr>
      <a:lvl4pPr algn="l" defTabSz="1300163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4pPr>
      <a:lvl5pPr algn="l" defTabSz="1300163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5pPr>
      <a:lvl6pPr marL="457200" algn="l" defTabSz="1300163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6pPr>
      <a:lvl7pPr marL="914400" algn="l" defTabSz="1300163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7pPr>
      <a:lvl8pPr marL="1371600" algn="l" defTabSz="1300163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8pPr>
      <a:lvl9pPr marL="1828800" algn="l" defTabSz="1300163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9pPr>
    </p:titleStyle>
    <p:bodyStyle>
      <a:lvl1pPr algn="l" defTabSz="1300163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Font typeface="Verdana" pitchFamily="34" charset="0"/>
        <a:defRPr sz="1400">
          <a:solidFill>
            <a:srgbClr val="1C1C1C"/>
          </a:solidFill>
          <a:latin typeface="+mn-lt"/>
          <a:ea typeface="+mn-ea"/>
          <a:cs typeface="+mn-cs"/>
        </a:defRPr>
      </a:lvl1pPr>
      <a:lvl2pPr marL="276225" indent="-274638" algn="l" defTabSz="1300163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Font typeface="Verdana" pitchFamily="34" charset="0"/>
        <a:buChar char="&gt;"/>
        <a:defRPr sz="1400">
          <a:solidFill>
            <a:srgbClr val="1C1C1C"/>
          </a:solidFill>
          <a:latin typeface="+mn-lt"/>
        </a:defRPr>
      </a:lvl2pPr>
      <a:lvl3pPr marL="538163" indent="-260350" algn="l" defTabSz="1300163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Font typeface="Verdana" pitchFamily="34" charset="0"/>
        <a:buChar char="–"/>
        <a:defRPr sz="1400">
          <a:solidFill>
            <a:srgbClr val="1C1C1C"/>
          </a:solidFill>
          <a:latin typeface="+mn-lt"/>
        </a:defRPr>
      </a:lvl3pPr>
      <a:lvl4pPr marL="801688" indent="-261938" algn="l" defTabSz="1300163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Char char="•"/>
        <a:defRPr sz="1400">
          <a:solidFill>
            <a:srgbClr val="1C1C1C"/>
          </a:solidFill>
          <a:latin typeface="+mn-lt"/>
        </a:defRPr>
      </a:lvl4pPr>
      <a:lvl5pPr marL="1058863" indent="-255588" algn="l" defTabSz="1300163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Char char="»"/>
        <a:defRPr sz="1400">
          <a:solidFill>
            <a:srgbClr val="1C1C1C"/>
          </a:solidFill>
          <a:latin typeface="+mn-lt"/>
        </a:defRPr>
      </a:lvl5pPr>
      <a:lvl6pPr marL="1516063" indent="-255588" algn="l" defTabSz="1300163" rtl="0" fontAlgn="base">
        <a:lnSpc>
          <a:spcPct val="95000"/>
        </a:lnSpc>
        <a:spcBef>
          <a:spcPct val="60000"/>
        </a:spcBef>
        <a:spcAft>
          <a:spcPct val="0"/>
        </a:spcAft>
        <a:buChar char="»"/>
        <a:defRPr sz="1400">
          <a:solidFill>
            <a:srgbClr val="1C1C1C"/>
          </a:solidFill>
          <a:latin typeface="+mn-lt"/>
        </a:defRPr>
      </a:lvl6pPr>
      <a:lvl7pPr marL="1973263" indent="-255588" algn="l" defTabSz="1300163" rtl="0" fontAlgn="base">
        <a:lnSpc>
          <a:spcPct val="95000"/>
        </a:lnSpc>
        <a:spcBef>
          <a:spcPct val="60000"/>
        </a:spcBef>
        <a:spcAft>
          <a:spcPct val="0"/>
        </a:spcAft>
        <a:buChar char="»"/>
        <a:defRPr sz="1400">
          <a:solidFill>
            <a:srgbClr val="1C1C1C"/>
          </a:solidFill>
          <a:latin typeface="+mn-lt"/>
        </a:defRPr>
      </a:lvl7pPr>
      <a:lvl8pPr marL="2430463" indent="-255588" algn="l" defTabSz="1300163" rtl="0" fontAlgn="base">
        <a:lnSpc>
          <a:spcPct val="95000"/>
        </a:lnSpc>
        <a:spcBef>
          <a:spcPct val="60000"/>
        </a:spcBef>
        <a:spcAft>
          <a:spcPct val="0"/>
        </a:spcAft>
        <a:buChar char="»"/>
        <a:defRPr sz="1400">
          <a:solidFill>
            <a:srgbClr val="1C1C1C"/>
          </a:solidFill>
          <a:latin typeface="+mn-lt"/>
        </a:defRPr>
      </a:lvl8pPr>
      <a:lvl9pPr marL="2887663" indent="-255588" algn="l" defTabSz="1300163" rtl="0" fontAlgn="base">
        <a:lnSpc>
          <a:spcPct val="95000"/>
        </a:lnSpc>
        <a:spcBef>
          <a:spcPct val="60000"/>
        </a:spcBef>
        <a:spcAft>
          <a:spcPct val="0"/>
        </a:spcAft>
        <a:buChar char="»"/>
        <a:defRPr sz="1400">
          <a:solidFill>
            <a:srgbClr val="1C1C1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68425" y="1666875"/>
            <a:ext cx="6934200" cy="2849563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bg-BG" smtClean="0"/>
              <a:t>Radio Enfants</a:t>
            </a:r>
            <a:br>
              <a:rPr lang="fr-FR" altLang="bg-BG" smtClean="0"/>
            </a:br>
            <a:r>
              <a:rPr lang="fr-FR" altLang="bg-BG" smtClean="0"/>
              <a:t/>
            </a:r>
            <a:br>
              <a:rPr lang="fr-FR" altLang="bg-BG" smtClean="0"/>
            </a:br>
            <a:r>
              <a:rPr lang="fr-FR" altLang="bg-BG" smtClean="0"/>
              <a:t>Radio Nationale Bulgare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82713" y="4518025"/>
            <a:ext cx="6935787" cy="646113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bg-BG" smtClean="0"/>
              <a:t>Festival des Arts 5 – 12 Avril</a:t>
            </a:r>
            <a:endParaRPr lang="en-US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pPr eaLnBrk="1" hangingPunct="1"/>
            <a:r>
              <a:rPr lang="fr-FR" altLang="bg-BG" sz="3800" smtClean="0"/>
              <a:t>QUELQUES FAITS MARQUANTS SUR LA BULGARIE</a:t>
            </a:r>
            <a:endParaRPr lang="bg-BG" altLang="bg-BG" sz="3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163">
              <a:defRPr/>
            </a:pPr>
            <a:fld id="{45E32A36-0FB2-4DEA-8088-3D50B607E2B1}" type="slidenum">
              <a:rPr lang="en-GB">
                <a:latin typeface="+mn-lt"/>
                <a:cs typeface="+mn-cs"/>
              </a:rPr>
              <a:pPr defTabSz="1300163">
                <a:defRPr/>
              </a:pPr>
              <a:t>10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41988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781050" y="2068513"/>
            <a:ext cx="5640388" cy="6840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bg-BG" smtClean="0"/>
          </a:p>
          <a:p>
            <a:pPr lvl="3" algn="l"/>
            <a:r>
              <a:rPr lang="fr-FR" altLang="bg-BG" sz="1300" smtClean="0"/>
              <a:t>Le premier Royaume Bulgare est fondé en 681 par le khan Asparoukh, il y a 13 siècles.</a:t>
            </a:r>
            <a:r>
              <a:rPr lang="en-US" sz="1300" smtClean="0"/>
              <a:t> </a:t>
            </a:r>
          </a:p>
          <a:p>
            <a:pPr lvl="3" algn="l"/>
            <a:r>
              <a:rPr lang="fr-FR" altLang="bg-BG" sz="1300" smtClean="0"/>
              <a:t>La Bulgarie fait partie de l’Empire Ottoman pendant 5 siècles.</a:t>
            </a:r>
          </a:p>
          <a:p>
            <a:pPr lvl="3" algn="l"/>
            <a:r>
              <a:rPr lang="fr-FR" altLang="bg-BG" sz="1300" smtClean="0"/>
              <a:t>La population de la Bulgarie est évaluée à un peu plus de 7 millions d’habitants.</a:t>
            </a:r>
          </a:p>
          <a:p>
            <a:pPr lvl="3" algn="l"/>
            <a:r>
              <a:rPr lang="fr-FR" altLang="bg-BG" sz="1300" smtClean="0"/>
              <a:t>Sofia est la capitale bulgare et c’est aussi la plus grande ville du pays. Le nom Sofia en grec signifie « sagesse ».</a:t>
            </a:r>
          </a:p>
          <a:p>
            <a:pPr lvl="3" algn="l"/>
            <a:r>
              <a:rPr lang="en-US" altLang="bg-BG" sz="1300" smtClean="0"/>
              <a:t>Rosen Plevneliev e</a:t>
            </a:r>
            <a:r>
              <a:rPr lang="fr-FR" altLang="bg-BG" sz="1300" smtClean="0"/>
              <a:t>s</a:t>
            </a:r>
            <a:r>
              <a:rPr lang="en-US" altLang="bg-BG" sz="1300" smtClean="0"/>
              <a:t>t l</a:t>
            </a:r>
            <a:r>
              <a:rPr lang="fr-FR" altLang="bg-BG" sz="1300" smtClean="0"/>
              <a:t>e président bulgare actuel</a:t>
            </a:r>
            <a:r>
              <a:rPr lang="en-US" altLang="bg-BG" sz="1300" smtClean="0"/>
              <a:t>.</a:t>
            </a:r>
          </a:p>
          <a:p>
            <a:pPr lvl="3" algn="l"/>
            <a:r>
              <a:rPr lang="fr-FR" altLang="bg-BG" sz="1300" smtClean="0"/>
              <a:t>Le drapeau bulgare est composé de trois rayures horizontales: blanc, vert, rouge.</a:t>
            </a:r>
          </a:p>
          <a:p>
            <a:pPr lvl="3" algn="l"/>
            <a:r>
              <a:rPr lang="fr-FR" altLang="bg-BG" sz="1300" smtClean="0"/>
              <a:t>La plupart de la population bulgare est orthodoxe mais il y a aussi des minorités musulmanes, catholiques et juives. La plus ancienne église slave orthodoxe dans le monde se trouve en Bulgarie.</a:t>
            </a:r>
          </a:p>
          <a:p>
            <a:pPr lvl="3" algn="l"/>
            <a:r>
              <a:rPr lang="fr-FR" altLang="bg-BG" sz="1300" smtClean="0"/>
              <a:t>Plovidiv est la deuxième plus grande ville bulgare et la plus ancienne ville d’Europe.</a:t>
            </a:r>
          </a:p>
          <a:p>
            <a:pPr lvl="3" algn="l"/>
            <a:r>
              <a:rPr lang="fr-FR" altLang="bg-BG" sz="1300" smtClean="0"/>
              <a:t>La Bulgarie a adhéré l’Union Européenne en 2007 avec la Roumanie</a:t>
            </a:r>
          </a:p>
          <a:p>
            <a:pPr lvl="3" algn="l"/>
            <a:r>
              <a:rPr lang="fr-FR" altLang="bg-BG" sz="1300" smtClean="0"/>
              <a:t>La monnaie officielle bulgare est le lev.</a:t>
            </a:r>
          </a:p>
          <a:p>
            <a:pPr lvl="3" algn="l"/>
            <a:r>
              <a:rPr lang="fr-FR" altLang="bg-BG" sz="1300" smtClean="0"/>
              <a:t>Un tiers du pays est couvert par des forêts.</a:t>
            </a:r>
          </a:p>
          <a:p>
            <a:pPr lvl="3" algn="l"/>
            <a:r>
              <a:rPr lang="fr-FR" altLang="bg-BG" sz="1300" smtClean="0"/>
              <a:t>Pendant 700 ans la Bulgarie faisait deux fois sa taille actuelle.</a:t>
            </a:r>
          </a:p>
          <a:p>
            <a:pPr lvl="3" algn="l"/>
            <a:r>
              <a:rPr lang="fr-FR" altLang="bg-BG" sz="1300" smtClean="0"/>
              <a:t>La Bulgarie est l’un des plus grands producteurs de vin dans le monde.</a:t>
            </a:r>
            <a:r>
              <a:rPr lang="en-US" altLang="bg-BG" sz="1300" smtClean="0"/>
              <a:t> </a:t>
            </a:r>
          </a:p>
        </p:txBody>
      </p:sp>
      <p:sp>
        <p:nvSpPr>
          <p:cNvPr id="41989" name="AutoShape 7" descr="data:image/jpeg;base64,/9j/4AAQSkZJRgABAQAAAQABAAD/2wCEAAkGBhQSERUUExQWFRQWGBsaFxcYGBocGhobHRsaGB4cFhogHyYgGBklGh8YHy8gIycpLCwsGB4xNTAqNSYrLCoBCQoKDgwOGg8PGiwkHyUvLSwvMiosLCosLDQsLCwsLCwsLCwvLCwsLCwsLCwsLCwsLCwsLCwsLCwsKSwpLCwsLP/AABEIARMAtwMBIgACEQEDEQH/xAAcAAACAwEBAQEAAAAAAAAAAAAABQQGBwMCAQj/xAA9EAACAQIEBAQDBgUDBAMBAAABAhEAAwQSITEFBkFREyJhcTKBkQdCobHR8BQjUsHhM2LxFSRykoKishb/xAAaAQACAwEBAAAAAAAAAAAAAAAABAECAwUG/8QAMREAAgIBBAECBAUCBwAAAAAAAAECEQMEEiExQVHwEyJhcTKBkaHBFCMVQlJiseHx/9oADAMBAAIRAxEAPwDXqKKK8kNBRRRQAUUUUAFFFFABRRRQAUE0u4px+zYDZ3GYfd666VnHF/tDfOfPFppA0MMfT07Dr60zi0s8nPQGrNdA0JEkwPft+VeprFk5luM4fPEkCJOmoJj5Df0Hzc8P5uupiC6NnsuQCrSPnrsfX863lomlwwo1CikPCuc8Pebw84W5MZT1Oux9qfUlOEoOpIAoooqgBRRRQAUUUUAFFFFABRRRQAUUUUAFFFFABRRRQAV5utCkjcA/lXqq5zPztawgyiLl3ooOg1jzkfD7b1aEXJ0i0ISm6ijGeZeYLhxLA/7ixM6AnJ5e0bkHtpFVhuNB7dsEqMiMADmaWPp0JOsk9TpT/jPDWxF17r7uSx8sATrp6VGHAk0119APwr0EcqS6Hv8AD5P/ADIWYbmdltAOuZgWM6jeInpE6abAVI4RzFdUrovhgNodG0GY+up0mO1Nl5eEQQT86MXwIASBEdelR8aL4ov/AId/v/Y74Xmu1bXxA4F3pqJMmOuhgGJMada/QHDr2ezbbfMiN9VBr804ng5YSTnI2n/PzrVORPtGZstjGCDELdgAHsGA0Hak9Wt8U4royyaGcFuTTNKor4jhgCCCDqCDII7g9RX2uUIhRRRQAUUUUAFFFFABRRRQAUUUUAFFFFABRRSnmbmBcJZzkZmJhVnc+voNPrUpW6RMYuTpCrnbm04YeFa/1mG/9IO0f7vy37VROHcLzg3LjRrqx1JO8CoF3FtcZrjyXY6nrM7T331r0bjsFEswUQAAYJ7diKeWNxVI9BgwrFGvJZrHDbIBO4IHxkaT9INccRy4pMoY3mdfaDUDAYJkAY2WZywkFJyqAQFXWCTtPTNtpTm7xBwyr4L+YDUkAAnWJ11id4HrWTTT4YzwesPwm2qwVDHqSPy7V4/6JakmNIgCTp6771NsFmElCvpofyr1WO5luCucR5VWJtzO5B3Pt0+VV29hSuo1HetGKkbilON4IGJKQCdY6T/YUxjztdlXH0PfInN+RhZusBbPf7h7jspO46TPedNrBsXgWtOekHUeh/MRWr8lca8awEY+e1Cn1X7p+mh9p61XPBfiicfW4K/uL8yxUUUUqc0KKKKACiiigAooooAKKKKACiiigAJrK+Y7z43FZg6raUlbIY/FGhK7jU9TA1FaLx7G+Dh7ryAQpyztmOgHzMCsssW3uIEFstE5WE6SdSx2K1vhT7R0dFBczYz4Vy3bS2rXhnYjRT0iOh2P7926YdbcgCRmPcCTr0rzeW5EmEYyQo1InYk9Omnv6V7ThF425a6V0+4s5p2J16CZ9a1enzS5Y5/V4l3I9uYED0jvB1P6fOvhJUGd+h7jr8q6Yjl+VQ6yCCTnOmmpM6R7frUXFcMSTlLMk6eY7Doesb7+tWWik/KMv67H5TO56nUD7p/L3r14ukiO+2xOn+fnXvF8HQ2R4ZNolpJLGevl1nTXp0A3oxXATdKtbuFFKjaN9pjrI/WqvRy9SVrcT7s4h/KZMzGnY959q9azH3SYHt3FernCw7qiXWUKsHQEk9zO59u1eb/DHtnyP4kGQpENGpMHZmGmmk1V6TIjSOrwy8ivjmDQqCVzagEyRGaNo0J2+KdjUblq4+GuLekFNnUN5sk5c5WfhDDc9RTG67soBRlLiFgBjIG8dD69we1IHuFD4bzojqkrlJz7bwcuadT3NVUZpUzSVZI0mnZrwM6jailfLV2cMgJkpKFpmSpiQe1NKXfBwJR2toKKKKCoUUUUAFFFFABRRRQAV8dwBJr7S3jbrlAY5QesT9PWtcMN81ECJiOJJfPhsoySCJ6kEESO0iuFjDlXIRgBMkZQBrJMRuevr60n4r/LJZdVE/SYkdyP1rxwLHh5keYKYPYgGD01MTXajjjDiIW6od3uFSx8xkgmT3kb6ba/hUFOI5D4Ygzsp3Ou+89O9QsNzPkeLhgSc3UH29x7fjSDF8wWyxEyQZRgIjWRJ79I61dEUaJfcFlQmMwMgfL8PiFclxdu3KbBdz3P96zK/wDaGFuB7lwSBCz7+m0HLqaW8S+0G0QJfMANQvWZ+pnvpUKDA1PG8wWjaJDD8/WPcrrpXS7xSVVlO42HfQ/kaw+3z8NZHlJHlHTy7ydTBzbf3qVh/tGVBpJkGRGk7be1W+G/Qi16mwWcSpYXBM+hmdhInUyM3fpUu7bQXQD5mYzqdhG0dfnWVcM+1hUtBFgEEfFIIn17AgfSmPCecFuXi7uDEZSZgzBMQDJ20ocWSuTR2xMMVyhTrkMbidR0iSPx+sXE2P4i1LBWEQQwgg91aNDB+VIMfzACysLgZlIMA7j4dOk6g1KPMWdWS2urknUgRMaEdANZPtEzVGl0Sm07Q/5etWrE21JGY5irdDAED00nrT+qhiMXktLdAl1Uhj6gA/iJHsasHBsabtsMYEiQOw7H1pDVYElviS5OTtk+iiiucQFFFFABRRRQAUUUUAFIecU/kZv6ew+nQwJp9XLFYYXEZGmGEGDB+RrTFPZNSAyTH83M6eEwXKOv4yN+mx/KqbxLnvwni0JjQkGD+RFOvtE5OxGGts5ANgbt8QO+VYjyyfaNO9Zzwvg9y66ZABJkFoiFiWIO6j8dq9Bj2SjuspJvpE88Rxd/zICAdBB0J1+HMdTPbsK43eE3UjxHYMwJCLmZzE/dEACes994qy2eTP4hcpxTPeJJCRFpmnZTPlJX/bvptUPBYdmv/wANat+AnieHdEnxbijUi4TsANwAAdNNquskea8EvHLi/J85Q5FbEqLrnKk6AjeJ1jqJj/O1WriPKluwgZ3SW+FAi52/8VLCep1I2rSuHcJXwoHlgQCoAI06SP7VQeKcu+Ebly7YfEu5JBbzenwnQH2jQVy46qWSdt0vQf8AgQhGkrfllNVEN2CqMFzeI6qGtosA/wAtlM3rkHUCBpt96oi4yy7i2qW2QwqqoaSf6iWAGupI0iNJp3i+NsGi5YuKSfKPINDJkTPliJJIjQVDuC1dg3MO4zd7ZBY9sw6xB32rpJuuUJNc8M8WOWbLMVVcxEE6mBvoSfy9q9XOVkUgAMG0jKxP4d6t9jhBwlgXWQar5F3ABjV+5Omp/wCKldwt2+z52gNMBZ8u47dR17ad5yhlc26fBrLGopccnK7wvEWnTIzXS+ZRbOpkasCV+BgRs0RladjUvhPOWS5GIXwySDlPt98fdEiYPcHbU8MJy54YlLnnWMrHKSsa+VWBjzEtpB9d57cD+zvEY2+WRg624Z2dolmZmgDpJkwPWtXKFXJmDUkaJwvj3jo6KobxIyiZA01mO+n1q88A4d4NlVJk9fff6Uq5X5KXCwzNneCIjQTuZOpP+e9WeuTqdQpLbEsFFFFIAFFFFABRRRQAUUUUAFFFFACzmXGizhLzkgQhiRIk6DSDOsVhnDsMLV2/aaNbKFN9BnDNqRp8Vbbzhw5r+DuovxQGG/3WD6AbnSsWxXGrYazeZmBRjZvL3R1iZ6Ltrp8J1rqaNXjlXZaDSdlh42bdu0q2lLXFQusbAnRW9W0MR+GlZ/wji5tvbYAvdJLExrLNouY920k7VcuO4W4LQZTMrkLCYI1KMIGm5B1PSqhyZZCX0ZoGVXuM5MZYlFYd41MU1porY75NdRJqarg33gmKDJ69QDI6SJ601v4NbiQe37+dZ7yvxjNaS4uisJyjWB016nr03E1aMLxcuwRTBO5O9ch/25OLQ24OaU4srPMHLr2zCZTrIBAK9pgjymKi8M5UuXbim+SBI02AHQKBoB+4q84vErbH+7qTv/z6UqwXG/EuSFdgpEsFOUdpMQPrVlnybdq6J+HF/M//AEi85cDtW7L5Fy5UJ09jWWPwYXVhrrq8kycxSCR8IXVWA0GjAySelbPzVbzo6nZljT1MVQuX8ELpKk5XXRgdjGkEdDEj5Uzp8+xSf1Mp496j9hG/Byqqlq5daAATc1TQdAwzAT2yxEa6GtK+y/Mtu/aYDyurA9TnU7+nlEe5qOrZCdBI7/v1qV9nvEBcvYyPumzJ9xdH10rPJnlli+CmbCscey60UUUiKBRRRQAUUUUAFFFFABRRRQAUUUUAQeNcTWxZZ316AAgEk6AD97AmvzdzphmsXLgCsbV4LlYn1B6dNx8q3nn62HwjgE5084j08rT7KxPyrFuZeI2r+GNt2Au2ZIkCdemuoEgaDvXY0Edsb9SGuB1yFzRauYRbVx1W5a8iqYl11KwJE9QdfWqY13x7963bI8NrhYsPhW2JJ7aSa7fZ1hbi4lb+R/CAdC4NwKGZGAE2/MT6bHrpSxWayLylct1nCgNvBmdTr21NM48cY5ZbX2WlklKEd3gvvK+JujCrcBUIsTmMTuQFIGw8oj6mrJwbGsSHJGeJPYDoo7etVXh7hguEtSUtwHMyS/UdtPLr3Y1Y8KpkIxyKzZSwjpv9dp2pfUwTVpcjGnyNUvAwxF69iyVsghROZ+g0nTuTp9Rt18Yz7RbeCFux4V1sqAMEQ+UncN6k66TvNVbm77Q1BGFwTNat22ALW/jdp1Csdh3bck1VbfErPhhTh7lxmJD3SfOx6gMDMZQJ1gwdO9cOktXLr08/mGXUc8dmwYnm7DPZNzxRGWQG3j8vXeq1g8QB/wBzaIIzeaNiCd59DpWacPuWSbhuWnNjN5VRjKmGM5S2vlUyZ0j1qwcL5muWR4IfxsPlKgsuV1B0B7soBXXpI+Vno9iezkI6rc1uL7zBxEBPEBiRrHURM+/T2irB9k/DcmC8Yjz4lvFY7yCPJrA2QqI2BB9ax3mrjBFgIdSwjbQbz+B+tb3yVfD4DDOqhA1pWCDZQdco20G3ypfLj+Fg+7M8+TfMd0UUVzjIKKKKACiiigAooooAKKKKACuV29ExuK8Y/HpZQu5gDfQn8ACY9YpFfxZcM5ceEVzBgWKgTtIjb1HSmdPi3y5Jp1Ys4vjlVmtnVDII1OhOs9/MoB6AmO4ql82fZ2uc358rh2Mz2zZSN9pObuBtVmx4R0BbI2hCXEfZx5gryBodtdp0ivmDxly64sljDMCykA5crSYJ9IGn0rsqTRUrmAdVXBnZEF3NlRm/mlmKq67M3hglQuupmKo3Ot5WxVpyAhKguBqV8xygiSfgy6TtWpXOCW7CZxbW6rm5b82oQh4Ugx6HU6wY9azznXgWYeIo8yTI76z7+3pSuKG3Ub377Gss92FJLoa8kXE8TFXn2S4zaf8Ajm29lJ+QpPxHj2I4hcKYa0fDHlhSASuwAJ2MfnS7gVzPaWyrBfEW6pkfe0j38rH9imPJHNwwdu9ZaVdjAgEk66jSdZ/ZroNeRKz6OU7jYi0q21tOMpCSSSxAnO3SI6TJk9aumHwGDwKql1bl5gBLiIkzMeYET696ScpYS5ir7XboZU6Ax02JnqZ2HYb6GlvN3Crj3LhXRQAiq3/kWPpMRtOnas5x3/K3+hrGWzlIf4vAcOv5shv2iQco0ySQfuic3z321qkY/BizfAtG7dEkEOkZg2jBB95vT/NROEYq7YZQwORnIjWToVJGmoBIMd1Eda0S29u6Mt23JuQpM7E/CfUHae3tQovG+20DkprqjOsLixcsXLTk51UlCdgq+crEfF5QJJ0Ex2b9RcucPFjCWLSzCWkUTvoo39a/PfOOBXDXLeIQ5s6lCpOoYLEsdSem+pHbc7jyjjD4Fi2dSlpFLE7wiiSD39z/AHpbWQc4Lb9zKPfJZKKAaK4hoFFFFABRRRQAUVW8fz3YtloIYAaEMCGMaBYmNdy0R6yAaNzZ9o2cjwnu2wNQARvA7AdQd2PyrWGKUhnFpck3VUaZxDmHD2Dlu3UVv6Zk9DqBtuN6pnGPtdRGK2kG2hff0IA/I1lNzmVWc5t9zBEz61D4m63NQxiPaKdjpIr8Q9j0mNXzuf3GfMXP9y63lbO50zGJGw0PTb8+5qFwfnPE4ZyA0yPNJJgdcoJgT+NKLfAy/wAB1Ee1fMbhLynUx26U/CONcRM5rNT3R444VNUazwnj9i8Q6NacbPbcBH7QsmMxGaIOkgnWKsPDsPatAXLSXLjPosqfJPQQMp1+9MaVi3BuAlxnW5JIkj1/cVo3L+PDg2fEdXA/qg7QZE6zrVXW6kK5NPKMFOiycJsg32tXkKwXcA6fFkg9iYUifU0i5rwS+IwCwrayPh1kAfOCfWaZYQ2rLiWZToCYO2vmE7DQ9YrnxzGKl5l0dPDQAaFToDr361hqcnwobvqZYlcqZkFjDNZuug0uWnL253cbEDpBAH7Bq/DAYW/g/wCIRALsasoE6jQ+hG3zFQebuWwyePZkFZyt1H+1gd1OwPSdd5NK4Jxq8tt7KHXKSo9ZEjU6aTpFNYsqzwUosznF45bWaxyriLSYB2txovkB7R0694+dU/n/ABhSxYC6Z1JbfXNqdem29QOUeJv4RU5oWQemh6b6wPbSp/E7y4jh63bkHwS1sgjWdww7aFR8jWiVSI7RWeI3f5mGeysqLQyjXpmLD3Gunr61onGLKLasX7bRKoMvYoR19WP40l5c4b43DbiGPEtqLts9VK5SSDoQQmsdY60j49xMlcqZsr6BR8JOYZhsDAYQDp7dal8ukQuFYcRwBvW7N4Kcz38sk6kMXZYEx8IH/rW4cuW87eI2bQmIMLEnQkH2n9N88w3BGu3MLYWVt2B/EXPKILE5baIdwcoY6/dM66VaOYsbdwtu2zC2LezZGUsug0RTlDv6azG+1Z5OVRMIuUqRpStOtfaTcrcesYmyps3TcgebNo4O3mHTXtp2pzXnpKnRZxcXTCiiiqkBRRRQB+d7vGUDalJ+Zj6bUqx2J8YjJBPUdf0Aj86r3ErMeYEyTqJ9Pxphy9jgjeYGes+uu2/Su/8ADSjuR3o6hrM8UlX8+hwx3AXEu2g9h+tQrGEulSVBKz8v+KtPMXGQ6ZF3g6z89KQ4HijKpWQREaT29vxrSE5uNiebBhWVJtqxtwHiaJAY6+p0kb1B5k4uLwAURBMxt0pNeQlzoROsdv0q1YXC2hhjMSenU+n5VEoqDUi+PJPUxlj6ri/UQcP449oQNqb8M4pcN5LqDMymSG2I6g/rS3A8NR7xQnTT9/2qTdY4e4AhncR+Ox2/Kpntb4XJXBHLGDWV/L19eHX6fwaLc+050ULfwyXDMwrAAgagGQSNSfTX3ry3HLWLsXbmFstavpqbJYPoT8SgRI9O+nXXOLOPOfxLgKgHYjQ+/f8AKmC4tkdcVhXyx5WU6AjqCOx/cUvmxfEjtfv6EyxY382Jc+n09afJesBxe42HV7zBXDENmAUFdINydBMbHv6VWuZ+UZH8XhCjgN51tOHg79KeYFF4jgb3gsucZCUY6o6tmhu6tEBx0J6giovC3bCWsS98gl4JyagRp6STtoIrm4pPBJyXErraYTSnH5ircOx6rcXELrMLfToOkx29fX3qwcQ4bFjGKmou+C9rcnJLByBE+Utr7nXtXeI8Jys92yDaK5c9q6AmjiQQSYKsNh9OlT+Gcxr4CEDKbJKanTJc3WY2kZhPUa967sZqatCDTXDPGA4w4w2JRCFYq51JDHIUnpuEEASZnXalnDCPFVicyWknpJMZmA113OtM8KPDe4zMsOxZZyzqvm6npofY96Q4q4VvsVAVYgBR9xtJAB8w1nftWiIafBrPIvEzYwniHKXuk3XJYAAOQF1bRTlCrl7D2o4zxVr4yFvL1jQHb8B6/wCKoeG4tlyJJFi2ZVTG+UDM8bmZPWMxiunGuZ1KE22822+o9Rpr7UnPdN1E6uDBHBH4mXvuiRa4o2EvhrLEdwpgekesifpWpcp/acl6FxBVX0BIWIJ3La6L00HvWS8rWBcTMT5upO/Tb99qncVw3hkOjQ+w9dtD3pbLjjJ7X2Pzx49RFNr8z9FUVkPJ32itYPhX7RIY/EHO/wD8iQDGkCJ0266pwziaX7YuWzIP1B7MOhrnTxyg+TjZtPPE+evUlUUUVmLn5axHCLg8w8+ug0gfvWvK8FeQSNR1nvOlW/C4uWEpKk6xvFWXiHDLS2ywBB3Gu/1n3+VdaefZw0em2Ju37+pnK8BJTY5z+4/zUe5y0yLO0awCdfcjc1Z8dglFkv4sP23+pI79P+KSXOOMUggjT5f5q8Zt9EuCl2kQuH4K2NAslhqY0U+veoWJwGQy93X+kGNPlT2xhMtgHMAzkdtAfWe2vzqHxzhKeGrp8WgOvQ99e061pGVvszzQSj8sbrx/0hNhhLlk0jSQNzvP0qVw7hviOzl9Rp/zUfCTh2LAZlPzj3Hz3rxi7jXLma2CqncjT9JrXvp8Cie1LdH5rul6+qXXv1G124b1ooACRoWHQD8j6V54JbLWispHUdQe57Vyw1u5hVzMQyHddiDuNY7kj96SuFopLOCoza6HX5dvfeqNUqN4S3yUmqaXK9/Uim5dwV0XrOjbGPhZTurDqDA09iNQDV24bibXEsPdRMtpvDOhYeWCGOaexGjbEHXY0pTBi8HU/diD8p+tVHH4F7Nxsh3DBo7EEEeoispY4Zmr4kumLanDKD+JBWvKX/KLbypyyuIRrt92uZ2K+EhIaAspdMypXN0MwPwr3MULeZ7TKxPkcW7QW0QFC+QAkEGJJ761oXMnEF/hbz+KbgPhS6p4Ra3mtK4CCIGWVPca9aznjeMW7irj2U8G0WHh2hqAug7/ADPSSanBOc5ObdJNqvsJPFFpXbb9+/USrfJXIT5QZ226GOwP9hU3BWVXzTqAZA1qe/DLYTXyMbOc5zGckkgW99TsB/tpLnYZrY1EnbfSm93xFSK44rTtTly/H0fgZcIxyq5kbknXqPc9RU/iuES9qh842ERJ9KUW8vhAA77mJg+vb0rnbxNy24kkwZEf2NV227iOLMo41DKrT8rxZMwvEL2HOVgfnr89PzrpiOMXWcZ1MfvU96ZWscHINwaCY0PpuPrUzG5ComNTE9u9ZuSfgbhgyRSSm/pwvbJmDvWrqRs3r36fv0qzctcdbCXVJLFCfMARqJ0mZnv+FUnGnKg8PTMfu9fn32pvw/BsE8zkgzSuSKa5GJwUo0+jeMDxC3eXPbYMu2nQ9iOhorH+VOaLuEdsg8S22rITGuwYHWG29x8iCkZ6eUXSOPPRTUvlVomYfhly3bF0KhUQROp76D2pHxbH3HfzHbb2/WtJxz/y8qLoug7aCAP7VTuMctPoxYZ2lrjEwqiBoBuBMwPUVfBlTdzOxFtoQ8PwAuOBEnYe5prxblnImcQYAkAd9/l+tM+XODMVZlOUEEA9d9TrttHeueKFx1a27GV6AavOxkTWkszc+GWVGcW8IzuUB0Gkn0OlPsZyxcS1bdtUAEidI9fWmtrhCW4M+b7yEEHU94if1qbi7V24fCAKqTsdQo7z1960eXngs2ytcQwavai2uYrBjXbtS3i2HuhR4aLA+IbEH0q/4fhq4UFmHidtNj67j0n86THEpcZmgLO6zpH6VMMvPCtFJJ1V0Z/jLt++ApWPTbamWH5LZ7UqMxUSese3SKsT8G8diqDbqNYJ/ACpGD4Lew5CAk5jsevTSK2lnpUuDBaaDblL5n1yVXhFy/Yzhoyjq371NWThHLj3Lgu4hU8yylpiQTOxYdBEmCdalcF4L42LfZja1g/AhOgYkTJmTMEAIepEW/iIS+IX47cCR/TmykDqx1nX1rRc/MKajO8S+FD9fJRsdbCBUuXGzIBatZ1BTw4KeG+0RMa6MG3B1MC9yyVZYtKJbIC18+EWA16aL1jNHrUjmHECHFzXMTl7s2T4fcmNK58F4L/2ht+Ebgb/AFgW8xOpy4YSQuQCSd2ZTPlWqZI7Undc+/Q58JO6QqxGNDulpHFy65VGhB4doI82/BMk5VWZHXvT3C8k2EtsNTcEEsT5oiZHTqJFVvhXDhYxJAfOBle20EBl8w1B2YE5SOhzDvWv8Be3lDuA2kKYBBgMfMQdgB761u0kqXRmpSTUvKMj4hygUZg5yqD8QPlPy6UXOBKoGUkkagN/atJ4rhLeNssMotyBluLMKQZhlmCNtRpB6Vld53wt8278lkJGbX669NiPQiq1Jo6eDPifzTST+3H0/cai7bZAGhY6HQg+lcLOGLkizJHUHb/mpAwwuw5kAjb/ADXm3iP4a55TIO4O/wBaydnWT9DgyXLbhYiTOXpOmmvyp5hsPdKyRl+en+K5/wAdZukMSAw2zH8D+tWDh/MSm0VCqe39/wDy96ynKSXCB89i3B6Sp33orkuIJbyD/PvRVZRbdlDXbfDmcFmgAbDbU6z6waV8SCFCrSLYMuTpmO/uTpsKuLoCIO1Q73CrTNnZQzL8M9N9qSenqqOVDVU+Sj8Q4jcCxZQraZQF0giCRMeojepXAuGSktrm1YyZMjTXeasOKwytpA9hrpvE1GZyRlQR0noPalpTpbUhyOa4/LwVzjnCEQeQKCsGZ2A79zSXE81kQqiSJDE6/MbCaf8AFUZgbaLvoSToB6+vtVXw/CRbvTfXy6kCNCR0iDI+dOYdrXzjSukfcNj3xDhSxn123nYfvQVMu8uAK5LZso6bj3OgA1/WvK8Km6WsoU0kDYjpG/l1n5CmmAvjDPlu6hhAMbDbzE9J/WpnOvwfoD6KW3GLdiAmrSDmM9J+EDYep19BUxebruJi1ZQG65IUAa+8zosbntSHieS7fYovkU+5IOqjT96mrjyzgf4S15ArX7om4483hqToittI0JGuunSnVjUnbRjnzLDC/I+4TglweENrMHv3C4YjQFspYnpIAKgHeCu1QMGww926NJe1bK6nqpY++oH1pjzBaTxrTSQ7FcwntKk9ug9496UcycQt2gLgIcBPDJ6ZVgF4E66EgT2phI8/KTk235KrZwP8XjVAlhbIIWAVLsVUSOvlV3jsu4maaWbw8VraZUtoAqNcbw7guK7Zxaj/AFCTlYuY1OXWABB5QxSF3UoWZ7lwEBghaLdsIC+mXMvilfTP60p4tZYXWV7RYXAqJ/L8R0yiClsEwreJqTo2s7Nqvkuc3B8egzihatFi5i4OHQ3rQAuzOSB/qQwUwPhZ1DowGmZbRkCBXDlfjxKZypYPICr/AFEPI1jUSK64DEMbbKXYkC0FIE5riogYLc1zkXFZZEjQwd4q2B4ytq74aZTbOKZkC7EZ4GUjYREHaDVtK5U4T8GeZRVNeTReG8PLYa3ct58rDK8akMohpE+ZNCwI1E/OovHeAWsSD4xYOsrOQMCOhlYbLudjvXHA8bOZZ8ubM0poUYvciNd5P/q3pNN8Nh5BLqXWAsgy1toU7Hfvl1ke9btV0ZRk4u0Z3YsPZzIYuKpIVlOpHSomKxaspERrI/z2kVpfG+WLZXMnxxOVB8UakqD9YmRDaGKqOM4faCtKjPB33nb/ABG+lYzdM7+mzQnHjwKOD8NW6Dm9vy29dfwpytvwoWAV6afl61V8PiWQypI1mrNgrbXR5ZkwY7yNBHf2qj+vQzOy0YXh1q7aXwzDep/t29RXyoXLWAui7m2RZDa76bD5x9KKRyPbKkwSs2eK8MoO9e6+RVcWSuGeXTIOLuakAajc+lQhagDSAdqb3LQIg9a+XLXlgbgaVXJp3Nt2MwyqKorOLuCwC8DL1nf5dhUDB3hibhbKqgDRoEk6zHt3pvzBwYNaaTJjRfUdvWkXJfC3fOSIVSN/6uv00rOONpP/AFHThkjsc7/M7cUxS4NZABZyTOx6Zj2/vrVWxuHfE2nukwpBjzagDt6+8U++0G1GVdS0HKAO41+fw1TcF4t0C0GJtyJE6anT1jf00pnBj+Xc+zbE7in6nLl/lQ3LmjnJEu5+6OpYTB7b1f8Ah1m1Yw7G2rMAVAn78algD8ImdY26a1D4Mr2bUMq5G0W3GrP0zd/iGh7DsZ+8LLEk3NZBT2XMFaPaGro43xZydbllKe3wiH/1I3GLXOkGT6Pv6aMaovNXEH/k21UMXEBZ3zDr6SfTarZx2+FtsFJkXDljbKuQR/8Amk+Gw+Yq7AQPh7yIB/X51pu2LcxB9WQ+B8u/w4IzkhiSRGoicjI26OoJ7g5mBBFWXDHRvPbQtbyFv5qSZ+IqisC0EjUkEHWohFFcyWSUpbmVhllFUjhxLOw8GyBbQAjOAFTM2bM9q0Ncxn4m8OJHl8oqPw3gdqwAEQZh98iWJ7z0+VT6KHklVIrKTl2L8Xh2ny7bdt2J/M/hVm5X45kVconPdAZTt5lgR/6zSgrNRbeHdZCyfhCkbg9Mv/y6etOYc25bZF4ytUy1cTx9nxCVBXIV8TQ6STBkRpIBDbjN9UnGeCBhIMswmB8LezdW9YEx668bXFA1xiRAYBHWf6QIPtmBnsGNWBbpDm0sMgIXKw0Mj4cw+HpApmSRtDJLHK4lJwnBlN3KVhhplI6k9Z21796uWB4GbL5kKnTWZHfb/mu/FOEeZnFu6jKBl+Fl0jSdCfTeu3DcQ7L5xBGh7zpuI36/Oudqdy+x3tPnjmX1PeBDBIYQesADfXpofevtMLHDrjiVQkd9vpO9FIPk2+LjXDkv1LlRRRVTy4V8ivtFXjOUegs53rWYEd654bCLbByiJ3qRRFaRy83JF1N1QnxvBhdbMVBKmVJGont+/wAqVYflgWnICgKTJI+9vvrv+tW2K8XbU0QeNS80MR1c4qkK/wCDXKBA02MCfr33+pqsYzD5FxLkz52RBMR97MPYyY2Mmrq2E7GoHE+D+IhEa5WCnsWUrJrowzY3wmKt27ZjtsNiLyggjNqYOynzbx2/IVbE4euRVPRAunyJjTqaZ8A5JNq1NwfzWAzHXyAJGUawfPrOkwO1PrPBUEaSRE+uhBn3q+V7+uisuSjcRw0zA1Ma/n9Av/2rzf4USXPXTL66de2tXD/+d3hjEaabe/pXW3y4sCcx7xsf0/zSzxryU2spJ4Pv6AR6mDM9tYqQeGCG1ksANtojX3q23uW5PlJXbQgn3/t+NSk4KhmUknU79e3ajZH1DaZ+eEmI9Rr8tflP5Gp2G4YAJAnLBJ7EGQdPX8hV3tcBQR5RtGuuhJP11qZbwCgRGh3EaVTfjj5JUTIuPcJcOGt2/IqktppqWJ+uv1FdOBZvGe1d8uZUEEb+VZj1y6j1Fa4cIv8AivH/AE21nD+GucbNAkQI07aTWn9bFKqsv9BTwXB3FtohEBPK0knbYqeoIgx0mPaceDKXDGIGpAESe8iDTGilMmolPjwWjJxdo+KoGg0FFfaKXKhRRRQAUUUUAVD7RnxNmx/FYe/dRbRU3rai1DWp8xXMshwCDuZiI6135f4ybtg4832ew6tkswnlhgEEgA+OYysmYjO8CKY8Z4Zdv3Laza/hgwa6jBs7xPl/pKTlJBmYINUzCfZrjbUJZxdq3ZTENftrldjbzArABIVoBzAEQG16mnYfDlj2yaT/AI9Cjuyyj7QsJGELMUXFi4UZyiqhtgFlvHN5Hk5YE+aRpX3F8xDEcPxd7DtcttZF9Q0LmD2QTIHmBUkdehO1KODfZs1m9hy15btjD3MWVtusk28QirkbSCQ2djIg5qY8P5Pezw/E4VHt5rzXypykIi3pEQP6VJ200FQ1hVbX5/l/xQciLgPMV3GJhrC425h8R4Nu8xuWRnxGYK7lMyKhsgFlBTzGCfhSblmxXPeFTENhy58RVc6QVLoodrQM/wCqFIMbaxMggKMZyPiHwmDti5YTEYJrfhXgGIyogXUEEy0ajbY7ilvLfArmI4hibjOi2sPxFruUA5zc8ILAO2SCPUZfWtHHFO3fCv315I5Rb8JzdaufwpVLsYq291TlEW0RVYm9DHJ8SqInzECleH+1PBPbt3FNwi7iPAVcozZiRDMM3ktwQZaDB2qpcD5Te4/EMEty0Ltm1asi+JI8O9eu4i6jL0JB8M9Rl6a094x9lguNjDauBFxFm3btq2ci2VKBjExBREXqdN6HiwRdSfv2/wBguQ65/wCK3sNhfFsR8ai5BUXchMf9vmBU3pgAMD1gExVf4bzhfa2EW8HW9ixhsPeuIvjKILXDiLYKqtxfhWVEwCywRNo5p5abFWbYt3TavWHW7ZuRIDqCPMvVSCRSa59m/i2cR491TisRcS6bttAqJctCLZRDJ2+LWWzGqY5YlCpd379/lRLuyFwrmu/4eMw2La6MThXCq2Htg3b6srMnhqVIZ2CMSQgXKJ0EkOeTubBewWGe6zXrrrDvZs3WUODBFwqkW2Aic2UbkeWDXrDcFxdhGNt7V3FYgk4jE3BlVMqZUCW1GZ1EABSf6id6a8ucCXCWfDDF2Ltce4wgu7sWZmA0BOm2mlRkljp/fx9ufHVgrM8TnPGHEi0bwTFfxRs+GQjYG4gHm8O7AuLcQFSVLM+ZlGXUqll4DzW5TFeM4e4MfewuHWAMxQIqLAjrLsZ0ljoIFQbf2aXQowrYhG4et7xUttbm+nm8TKlzYDOW1iYZu8VP4NyIV8c4kpcd8RdxFs23v28jXgMynKykjQCd4LD32nLA14/Je/fkhWTPs/4xexODF3EFTdN26DlEKAtxlAUb5RECde9WSqxyJyd/AWnDlGuMxl0NwyuZnCkOTEM77bzJ1Jqz0lm273t6LroKKKKyJCiiigAooooAKKKKACiiioAKKKKCAr4BXyipJOWGwNu2XNtFQ3GLuVUAsx3Zo3b1Nd6KKLvsAoooqACiiipAKKKKACiiigAooooAKKKKAP/Z"/>
          <p:cNvSpPr>
            <a:spLocks noChangeAspect="1" noChangeArrowheads="1"/>
          </p:cNvSpPr>
          <p:nvPr/>
        </p:nvSpPr>
        <p:spPr bwMode="auto">
          <a:xfrm>
            <a:off x="184150" y="-1984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1990" name="AutoShape 9" descr="data:image/jpeg;base64,/9j/4AAQSkZJRgABAQAAAQABAAD/2wCEAAkGBhQSERUUExQWFRQWGBsaFxcYGBocGhobHRsaGB4cFhogHyYgGBklGh8YHy8gIycpLCwsGB4xNTAqNSYrLCoBCQoKDgwOGg8PGiwkHyUvLSwvMiosLCosLDQsLCwsLCwsLCwvLCwsLCwsLCwsLCwsLCwsLCwsLCwsKSwpLCwsLP/AABEIARMAtwMBIgACEQEDEQH/xAAcAAACAwEBAQEAAAAAAAAAAAAABQQGBwMCAQj/xAA9EAACAQIEBAQDBgUDBAMBAAABAhEAAwQSITEFBkFREyJhcTKBkQdCobHR8BQjUsHhM2LxFSRykoKishb/xAAaAQACAwEBAAAAAAAAAAAAAAAABAECAwUG/8QAMREAAgIBBAECBAUCBwAAAAAAAAECEQMEEiExQVHwEyJhcTKBkaHBFCMVQlJiseHx/9oADAMBAAIRAxEAPwDXqKKK8kNBRRRQAUUUUAFFFFABRRRQAUE0u4px+zYDZ3GYfd666VnHF/tDfOfPFppA0MMfT07Dr60zi0s8nPQGrNdA0JEkwPft+VeprFk5luM4fPEkCJOmoJj5Df0Hzc8P5uupiC6NnsuQCrSPnrsfX863lomlwwo1CikPCuc8Pebw84W5MZT1Oux9qfUlOEoOpIAoooqgBRRRQAUUUUAFFFFABRRRQAUUUUAFFFFABRRRQAV5utCkjcA/lXqq5zPztawgyiLl3ooOg1jzkfD7b1aEXJ0i0ISm6ijGeZeYLhxLA/7ixM6AnJ5e0bkHtpFVhuNB7dsEqMiMADmaWPp0JOsk9TpT/jPDWxF17r7uSx8sATrp6VGHAk0119APwr0EcqS6Hv8AD5P/ADIWYbmdltAOuZgWM6jeInpE6abAVI4RzFdUrovhgNodG0GY+up0mO1Nl5eEQQT86MXwIASBEdelR8aL4ov/AId/v/Y74Xmu1bXxA4F3pqJMmOuhgGJMada/QHDr2ezbbfMiN9VBr804ng5YSTnI2n/PzrVORPtGZstjGCDELdgAHsGA0Hak9Wt8U4royyaGcFuTTNKor4jhgCCCDqCDII7g9RX2uUIhRRRQAUUUUAFFFFABRRRQAUUUUAFFFFABRRSnmbmBcJZzkZmJhVnc+voNPrUpW6RMYuTpCrnbm04YeFa/1mG/9IO0f7vy37VROHcLzg3LjRrqx1JO8CoF3FtcZrjyXY6nrM7T331r0bjsFEswUQAAYJ7diKeWNxVI9BgwrFGvJZrHDbIBO4IHxkaT9INccRy4pMoY3mdfaDUDAYJkAY2WZywkFJyqAQFXWCTtPTNtpTm7xBwyr4L+YDUkAAnWJ11id4HrWTTT4YzwesPwm2qwVDHqSPy7V4/6JakmNIgCTp6771NsFmElCvpofyr1WO5luCucR5VWJtzO5B3Pt0+VV29hSuo1HetGKkbilON4IGJKQCdY6T/YUxjztdlXH0PfInN+RhZusBbPf7h7jspO46TPedNrBsXgWtOekHUeh/MRWr8lca8awEY+e1Cn1X7p+mh9p61XPBfiicfW4K/uL8yxUUUUqc0KKKKACiiigAooooAKKKKACiiigAJrK+Y7z43FZg6raUlbIY/FGhK7jU9TA1FaLx7G+Dh7ryAQpyztmOgHzMCsssW3uIEFstE5WE6SdSx2K1vhT7R0dFBczYz4Vy3bS2rXhnYjRT0iOh2P7926YdbcgCRmPcCTr0rzeW5EmEYyQo1InYk9Omnv6V7ThF425a6V0+4s5p2J16CZ9a1enzS5Y5/V4l3I9uYED0jvB1P6fOvhJUGd+h7jr8q6Yjl+VQ6yCCTnOmmpM6R7frUXFcMSTlLMk6eY7Doesb7+tWWik/KMv67H5TO56nUD7p/L3r14ukiO+2xOn+fnXvF8HQ2R4ZNolpJLGevl1nTXp0A3oxXATdKtbuFFKjaN9pjrI/WqvRy9SVrcT7s4h/KZMzGnY959q9azH3SYHt3FernCw7qiXWUKsHQEk9zO59u1eb/DHtnyP4kGQpENGpMHZmGmmk1V6TIjSOrwy8ivjmDQqCVzagEyRGaNo0J2+KdjUblq4+GuLekFNnUN5sk5c5WfhDDc9RTG67soBRlLiFgBjIG8dD69we1IHuFD4bzojqkrlJz7bwcuadT3NVUZpUzSVZI0mnZrwM6jailfLV2cMgJkpKFpmSpiQe1NKXfBwJR2toKKKKCoUUUUAFFFFABRRRQAV8dwBJr7S3jbrlAY5QesT9PWtcMN81ECJiOJJfPhsoySCJ6kEESO0iuFjDlXIRgBMkZQBrJMRuevr60n4r/LJZdVE/SYkdyP1rxwLHh5keYKYPYgGD01MTXajjjDiIW6od3uFSx8xkgmT3kb6ba/hUFOI5D4Ygzsp3Ou+89O9QsNzPkeLhgSc3UH29x7fjSDF8wWyxEyQZRgIjWRJ79I61dEUaJfcFlQmMwMgfL8PiFclxdu3KbBdz3P96zK/wDaGFuB7lwSBCz7+m0HLqaW8S+0G0QJfMANQvWZ+pnvpUKDA1PG8wWjaJDD8/WPcrrpXS7xSVVlO42HfQ/kaw+3z8NZHlJHlHTy7ydTBzbf3qVh/tGVBpJkGRGk7be1W+G/Qi16mwWcSpYXBM+hmdhInUyM3fpUu7bQXQD5mYzqdhG0dfnWVcM+1hUtBFgEEfFIIn17AgfSmPCecFuXi7uDEZSZgzBMQDJ20ocWSuTR2xMMVyhTrkMbidR0iSPx+sXE2P4i1LBWEQQwgg91aNDB+VIMfzACysLgZlIMA7j4dOk6g1KPMWdWS2urknUgRMaEdANZPtEzVGl0Sm07Q/5etWrE21JGY5irdDAED00nrT+qhiMXktLdAl1Uhj6gA/iJHsasHBsabtsMYEiQOw7H1pDVYElviS5OTtk+iiiucQFFFFABRRRQAUUUUAFIecU/kZv6ew+nQwJp9XLFYYXEZGmGEGDB+RrTFPZNSAyTH83M6eEwXKOv4yN+mx/KqbxLnvwni0JjQkGD+RFOvtE5OxGGts5ANgbt8QO+VYjyyfaNO9Zzwvg9y66ZABJkFoiFiWIO6j8dq9Bj2SjuspJvpE88Rxd/zICAdBB0J1+HMdTPbsK43eE3UjxHYMwJCLmZzE/dEACes994qy2eTP4hcpxTPeJJCRFpmnZTPlJX/bvptUPBYdmv/wANat+AnieHdEnxbijUi4TsANwAAdNNquskea8EvHLi/J85Q5FbEqLrnKk6AjeJ1jqJj/O1WriPKluwgZ3SW+FAi52/8VLCep1I2rSuHcJXwoHlgQCoAI06SP7VQeKcu+Ebly7YfEu5JBbzenwnQH2jQVy46qWSdt0vQf8AgQhGkrfllNVEN2CqMFzeI6qGtosA/wAtlM3rkHUCBpt96oi4yy7i2qW2QwqqoaSf6iWAGupI0iNJp3i+NsGi5YuKSfKPINDJkTPliJJIjQVDuC1dg3MO4zd7ZBY9sw6xB32rpJuuUJNc8M8WOWbLMVVcxEE6mBvoSfy9q9XOVkUgAMG0jKxP4d6t9jhBwlgXWQar5F3ABjV+5Omp/wCKldwt2+z52gNMBZ8u47dR17ad5yhlc26fBrLGopccnK7wvEWnTIzXS+ZRbOpkasCV+BgRs0RladjUvhPOWS5GIXwySDlPt98fdEiYPcHbU8MJy54YlLnnWMrHKSsa+VWBjzEtpB9d57cD+zvEY2+WRg624Z2dolmZmgDpJkwPWtXKFXJmDUkaJwvj3jo6KobxIyiZA01mO+n1q88A4d4NlVJk9fff6Uq5X5KXCwzNneCIjQTuZOpP+e9WeuTqdQpLbEsFFFFIAFFFFABRRRQAUUUUAFFFFACzmXGizhLzkgQhiRIk6DSDOsVhnDsMLV2/aaNbKFN9BnDNqRp8Vbbzhw5r+DuovxQGG/3WD6AbnSsWxXGrYazeZmBRjZvL3R1iZ6Ltrp8J1rqaNXjlXZaDSdlh42bdu0q2lLXFQusbAnRW9W0MR+GlZ/wji5tvbYAvdJLExrLNouY920k7VcuO4W4LQZTMrkLCYI1KMIGm5B1PSqhyZZCX0ZoGVXuM5MZYlFYd41MU1porY75NdRJqarg33gmKDJ69QDI6SJ601v4NbiQe37+dZ7yvxjNaS4uisJyjWB016nr03E1aMLxcuwRTBO5O9ch/25OLQ24OaU4srPMHLr2zCZTrIBAK9pgjymKi8M5UuXbim+SBI02AHQKBoB+4q84vErbH+7qTv/z6UqwXG/EuSFdgpEsFOUdpMQPrVlnybdq6J+HF/M//AEi85cDtW7L5Fy5UJ09jWWPwYXVhrrq8kycxSCR8IXVWA0GjAySelbPzVbzo6nZljT1MVQuX8ELpKk5XXRgdjGkEdDEj5Uzp8+xSf1Mp496j9hG/Byqqlq5daAATc1TQdAwzAT2yxEa6GtK+y/Mtu/aYDyurA9TnU7+nlEe5qOrZCdBI7/v1qV9nvEBcvYyPumzJ9xdH10rPJnlli+CmbCscey60UUUiKBRRRQAUUUUAFFFFABRRRQAUUUUAQeNcTWxZZ316AAgEk6AD97AmvzdzphmsXLgCsbV4LlYn1B6dNx8q3nn62HwjgE5084j08rT7KxPyrFuZeI2r+GNt2Au2ZIkCdemuoEgaDvXY0Edsb9SGuB1yFzRauYRbVx1W5a8iqYl11KwJE9QdfWqY13x7963bI8NrhYsPhW2JJ7aSa7fZ1hbi4lb+R/CAdC4NwKGZGAE2/MT6bHrpSxWayLylct1nCgNvBmdTr21NM48cY5ZbX2WlklKEd3gvvK+JujCrcBUIsTmMTuQFIGw8oj6mrJwbGsSHJGeJPYDoo7etVXh7hguEtSUtwHMyS/UdtPLr3Y1Y8KpkIxyKzZSwjpv9dp2pfUwTVpcjGnyNUvAwxF69iyVsghROZ+g0nTuTp9Rt18Yz7RbeCFux4V1sqAMEQ+UncN6k66TvNVbm77Q1BGFwTNat22ALW/jdp1Csdh3bck1VbfErPhhTh7lxmJD3SfOx6gMDMZQJ1gwdO9cOktXLr08/mGXUc8dmwYnm7DPZNzxRGWQG3j8vXeq1g8QB/wBzaIIzeaNiCd59DpWacPuWSbhuWnNjN5VRjKmGM5S2vlUyZ0j1qwcL5muWR4IfxsPlKgsuV1B0B7soBXXpI+Vno9iezkI6rc1uL7zBxEBPEBiRrHURM+/T2irB9k/DcmC8Yjz4lvFY7yCPJrA2QqI2BB9ax3mrjBFgIdSwjbQbz+B+tb3yVfD4DDOqhA1pWCDZQdco20G3ypfLj+Fg+7M8+TfMd0UUVzjIKKKKACiiigAooooAKKKKACuV29ExuK8Y/HpZQu5gDfQn8ACY9YpFfxZcM5ceEVzBgWKgTtIjb1HSmdPi3y5Jp1Ys4vjlVmtnVDII1OhOs9/MoB6AmO4ql82fZ2uc358rh2Mz2zZSN9pObuBtVmx4R0BbI2hCXEfZx5gryBodtdp0ivmDxly64sljDMCykA5crSYJ9IGn0rsqTRUrmAdVXBnZEF3NlRm/mlmKq67M3hglQuupmKo3Ot5WxVpyAhKguBqV8xygiSfgy6TtWpXOCW7CZxbW6rm5b82oQh4Ugx6HU6wY9azznXgWYeIo8yTI76z7+3pSuKG3Ub377Gss92FJLoa8kXE8TFXn2S4zaf8Ajm29lJ+QpPxHj2I4hcKYa0fDHlhSASuwAJ2MfnS7gVzPaWyrBfEW6pkfe0j38rH9imPJHNwwdu9ZaVdjAgEk66jSdZ/ZroNeRKz6OU7jYi0q21tOMpCSSSxAnO3SI6TJk9aumHwGDwKql1bl5gBLiIkzMeYET696ScpYS5ir7XboZU6Ax02JnqZ2HYb6GlvN3Crj3LhXRQAiq3/kWPpMRtOnas5x3/K3+hrGWzlIf4vAcOv5shv2iQco0ySQfuic3z321qkY/BizfAtG7dEkEOkZg2jBB95vT/NROEYq7YZQwORnIjWToVJGmoBIMd1Eda0S29u6Mt23JuQpM7E/CfUHae3tQovG+20DkprqjOsLixcsXLTk51UlCdgq+crEfF5QJJ0Ex2b9RcucPFjCWLSzCWkUTvoo39a/PfOOBXDXLeIQ5s6lCpOoYLEsdSem+pHbc7jyjjD4Fi2dSlpFLE7wiiSD39z/AHpbWQc4Lb9zKPfJZKKAaK4hoFFFFABRRRQAUVW8fz3YtloIYAaEMCGMaBYmNdy0R6yAaNzZ9o2cjwnu2wNQARvA7AdQd2PyrWGKUhnFpck3VUaZxDmHD2Dlu3UVv6Zk9DqBtuN6pnGPtdRGK2kG2hff0IA/I1lNzmVWc5t9zBEz61D4m63NQxiPaKdjpIr8Q9j0mNXzuf3GfMXP9y63lbO50zGJGw0PTb8+5qFwfnPE4ZyA0yPNJJgdcoJgT+NKLfAy/wAB1Ee1fMbhLynUx26U/CONcRM5rNT3R444VNUazwnj9i8Q6NacbPbcBH7QsmMxGaIOkgnWKsPDsPatAXLSXLjPosqfJPQQMp1+9MaVi3BuAlxnW5JIkj1/cVo3L+PDg2fEdXA/qg7QZE6zrVXW6kK5NPKMFOiycJsg32tXkKwXcA6fFkg9iYUifU0i5rwS+IwCwrayPh1kAfOCfWaZYQ2rLiWZToCYO2vmE7DQ9YrnxzGKl5l0dPDQAaFToDr361hqcnwobvqZYlcqZkFjDNZuug0uWnL253cbEDpBAH7Bq/DAYW/g/wCIRALsasoE6jQ+hG3zFQebuWwyePZkFZyt1H+1gd1OwPSdd5NK4Jxq8tt7KHXKSo9ZEjU6aTpFNYsqzwUosznF45bWaxyriLSYB2txovkB7R0694+dU/n/ABhSxYC6Z1JbfXNqdem29QOUeJv4RU5oWQemh6b6wPbSp/E7y4jh63bkHwS1sgjWdww7aFR8jWiVSI7RWeI3f5mGeysqLQyjXpmLD3Gunr61onGLKLasX7bRKoMvYoR19WP40l5c4b43DbiGPEtqLts9VK5SSDoQQmsdY60j49xMlcqZsr6BR8JOYZhsDAYQDp7dal8ukQuFYcRwBvW7N4Kcz38sk6kMXZYEx8IH/rW4cuW87eI2bQmIMLEnQkH2n9N88w3BGu3MLYWVt2B/EXPKILE5baIdwcoY6/dM66VaOYsbdwtu2zC2LezZGUsug0RTlDv6azG+1Z5OVRMIuUqRpStOtfaTcrcesYmyps3TcgebNo4O3mHTXtp2pzXnpKnRZxcXTCiiiqkBRRRQB+d7vGUDalJ+Zj6bUqx2J8YjJBPUdf0Aj86r3ErMeYEyTqJ9Pxphy9jgjeYGes+uu2/Su/8ADSjuR3o6hrM8UlX8+hwx3AXEu2g9h+tQrGEulSVBKz8v+KtPMXGQ6ZF3g6z89KQ4HijKpWQREaT29vxrSE5uNiebBhWVJtqxtwHiaJAY6+p0kb1B5k4uLwAURBMxt0pNeQlzoROsdv0q1YXC2hhjMSenU+n5VEoqDUi+PJPUxlj6ri/UQcP449oQNqb8M4pcN5LqDMymSG2I6g/rS3A8NR7xQnTT9/2qTdY4e4AhncR+Ox2/Kpntb4XJXBHLGDWV/L19eHX6fwaLc+050ULfwyXDMwrAAgagGQSNSfTX3ry3HLWLsXbmFstavpqbJYPoT8SgRI9O+nXXOLOPOfxLgKgHYjQ+/f8AKmC4tkdcVhXyx5WU6AjqCOx/cUvmxfEjtfv6EyxY382Jc+n09afJesBxe42HV7zBXDENmAUFdINydBMbHv6VWuZ+UZH8XhCjgN51tOHg79KeYFF4jgb3gsucZCUY6o6tmhu6tEBx0J6giovC3bCWsS98gl4JyagRp6STtoIrm4pPBJyXErraYTSnH5ircOx6rcXELrMLfToOkx29fX3qwcQ4bFjGKmou+C9rcnJLByBE+Utr7nXtXeI8Jys92yDaK5c9q6AmjiQQSYKsNh9OlT+Gcxr4CEDKbJKanTJc3WY2kZhPUa967sZqatCDTXDPGA4w4w2JRCFYq51JDHIUnpuEEASZnXalnDCPFVicyWknpJMZmA113OtM8KPDe4zMsOxZZyzqvm6npofY96Q4q4VvsVAVYgBR9xtJAB8w1nftWiIafBrPIvEzYwniHKXuk3XJYAAOQF1bRTlCrl7D2o4zxVr4yFvL1jQHb8B6/wCKoeG4tlyJJFi2ZVTG+UDM8bmZPWMxiunGuZ1KE22822+o9Rpr7UnPdN1E6uDBHBH4mXvuiRa4o2EvhrLEdwpgekesifpWpcp/acl6FxBVX0BIWIJ3La6L00HvWS8rWBcTMT5upO/Tb99qncVw3hkOjQ+w9dtD3pbLjjJ7X2Pzx49RFNr8z9FUVkPJ32itYPhX7RIY/EHO/wD8iQDGkCJ0266pwziaX7YuWzIP1B7MOhrnTxyg+TjZtPPE+evUlUUUVmLn5axHCLg8w8+ug0gfvWvK8FeQSNR1nvOlW/C4uWEpKk6xvFWXiHDLS2ywBB3Gu/1n3+VdaefZw0em2Ju37+pnK8BJTY5z+4/zUe5y0yLO0awCdfcjc1Z8dglFkv4sP23+pI79P+KSXOOMUggjT5f5q8Zt9EuCl2kQuH4K2NAslhqY0U+veoWJwGQy93X+kGNPlT2xhMtgHMAzkdtAfWe2vzqHxzhKeGrp8WgOvQ99e061pGVvszzQSj8sbrx/0hNhhLlk0jSQNzvP0qVw7hviOzl9Rp/zUfCTh2LAZlPzj3Hz3rxi7jXLma2CqncjT9JrXvp8Cie1LdH5rul6+qXXv1G124b1ooACRoWHQD8j6V54JbLWispHUdQe57Vyw1u5hVzMQyHddiDuNY7kj96SuFopLOCoza6HX5dvfeqNUqN4S3yUmqaXK9/Uim5dwV0XrOjbGPhZTurDqDA09iNQDV24bibXEsPdRMtpvDOhYeWCGOaexGjbEHXY0pTBi8HU/diD8p+tVHH4F7Nxsh3DBo7EEEeoispY4Zmr4kumLanDKD+JBWvKX/KLbypyyuIRrt92uZ2K+EhIaAspdMypXN0MwPwr3MULeZ7TKxPkcW7QW0QFC+QAkEGJJ761oXMnEF/hbz+KbgPhS6p4Ra3mtK4CCIGWVPca9aznjeMW7irj2U8G0WHh2hqAug7/ADPSSanBOc5ObdJNqvsJPFFpXbb9+/USrfJXIT5QZ226GOwP9hU3BWVXzTqAZA1qe/DLYTXyMbOc5zGckkgW99TsB/tpLnYZrY1EnbfSm93xFSK44rTtTly/H0fgZcIxyq5kbknXqPc9RU/iuES9qh842ERJ9KUW8vhAA77mJg+vb0rnbxNy24kkwZEf2NV227iOLMo41DKrT8rxZMwvEL2HOVgfnr89PzrpiOMXWcZ1MfvU96ZWscHINwaCY0PpuPrUzG5ComNTE9u9ZuSfgbhgyRSSm/pwvbJmDvWrqRs3r36fv0qzctcdbCXVJLFCfMARqJ0mZnv+FUnGnKg8PTMfu9fn32pvw/BsE8zkgzSuSKa5GJwUo0+jeMDxC3eXPbYMu2nQ9iOhorH+VOaLuEdsg8S22rITGuwYHWG29x8iCkZ6eUXSOPPRTUvlVomYfhly3bF0KhUQROp76D2pHxbH3HfzHbb2/WtJxz/y8qLoug7aCAP7VTuMctPoxYZ2lrjEwqiBoBuBMwPUVfBlTdzOxFtoQ8PwAuOBEnYe5prxblnImcQYAkAd9/l+tM+XODMVZlOUEEA9d9TrttHeueKFx1a27GV6AavOxkTWkszc+GWVGcW8IzuUB0Gkn0OlPsZyxcS1bdtUAEidI9fWmtrhCW4M+b7yEEHU94if1qbi7V24fCAKqTsdQo7z1960eXngs2ytcQwavai2uYrBjXbtS3i2HuhR4aLA+IbEH0q/4fhq4UFmHidtNj67j0n86THEpcZmgLO6zpH6VMMvPCtFJJ1V0Z/jLt++ApWPTbamWH5LZ7UqMxUSese3SKsT8G8diqDbqNYJ/ACpGD4Lew5CAk5jsevTSK2lnpUuDBaaDblL5n1yVXhFy/Yzhoyjq371NWThHLj3Lgu4hU8yylpiQTOxYdBEmCdalcF4L42LfZja1g/AhOgYkTJmTMEAIepEW/iIS+IX47cCR/TmykDqx1nX1rRc/MKajO8S+FD9fJRsdbCBUuXGzIBatZ1BTw4KeG+0RMa6MG3B1MC9yyVZYtKJbIC18+EWA16aL1jNHrUjmHECHFzXMTl7s2T4fcmNK58F4L/2ht+Ebgb/AFgW8xOpy4YSQuQCSd2ZTPlWqZI7Undc+/Q58JO6QqxGNDulpHFy65VGhB4doI82/BMk5VWZHXvT3C8k2EtsNTcEEsT5oiZHTqJFVvhXDhYxJAfOBle20EBl8w1B2YE5SOhzDvWv8Be3lDuA2kKYBBgMfMQdgB761u0kqXRmpSTUvKMj4hygUZg5yqD8QPlPy6UXOBKoGUkkagN/atJ4rhLeNssMotyBluLMKQZhlmCNtRpB6Vld53wt8278lkJGbX669NiPQiq1Jo6eDPifzTST+3H0/cai7bZAGhY6HQg+lcLOGLkizJHUHb/mpAwwuw5kAjb/ADXm3iP4a55TIO4O/wBaydnWT9DgyXLbhYiTOXpOmmvyp5hsPdKyRl+en+K5/wAdZukMSAw2zH8D+tWDh/MSm0VCqe39/wDy96ynKSXCB89i3B6Sp33orkuIJbyD/PvRVZRbdlDXbfDmcFmgAbDbU6z6waV8SCFCrSLYMuTpmO/uTpsKuLoCIO1Q73CrTNnZQzL8M9N9qSenqqOVDVU+Sj8Q4jcCxZQraZQF0giCRMeojepXAuGSktrm1YyZMjTXeasOKwytpA9hrpvE1GZyRlQR0noPalpTpbUhyOa4/LwVzjnCEQeQKCsGZ2A79zSXE81kQqiSJDE6/MbCaf8AFUZgbaLvoSToB6+vtVXw/CRbvTfXy6kCNCR0iDI+dOYdrXzjSukfcNj3xDhSxn123nYfvQVMu8uAK5LZso6bj3OgA1/WvK8Km6WsoU0kDYjpG/l1n5CmmAvjDPlu6hhAMbDbzE9J/WpnOvwfoD6KW3GLdiAmrSDmM9J+EDYep19BUxebruJi1ZQG65IUAa+8zosbntSHieS7fYovkU+5IOqjT96mrjyzgf4S15ArX7om4483hqToittI0JGuunSnVjUnbRjnzLDC/I+4TglweENrMHv3C4YjQFspYnpIAKgHeCu1QMGww926NJe1bK6nqpY++oH1pjzBaTxrTSQ7FcwntKk9ug9496UcycQt2gLgIcBPDJ6ZVgF4E66EgT2phI8/KTk235KrZwP8XjVAlhbIIWAVLsVUSOvlV3jsu4maaWbw8VraZUtoAqNcbw7guK7Zxaj/AFCTlYuY1OXWABB5QxSF3UoWZ7lwEBghaLdsIC+mXMvilfTP60p4tZYXWV7RYXAqJ/L8R0yiClsEwreJqTo2s7Nqvkuc3B8egzihatFi5i4OHQ3rQAuzOSB/qQwUwPhZ1DowGmZbRkCBXDlfjxKZypYPICr/AFEPI1jUSK64DEMbbKXYkC0FIE5riogYLc1zkXFZZEjQwd4q2B4ytq74aZTbOKZkC7EZ4GUjYREHaDVtK5U4T8GeZRVNeTReG8PLYa3ct58rDK8akMohpE+ZNCwI1E/OovHeAWsSD4xYOsrOQMCOhlYbLudjvXHA8bOZZ8ubM0poUYvciNd5P/q3pNN8Nh5BLqXWAsgy1toU7Hfvl1ke9btV0ZRk4u0Z3YsPZzIYuKpIVlOpHSomKxaspERrI/z2kVpfG+WLZXMnxxOVB8UakqD9YmRDaGKqOM4faCtKjPB33nb/ABG+lYzdM7+mzQnHjwKOD8NW6Dm9vy29dfwpytvwoWAV6afl61V8PiWQypI1mrNgrbXR5ZkwY7yNBHf2qj+vQzOy0YXh1q7aXwzDep/t29RXyoXLWAui7m2RZDa76bD5x9KKRyPbKkwSs2eK8MoO9e6+RVcWSuGeXTIOLuakAajc+lQhagDSAdqb3LQIg9a+XLXlgbgaVXJp3Nt2MwyqKorOLuCwC8DL1nf5dhUDB3hibhbKqgDRoEk6zHt3pvzBwYNaaTJjRfUdvWkXJfC3fOSIVSN/6uv00rOONpP/AFHThkjsc7/M7cUxS4NZABZyTOx6Zj2/vrVWxuHfE2nukwpBjzagDt6+8U++0G1GVdS0HKAO41+fw1TcF4t0C0GJtyJE6anT1jf00pnBj+Xc+zbE7in6nLl/lQ3LmjnJEu5+6OpYTB7b1f8Ah1m1Yw7G2rMAVAn78algD8ImdY26a1D4Mr2bUMq5G0W3GrP0zd/iGh7DsZ+8LLEk3NZBT2XMFaPaGro43xZydbllKe3wiH/1I3GLXOkGT6Pv6aMaovNXEH/k21UMXEBZ3zDr6SfTarZx2+FtsFJkXDljbKuQR/8Amk+Gw+Yq7AQPh7yIB/X51pu2LcxB9WQ+B8u/w4IzkhiSRGoicjI26OoJ7g5mBBFWXDHRvPbQtbyFv5qSZ+IqisC0EjUkEHWohFFcyWSUpbmVhllFUjhxLOw8GyBbQAjOAFTM2bM9q0Ncxn4m8OJHl8oqPw3gdqwAEQZh98iWJ7z0+VT6KHklVIrKTl2L8Xh2ny7bdt2J/M/hVm5X45kVconPdAZTt5lgR/6zSgrNRbeHdZCyfhCkbg9Mv/y6etOYc25bZF4ytUy1cTx9nxCVBXIV8TQ6STBkRpIBDbjN9UnGeCBhIMswmB8LezdW9YEx668bXFA1xiRAYBHWf6QIPtmBnsGNWBbpDm0sMgIXKw0Mj4cw+HpApmSRtDJLHK4lJwnBlN3KVhhplI6k9Z21796uWB4GbL5kKnTWZHfb/mu/FOEeZnFu6jKBl+Fl0jSdCfTeu3DcQ7L5xBGh7zpuI36/Oudqdy+x3tPnjmX1PeBDBIYQesADfXpofevtMLHDrjiVQkd9vpO9FIPk2+LjXDkv1LlRRRVTy4V8ivtFXjOUegs53rWYEd654bCLbByiJ3qRRFaRy83JF1N1QnxvBhdbMVBKmVJGont+/wAqVYflgWnICgKTJI+9vvrv+tW2K8XbU0QeNS80MR1c4qkK/wCDXKBA02MCfr33+pqsYzD5FxLkz52RBMR97MPYyY2Mmrq2E7GoHE+D+IhEa5WCnsWUrJrowzY3wmKt27ZjtsNiLyggjNqYOynzbx2/IVbE4euRVPRAunyJjTqaZ8A5JNq1NwfzWAzHXyAJGUawfPrOkwO1PrPBUEaSRE+uhBn3q+V7+uisuSjcRw0zA1Ma/n9Av/2rzf4USXPXTL66de2tXD/+d3hjEaabe/pXW3y4sCcx7xsf0/zSzxryU2spJ4Pv6AR6mDM9tYqQeGCG1ksANtojX3q23uW5PlJXbQgn3/t+NSk4KhmUknU79e3ajZH1DaZ+eEmI9Rr8tflP5Gp2G4YAJAnLBJ7EGQdPX8hV3tcBQR5RtGuuhJP11qZbwCgRGh3EaVTfjj5JUTIuPcJcOGt2/IqktppqWJ+uv1FdOBZvGe1d8uZUEEb+VZj1y6j1Fa4cIv8AivH/AE21nD+GucbNAkQI07aTWn9bFKqsv9BTwXB3FtohEBPK0knbYqeoIgx0mPaceDKXDGIGpAESe8iDTGilMmolPjwWjJxdo+KoGg0FFfaKXKhRRRQAUUUUAVD7RnxNmx/FYe/dRbRU3rai1DWp8xXMshwCDuZiI6135f4ybtg4832ew6tkswnlhgEEgA+OYysmYjO8CKY8Z4Zdv3Laza/hgwa6jBs7xPl/pKTlJBmYINUzCfZrjbUJZxdq3ZTENftrldjbzArABIVoBzAEQG16mnYfDlj2yaT/AI9Cjuyyj7QsJGELMUXFi4UZyiqhtgFlvHN5Hk5YE+aRpX3F8xDEcPxd7DtcttZF9Q0LmD2QTIHmBUkdehO1KODfZs1m9hy15btjD3MWVtusk28QirkbSCQ2djIg5qY8P5Pezw/E4VHt5rzXypykIi3pEQP6VJ200FQ1hVbX5/l/xQciLgPMV3GJhrC425h8R4Nu8xuWRnxGYK7lMyKhsgFlBTzGCfhSblmxXPeFTENhy58RVc6QVLoodrQM/wCqFIMbaxMggKMZyPiHwmDti5YTEYJrfhXgGIyogXUEEy0ajbY7ilvLfArmI4hibjOi2sPxFruUA5zc8ILAO2SCPUZfWtHHFO3fCv315I5Rb8JzdaufwpVLsYq291TlEW0RVYm9DHJ8SqInzECleH+1PBPbt3FNwi7iPAVcozZiRDMM3ktwQZaDB2qpcD5Te4/EMEty0Ltm1asi+JI8O9eu4i6jL0JB8M9Rl6a094x9lguNjDauBFxFm3btq2ci2VKBjExBREXqdN6HiwRdSfv2/wBguQ65/wCK3sNhfFsR8ai5BUXchMf9vmBU3pgAMD1gExVf4bzhfa2EW8HW9ixhsPeuIvjKILXDiLYKqtxfhWVEwCywRNo5p5abFWbYt3TavWHW7ZuRIDqCPMvVSCRSa59m/i2cR491TisRcS6bttAqJctCLZRDJ2+LWWzGqY5YlCpd379/lRLuyFwrmu/4eMw2La6MThXCq2Htg3b6srMnhqVIZ2CMSQgXKJ0EkOeTubBewWGe6zXrrrDvZs3WUODBFwqkW2Aic2UbkeWDXrDcFxdhGNt7V3FYgk4jE3BlVMqZUCW1GZ1EABSf6id6a8ucCXCWfDDF2Ltce4wgu7sWZmA0BOm2mlRkljp/fx9ufHVgrM8TnPGHEi0bwTFfxRs+GQjYG4gHm8O7AuLcQFSVLM+ZlGXUqll4DzW5TFeM4e4MfewuHWAMxQIqLAjrLsZ0ljoIFQbf2aXQowrYhG4et7xUttbm+nm8TKlzYDOW1iYZu8VP4NyIV8c4kpcd8RdxFs23v28jXgMynKykjQCd4LD32nLA14/Je/fkhWTPs/4xexODF3EFTdN26DlEKAtxlAUb5RECde9WSqxyJyd/AWnDlGuMxl0NwyuZnCkOTEM77bzJ1Jqz0lm273t6LroKKKKyJCiiigAooooAKKKKACiiioAKKKKCAr4BXyipJOWGwNu2XNtFQ3GLuVUAsx3Zo3b1Nd6KKLvsAoooqACiiipAKKKKACiiigAooooAKKKKAP/Z"/>
          <p:cNvSpPr>
            <a:spLocks noChangeAspect="1" noChangeArrowheads="1"/>
          </p:cNvSpPr>
          <p:nvPr/>
        </p:nvSpPr>
        <p:spPr bwMode="auto">
          <a:xfrm>
            <a:off x="336550" y="-460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1991" name="AutoShape 11" descr="data:image/jpeg;base64,/9j/4AAQSkZJRgABAQAAAQABAAD/2wCEAAkGBhQSERUUExQWFRQWGBsaFxcYGBocGhobHRsaGB4cFhogHyYgGBklGh8YHy8gIycpLCwsGB4xNTAqNSYrLCoBCQoKDgwOGg8PGiwkHyUvLSwvMiosLCosLDQsLCwsLCwsLCwvLCwsLCwsLCwsLCwsLCwsLCwsLCwsKSwpLCwsLP/AABEIARMAtwMBIgACEQEDEQH/xAAcAAACAwEBAQEAAAAAAAAAAAAABQQGBwMCAQj/xAA9EAACAQIEBAQDBgUDBAMBAAABAhEAAwQSITEFBkFREyJhcTKBkQdCobHR8BQjUsHhM2LxFSRykoKishb/xAAaAQACAwEBAAAAAAAAAAAAAAAABAECAwUG/8QAMREAAgIBBAECBAUCBwAAAAAAAAECEQMEEiExQVHwEyJhcTKBkaHBFCMVQlJiseHx/9oADAMBAAIRAxEAPwDXqKKK8kNBRRRQAUUUUAFFFFABRRRQAUE0u4px+zYDZ3GYfd666VnHF/tDfOfPFppA0MMfT07Dr60zi0s8nPQGrNdA0JEkwPft+VeprFk5luM4fPEkCJOmoJj5Df0Hzc8P5uupiC6NnsuQCrSPnrsfX863lomlwwo1CikPCuc8Pebw84W5MZT1Oux9qfUlOEoOpIAoooqgBRRRQAUUUUAFFFFABRRRQAUUUUAFFFFABRRRQAV5utCkjcA/lXqq5zPztawgyiLl3ooOg1jzkfD7b1aEXJ0i0ISm6ijGeZeYLhxLA/7ixM6AnJ5e0bkHtpFVhuNB7dsEqMiMADmaWPp0JOsk9TpT/jPDWxF17r7uSx8sATrp6VGHAk0119APwr0EcqS6Hv8AD5P/ADIWYbmdltAOuZgWM6jeInpE6abAVI4RzFdUrovhgNodG0GY+up0mO1Nl5eEQQT86MXwIASBEdelR8aL4ov/AId/v/Y74Xmu1bXxA4F3pqJMmOuhgGJMada/QHDr2ezbbfMiN9VBr804ng5YSTnI2n/PzrVORPtGZstjGCDELdgAHsGA0Hak9Wt8U4royyaGcFuTTNKor4jhgCCCDqCDII7g9RX2uUIhRRRQAUUUUAFFFFABRRRQAUUUUAFFFFABRRSnmbmBcJZzkZmJhVnc+voNPrUpW6RMYuTpCrnbm04YeFa/1mG/9IO0f7vy37VROHcLzg3LjRrqx1JO8CoF3FtcZrjyXY6nrM7T331r0bjsFEswUQAAYJ7diKeWNxVI9BgwrFGvJZrHDbIBO4IHxkaT9INccRy4pMoY3mdfaDUDAYJkAY2WZywkFJyqAQFXWCTtPTNtpTm7xBwyr4L+YDUkAAnWJ11id4HrWTTT4YzwesPwm2qwVDHqSPy7V4/6JakmNIgCTp6771NsFmElCvpofyr1WO5luCucR5VWJtzO5B3Pt0+VV29hSuo1HetGKkbilON4IGJKQCdY6T/YUxjztdlXH0PfInN+RhZusBbPf7h7jspO46TPedNrBsXgWtOekHUeh/MRWr8lca8awEY+e1Cn1X7p+mh9p61XPBfiicfW4K/uL8yxUUUUqc0KKKKACiiigAooooAKKKKACiiigAJrK+Y7z43FZg6raUlbIY/FGhK7jU9TA1FaLx7G+Dh7ryAQpyztmOgHzMCsssW3uIEFstE5WE6SdSx2K1vhT7R0dFBczYz4Vy3bS2rXhnYjRT0iOh2P7926YdbcgCRmPcCTr0rzeW5EmEYyQo1InYk9Omnv6V7ThF425a6V0+4s5p2J16CZ9a1enzS5Y5/V4l3I9uYED0jvB1P6fOvhJUGd+h7jr8q6Yjl+VQ6yCCTnOmmpM6R7frUXFcMSTlLMk6eY7Doesb7+tWWik/KMv67H5TO56nUD7p/L3r14ukiO+2xOn+fnXvF8HQ2R4ZNolpJLGevl1nTXp0A3oxXATdKtbuFFKjaN9pjrI/WqvRy9SVrcT7s4h/KZMzGnY959q9azH3SYHt3FernCw7qiXWUKsHQEk9zO59u1eb/DHtnyP4kGQpENGpMHZmGmmk1V6TIjSOrwy8ivjmDQqCVzagEyRGaNo0J2+KdjUblq4+GuLekFNnUN5sk5c5WfhDDc9RTG67soBRlLiFgBjIG8dD69we1IHuFD4bzojqkrlJz7bwcuadT3NVUZpUzSVZI0mnZrwM6jailfLV2cMgJkpKFpmSpiQe1NKXfBwJR2toKKKKCoUUUUAFFFFABRRRQAV8dwBJr7S3jbrlAY5QesT9PWtcMN81ECJiOJJfPhsoySCJ6kEESO0iuFjDlXIRgBMkZQBrJMRuevr60n4r/LJZdVE/SYkdyP1rxwLHh5keYKYPYgGD01MTXajjjDiIW6od3uFSx8xkgmT3kb6ba/hUFOI5D4Ygzsp3Ou+89O9QsNzPkeLhgSc3UH29x7fjSDF8wWyxEyQZRgIjWRJ79I61dEUaJfcFlQmMwMgfL8PiFclxdu3KbBdz3P96zK/wDaGFuB7lwSBCz7+m0HLqaW8S+0G0QJfMANQvWZ+pnvpUKDA1PG8wWjaJDD8/WPcrrpXS7xSVVlO42HfQ/kaw+3z8NZHlJHlHTy7ydTBzbf3qVh/tGVBpJkGRGk7be1W+G/Qi16mwWcSpYXBM+hmdhInUyM3fpUu7bQXQD5mYzqdhG0dfnWVcM+1hUtBFgEEfFIIn17AgfSmPCecFuXi7uDEZSZgzBMQDJ20ocWSuTR2xMMVyhTrkMbidR0iSPx+sXE2P4i1LBWEQQwgg91aNDB+VIMfzACysLgZlIMA7j4dOk6g1KPMWdWS2urknUgRMaEdANZPtEzVGl0Sm07Q/5etWrE21JGY5irdDAED00nrT+qhiMXktLdAl1Uhj6gA/iJHsasHBsabtsMYEiQOw7H1pDVYElviS5OTtk+iiiucQFFFFABRRRQAUUUUAFIecU/kZv6ew+nQwJp9XLFYYXEZGmGEGDB+RrTFPZNSAyTH83M6eEwXKOv4yN+mx/KqbxLnvwni0JjQkGD+RFOvtE5OxGGts5ANgbt8QO+VYjyyfaNO9Zzwvg9y66ZABJkFoiFiWIO6j8dq9Bj2SjuspJvpE88Rxd/zICAdBB0J1+HMdTPbsK43eE3UjxHYMwJCLmZzE/dEACes994qy2eTP4hcpxTPeJJCRFpmnZTPlJX/bvptUPBYdmv/wANat+AnieHdEnxbijUi4TsANwAAdNNquskea8EvHLi/J85Q5FbEqLrnKk6AjeJ1jqJj/O1WriPKluwgZ3SW+FAi52/8VLCep1I2rSuHcJXwoHlgQCoAI06SP7VQeKcu+Ebly7YfEu5JBbzenwnQH2jQVy46qWSdt0vQf8AgQhGkrfllNVEN2CqMFzeI6qGtosA/wAtlM3rkHUCBpt96oi4yy7i2qW2QwqqoaSf6iWAGupI0iNJp3i+NsGi5YuKSfKPINDJkTPliJJIjQVDuC1dg3MO4zd7ZBY9sw6xB32rpJuuUJNc8M8WOWbLMVVcxEE6mBvoSfy9q9XOVkUgAMG0jKxP4d6t9jhBwlgXWQar5F3ABjV+5Omp/wCKldwt2+z52gNMBZ8u47dR17ad5yhlc26fBrLGopccnK7wvEWnTIzXS+ZRbOpkasCV+BgRs0RladjUvhPOWS5GIXwySDlPt98fdEiYPcHbU8MJy54YlLnnWMrHKSsa+VWBjzEtpB9d57cD+zvEY2+WRg624Z2dolmZmgDpJkwPWtXKFXJmDUkaJwvj3jo6KobxIyiZA01mO+n1q88A4d4NlVJk9fff6Uq5X5KXCwzNneCIjQTuZOpP+e9WeuTqdQpLbEsFFFFIAFFFFABRRRQAUUUUAFFFFACzmXGizhLzkgQhiRIk6DSDOsVhnDsMLV2/aaNbKFN9BnDNqRp8Vbbzhw5r+DuovxQGG/3WD6AbnSsWxXGrYazeZmBRjZvL3R1iZ6Ltrp8J1rqaNXjlXZaDSdlh42bdu0q2lLXFQusbAnRW9W0MR+GlZ/wji5tvbYAvdJLExrLNouY920k7VcuO4W4LQZTMrkLCYI1KMIGm5B1PSqhyZZCX0ZoGVXuM5MZYlFYd41MU1porY75NdRJqarg33gmKDJ69QDI6SJ601v4NbiQe37+dZ7yvxjNaS4uisJyjWB016nr03E1aMLxcuwRTBO5O9ch/25OLQ24OaU4srPMHLr2zCZTrIBAK9pgjymKi8M5UuXbim+SBI02AHQKBoB+4q84vErbH+7qTv/z6UqwXG/EuSFdgpEsFOUdpMQPrVlnybdq6J+HF/M//AEi85cDtW7L5Fy5UJ09jWWPwYXVhrrq8kycxSCR8IXVWA0GjAySelbPzVbzo6nZljT1MVQuX8ELpKk5XXRgdjGkEdDEj5Uzp8+xSf1Mp496j9hG/Byqqlq5daAATc1TQdAwzAT2yxEa6GtK+y/Mtu/aYDyurA9TnU7+nlEe5qOrZCdBI7/v1qV9nvEBcvYyPumzJ9xdH10rPJnlli+CmbCscey60UUUiKBRRRQAUUUUAFFFFABRRRQAUUUUAQeNcTWxZZ316AAgEk6AD97AmvzdzphmsXLgCsbV4LlYn1B6dNx8q3nn62HwjgE5084j08rT7KxPyrFuZeI2r+GNt2Au2ZIkCdemuoEgaDvXY0Edsb9SGuB1yFzRauYRbVx1W5a8iqYl11KwJE9QdfWqY13x7963bI8NrhYsPhW2JJ7aSa7fZ1hbi4lb+R/CAdC4NwKGZGAE2/MT6bHrpSxWayLylct1nCgNvBmdTr21NM48cY5ZbX2WlklKEd3gvvK+JujCrcBUIsTmMTuQFIGw8oj6mrJwbGsSHJGeJPYDoo7etVXh7hguEtSUtwHMyS/UdtPLr3Y1Y8KpkIxyKzZSwjpv9dp2pfUwTVpcjGnyNUvAwxF69iyVsghROZ+g0nTuTp9Rt18Yz7RbeCFux4V1sqAMEQ+UncN6k66TvNVbm77Q1BGFwTNat22ALW/jdp1Csdh3bck1VbfErPhhTh7lxmJD3SfOx6gMDMZQJ1gwdO9cOktXLr08/mGXUc8dmwYnm7DPZNzxRGWQG3j8vXeq1g8QB/wBzaIIzeaNiCd59DpWacPuWSbhuWnNjN5VRjKmGM5S2vlUyZ0j1qwcL5muWR4IfxsPlKgsuV1B0B7soBXXpI+Vno9iezkI6rc1uL7zBxEBPEBiRrHURM+/T2irB9k/DcmC8Yjz4lvFY7yCPJrA2QqI2BB9ax3mrjBFgIdSwjbQbz+B+tb3yVfD4DDOqhA1pWCDZQdco20G3ypfLj+Fg+7M8+TfMd0UUVzjIKKKKACiiigAooooAKKKKACuV29ExuK8Y/HpZQu5gDfQn8ACY9YpFfxZcM5ceEVzBgWKgTtIjb1HSmdPi3y5Jp1Ys4vjlVmtnVDII1OhOs9/MoB6AmO4ql82fZ2uc358rh2Mz2zZSN9pObuBtVmx4R0BbI2hCXEfZx5gryBodtdp0ivmDxly64sljDMCykA5crSYJ9IGn0rsqTRUrmAdVXBnZEF3NlRm/mlmKq67M3hglQuupmKo3Ot5WxVpyAhKguBqV8xygiSfgy6TtWpXOCW7CZxbW6rm5b82oQh4Ugx6HU6wY9azznXgWYeIo8yTI76z7+3pSuKG3Ub377Gss92FJLoa8kXE8TFXn2S4zaf8Ajm29lJ+QpPxHj2I4hcKYa0fDHlhSASuwAJ2MfnS7gVzPaWyrBfEW6pkfe0j38rH9imPJHNwwdu9ZaVdjAgEk66jSdZ/ZroNeRKz6OU7jYi0q21tOMpCSSSxAnO3SI6TJk9aumHwGDwKql1bl5gBLiIkzMeYET696ScpYS5ir7XboZU6Ax02JnqZ2HYb6GlvN3Crj3LhXRQAiq3/kWPpMRtOnas5x3/K3+hrGWzlIf4vAcOv5shv2iQco0ySQfuic3z321qkY/BizfAtG7dEkEOkZg2jBB95vT/NROEYq7YZQwORnIjWToVJGmoBIMd1Eda0S29u6Mt23JuQpM7E/CfUHae3tQovG+20DkprqjOsLixcsXLTk51UlCdgq+crEfF5QJJ0Ex2b9RcucPFjCWLSzCWkUTvoo39a/PfOOBXDXLeIQ5s6lCpOoYLEsdSem+pHbc7jyjjD4Fi2dSlpFLE7wiiSD39z/AHpbWQc4Lb9zKPfJZKKAaK4hoFFFFABRRRQAUVW8fz3YtloIYAaEMCGMaBYmNdy0R6yAaNzZ9o2cjwnu2wNQARvA7AdQd2PyrWGKUhnFpck3VUaZxDmHD2Dlu3UVv6Zk9DqBtuN6pnGPtdRGK2kG2hff0IA/I1lNzmVWc5t9zBEz61D4m63NQxiPaKdjpIr8Q9j0mNXzuf3GfMXP9y63lbO50zGJGw0PTb8+5qFwfnPE4ZyA0yPNJJgdcoJgT+NKLfAy/wAB1Ee1fMbhLynUx26U/CONcRM5rNT3R444VNUazwnj9i8Q6NacbPbcBH7QsmMxGaIOkgnWKsPDsPatAXLSXLjPosqfJPQQMp1+9MaVi3BuAlxnW5JIkj1/cVo3L+PDg2fEdXA/qg7QZE6zrVXW6kK5NPKMFOiycJsg32tXkKwXcA6fFkg9iYUifU0i5rwS+IwCwrayPh1kAfOCfWaZYQ2rLiWZToCYO2vmE7DQ9YrnxzGKl5l0dPDQAaFToDr361hqcnwobvqZYlcqZkFjDNZuug0uWnL253cbEDpBAH7Bq/DAYW/g/wCIRALsasoE6jQ+hG3zFQebuWwyePZkFZyt1H+1gd1OwPSdd5NK4Jxq8tt7KHXKSo9ZEjU6aTpFNYsqzwUosznF45bWaxyriLSYB2txovkB7R0694+dU/n/ABhSxYC6Z1JbfXNqdem29QOUeJv4RU5oWQemh6b6wPbSp/E7y4jh63bkHwS1sgjWdww7aFR8jWiVSI7RWeI3f5mGeysqLQyjXpmLD3Gunr61onGLKLasX7bRKoMvYoR19WP40l5c4b43DbiGPEtqLts9VK5SSDoQQmsdY60j49xMlcqZsr6BR8JOYZhsDAYQDp7dal8ukQuFYcRwBvW7N4Kcz38sk6kMXZYEx8IH/rW4cuW87eI2bQmIMLEnQkH2n9N88w3BGu3MLYWVt2B/EXPKILE5baIdwcoY6/dM66VaOYsbdwtu2zC2LezZGUsug0RTlDv6azG+1Z5OVRMIuUqRpStOtfaTcrcesYmyps3TcgebNo4O3mHTXtp2pzXnpKnRZxcXTCiiiqkBRRRQB+d7vGUDalJ+Zj6bUqx2J8YjJBPUdf0Aj86r3ErMeYEyTqJ9Pxphy9jgjeYGes+uu2/Su/8ADSjuR3o6hrM8UlX8+hwx3AXEu2g9h+tQrGEulSVBKz8v+KtPMXGQ6ZF3g6z89KQ4HijKpWQREaT29vxrSE5uNiebBhWVJtqxtwHiaJAY6+p0kb1B5k4uLwAURBMxt0pNeQlzoROsdv0q1YXC2hhjMSenU+n5VEoqDUi+PJPUxlj6ri/UQcP449oQNqb8M4pcN5LqDMymSG2I6g/rS3A8NR7xQnTT9/2qTdY4e4AhncR+Ox2/Kpntb4XJXBHLGDWV/L19eHX6fwaLc+050ULfwyXDMwrAAgagGQSNSfTX3ry3HLWLsXbmFstavpqbJYPoT8SgRI9O+nXXOLOPOfxLgKgHYjQ+/f8AKmC4tkdcVhXyx5WU6AjqCOx/cUvmxfEjtfv6EyxY382Jc+n09afJesBxe42HV7zBXDENmAUFdINydBMbHv6VWuZ+UZH8XhCjgN51tOHg79KeYFF4jgb3gsucZCUY6o6tmhu6tEBx0J6giovC3bCWsS98gl4JyagRp6STtoIrm4pPBJyXErraYTSnH5ircOx6rcXELrMLfToOkx29fX3qwcQ4bFjGKmou+C9rcnJLByBE+Utr7nXtXeI8Jys92yDaK5c9q6AmjiQQSYKsNh9OlT+Gcxr4CEDKbJKanTJc3WY2kZhPUa967sZqatCDTXDPGA4w4w2JRCFYq51JDHIUnpuEEASZnXalnDCPFVicyWknpJMZmA113OtM8KPDe4zMsOxZZyzqvm6npofY96Q4q4VvsVAVYgBR9xtJAB8w1nftWiIafBrPIvEzYwniHKXuk3XJYAAOQF1bRTlCrl7D2o4zxVr4yFvL1jQHb8B6/wCKoeG4tlyJJFi2ZVTG+UDM8bmZPWMxiunGuZ1KE22822+o9Rpr7UnPdN1E6uDBHBH4mXvuiRa4o2EvhrLEdwpgekesifpWpcp/acl6FxBVX0BIWIJ3La6L00HvWS8rWBcTMT5upO/Tb99qncVw3hkOjQ+w9dtD3pbLjjJ7X2Pzx49RFNr8z9FUVkPJ32itYPhX7RIY/EHO/wD8iQDGkCJ0266pwziaX7YuWzIP1B7MOhrnTxyg+TjZtPPE+evUlUUUVmLn5axHCLg8w8+ug0gfvWvK8FeQSNR1nvOlW/C4uWEpKk6xvFWXiHDLS2ywBB3Gu/1n3+VdaefZw0em2Ju37+pnK8BJTY5z+4/zUe5y0yLO0awCdfcjc1Z8dglFkv4sP23+pI79P+KSXOOMUggjT5f5q8Zt9EuCl2kQuH4K2NAslhqY0U+veoWJwGQy93X+kGNPlT2xhMtgHMAzkdtAfWe2vzqHxzhKeGrp8WgOvQ99e061pGVvszzQSj8sbrx/0hNhhLlk0jSQNzvP0qVw7hviOzl9Rp/zUfCTh2LAZlPzj3Hz3rxi7jXLma2CqncjT9JrXvp8Cie1LdH5rul6+qXXv1G124b1ooACRoWHQD8j6V54JbLWispHUdQe57Vyw1u5hVzMQyHddiDuNY7kj96SuFopLOCoza6HX5dvfeqNUqN4S3yUmqaXK9/Uim5dwV0XrOjbGPhZTurDqDA09iNQDV24bibXEsPdRMtpvDOhYeWCGOaexGjbEHXY0pTBi8HU/diD8p+tVHH4F7Nxsh3DBo7EEEeoispY4Zmr4kumLanDKD+JBWvKX/KLbypyyuIRrt92uZ2K+EhIaAspdMypXN0MwPwr3MULeZ7TKxPkcW7QW0QFC+QAkEGJJ761oXMnEF/hbz+KbgPhS6p4Ra3mtK4CCIGWVPca9aznjeMW7irj2U8G0WHh2hqAug7/ADPSSanBOc5ObdJNqvsJPFFpXbb9+/USrfJXIT5QZ226GOwP9hU3BWVXzTqAZA1qe/DLYTXyMbOc5zGckkgW99TsB/tpLnYZrY1EnbfSm93xFSK44rTtTly/H0fgZcIxyq5kbknXqPc9RU/iuES9qh842ERJ9KUW8vhAA77mJg+vb0rnbxNy24kkwZEf2NV227iOLMo41DKrT8rxZMwvEL2HOVgfnr89PzrpiOMXWcZ1MfvU96ZWscHINwaCY0PpuPrUzG5ComNTE9u9ZuSfgbhgyRSSm/pwvbJmDvWrqRs3r36fv0qzctcdbCXVJLFCfMARqJ0mZnv+FUnGnKg8PTMfu9fn32pvw/BsE8zkgzSuSKa5GJwUo0+jeMDxC3eXPbYMu2nQ9iOhorH+VOaLuEdsg8S22rITGuwYHWG29x8iCkZ6eUXSOPPRTUvlVomYfhly3bF0KhUQROp76D2pHxbH3HfzHbb2/WtJxz/y8qLoug7aCAP7VTuMctPoxYZ2lrjEwqiBoBuBMwPUVfBlTdzOxFtoQ8PwAuOBEnYe5prxblnImcQYAkAd9/l+tM+XODMVZlOUEEA9d9TrttHeueKFx1a27GV6AavOxkTWkszc+GWVGcW8IzuUB0Gkn0OlPsZyxcS1bdtUAEidI9fWmtrhCW4M+b7yEEHU94if1qbi7V24fCAKqTsdQo7z1960eXngs2ytcQwavai2uYrBjXbtS3i2HuhR4aLA+IbEH0q/4fhq4UFmHidtNj67j0n86THEpcZmgLO6zpH6VMMvPCtFJJ1V0Z/jLt++ApWPTbamWH5LZ7UqMxUSese3SKsT8G8diqDbqNYJ/ACpGD4Lew5CAk5jsevTSK2lnpUuDBaaDblL5n1yVXhFy/Yzhoyjq371NWThHLj3Lgu4hU8yylpiQTOxYdBEmCdalcF4L42LfZja1g/AhOgYkTJmTMEAIepEW/iIS+IX47cCR/TmykDqx1nX1rRc/MKajO8S+FD9fJRsdbCBUuXGzIBatZ1BTw4KeG+0RMa6MG3B1MC9yyVZYtKJbIC18+EWA16aL1jNHrUjmHECHFzXMTl7s2T4fcmNK58F4L/2ht+Ebgb/AFgW8xOpy4YSQuQCSd2ZTPlWqZI7Undc+/Q58JO6QqxGNDulpHFy65VGhB4doI82/BMk5VWZHXvT3C8k2EtsNTcEEsT5oiZHTqJFVvhXDhYxJAfOBle20EBl8w1B2YE5SOhzDvWv8Be3lDuA2kKYBBgMfMQdgB761u0kqXRmpSTUvKMj4hygUZg5yqD8QPlPy6UXOBKoGUkkagN/atJ4rhLeNssMotyBluLMKQZhlmCNtRpB6Vld53wt8278lkJGbX669NiPQiq1Jo6eDPifzTST+3H0/cai7bZAGhY6HQg+lcLOGLkizJHUHb/mpAwwuw5kAjb/ADXm3iP4a55TIO4O/wBaydnWT9DgyXLbhYiTOXpOmmvyp5hsPdKyRl+en+K5/wAdZukMSAw2zH8D+tWDh/MSm0VCqe39/wDy96ynKSXCB89i3B6Sp33orkuIJbyD/PvRVZRbdlDXbfDmcFmgAbDbU6z6waV8SCFCrSLYMuTpmO/uTpsKuLoCIO1Q73CrTNnZQzL8M9N9qSenqqOVDVU+Sj8Q4jcCxZQraZQF0giCRMeojepXAuGSktrm1YyZMjTXeasOKwytpA9hrpvE1GZyRlQR0noPalpTpbUhyOa4/LwVzjnCEQeQKCsGZ2A79zSXE81kQqiSJDE6/MbCaf8AFUZgbaLvoSToB6+vtVXw/CRbvTfXy6kCNCR0iDI+dOYdrXzjSukfcNj3xDhSxn123nYfvQVMu8uAK5LZso6bj3OgA1/WvK8Km6WsoU0kDYjpG/l1n5CmmAvjDPlu6hhAMbDbzE9J/WpnOvwfoD6KW3GLdiAmrSDmM9J+EDYep19BUxebruJi1ZQG65IUAa+8zosbntSHieS7fYovkU+5IOqjT96mrjyzgf4S15ArX7om4483hqToittI0JGuunSnVjUnbRjnzLDC/I+4TglweENrMHv3C4YjQFspYnpIAKgHeCu1QMGww926NJe1bK6nqpY++oH1pjzBaTxrTSQ7FcwntKk9ug9496UcycQt2gLgIcBPDJ6ZVgF4E66EgT2phI8/KTk235KrZwP8XjVAlhbIIWAVLsVUSOvlV3jsu4maaWbw8VraZUtoAqNcbw7guK7Zxaj/AFCTlYuY1OXWABB5QxSF3UoWZ7lwEBghaLdsIC+mXMvilfTP60p4tZYXWV7RYXAqJ/L8R0yiClsEwreJqTo2s7Nqvkuc3B8egzihatFi5i4OHQ3rQAuzOSB/qQwUwPhZ1DowGmZbRkCBXDlfjxKZypYPICr/AFEPI1jUSK64DEMbbKXYkC0FIE5riogYLc1zkXFZZEjQwd4q2B4ytq74aZTbOKZkC7EZ4GUjYREHaDVtK5U4T8GeZRVNeTReG8PLYa3ct58rDK8akMohpE+ZNCwI1E/OovHeAWsSD4xYOsrOQMCOhlYbLudjvXHA8bOZZ8ubM0poUYvciNd5P/q3pNN8Nh5BLqXWAsgy1toU7Hfvl1ke9btV0ZRk4u0Z3YsPZzIYuKpIVlOpHSomKxaspERrI/z2kVpfG+WLZXMnxxOVB8UakqD9YmRDaGKqOM4faCtKjPB33nb/ABG+lYzdM7+mzQnHjwKOD8NW6Dm9vy29dfwpytvwoWAV6afl61V8PiWQypI1mrNgrbXR5ZkwY7yNBHf2qj+vQzOy0YXh1q7aXwzDep/t29RXyoXLWAui7m2RZDa76bD5x9KKRyPbKkwSs2eK8MoO9e6+RVcWSuGeXTIOLuakAajc+lQhagDSAdqb3LQIg9a+XLXlgbgaVXJp3Nt2MwyqKorOLuCwC8DL1nf5dhUDB3hibhbKqgDRoEk6zHt3pvzBwYNaaTJjRfUdvWkXJfC3fOSIVSN/6uv00rOONpP/AFHThkjsc7/M7cUxS4NZABZyTOx6Zj2/vrVWxuHfE2nukwpBjzagDt6+8U++0G1GVdS0HKAO41+fw1TcF4t0C0GJtyJE6anT1jf00pnBj+Xc+zbE7in6nLl/lQ3LmjnJEu5+6OpYTB7b1f8Ah1m1Yw7G2rMAVAn78algD8ImdY26a1D4Mr2bUMq5G0W3GrP0zd/iGh7DsZ+8LLEk3NZBT2XMFaPaGro43xZydbllKe3wiH/1I3GLXOkGT6Pv6aMaovNXEH/k21UMXEBZ3zDr6SfTarZx2+FtsFJkXDljbKuQR/8Amk+Gw+Yq7AQPh7yIB/X51pu2LcxB9WQ+B8u/w4IzkhiSRGoicjI26OoJ7g5mBBFWXDHRvPbQtbyFv5qSZ+IqisC0EjUkEHWohFFcyWSUpbmVhllFUjhxLOw8GyBbQAjOAFTM2bM9q0Ncxn4m8OJHl8oqPw3gdqwAEQZh98iWJ7z0+VT6KHklVIrKTl2L8Xh2ny7bdt2J/M/hVm5X45kVconPdAZTt5lgR/6zSgrNRbeHdZCyfhCkbg9Mv/y6etOYc25bZF4ytUy1cTx9nxCVBXIV8TQ6STBkRpIBDbjN9UnGeCBhIMswmB8LezdW9YEx668bXFA1xiRAYBHWf6QIPtmBnsGNWBbpDm0sMgIXKw0Mj4cw+HpApmSRtDJLHK4lJwnBlN3KVhhplI6k9Z21796uWB4GbL5kKnTWZHfb/mu/FOEeZnFu6jKBl+Fl0jSdCfTeu3DcQ7L5xBGh7zpuI36/Oudqdy+x3tPnjmX1PeBDBIYQesADfXpofevtMLHDrjiVQkd9vpO9FIPk2+LjXDkv1LlRRRVTy4V8ivtFXjOUegs53rWYEd654bCLbByiJ3qRRFaRy83JF1N1QnxvBhdbMVBKmVJGont+/wAqVYflgWnICgKTJI+9vvrv+tW2K8XbU0QeNS80MR1c4qkK/wCDXKBA02MCfr33+pqsYzD5FxLkz52RBMR97MPYyY2Mmrq2E7GoHE+D+IhEa5WCnsWUrJrowzY3wmKt27ZjtsNiLyggjNqYOynzbx2/IVbE4euRVPRAunyJjTqaZ8A5JNq1NwfzWAzHXyAJGUawfPrOkwO1PrPBUEaSRE+uhBn3q+V7+uisuSjcRw0zA1Ma/n9Av/2rzf4USXPXTL66de2tXD/+d3hjEaabe/pXW3y4sCcx7xsf0/zSzxryU2spJ4Pv6AR6mDM9tYqQeGCG1ksANtojX3q23uW5PlJXbQgn3/t+NSk4KhmUknU79e3ajZH1DaZ+eEmI9Rr8tflP5Gp2G4YAJAnLBJ7EGQdPX8hV3tcBQR5RtGuuhJP11qZbwCgRGh3EaVTfjj5JUTIuPcJcOGt2/IqktppqWJ+uv1FdOBZvGe1d8uZUEEb+VZj1y6j1Fa4cIv8AivH/AE21nD+GucbNAkQI07aTWn9bFKqsv9BTwXB3FtohEBPK0knbYqeoIgx0mPaceDKXDGIGpAESe8iDTGilMmolPjwWjJxdo+KoGg0FFfaKXKhRRRQAUUUUAVD7RnxNmx/FYe/dRbRU3rai1DWp8xXMshwCDuZiI6135f4ybtg4832ew6tkswnlhgEEgA+OYysmYjO8CKY8Z4Zdv3Laza/hgwa6jBs7xPl/pKTlJBmYINUzCfZrjbUJZxdq3ZTENftrldjbzArABIVoBzAEQG16mnYfDlj2yaT/AI9Cjuyyj7QsJGELMUXFi4UZyiqhtgFlvHN5Hk5YE+aRpX3F8xDEcPxd7DtcttZF9Q0LmD2QTIHmBUkdehO1KODfZs1m9hy15btjD3MWVtusk28QirkbSCQ2djIg5qY8P5Pezw/E4VHt5rzXypykIi3pEQP6VJ200FQ1hVbX5/l/xQciLgPMV3GJhrC425h8R4Nu8xuWRnxGYK7lMyKhsgFlBTzGCfhSblmxXPeFTENhy58RVc6QVLoodrQM/wCqFIMbaxMggKMZyPiHwmDti5YTEYJrfhXgGIyogXUEEy0ajbY7ilvLfArmI4hibjOi2sPxFruUA5zc8ILAO2SCPUZfWtHHFO3fCv315I5Rb8JzdaufwpVLsYq291TlEW0RVYm9DHJ8SqInzECleH+1PBPbt3FNwi7iPAVcozZiRDMM3ktwQZaDB2qpcD5Te4/EMEty0Ltm1asi+JI8O9eu4i6jL0JB8M9Rl6a094x9lguNjDauBFxFm3btq2ci2VKBjExBREXqdN6HiwRdSfv2/wBguQ65/wCK3sNhfFsR8ai5BUXchMf9vmBU3pgAMD1gExVf4bzhfa2EW8HW9ixhsPeuIvjKILXDiLYKqtxfhWVEwCywRNo5p5abFWbYt3TavWHW7ZuRIDqCPMvVSCRSa59m/i2cR491TisRcS6bttAqJctCLZRDJ2+LWWzGqY5YlCpd379/lRLuyFwrmu/4eMw2La6MThXCq2Htg3b6srMnhqVIZ2CMSQgXKJ0EkOeTubBewWGe6zXrrrDvZs3WUODBFwqkW2Aic2UbkeWDXrDcFxdhGNt7V3FYgk4jE3BlVMqZUCW1GZ1EABSf6id6a8ucCXCWfDDF2Ltce4wgu7sWZmA0BOm2mlRkljp/fx9ufHVgrM8TnPGHEi0bwTFfxRs+GQjYG4gHm8O7AuLcQFSVLM+ZlGXUqll4DzW5TFeM4e4MfewuHWAMxQIqLAjrLsZ0ljoIFQbf2aXQowrYhG4et7xUttbm+nm8TKlzYDOW1iYZu8VP4NyIV8c4kpcd8RdxFs23v28jXgMynKykjQCd4LD32nLA14/Je/fkhWTPs/4xexODF3EFTdN26DlEKAtxlAUb5RECde9WSqxyJyd/AWnDlGuMxl0NwyuZnCkOTEM77bzJ1Jqz0lm273t6LroKKKKyJCiiigAooooAKKKKACiiioAKKKKCAr4BXyipJOWGwNu2XNtFQ3GLuVUAsx3Zo3b1Nd6KKLvsAoooqACiiipAKKKKACiiigAooooAKKKKAP/Z"/>
          <p:cNvSpPr>
            <a:spLocks noChangeAspect="1" noChangeArrowheads="1"/>
          </p:cNvSpPr>
          <p:nvPr/>
        </p:nvSpPr>
        <p:spPr bwMode="auto">
          <a:xfrm>
            <a:off x="488950" y="1063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1992" name="AutoShape 13" descr="data:image/jpeg;base64,/9j/4AAQSkZJRgABAQAAAQABAAD/2wCEAAkGBhQSERUUExQWFRQWGBsaFxcYGBocGhobHRsaGB4cFhogHyYgGBklGh8YHy8gIycpLCwsGB4xNTAqNSYrLCoBCQoKDgwOGg8PGiwkHyUvLSwvMiosLCosLDQsLCwsLCwsLCwvLCwsLCwsLCwsLCwsLCwsLCwsLCwsKSwpLCwsLP/AABEIARMAtwMBIgACEQEDEQH/xAAcAAACAwEBAQEAAAAAAAAAAAAABQQGBwMCAQj/xAA9EAACAQIEBAQDBgUDBAMBAAABAhEAAwQSITEFBkFREyJhcTKBkQdCobHR8BQjUsHhM2LxFSRykoKishb/xAAaAQACAwEBAAAAAAAAAAAAAAAABAECAwUG/8QAMREAAgIBBAECBAUCBwAAAAAAAAECEQMEEiExQVHwEyJhcTKBkaHBFCMVQlJiseHx/9oADAMBAAIRAxEAPwDXqKKK8kNBRRRQAUUUUAFFFFABRRRQAUE0u4px+zYDZ3GYfd666VnHF/tDfOfPFppA0MMfT07Dr60zi0s8nPQGrNdA0JEkwPft+VeprFk5luM4fPEkCJOmoJj5Df0Hzc8P5uupiC6NnsuQCrSPnrsfX863lomlwwo1CikPCuc8Pebw84W5MZT1Oux9qfUlOEoOpIAoooqgBRRRQAUUUUAFFFFABRRRQAUUUUAFFFFABRRRQAV5utCkjcA/lXqq5zPztawgyiLl3ooOg1jzkfD7b1aEXJ0i0ISm6ijGeZeYLhxLA/7ixM6AnJ5e0bkHtpFVhuNB7dsEqMiMADmaWPp0JOsk9TpT/jPDWxF17r7uSx8sATrp6VGHAk0119APwr0EcqS6Hv8AD5P/ADIWYbmdltAOuZgWM6jeInpE6abAVI4RzFdUrovhgNodG0GY+up0mO1Nl5eEQQT86MXwIASBEdelR8aL4ov/AId/v/Y74Xmu1bXxA4F3pqJMmOuhgGJMada/QHDr2ezbbfMiN9VBr804ng5YSTnI2n/PzrVORPtGZstjGCDELdgAHsGA0Hak9Wt8U4royyaGcFuTTNKor4jhgCCCDqCDII7g9RX2uUIhRRRQAUUUUAFFFFABRRRQAUUUUAFFFFABRRSnmbmBcJZzkZmJhVnc+voNPrUpW6RMYuTpCrnbm04YeFa/1mG/9IO0f7vy37VROHcLzg3LjRrqx1JO8CoF3FtcZrjyXY6nrM7T331r0bjsFEswUQAAYJ7diKeWNxVI9BgwrFGvJZrHDbIBO4IHxkaT9INccRy4pMoY3mdfaDUDAYJkAY2WZywkFJyqAQFXWCTtPTNtpTm7xBwyr4L+YDUkAAnWJ11id4HrWTTT4YzwesPwm2qwVDHqSPy7V4/6JakmNIgCTp6771NsFmElCvpofyr1WO5luCucR5VWJtzO5B3Pt0+VV29hSuo1HetGKkbilON4IGJKQCdY6T/YUxjztdlXH0PfInN+RhZusBbPf7h7jspO46TPedNrBsXgWtOekHUeh/MRWr8lca8awEY+e1Cn1X7p+mh9p61XPBfiicfW4K/uL8yxUUUUqc0KKKKACiiigAooooAKKKKACiiigAJrK+Y7z43FZg6raUlbIY/FGhK7jU9TA1FaLx7G+Dh7ryAQpyztmOgHzMCsssW3uIEFstE5WE6SdSx2K1vhT7R0dFBczYz4Vy3bS2rXhnYjRT0iOh2P7926YdbcgCRmPcCTr0rzeW5EmEYyQo1InYk9Omnv6V7ThF425a6V0+4s5p2J16CZ9a1enzS5Y5/V4l3I9uYED0jvB1P6fOvhJUGd+h7jr8q6Yjl+VQ6yCCTnOmmpM6R7frUXFcMSTlLMk6eY7Doesb7+tWWik/KMv67H5TO56nUD7p/L3r14ukiO+2xOn+fnXvF8HQ2R4ZNolpJLGevl1nTXp0A3oxXATdKtbuFFKjaN9pjrI/WqvRy9SVrcT7s4h/KZMzGnY959q9azH3SYHt3FernCw7qiXWUKsHQEk9zO59u1eb/DHtnyP4kGQpENGpMHZmGmmk1V6TIjSOrwy8ivjmDQqCVzagEyRGaNo0J2+KdjUblq4+GuLekFNnUN5sk5c5WfhDDc9RTG67soBRlLiFgBjIG8dD69we1IHuFD4bzojqkrlJz7bwcuadT3NVUZpUzSVZI0mnZrwM6jailfLV2cMgJkpKFpmSpiQe1NKXfBwJR2toKKKKCoUUUUAFFFFABRRRQAV8dwBJr7S3jbrlAY5QesT9PWtcMN81ECJiOJJfPhsoySCJ6kEESO0iuFjDlXIRgBMkZQBrJMRuevr60n4r/LJZdVE/SYkdyP1rxwLHh5keYKYPYgGD01MTXajjjDiIW6od3uFSx8xkgmT3kb6ba/hUFOI5D4Ygzsp3Ou+89O9QsNzPkeLhgSc3UH29x7fjSDF8wWyxEyQZRgIjWRJ79I61dEUaJfcFlQmMwMgfL8PiFclxdu3KbBdz3P96zK/wDaGFuB7lwSBCz7+m0HLqaW8S+0G0QJfMANQvWZ+pnvpUKDA1PG8wWjaJDD8/WPcrrpXS7xSVVlO42HfQ/kaw+3z8NZHlJHlHTy7ydTBzbf3qVh/tGVBpJkGRGk7be1W+G/Qi16mwWcSpYXBM+hmdhInUyM3fpUu7bQXQD5mYzqdhG0dfnWVcM+1hUtBFgEEfFIIn17AgfSmPCecFuXi7uDEZSZgzBMQDJ20ocWSuTR2xMMVyhTrkMbidR0iSPx+sXE2P4i1LBWEQQwgg91aNDB+VIMfzACysLgZlIMA7j4dOk6g1KPMWdWS2urknUgRMaEdANZPtEzVGl0Sm07Q/5etWrE21JGY5irdDAED00nrT+qhiMXktLdAl1Uhj6gA/iJHsasHBsabtsMYEiQOw7H1pDVYElviS5OTtk+iiiucQFFFFABRRRQAUUUUAFIecU/kZv6ew+nQwJp9XLFYYXEZGmGEGDB+RrTFPZNSAyTH83M6eEwXKOv4yN+mx/KqbxLnvwni0JjQkGD+RFOvtE5OxGGts5ANgbt8QO+VYjyyfaNO9Zzwvg9y66ZABJkFoiFiWIO6j8dq9Bj2SjuspJvpE88Rxd/zICAdBB0J1+HMdTPbsK43eE3UjxHYMwJCLmZzE/dEACes994qy2eTP4hcpxTPeJJCRFpmnZTPlJX/bvptUPBYdmv/wANat+AnieHdEnxbijUi4TsANwAAdNNquskea8EvHLi/J85Q5FbEqLrnKk6AjeJ1jqJj/O1WriPKluwgZ3SW+FAi52/8VLCep1I2rSuHcJXwoHlgQCoAI06SP7VQeKcu+Ebly7YfEu5JBbzenwnQH2jQVy46qWSdt0vQf8AgQhGkrfllNVEN2CqMFzeI6qGtosA/wAtlM3rkHUCBpt96oi4yy7i2qW2QwqqoaSf6iWAGupI0iNJp3i+NsGi5YuKSfKPINDJkTPliJJIjQVDuC1dg3MO4zd7ZBY9sw6xB32rpJuuUJNc8M8WOWbLMVVcxEE6mBvoSfy9q9XOVkUgAMG0jKxP4d6t9jhBwlgXWQar5F3ABjV+5Omp/wCKldwt2+z52gNMBZ8u47dR17ad5yhlc26fBrLGopccnK7wvEWnTIzXS+ZRbOpkasCV+BgRs0RladjUvhPOWS5GIXwySDlPt98fdEiYPcHbU8MJy54YlLnnWMrHKSsa+VWBjzEtpB9d57cD+zvEY2+WRg624Z2dolmZmgDpJkwPWtXKFXJmDUkaJwvj3jo6KobxIyiZA01mO+n1q88A4d4NlVJk9fff6Uq5X5KXCwzNneCIjQTuZOpP+e9WeuTqdQpLbEsFFFFIAFFFFABRRRQAUUUUAFFFFACzmXGizhLzkgQhiRIk6DSDOsVhnDsMLV2/aaNbKFN9BnDNqRp8Vbbzhw5r+DuovxQGG/3WD6AbnSsWxXGrYazeZmBRjZvL3R1iZ6Ltrp8J1rqaNXjlXZaDSdlh42bdu0q2lLXFQusbAnRW9W0MR+GlZ/wji5tvbYAvdJLExrLNouY920k7VcuO4W4LQZTMrkLCYI1KMIGm5B1PSqhyZZCX0ZoGVXuM5MZYlFYd41MU1porY75NdRJqarg33gmKDJ69QDI6SJ601v4NbiQe37+dZ7yvxjNaS4uisJyjWB016nr03E1aMLxcuwRTBO5O9ch/25OLQ24OaU4srPMHLr2zCZTrIBAK9pgjymKi8M5UuXbim+SBI02AHQKBoB+4q84vErbH+7qTv/z6UqwXG/EuSFdgpEsFOUdpMQPrVlnybdq6J+HF/M//AEi85cDtW7L5Fy5UJ09jWWPwYXVhrrq8kycxSCR8IXVWA0GjAySelbPzVbzo6nZljT1MVQuX8ELpKk5XXRgdjGkEdDEj5Uzp8+xSf1Mp496j9hG/Byqqlq5daAATc1TQdAwzAT2yxEa6GtK+y/Mtu/aYDyurA9TnU7+nlEe5qOrZCdBI7/v1qV9nvEBcvYyPumzJ9xdH10rPJnlli+CmbCscey60UUUiKBRRRQAUUUUAFFFFABRRRQAUUUUAQeNcTWxZZ316AAgEk6AD97AmvzdzphmsXLgCsbV4LlYn1B6dNx8q3nn62HwjgE5084j08rT7KxPyrFuZeI2r+GNt2Au2ZIkCdemuoEgaDvXY0Edsb9SGuB1yFzRauYRbVx1W5a8iqYl11KwJE9QdfWqY13x7963bI8NrhYsPhW2JJ7aSa7fZ1hbi4lb+R/CAdC4NwKGZGAE2/MT6bHrpSxWayLylct1nCgNvBmdTr21NM48cY5ZbX2WlklKEd3gvvK+JujCrcBUIsTmMTuQFIGw8oj6mrJwbGsSHJGeJPYDoo7etVXh7hguEtSUtwHMyS/UdtPLr3Y1Y8KpkIxyKzZSwjpv9dp2pfUwTVpcjGnyNUvAwxF69iyVsghROZ+g0nTuTp9Rt18Yz7RbeCFux4V1sqAMEQ+UncN6k66TvNVbm77Q1BGFwTNat22ALW/jdp1Csdh3bck1VbfErPhhTh7lxmJD3SfOx6gMDMZQJ1gwdO9cOktXLr08/mGXUc8dmwYnm7DPZNzxRGWQG3j8vXeq1g8QB/wBzaIIzeaNiCd59DpWacPuWSbhuWnNjN5VRjKmGM5S2vlUyZ0j1qwcL5muWR4IfxsPlKgsuV1B0B7soBXXpI+Vno9iezkI6rc1uL7zBxEBPEBiRrHURM+/T2irB9k/DcmC8Yjz4lvFY7yCPJrA2QqI2BB9ax3mrjBFgIdSwjbQbz+B+tb3yVfD4DDOqhA1pWCDZQdco20G3ypfLj+Fg+7M8+TfMd0UUVzjIKKKKACiiigAooooAKKKKACuV29ExuK8Y/HpZQu5gDfQn8ACY9YpFfxZcM5ceEVzBgWKgTtIjb1HSmdPi3y5Jp1Ys4vjlVmtnVDII1OhOs9/MoB6AmO4ql82fZ2uc358rh2Mz2zZSN9pObuBtVmx4R0BbI2hCXEfZx5gryBodtdp0ivmDxly64sljDMCykA5crSYJ9IGn0rsqTRUrmAdVXBnZEF3NlRm/mlmKq67M3hglQuupmKo3Ot5WxVpyAhKguBqV8xygiSfgy6TtWpXOCW7CZxbW6rm5b82oQh4Ugx6HU6wY9azznXgWYeIo8yTI76z7+3pSuKG3Ub377Gss92FJLoa8kXE8TFXn2S4zaf8Ajm29lJ+QpPxHj2I4hcKYa0fDHlhSASuwAJ2MfnS7gVzPaWyrBfEW6pkfe0j38rH9imPJHNwwdu9ZaVdjAgEk66jSdZ/ZroNeRKz6OU7jYi0q21tOMpCSSSxAnO3SI6TJk9aumHwGDwKql1bl5gBLiIkzMeYET696ScpYS5ir7XboZU6Ax02JnqZ2HYb6GlvN3Crj3LhXRQAiq3/kWPpMRtOnas5x3/K3+hrGWzlIf4vAcOv5shv2iQco0ySQfuic3z321qkY/BizfAtG7dEkEOkZg2jBB95vT/NROEYq7YZQwORnIjWToVJGmoBIMd1Eda0S29u6Mt23JuQpM7E/CfUHae3tQovG+20DkprqjOsLixcsXLTk51UlCdgq+crEfF5QJJ0Ex2b9RcucPFjCWLSzCWkUTvoo39a/PfOOBXDXLeIQ5s6lCpOoYLEsdSem+pHbc7jyjjD4Fi2dSlpFLE7wiiSD39z/AHpbWQc4Lb9zKPfJZKKAaK4hoFFFFABRRRQAUVW8fz3YtloIYAaEMCGMaBYmNdy0R6yAaNzZ9o2cjwnu2wNQARvA7AdQd2PyrWGKUhnFpck3VUaZxDmHD2Dlu3UVv6Zk9DqBtuN6pnGPtdRGK2kG2hff0IA/I1lNzmVWc5t9zBEz61D4m63NQxiPaKdjpIr8Q9j0mNXzuf3GfMXP9y63lbO50zGJGw0PTb8+5qFwfnPE4ZyA0yPNJJgdcoJgT+NKLfAy/wAB1Ee1fMbhLynUx26U/CONcRM5rNT3R444VNUazwnj9i8Q6NacbPbcBH7QsmMxGaIOkgnWKsPDsPatAXLSXLjPosqfJPQQMp1+9MaVi3BuAlxnW5JIkj1/cVo3L+PDg2fEdXA/qg7QZE6zrVXW6kK5NPKMFOiycJsg32tXkKwXcA6fFkg9iYUifU0i5rwS+IwCwrayPh1kAfOCfWaZYQ2rLiWZToCYO2vmE7DQ9YrnxzGKl5l0dPDQAaFToDr361hqcnwobvqZYlcqZkFjDNZuug0uWnL253cbEDpBAH7Bq/DAYW/g/wCIRALsasoE6jQ+hG3zFQebuWwyePZkFZyt1H+1gd1OwPSdd5NK4Jxq8tt7KHXKSo9ZEjU6aTpFNYsqzwUosznF45bWaxyriLSYB2txovkB7R0694+dU/n/ABhSxYC6Z1JbfXNqdem29QOUeJv4RU5oWQemh6b6wPbSp/E7y4jh63bkHwS1sgjWdww7aFR8jWiVSI7RWeI3f5mGeysqLQyjXpmLD3Gunr61onGLKLasX7bRKoMvYoR19WP40l5c4b43DbiGPEtqLts9VK5SSDoQQmsdY60j49xMlcqZsr6BR8JOYZhsDAYQDp7dal8ukQuFYcRwBvW7N4Kcz38sk6kMXZYEx8IH/rW4cuW87eI2bQmIMLEnQkH2n9N88w3BGu3MLYWVt2B/EXPKILE5baIdwcoY6/dM66VaOYsbdwtu2zC2LezZGUsug0RTlDv6azG+1Z5OVRMIuUqRpStOtfaTcrcesYmyps3TcgebNo4O3mHTXtp2pzXnpKnRZxcXTCiiiqkBRRRQB+d7vGUDalJ+Zj6bUqx2J8YjJBPUdf0Aj86r3ErMeYEyTqJ9Pxphy9jgjeYGes+uu2/Su/8ADSjuR3o6hrM8UlX8+hwx3AXEu2g9h+tQrGEulSVBKz8v+KtPMXGQ6ZF3g6z89KQ4HijKpWQREaT29vxrSE5uNiebBhWVJtqxtwHiaJAY6+p0kb1B5k4uLwAURBMxt0pNeQlzoROsdv0q1YXC2hhjMSenU+n5VEoqDUi+PJPUxlj6ri/UQcP449oQNqb8M4pcN5LqDMymSG2I6g/rS3A8NR7xQnTT9/2qTdY4e4AhncR+Ox2/Kpntb4XJXBHLGDWV/L19eHX6fwaLc+050ULfwyXDMwrAAgagGQSNSfTX3ry3HLWLsXbmFstavpqbJYPoT8SgRI9O+nXXOLOPOfxLgKgHYjQ+/f8AKmC4tkdcVhXyx5WU6AjqCOx/cUvmxfEjtfv6EyxY382Jc+n09afJesBxe42HV7zBXDENmAUFdINydBMbHv6VWuZ+UZH8XhCjgN51tOHg79KeYFF4jgb3gsucZCUY6o6tmhu6tEBx0J6giovC3bCWsS98gl4JyagRp6STtoIrm4pPBJyXErraYTSnH5ircOx6rcXELrMLfToOkx29fX3qwcQ4bFjGKmou+C9rcnJLByBE+Utr7nXtXeI8Jys92yDaK5c9q6AmjiQQSYKsNh9OlT+Gcxr4CEDKbJKanTJc3WY2kZhPUa967sZqatCDTXDPGA4w4w2JRCFYq51JDHIUnpuEEASZnXalnDCPFVicyWknpJMZmA113OtM8KPDe4zMsOxZZyzqvm6npofY96Q4q4VvsVAVYgBR9xtJAB8w1nftWiIafBrPIvEzYwniHKXuk3XJYAAOQF1bRTlCrl7D2o4zxVr4yFvL1jQHb8B6/wCKoeG4tlyJJFi2ZVTG+UDM8bmZPWMxiunGuZ1KE22822+o9Rpr7UnPdN1E6uDBHBH4mXvuiRa4o2EvhrLEdwpgekesifpWpcp/acl6FxBVX0BIWIJ3La6L00HvWS8rWBcTMT5upO/Tb99qncVw3hkOjQ+w9dtD3pbLjjJ7X2Pzx49RFNr8z9FUVkPJ32itYPhX7RIY/EHO/wD8iQDGkCJ0266pwziaX7YuWzIP1B7MOhrnTxyg+TjZtPPE+evUlUUUVmLn5axHCLg8w8+ug0gfvWvK8FeQSNR1nvOlW/C4uWEpKk6xvFWXiHDLS2ywBB3Gu/1n3+VdaefZw0em2Ju37+pnK8BJTY5z+4/zUe5y0yLO0awCdfcjc1Z8dglFkv4sP23+pI79P+KSXOOMUggjT5f5q8Zt9EuCl2kQuH4K2NAslhqY0U+veoWJwGQy93X+kGNPlT2xhMtgHMAzkdtAfWe2vzqHxzhKeGrp8WgOvQ99e061pGVvszzQSj8sbrx/0hNhhLlk0jSQNzvP0qVw7hviOzl9Rp/zUfCTh2LAZlPzj3Hz3rxi7jXLma2CqncjT9JrXvp8Cie1LdH5rul6+qXXv1G124b1ooACRoWHQD8j6V54JbLWispHUdQe57Vyw1u5hVzMQyHddiDuNY7kj96SuFopLOCoza6HX5dvfeqNUqN4S3yUmqaXK9/Uim5dwV0XrOjbGPhZTurDqDA09iNQDV24bibXEsPdRMtpvDOhYeWCGOaexGjbEHXY0pTBi8HU/diD8p+tVHH4F7Nxsh3DBo7EEEeoispY4Zmr4kumLanDKD+JBWvKX/KLbypyyuIRrt92uZ2K+EhIaAspdMypXN0MwPwr3MULeZ7TKxPkcW7QW0QFC+QAkEGJJ761oXMnEF/hbz+KbgPhS6p4Ra3mtK4CCIGWVPca9aznjeMW7irj2U8G0WHh2hqAug7/ADPSSanBOc5ObdJNqvsJPFFpXbb9+/USrfJXIT5QZ226GOwP9hU3BWVXzTqAZA1qe/DLYTXyMbOc5zGckkgW99TsB/tpLnYZrY1EnbfSm93xFSK44rTtTly/H0fgZcIxyq5kbknXqPc9RU/iuES9qh842ERJ9KUW8vhAA77mJg+vb0rnbxNy24kkwZEf2NV227iOLMo41DKrT8rxZMwvEL2HOVgfnr89PzrpiOMXWcZ1MfvU96ZWscHINwaCY0PpuPrUzG5ComNTE9u9ZuSfgbhgyRSSm/pwvbJmDvWrqRs3r36fv0qzctcdbCXVJLFCfMARqJ0mZnv+FUnGnKg8PTMfu9fn32pvw/BsE8zkgzSuSKa5GJwUo0+jeMDxC3eXPbYMu2nQ9iOhorH+VOaLuEdsg8S22rITGuwYHWG29x8iCkZ6eUXSOPPRTUvlVomYfhly3bF0KhUQROp76D2pHxbH3HfzHbb2/WtJxz/y8qLoug7aCAP7VTuMctPoxYZ2lrjEwqiBoBuBMwPUVfBlTdzOxFtoQ8PwAuOBEnYe5prxblnImcQYAkAd9/l+tM+XODMVZlOUEEA9d9TrttHeueKFx1a27GV6AavOxkTWkszc+GWVGcW8IzuUB0Gkn0OlPsZyxcS1bdtUAEidI9fWmtrhCW4M+b7yEEHU94if1qbi7V24fCAKqTsdQo7z1960eXngs2ytcQwavai2uYrBjXbtS3i2HuhR4aLA+IbEH0q/4fhq4UFmHidtNj67j0n86THEpcZmgLO6zpH6VMMvPCtFJJ1V0Z/jLt++ApWPTbamWH5LZ7UqMxUSese3SKsT8G8diqDbqNYJ/ACpGD4Lew5CAk5jsevTSK2lnpUuDBaaDblL5n1yVXhFy/Yzhoyjq371NWThHLj3Lgu4hU8yylpiQTOxYdBEmCdalcF4L42LfZja1g/AhOgYkTJmTMEAIepEW/iIS+IX47cCR/TmykDqx1nX1rRc/MKajO8S+FD9fJRsdbCBUuXGzIBatZ1BTw4KeG+0RMa6MG3B1MC9yyVZYtKJbIC18+EWA16aL1jNHrUjmHECHFzXMTl7s2T4fcmNK58F4L/2ht+Ebgb/AFgW8xOpy4YSQuQCSd2ZTPlWqZI7Undc+/Q58JO6QqxGNDulpHFy65VGhB4doI82/BMk5VWZHXvT3C8k2EtsNTcEEsT5oiZHTqJFVvhXDhYxJAfOBle20EBl8w1B2YE5SOhzDvWv8Be3lDuA2kKYBBgMfMQdgB761u0kqXRmpSTUvKMj4hygUZg5yqD8QPlPy6UXOBKoGUkkagN/atJ4rhLeNssMotyBluLMKQZhlmCNtRpB6Vld53wt8278lkJGbX669NiPQiq1Jo6eDPifzTST+3H0/cai7bZAGhY6HQg+lcLOGLkizJHUHb/mpAwwuw5kAjb/ADXm3iP4a55TIO4O/wBaydnWT9DgyXLbhYiTOXpOmmvyp5hsPdKyRl+en+K5/wAdZukMSAw2zH8D+tWDh/MSm0VCqe39/wDy96ynKSXCB89i3B6Sp33orkuIJbyD/PvRVZRbdlDXbfDmcFmgAbDbU6z6waV8SCFCrSLYMuTpmO/uTpsKuLoCIO1Q73CrTNnZQzL8M9N9qSenqqOVDVU+Sj8Q4jcCxZQraZQF0giCRMeojepXAuGSktrm1YyZMjTXeasOKwytpA9hrpvE1GZyRlQR0noPalpTpbUhyOa4/LwVzjnCEQeQKCsGZ2A79zSXE81kQqiSJDE6/MbCaf8AFUZgbaLvoSToB6+vtVXw/CRbvTfXy6kCNCR0iDI+dOYdrXzjSukfcNj3xDhSxn123nYfvQVMu8uAK5LZso6bj3OgA1/WvK8Km6WsoU0kDYjpG/l1n5CmmAvjDPlu6hhAMbDbzE9J/WpnOvwfoD6KW3GLdiAmrSDmM9J+EDYep19BUxebruJi1ZQG65IUAa+8zosbntSHieS7fYovkU+5IOqjT96mrjyzgf4S15ArX7om4483hqToittI0JGuunSnVjUnbRjnzLDC/I+4TglweENrMHv3C4YjQFspYnpIAKgHeCu1QMGww926NJe1bK6nqpY++oH1pjzBaTxrTSQ7FcwntKk9ug9496UcycQt2gLgIcBPDJ6ZVgF4E66EgT2phI8/KTk235KrZwP8XjVAlhbIIWAVLsVUSOvlV3jsu4maaWbw8VraZUtoAqNcbw7guK7Zxaj/AFCTlYuY1OXWABB5QxSF3UoWZ7lwEBghaLdsIC+mXMvilfTP60p4tZYXWV7RYXAqJ/L8R0yiClsEwreJqTo2s7Nqvkuc3B8egzihatFi5i4OHQ3rQAuzOSB/qQwUwPhZ1DowGmZbRkCBXDlfjxKZypYPICr/AFEPI1jUSK64DEMbbKXYkC0FIE5riogYLc1zkXFZZEjQwd4q2B4ytq74aZTbOKZkC7EZ4GUjYREHaDVtK5U4T8GeZRVNeTReG8PLYa3ct58rDK8akMohpE+ZNCwI1E/OovHeAWsSD4xYOsrOQMCOhlYbLudjvXHA8bOZZ8ubM0poUYvciNd5P/q3pNN8Nh5BLqXWAsgy1toU7Hfvl1ke9btV0ZRk4u0Z3YsPZzIYuKpIVlOpHSomKxaspERrI/z2kVpfG+WLZXMnxxOVB8UakqD9YmRDaGKqOM4faCtKjPB33nb/ABG+lYzdM7+mzQnHjwKOD8NW6Dm9vy29dfwpytvwoWAV6afl61V8PiWQypI1mrNgrbXR5ZkwY7yNBHf2qj+vQzOy0YXh1q7aXwzDep/t29RXyoXLWAui7m2RZDa76bD5x9KKRyPbKkwSs2eK8MoO9e6+RVcWSuGeXTIOLuakAajc+lQhagDSAdqb3LQIg9a+XLXlgbgaVXJp3Nt2MwyqKorOLuCwC8DL1nf5dhUDB3hibhbKqgDRoEk6zHt3pvzBwYNaaTJjRfUdvWkXJfC3fOSIVSN/6uv00rOONpP/AFHThkjsc7/M7cUxS4NZABZyTOx6Zj2/vrVWxuHfE2nukwpBjzagDt6+8U++0G1GVdS0HKAO41+fw1TcF4t0C0GJtyJE6anT1jf00pnBj+Xc+zbE7in6nLl/lQ3LmjnJEu5+6OpYTB7b1f8Ah1m1Yw7G2rMAVAn78algD8ImdY26a1D4Mr2bUMq5G0W3GrP0zd/iGh7DsZ+8LLEk3NZBT2XMFaPaGro43xZydbllKe3wiH/1I3GLXOkGT6Pv6aMaovNXEH/k21UMXEBZ3zDr6SfTarZx2+FtsFJkXDljbKuQR/8Amk+Gw+Yq7AQPh7yIB/X51pu2LcxB9WQ+B8u/w4IzkhiSRGoicjI26OoJ7g5mBBFWXDHRvPbQtbyFv5qSZ+IqisC0EjUkEHWohFFcyWSUpbmVhllFUjhxLOw8GyBbQAjOAFTM2bM9q0Ncxn4m8OJHl8oqPw3gdqwAEQZh98iWJ7z0+VT6KHklVIrKTl2L8Xh2ny7bdt2J/M/hVm5X45kVconPdAZTt5lgR/6zSgrNRbeHdZCyfhCkbg9Mv/y6etOYc25bZF4ytUy1cTx9nxCVBXIV8TQ6STBkRpIBDbjN9UnGeCBhIMswmB8LezdW9YEx668bXFA1xiRAYBHWf6QIPtmBnsGNWBbpDm0sMgIXKw0Mj4cw+HpApmSRtDJLHK4lJwnBlN3KVhhplI6k9Z21796uWB4GbL5kKnTWZHfb/mu/FOEeZnFu6jKBl+Fl0jSdCfTeu3DcQ7L5xBGh7zpuI36/Oudqdy+x3tPnjmX1PeBDBIYQesADfXpofevtMLHDrjiVQkd9vpO9FIPk2+LjXDkv1LlRRRVTy4V8ivtFXjOUegs53rWYEd654bCLbByiJ3qRRFaRy83JF1N1QnxvBhdbMVBKmVJGont+/wAqVYflgWnICgKTJI+9vvrv+tW2K8XbU0QeNS80MR1c4qkK/wCDXKBA02MCfr33+pqsYzD5FxLkz52RBMR97MPYyY2Mmrq2E7GoHE+D+IhEa5WCnsWUrJrowzY3wmKt27ZjtsNiLyggjNqYOynzbx2/IVbE4euRVPRAunyJjTqaZ8A5JNq1NwfzWAzHXyAJGUawfPrOkwO1PrPBUEaSRE+uhBn3q+V7+uisuSjcRw0zA1Ma/n9Av/2rzf4USXPXTL66de2tXD/+d3hjEaabe/pXW3y4sCcx7xsf0/zSzxryU2spJ4Pv6AR6mDM9tYqQeGCG1ksANtojX3q23uW5PlJXbQgn3/t+NSk4KhmUknU79e3ajZH1DaZ+eEmI9Rr8tflP5Gp2G4YAJAnLBJ7EGQdPX8hV3tcBQR5RtGuuhJP11qZbwCgRGh3EaVTfjj5JUTIuPcJcOGt2/IqktppqWJ+uv1FdOBZvGe1d8uZUEEb+VZj1y6j1Fa4cIv8AivH/AE21nD+GucbNAkQI07aTWn9bFKqsv9BTwXB3FtohEBPK0knbYqeoIgx0mPaceDKXDGIGpAESe8iDTGilMmolPjwWjJxdo+KoGg0FFfaKXKhRRRQAUUUUAVD7RnxNmx/FYe/dRbRU3rai1DWp8xXMshwCDuZiI6135f4ybtg4832ew6tkswnlhgEEgA+OYysmYjO8CKY8Z4Zdv3Laza/hgwa6jBs7xPl/pKTlJBmYINUzCfZrjbUJZxdq3ZTENftrldjbzArABIVoBzAEQG16mnYfDlj2yaT/AI9Cjuyyj7QsJGELMUXFi4UZyiqhtgFlvHN5Hk5YE+aRpX3F8xDEcPxd7DtcttZF9Q0LmD2QTIHmBUkdehO1KODfZs1m9hy15btjD3MWVtusk28QirkbSCQ2djIg5qY8P5Pezw/E4VHt5rzXypykIi3pEQP6VJ200FQ1hVbX5/l/xQciLgPMV3GJhrC425h8R4Nu8xuWRnxGYK7lMyKhsgFlBTzGCfhSblmxXPeFTENhy58RVc6QVLoodrQM/wCqFIMbaxMggKMZyPiHwmDti5YTEYJrfhXgGIyogXUEEy0ajbY7ilvLfArmI4hibjOi2sPxFruUA5zc8ILAO2SCPUZfWtHHFO3fCv315I5Rb8JzdaufwpVLsYq291TlEW0RVYm9DHJ8SqInzECleH+1PBPbt3FNwi7iPAVcozZiRDMM3ktwQZaDB2qpcD5Te4/EMEty0Ltm1asi+JI8O9eu4i6jL0JB8M9Rl6a094x9lguNjDauBFxFm3btq2ci2VKBjExBREXqdN6HiwRdSfv2/wBguQ65/wCK3sNhfFsR8ai5BUXchMf9vmBU3pgAMD1gExVf4bzhfa2EW8HW9ixhsPeuIvjKILXDiLYKqtxfhWVEwCywRNo5p5abFWbYt3TavWHW7ZuRIDqCPMvVSCRSa59m/i2cR491TisRcS6bttAqJctCLZRDJ2+LWWzGqY5YlCpd379/lRLuyFwrmu/4eMw2La6MThXCq2Htg3b6srMnhqVIZ2CMSQgXKJ0EkOeTubBewWGe6zXrrrDvZs3WUODBFwqkW2Aic2UbkeWDXrDcFxdhGNt7V3FYgk4jE3BlVMqZUCW1GZ1EABSf6id6a8ucCXCWfDDF2Ltce4wgu7sWZmA0BOm2mlRkljp/fx9ufHVgrM8TnPGHEi0bwTFfxRs+GQjYG4gHm8O7AuLcQFSVLM+ZlGXUqll4DzW5TFeM4e4MfewuHWAMxQIqLAjrLsZ0ljoIFQbf2aXQowrYhG4et7xUttbm+nm8TKlzYDOW1iYZu8VP4NyIV8c4kpcd8RdxFs23v28jXgMynKykjQCd4LD32nLA14/Je/fkhWTPs/4xexODF3EFTdN26DlEKAtxlAUb5RECde9WSqxyJyd/AWnDlGuMxl0NwyuZnCkOTEM77bzJ1Jqz0lm273t6LroKKKKyJCiiigAooooAKKKKACiiioAKKKKCAr4BXyipJOWGwNu2XNtFQ3GLuVUAsx3Zo3b1Nd6KKLvsAoooqACiiipAKKKKACiiigAooooAKKKKAP/Z"/>
          <p:cNvSpPr>
            <a:spLocks noChangeAspect="1" noChangeArrowheads="1"/>
          </p:cNvSpPr>
          <p:nvPr/>
        </p:nvSpPr>
        <p:spPr bwMode="auto">
          <a:xfrm>
            <a:off x="641350" y="258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41993" name="Picture 16" descr="http://www.obekti.bg/images/stories/articles/9373/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863" y="1492250"/>
            <a:ext cx="5472112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AutoShape 18" descr="data:image/jpeg;base64,/9j/4AAQSkZJRgABAQAAAQABAAD/2wCEAAkGBxITEhUUEhQVFhQVFBgaFxgWFBcUFxcYFxUXGBQUFBQYHCggGBwlGxQUITEhJSkrLi4uGB8zODMsNygtLisBCgoKDg0OGxAQGywkICQsLCwsLCwsLCwsLCwsLCwsLCwsLCwsLCwsLCwsLCwsLCwsLCwsLCwsLCwsLCwsLCwsLP/AABEIAQYAwQMBIgACEQEDEQH/xAAbAAAABwEAAAAAAAAAAAAAAAAAAgMEBQYHAf/EAEIQAAIBAgMFBgIHBwMDBQEAAAECEQADBBIhBQYxQVETImFxgZEyoQcUQlJyscEjM2KC0eHwkqKyFRZDJGOTs/Fz/8QAGQEAAgMBAAAAAAAAAAAAAAAAAAMBAgQF/8QAKBEAAgICAgEEAgIDAQAAAAAAAAECEQMhEjEEEyJBUTJhgbEjM6EU/9oADAMBAAIRAxEAPwC45qzbbeAZr7zpJ0rRVqm7wgjE+BFUh2Mk6RX7OzmVwTqAdacb048YhrYSSEBHhrH9KXx7kjKPWo1bipT+CFcmROKQgHumozAfvk/Gv51PYLE9qXFQyrF0eDj86q4otyZu+DP7NPwilKabN1tJ+EU5ikDA8UjiMXbt/vLiJ+Jgv5mq5vrtp7SrasmLjiWYHVE8OhJ59AfCqfsvZK3FuXLt9LSoNZl7jMwOXLb4sCdCRw6RJF4w5ENl4xW+WFR8ks4j4kAZfKZk+gp1hN58JcMLdUHo4KfNhFVC3g7Vt7Vy0ljJ2c5cbibJ7XtFIDNbQ/s4kwJkQp0NI4/ZSXApVLdm5cIW2Ld9Ltm47MWZTlJ7KFOg0+GNSQKb6JXkzSCelFmsz3f3muYVslzvWZgrMlNdWQ+HTga0qJggiDqCOYPAikSjRZOzpaONFF7pRivWgBFQSAA10JXK4aADwK4aLmrmaoANFCgK7QAKKa7XJoA5FCu0KAF5qt732IyXByMH1qfionek/sDVl2Q+ir3dVJ8Kq+Ou6GrFcnszHSqZtBz7ca0CUSW6yznNJtZ748XH50tus2W25606XDnOhP3x+dQ+ifk1XZ1uLSD+EU4JCgknQAknoBqTSOHJyrpyFR2898phbp+8Mo/nOU/Ims44oOOxRvXnun7bEjwH2R6CB6Uts7EraYs1pboKEANwBJBD6g6iPmaZo4AliFA5n+9MsRt62ultS568B/enp0V7J/EbVJuB7dizby22QKqLBLKQzvp3mkkj0FNto7ZS7n/9NZTMSe6qaTa7PTuSIYK4II4EcTNVm7t7E8lRR+GfmaTG2L32kQ+mX8qn1GRQ5xd0AVqO4uM7bA2jOqA221+4YWf5cp9ayO9ibV34i1s9CJX3rRPonIWzftggkXVaR0ZAv52zS5dErsuoU12a6ZouWlljheuZqNkroSgAk10UoLQruSgBOKEUc0KgAtdigRXZoALloUahQAIFRu8djNYYDpTwFjwFI7QtxaYk8qlAyjnS0fKq/srY/wBZuuOQEmrCCMpml9wrI7S/5fpTpukKh2QG62CWHzHgxEeRj9Kkb8G7bVRoGFN9kLla8vS43/ImpHZ9jNiEjrNS/wASF+RoCSAPIVCb2ANbtq0ZDeUsDwYKrHKfCQCfAGp1jUDvbYZrJee7aR2IjXgBx8idPCs90aIxcuiLw+5+HxiFwSrljMapPgnL0ik1+jDECez7FgP4ip9itTezrN63grIw2XOQGYnUAMCWPuR7UzG9GMEAX7DSY0s3WB8rqjKaVGbts2uCpKtkU+4OMmDbt/8AyLFNMVuBilHw2vR/7VoOJ2ncXCHEOAMupEnhPjVTfbuMuoLrHsrTCVjDXrkiNJYCPWan1JPon04LtFE2nsZrQIuKQwI5zp100qybh4ZUxSAKZNtpIYjhHxAGGGp0I4xUdfxN2+WF0hgQQGAIHHodfSj7oYm6cXYCzJuFX/CoJf0jX0p0W62ZMkU5e01cii60qUopqBQBQzCuTXYqAOdoKGagErvZ0AFrk0YpXMlSAAa7AoBK4bdQB3ShRcldqQEu0pltp5st5U87PWmW3AOxbUcKF2D6KViAqDM54cBT/wCj3Ei418xEzHlFRuLAI11qd3GAAuaAaGn5OhWPsrtm8bdy/lWf2hpbZG22W+pNvQ6UkqjtLxni5qV3W3Nx74pe0tm3aHez3IEjkFWZLeGnjU1cSF+RcLT3HjIp1qTwuyHWe1EhgQQw0IIgg+hPvViwmFW1lA4nif6dKG3bxTD3mHFbbEeeUxS1h5aY1ZuLtFYw2DVALagAKIUHUAchrqdKcYvZdrMpuMCJ7qzAJ6AD/NKW2phjZW2RJi2ASeJYDUk9TM1S9j47tbxxGJuqnxLYtEgZRmKm4Z4sY0HIHxrJKHGTR08eXlFNE/vfH1O6AJ06eHCo7dTDpdw1tHYgqgkAxp9mQfCKLvZthkwzZVN1Y1ZCIBOmYgVnWzdu3rdxbhaAAqkT9ldAI5kChQbRZ5IxLRvNhFtX0jQFuA8TBmovYGNt4bEXLxTMssqgGCuZpYiePwj3NSG2yz3LbHgyBhVe2g5Gh6+nmPet/gYFkVy6Of52bi9fJq+CxK3hNszoCRzE8JHKum6kwWEjrpWfYLGXUdeyJDEBRl4mY7sc+VWbZ+7Lhw+Jdsx+wurH8TDh5D3qPLwPC7TVf9F+K45k07v/AIT+ShkojLbsp8eVQNAxmPCSZqs7Q3mcAdkA/wAWimSAp1JHrWaMk3QyeOUdlpy0MtZ3c3qxB4ECkl2ti7miknyFN9NieaNIZl5kUm99B9oe9UfD7Ixlz4nIqUtbqMR37rH1qtIm2Tj7VsDi496Ja2vaYwrTTHD7q2V1InzqVw+Atp8KCoDYtmHWuUefChQSU2/Yx7mMwA8KTxOxb6oXuXS0cquKqKZ7btzZbyqyZDWijXFkVLbk4a5cvulsT3ZJ4KoOgLGovLFaD9FOHHY335teC+iIpHzc09q1sSnTD7vbhWbF3tbjG4+bN3oCBuUJ4eJNWpboNxl5iCDS5WNOE/5pUdiRldW8Y/z/ADrVkQyQxbQUPjFIbwpmsOv34X/UwX9aNtVoQN0IPtrR9qCUA/8Act//AGLUx7TBjTem2TbXLyua+WRwB7lapWEwSs0kQVfOjQJRjxInzOnAgkVfd4bLNh7uQS4XMo6lCGC+sR61S8HiUEMdUcA9OOvpWDyF7kzo+LL2NC238QSrDsMJeMn94cmh8MrTB8qzm/sNrzszNaS5xCWli1aSNSec+Ph41oeIsYViIfiCeJ5flVP2xtexbtvbsD4j32EksefePHp4VVNt6Hy4cSMvY9meyg1ACW1PDuW11aP4iPnTPbycD1kfqP1pHYsveDtw1y+UR/nlT/alrMCPUeYrveFj44jieVPlMmNzcJavODcuFGVA1vKYJYHrHLpU7idt3bF/sjdzi6yyzKM6DQNliAYHUVRdmsQqkHgdPCDUw+zcRedLvBGDAEgiTEkKYgyY4Vl8+Ek1k7X0a/AnFxePp/ZZ9ubllr2b6wTaKnOX1cHkV4KPyHSonaG0cDh8osRm4MxBeRzk8JmDpU/vNu99YRAMQ6MttVYSSjlQASVka+PlVX2vu49q3f7QBlRbYRwoE5WVZHNTlma5GjpW6HGxtn4W7dYEQx7wXkQeMf5zq02cHat/AoHpVKx5Nu3hr9ow+Qa6HvZYMjpxpzuxv0t1xYxSm3dPBoGRjoAJHAmdNIp8W5Iw5Y8ZFwzUM1HIHSi5hQLOTQnxroAoBBQByDQo/ZDrQoAamKQxSAowPSnOUVwp40ElM2fupicRmYdxJMTWg/Rtst8PhXS5qxvufTKgH/E092bfWAg4nlU3btACBy/w0zHKTe+ik4xS0C4ARB4HSmF1ocW7h1OqMftRxB/iHPqNesPXkD9aZ4/C9qkEmRBU81Yaqw8jWiIpncWMwyef9qj94NuJhcMl26GaHtgqsFiQwJiSB9nrR8NiGZAziHVijgcMy8CPAgqfWqtv73jaQnjJjygfrTIRuVMq3qyRbfu86K9rAXTaeYdm6Eg6IrAag86rmPvG1iCGBFnEDtLciOzuN+8tN0lpIPUnwq5bi2ymHKHgtwx5MAfzJ96lNr7LS+BmjMplTE85gjmD0peaEJeyv5G4MsoPkZNjMGzNOUwPHKY6HrULtPAOxyop10LEHKvhPMxyrQtr7uTfz3H+r4dT3yzrkI5dk08TwykaT6V3aG+OAWz2Fmw162OAP7NCR9rMe/M84BqmHDJOpLX6NGbPBq49/wBFAm3YIBkaQNJMChe2jZbgxn8Lf0pvi1NxyxAEnQCYUclE6wPGn2ztkzJjhXYi666OVJX2WfcHd61dRr91cyK5CIZAZtCxYc1EjTnrWjYtENo51UqBwjQRwjpHIjhVc3fQ2sBaXgWZz73G/Sp7HN/6dvw/2rn5m5z39j4e1aKwMFdkCxlcMHgXGIyouWTngg6kDgKbbR2uUtlcZh7iWrpK5/jQyBEOkwSQY4cKtuysKMoB5IgPqWdh7svtT7H27TWyl0BkYQVImekDrWXJgg3o1w8qa72YdtzaVgItq0zFbc/ECDxJ1mI41Wdi7RZcWL6j4AYkaERHzk1dN+tysUG7WyWawYHfVQ6nlnM8OGsDXlSOzNjpZtHOQ7uBPdBjTgG4xWd/4dM0K8z/AEWzYu8FrELoQr81J19OoqXVOtZU2HCsSsqRwKyI9qsmw962TuX+8vJ41HmOdCkmLniaLnA6Vwgc6bYPH27mgdZPDXUjrFKXbDdZqzTXYtUw+detCkPq7dKFVsmji0UiilDRXmpIJTYGHJvTyCmfDkI8Z/WrMxNQO6qGHY8DA9pJ/MVPM8U+HQmfYhcznmseX61FbZxF63az2YJU94RPd5x41K3MQh561BbQ2sLTlMssyyokBXnSQT48RTorZRiOwr1y4LtxyDnyNoIAIzKdPLKP5aqe9+NnGKvJEE+bGT8oqy7rF1e9buDLNpGAkH7Tqx0/l96z7buIz4263I3I9Fhf0rTBe9i29GwbvWCtgTxbve4EfIU7d6Muit4U0smVrI9uxvRDYndNcSz3cTcuEse6ikBUUHujUHWImI16052duhgrXC1nI53Dn/2/D8qmzQiNau8kurIUUMLuzMOneWxaDDgRbWR4jSi4bAJcM3FDT1FONpvA86X2YkCq8nQURG8ZCm0igAA6AaAagVJ3SBaJbgFJPkBNV3eq/wDtlHQp83qZ2zcy4a6eiN+VXrUSPshdyNtPiBfuXNEDgqeAAyxlHkFUn8VWDC4trhm2hC8rj6SP4E4+8VnOw957SWMNhl0EntTHMsSPPSKud/ePDWbYZnJEgSEaBJiWMQF8aMlcnQRuieu2gylDqpENPMHiIrNdv7MFu4VUyhnI3IgcRPMjgauezNu28RItftFBgkGE+fePtSu3dnC5aI+0NV5QR9kdBGlZ82LlGvk0ePl4S/Rk+Lw0cKjrtqKn8aI0qAxZ1rnwZ05pUT2675rDQFZ7dwDvCcoYEoQeWqv7U923vA2GZCO+jc+hiYPp+R6Ul9HVsFcWvMojf6GMn/fRsThbeIVsOpl2EIRrlNsFs3gNCPImuso+ri32jkSfDI6E/wDvxfu0Kr//AGe/3zXKxaH7NDk0VmNODcpJzOkVJBY93bbC13hEtI8QQINP3WSZ4UhgibdhB9oLw8eNKZibZiM+UxPWNPnWiK0Ib2I4u7lGlMb2ETE28l1YP2T0PIjoa7a2xbZQxBjnpqCNGB8QZFUXevb9ztS1m6wQ6JErEAAmPOaak0VITZe0LmFxzkOboVuzM6Sv2l8wefVaLYsF8WFGpa8Pm9RuBXvr+IfnUjszapw+KF6M2Rycp0kEEGDyME1sW42voS1TNtxmltvGmWFMCKUtYtb1tLiGUdQw8j18eVJgRWAePu070UZzQFJPQAyxYLOB0FSmFWBTdYnz+cUL2MCLyoq9EFK25ez4rwF22PQMs/rUlvPtlbmHvraIICMGaOgBhT4yRPgapu8OKOdgkgMTJ5mfHprypPFYjJYuLJGeAOkDNmYdeIH+GtkoLjf0Li3dD3c7CKtjO0BmY6+C6R75qcY7aNsSo7/KAJnwIqn4vbctbtqStoZVjmR1Pia0bZuBsooKqNRPyri5Mj5HRhDQ42Ht61E3LIsPEFggCkctVEjyNWYXVdMykOpEiDo380Gsd3nx903SskKG4DpFOd1Lt63cZrWdZMmT3W81Oh8+NNh5Df5C54Uuid3k2UzsXVBacn4WcMr/AMauBAJPI+cjhVMx2zMQnee0wT7wGZP9ayPnWovtPOvEK54qyh7THrBIy+486jMUt+3FxsPY4GMt9jMiJW3kYz/NHjTfSxz9y0Qs2SPtZVNjWrlixfvglVa21pZH7xnjMEPPKFLE9QBTvdK+EZisG6VyyNRbtwJM8C7GBHIAnwphj8Lj8Wym8ERVEKsqtu2vRESYHDrwq07EwOHsWghOZjqzREny5AVZ5VCHGLKuLnLk0d0oU7mz1oVi2P0dyipzYmzFIFxtSfhHTlPnUGwq3bMEWk/APmJrRjWxE3oVayPammMBAleI9KfPUXti9lXMOVaIrYllH2jjQlxxBPaPmImBJ4kCNKrO3rma5GUrA5/xAH2iPepm5lvY5AT3LjqD4TEgeeopf6RsBkvpdA0uLBj7yaf8SvsafJ/BWP2U/DCHX8QouKXvHzpRRqPxD8/70bFprTcXRXJ2aL9G+LzYQof/ABXGHo0MPmWqxuZGlZp9Hu0uzxDWm+G8sD8ayU9wWHqK0RKz5Y1NlovRKgaDyH5URx0pHU5TpwH96J2pk9P70uiwqbnWqtt7Gu0gQACOY66zUricaOAJJ8tB61SsYGZ3E6k/Km44lZMi9qkG4xkHXlw+dNHs3cSYXU6ceAA/wV3aTjNlBmOJqc3NUAXW8VA9JJ/MVXyJvi0MxRVpkdsrco5w94gxqBVnu2mGimAKcO9EBFc1pfJrtjLD7Kth87d5j1p80DhSbvSQvDmaraXRNMUuN0oufrRTdFcz1F/skDHpRNetH40UeNRZNAoUKFFsKQo+0egJqewO8pMWltGUtIS7GFYkRCAakSp1MVV3tVL7JuFhB+wMo9yenj8qc8jjF0Ux41OWyYubdujiqH0I/WoraW8Fu4Cnwv8AdJHe8FPM+Gh86T2lc0MxVD2/dJ854zr5iqYfImp72aMvi4+FpUT+6eDa9i1MSqHtCemU93/dAq4b37M7fDOoEunfTrK8QPMSPaqz9Fe3EDtauwLt0DKx0DFWcZOgJEN41pN6zOorpTnbs5VVowNtRStts6+I41N77bH7C+Soi3cll6A/bX0JnyIqtElWkU/HKiklY62biuwvpdK5gjTHXQjTx1keNa/sq8l+2ty2ZRhp18QRyIOlY39YB4irbuDvElntLLz32DWwBMtwZR4nu+xqc0U1aIg2tM0d0AgeFIulEbF6KT3e7JDaEDxphtja7WyBbTOZMyYAH9TWZJjBvtHFW7IZnk8YHL0rPMXjne68aE5idOAA4flU3tnaGIumWUKOg4ADmTzqu4d5uEs3xTJpi0R2NrlvXgR58atO7IiyfFz+QqrYxyGAUEljCiJJPSKuOzsMbVtVPGJb8R4/09Kx+TLVGnCt2OWXxrpYUTNQzCsVGkGcUiyrMxrRzFFzUNkUHMUTPyrk1wtUWWoUBoE0g1w9KQe6w4Co2A7zUKZ9q/ShR7g0Vi5vLc6VoW6gLWEYnVlBPrrVGwe5d1oN1wo6DjWj7DsBLKqOCqB7CKZkLYH2Ru2HKz86z7aDTd8K0DeG3Kms3uXIcz8/nU+NDlMZ5U+OMJcYoQeERBGkEHQyOHLXka0zdHf7OBbxRAfgLnAN4PyVvHgfCqBII8KZ3bBXVdV/L+orrOKZxbNs3r2euLwzBNbi95OpIHw+oke1Y2TT3Ze8uIsABWDKOCMdB4KeK+nsaQ2ltjB3WLqWs3Cf2ltwSmY6k27oEc9QQOM0RfHQPYjkoLKkMphlIII5EGQaUQSJUgg8wZHvRHtt0pyoozTtg7xrewq3brAuuZbnAahjBjxWD71Xtub0hpWygGvxH8wKqeHtQsTHGRyMTGnPjU/sHdO5ibZcXFRQxHeBJMQSQBy1pco1ssmROK2g7iHckdBoKSsyT3RU/tfdu1hgA143LrcFW2FA8WJY1Tt4tpi2hto3ePxEH4R0n7x+VLlxStjI22SD7UFq5bGYM3a2hH3ZuKDJ5HXh0mr3cuCsI7YnUaAajz61tWzsUL1q3dH/AJEVtOpGo95FYPIXTZqwvtDida41EY0qDPKsjdGhKxMCuGjGaGWjn8hxCAjxrtsSddKUFBtKryJ4ibKJoBKUBolRyZbijkV2u/5xrlFsKQub5nwqbstlQHr/AEql43atpOL6zwrQr9sZIHCBT5W0RiaTZVds4iQYNZ64DOxnWTxq97dwbgFuUVn31Mkli7DwGWPmJpvhJ8myvnNcEgIyyYgjmVP9KPcxAA1MqdJ8/st0orYeNATpw+Gfy/WiPEEPz6iJ9eFdM5QbLA7sEeP6/LWkzdXVXQ5SddJBPWaTtSvwmV8D/mtOQwbnH5H05VAEBtbDCz+1sOy5mAgExwJmecQBBnjR03hv21TMVcsCe8IMTA1WOYNSeLwIcQ2gnXjB/pVf2jbu2h2bMTbzEpzWdJIngYilvlF3EuqfZZdkbwI5YXQtuFmS2YHqBpx14VJYb6RjZtNbsLmGaQzd0CRrAOp9RWcG43XjRQDUvPkceLBY4p2T+1t6MReYlrmhHBdJPieJFQpaeJomWjClb+S4pcOkVoX0X41mtXLBnuEOn4WMOB5NB/mqm4bZmUC7f0XiqHi3QsOS/M1c/oxY3cVcgwFsNM//ANEgRVM0Lg0WxSqSLoyDpXO0ind3DOTET0Iov/Trh5ewrm8JG7nEaj0oG9yj1pwcBdg906eVNXQjiI9arwa7LckzhJrhYAePnQ1PTSkyxB0APpRQHTc5zFdDgjjRYLHUR4V3sxPA1JUJ2vgaFK5U8aFW/gN/ZRsBge2v27ZP7y4qnyJ73ymtsZeVYvhMZ2N23dESjq0dYOo9RNbGcXbe0LytKsoZSOYIkVqyisA1vWiRwkVWtr7sq0ta0PMDr+H/APKuN0qtvPy4n9aYbcuC0FvqO6o70c1I0NKi3B2maXFTVSRlmKsvaco4II8NCOutI3nFXT6TsJlVL41AAB4AQecnSqjtPBdnZs4gupt382XKGJBTLObTnmFdPFk5wtnKy4+EqQxKdND7g+BFcB1kRPMcj68j40/GycRErbYggEQV1B4c6ruN2FtEMWWxf4yIUH5CdKvJ0LSsmV4Ty8eI865jQrWGSBLSR4GOI9qZXLeKtoDdtsOZBDIPKSK5bxwuDuqRBgzECOM68/1qOSYUyrlY5cKE1J7SsBjKfFrI/WowUpjEcmupxBPIzRS4rgeiwJraOINxQ7GSx9ugFWv6MLeVcReJyr3Ek/whmf8A5JWfi8YjkNa17E7IVNnth7DDVeLaFiSC5J6nXTyFI8iWkvsbhju/omMJvNbaES8pPIZSJ8ASNfSnp2hc4y3kBWL38JfN9EOWdAoVktyB8JJ0g6fEdfOr1u3g/qljPfzNdKw5DtchQTlAC6cACTFJyY3Fe1sdCab9yRbPr7x3gx8c1FsX1HxIGnmTNR1/ED6mMakXLObKcpbMhmIdWAjWB/MDwM0W/ilGBGNtxct5wrgEq1tiQIcEdSOHUESDVOGZ/BbljXyTVt7bAmVTwpO6tuB35PIBao+J3pUEjJm4QVYhT/qQEe39akN1dpHGXzZym23Zsyd7MGKalDoIkTB8Kv6eStopzhfZYsJbGbK868xStzZg11IHKaiRdOhm5p6UqcU54hj5mlJr5Qyn8MdfUE+8KFN+0b7vzoUXD6Cp/ZTbWw7tziAo8a0LdtMmD7I69nm16yS0+HGPSmDL4GpDZbT2giJWf0/WplkctF8UFFi27m0HvYdg6gFdBDFsymYLAgZTxEa+dDZTZ8JctPqbTvb/AJNGSfJWC/y1F7jY1BfXDs0u2GYx1KXAs+fx+xqT2QQMRjLR+7aceudW/JalIYpf2MNoIt/ZOVtTbR7R5km2Sqkn8IU+tZbgtosUs2boZbaaa6DMQoZgOfwjhWn2LmTBYoCIGIuwP5ErLLas1uG1YGREe4MgjTwrR47bv+DN5SSa/klcNtu9la0jLdAZkyRmYakA2iDmBHLU8tKfY/af1Mr2Ze5nRScylFDAd6RcWSZieFVW/jAoAVcvXhxnU8eFIYXGW+0Q4kFrQYFgGM5ZGYLHAxNaFNmRxRb8BvZdckfs8wEnIChPUQDrx5A1IW9gYLF9/D3FS+R30AW0zHmOzJyXOPFSrUw3W2rhFxV5MFbYrcVDldokoDPZm4ZJ7xkE8tKYbfv3RjG7IC13VIBCZlaB8S6qykz19Kqs0nPiyfTjxtDu5uc0lRfykHUdiMwjiCDcEGtL3T3Z2bewiI+Htu1lFS41xF7z6s1zQmCSzHjzjpWOPte6k9otptNT2ZTX+Ujrxq07K+krscHbtWFbt7bXAJCiyyu2YE8ZYcp9+VXlNNFVFkv9KO51k9ilhbWHUTBW3MgKoC6ERJLHn8M9apWB+jp3YA3wQTACWyWPgMzAfnU7vxv0cThbaiy/bhoeSGt6HRlC6knUA92JI1Bql29q4tSCDbsnkxIVh5Akke1F12gr9mivu9gNn2pOTt40DMLl0k8MzxltDXkFnxpFrWJbUi2oH3mLR61nWEtm9eti5f7Qlx96ImW7xgLoDrFXfa+37lw5FVMk9/vnvfwghRp1pOTJktKOhkIQpuRH7UxDjEJ2jKMiwWUxo0kTl15z5Ub/AKjcDN2Ft30MOyFwggRl5EyDqZ0PrR8New5DG/Zk5VVBbdlAAZmIfXXVuNQe1sQ5duzslbcnKobNCj4ZjiYgT4VaMmiriSuy9s4kYXEYayO2W+RKAQ1qIzOFA4GAJ8qkNm4XFDZ1/DosPfvIWNxggCIFMBSJnMOPP0qtbAbF9oTh7YzRDZxAg6xy5qKsOI2Xta5/57SeC92PXLJpWTLT7SGwgmumRt3dbGuBmawI/wDcP6LrUtursrEYTELiGuWiUVgAudviUrPAcM002GH21Z+1bvDpNsn/AHKp+dGs714pGC4rDi0pMG5lZEHSW7y+HEceVL5zf4tMvxgu0y1BO7ILGueWaaJhr+dVdLgh1BGnI6iuXZBgsZrI2aBz27fdoUzz/wATUKNk6HR160vhrpQhgs6QQeB86bOsxqdKGWTz96LIXZGqVsbQw945UUhlY8AA2fU+ANyamhjbQ2k+W6hS5hyC2YEZgQyjNMSYbSqrvIZuBeiT7kz+QqLRK6ePAp4039GR+Q4Tar5JLFbbuKuIsWyrW7twsWiDJChspB/hqu3LGkEmPNj+Zj5U+dY4U2vkxppWiONQVIzzySm7ZDXcHl+0E6d1Z/2gUa1hbX1LF3Hg3A9hbR4RLObpAnoqf4aZXSZPE68+NTOE3cS5atuzspZ4b4SIKkoVB11E+wpciUxf6NYGJfh+7QeX7RZPyj1qa3usp9eVpBZsPGnLK/5wflUZjN3Ewj27qXnbWNQBxEcRTS804m0ZmFf8v70pQfqqQzmvToLtLEKrBFHeKnMNRPTXlTPBbNUvmYsOeSAjAnWHP2dIOgkyNOdTAsW0Z790sW7FjZVUDxDBe2uA6BcxyrPME6wAY/ZjSjuPtFSQTJ1BB06SppnHdC70STnMCp08BoPfifWqjjsIbTlT5g9RVnFzTX+9R2MAuEDiTAUASZJ0AFXdUVQnu3hiWNw/Cmk9WYHKB6Ak+Q6ipvOPGk9jdmcQMMp7tq2wBAnPdkG9cPgSAo8EWrjgdhWoLNLkRIOlZsmVQ7NEMbl0VIAngjH0qW2Psk3NXBVQelWu3aRR3bcUYEiYTQ8v1rLLyW9IfHAl2NrOFt2xCHh4Uo2UmTMnjFKgn7ornaGYyietJ90hukJwnRjR7lhCnw5gdCDrp4ijw/VR7VwWmOuceU/pUEhFXktseHh5Ub9pzA8zTe4x+8TFctYhlnSQetFaDkhzkufw/KhTbOPun3oVFBY4ZzGjD2okzxJnnXLLS0ZaXUH7oqXGguysbyR2gj7g/wCTVGLUpvPPbawIReHmajBXa8f/AFROZm/2MTc0zxfCadXKjtqtCGmSFoirVg3LiW0+K44UHpmMT5Dj6VfLVq1dxC2e0FtFupbzRmgRC+E8R6VUNg23S7bvRwPsrSueOcyQB5mptO+xUgjv8CNQOABjjz96Q3sYlo0zaO5WDdQDcu6HkQTPj3ape9O7eGw9y3Fy5mVS2uuhEEQLfHzIptvTiMRh7C3Fu3RLEfEQYUCYJn7w96jMdtS8bRNy52xXUZ1WY4lcwExpVN3YVrRbt0Lxe3izprZ4DgFGUKokTAUAelUm+3ffyH51d/owsXMRaxLKkdpaI/hDMfhmAPlpVO3lwNzB3yl8QYU905tGzQRH4eHGmt9HE8XFP/0zm063/Y3Cf5/WiNdCAtGo0UjQyeB9AZ84pS2Q3w6+HP240w2jc0Ph/h+f5VMjsolvo3tMcRduJoFtwZji7DKB/oatBVGmQwkjXWqv9H2FVMJmIOa67MfId1fyPvVjYLyBBrlZpJ5GdHFGoIUcHm/zNctvB+IkHjx08aIU6A0VbZngfKl0vsvYclPvH2pNrmukx46Ud8MdCOH5GuERxZRPUihV9g7DNAMEEnwpNp+ypBFNcRtS2g/eAx93WmX/AHCk6Zj71ZQb6KuaXZN5n45BQvXrjcco5DgKj7G1kc6zlPLofCnl02z8Ob5UcWgTTDTc/h9xQpPufxfKu0Ei4tMTxqt7b2y6MbaadT/ShQpmJW9i8jpaIvB3jct5jJOdhrqe60T8qUahQrsR6RzX2I3DE0wu2RcbvfCozMOscqFCoZKJHd+DaOIbVrjEKOSKhKqAOuh96Kt8C5maYDaxx+FqFCsz/Iclaokd5MWmIS1hmDTaZmkxBLi2V56iAwM9fCorDYftTk4dx59tIoUKpkdWTjXRr30Rz/09GEDOWY/iLsCT6Ko9Kzv6TbH1m4XnKWvXIkTAsscOF8ibTN/NQoU+tmaLpIoE3kuFXuMcqljDMZCyQNfHlTJsU7CCZoUKo+xy6NnwdjsrVu2sDIirPHgBJ9TNOUusBxHtQoVyHs6a0GUFlJnWetJvoJk0KFRdFqKztjbrISqD1NQZxrOTmJPmaFCuhjSUbMOSTcqCsjEQI4zNLrafqvzoUKahbFtnYZ2f4gI8Kt3Z5VXXiKFCsuZvlRoxL2hooUKFKsaf/9k="/>
          <p:cNvSpPr>
            <a:spLocks noChangeAspect="1" noChangeArrowheads="1"/>
          </p:cNvSpPr>
          <p:nvPr/>
        </p:nvSpPr>
        <p:spPr bwMode="auto">
          <a:xfrm>
            <a:off x="793750" y="41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41995" name="Picture 20" descr="C:\Users\lpetrova\Desktop\zn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13" y="7829550"/>
            <a:ext cx="19431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21" descr="C:\Users\lpetrova\Desktop\Plovd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6863" y="4805363"/>
            <a:ext cx="54721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22" descr="C:\Users\lpetrova\Desktop\tsarevets-10167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863" y="7062788"/>
            <a:ext cx="54721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69925" y="2212975"/>
            <a:ext cx="576103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1300163"/>
            <a:endParaRPr lang="en-US"/>
          </a:p>
        </p:txBody>
      </p:sp>
      <p:sp>
        <p:nvSpPr>
          <p:cNvPr id="43011" name="Title 3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pPr eaLnBrk="1" hangingPunct="1"/>
            <a:r>
              <a:rPr lang="fr-FR" altLang="bg-BG" sz="3800" smtClean="0"/>
              <a:t>QUELQUES FAITS AMUSANTS SUR LA BULGARIE</a:t>
            </a:r>
            <a:endParaRPr lang="bg-BG" altLang="bg-BG" sz="3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163">
              <a:defRPr/>
            </a:pPr>
            <a:fld id="{0AC2A875-E7FE-4280-8DB7-A0E9C0D61EAA}" type="slidenum">
              <a:rPr lang="en-GB">
                <a:latin typeface="+mn-lt"/>
                <a:cs typeface="+mn-cs"/>
              </a:rPr>
              <a:pPr defTabSz="1300163">
                <a:defRPr/>
              </a:pPr>
              <a:t>11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43013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758825" y="1858963"/>
            <a:ext cx="5640388" cy="6840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Sofia possède des sources minérales chaudes en pleine centre ville accessibles au grand public à tout moment.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La bactérie nécessaire pour la production du yaourt, Lactobacillus Bulgaricus, peut être trouvée seulement en Bulgarie.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La sonde spatiale Voyager porte sur soi un disque de dix chansons qui ont été choisies pour représenter l’humanité, parmi elles, la chanson bulgare </a:t>
            </a:r>
            <a:r>
              <a:rPr lang="en-US" altLang="bg-BG" sz="1300" smtClean="0">
                <a:solidFill>
                  <a:schemeClr val="tx1"/>
                </a:solidFill>
              </a:rPr>
              <a:t>Izlel e Deliu Haidutin.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Le fameux huile de rose bulgare fabriqué à Kazanlak est l’élément essentiel pour la production de nombreux parfums, y compris des parfums français.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Le seul volcan bulgare, éteint depuis longtemps, porte le nom de Kozhukh.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La plus longue rivière sur le territoire bulgare, c’est Iskar.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Stara Planina, aussi connue sous le nom de Balkan, est la plus longue chaîne de montagnes bulgare. La péninsule des Balkans lui doit son nom.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Parmi les plus célèbres chanteurs d’opéra bulgares on distingue Boris Christov, Nickolay Gyaurov et le soprano Raina Kabaivanska.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Les bulgares secouent leur tête pour dire oui et hochent la tête pour dire non.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Le 1</a:t>
            </a:r>
            <a:r>
              <a:rPr lang="fr-FR" altLang="bg-BG" sz="1300" baseline="30000" smtClean="0">
                <a:solidFill>
                  <a:schemeClr val="tx1"/>
                </a:solidFill>
              </a:rPr>
              <a:t>er</a:t>
            </a:r>
            <a:r>
              <a:rPr lang="fr-FR" altLang="bg-BG" sz="1300" smtClean="0">
                <a:solidFill>
                  <a:schemeClr val="tx1"/>
                </a:solidFill>
              </a:rPr>
              <a:t> mars les bulgares s’offrent des bracelets en rouge et blanc connus comme « martenitzi » pour célébrer la fin de l’hiver.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A Sofia se trouve le plus grand cinéma en 3D- IMAX.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Au mois de mai la ville de Svishtov accueille des reconstitutions de batailles entre Romains, Thraces, Daces et Goths.</a:t>
            </a:r>
          </a:p>
          <a:p>
            <a:pPr lvl="3"/>
            <a:r>
              <a:rPr lang="fr-FR" altLang="bg-BG" sz="1300" smtClean="0">
                <a:solidFill>
                  <a:schemeClr val="tx1"/>
                </a:solidFill>
              </a:rPr>
              <a:t>Le plus ancien trésor d’or du monde a été découvert dans les environs de la ville de Varna. Le trésor date de 5000 av. J-C.</a:t>
            </a:r>
          </a:p>
        </p:txBody>
      </p:sp>
      <p:pic>
        <p:nvPicPr>
          <p:cNvPr id="43014" name="Picture 6" descr="C:\Users\lpetrova\Desktop\Домашно-кисело-мляко-2.jpg"/>
          <p:cNvPicPr>
            <a:picLocks noChangeAspect="1" noChangeArrowheads="1"/>
          </p:cNvPicPr>
          <p:nvPr/>
        </p:nvPicPr>
        <p:blipFill>
          <a:blip r:embed="rId2" cstate="print"/>
          <a:srcRect l="13161" t="11581" r="-185" b="12350"/>
          <a:stretch>
            <a:fillRect/>
          </a:stretch>
        </p:blipFill>
        <p:spPr bwMode="auto">
          <a:xfrm>
            <a:off x="7223125" y="157480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C:\Users\lpetrova\Desktop\мартеничк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25" y="4078288"/>
            <a:ext cx="45720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C:\Users\lpetrova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3125" y="6813550"/>
            <a:ext cx="4572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88" y="1646238"/>
            <a:ext cx="577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r>
              <a:rPr lang="en-US" altLang="bg-BG" smtClean="0"/>
              <a:t>LA MONTAGNE RILA EN HIVER</a:t>
            </a:r>
            <a:endParaRPr lang="bg-BG" altLang="bg-BG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F625CAF2-A5B8-4885-A206-A8803A6474F0}" type="slidenum">
              <a:rPr lang="en-GB">
                <a:latin typeface="+mn-lt"/>
                <a:cs typeface="+mn-cs"/>
              </a:rPr>
              <a:pPr defTabSz="1300163">
                <a:defRPr/>
              </a:pPr>
              <a:t>12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44036" name="Picture 2" descr="C:\Users\lpetrova\Desktop\1460186_693701620654737_10973416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1563688"/>
            <a:ext cx="108489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r>
              <a:rPr lang="en-US" altLang="bg-BG" smtClean="0"/>
              <a:t>LA MONTAGNE RHODOPE EN ÉTÉ</a:t>
            </a:r>
            <a:endParaRPr lang="bg-BG" altLang="bg-BG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D500990D-313D-4ED8-B434-C7D4C8DBCDB4}" type="slidenum">
              <a:rPr lang="en-GB">
                <a:latin typeface="+mn-lt"/>
                <a:cs typeface="+mn-cs"/>
              </a:rPr>
              <a:pPr defTabSz="1300163">
                <a:defRPr/>
              </a:pPr>
              <a:t>13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45060" name="Picture 2" descr="C:\Users\lpetrova\Desktop\398983_427674447257457_74426167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725" y="1535113"/>
            <a:ext cx="10801350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r>
              <a:rPr lang="fr-FR" altLang="bg-BG" smtClean="0"/>
              <a:t>L'UN DES SEPT LACS DE LA MONTAGNE RILA</a:t>
            </a:r>
            <a:endParaRPr lang="bg-BG" altLang="bg-BG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1DB049B4-29D7-4856-9187-8A73EF6D74FD}" type="slidenum">
              <a:rPr lang="en-GB">
                <a:latin typeface="+mn-lt"/>
                <a:cs typeface="+mn-cs"/>
              </a:rPr>
              <a:pPr defTabSz="1300163">
                <a:defRPr/>
              </a:pPr>
              <a:t>14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46084" name="Picture 2" descr="C:\Users\lpetrova\Desktop\554526_494319723926262_85075101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1585913"/>
            <a:ext cx="10909300" cy="72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r>
              <a:rPr lang="en-US" altLang="bg-BG" smtClean="0"/>
              <a:t>LE SOMMET MOUSSALA DANS LE RILA</a:t>
            </a:r>
            <a:endParaRPr lang="bg-BG" altLang="bg-BG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10C965D2-76DA-456F-B2C3-E572085321B0}" type="slidenum">
              <a:rPr lang="en-GB">
                <a:latin typeface="+mn-lt"/>
                <a:cs typeface="+mn-cs"/>
              </a:rPr>
              <a:pPr defTabSz="1300163">
                <a:defRPr/>
              </a:pPr>
              <a:t>15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47108" name="Picture 2" descr="C:\Users\lpetrova\Desktop\994384_698431610181738_213565949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1547813"/>
            <a:ext cx="10874375" cy="721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r>
              <a:rPr lang="en-US" altLang="bg-BG" smtClean="0"/>
              <a:t>LA BAIE SILISTAR, LA MER NOIRE</a:t>
            </a:r>
            <a:endParaRPr lang="bg-BG" altLang="bg-BG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06449415-BD0E-44A2-8A2B-91FC10C560B6}" type="slidenum">
              <a:rPr lang="en-GB">
                <a:latin typeface="+mn-lt"/>
                <a:cs typeface="+mn-cs"/>
              </a:rPr>
              <a:pPr defTabSz="1300163">
                <a:defRPr/>
              </a:pPr>
              <a:t>16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48132" name="Picture 2" descr="http://www.dnevnik.bg/shimg/zx980_2268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687513"/>
            <a:ext cx="106219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r>
              <a:rPr lang="en-US" altLang="bg-BG" smtClean="0"/>
              <a:t>TZAREVO, LA MER NOIRE </a:t>
            </a:r>
            <a:endParaRPr lang="bg-BG" altLang="bg-BG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EE04D517-EE57-4C0F-8238-DB5A15B70B4E}" type="slidenum">
              <a:rPr lang="en-GB">
                <a:latin typeface="+mn-lt"/>
                <a:cs typeface="+mn-cs"/>
              </a:rPr>
              <a:pPr defTabSz="1300163">
                <a:defRPr/>
              </a:pPr>
              <a:t>17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49156" name="Picture 2" descr="zx980_2268459.jpg (980×65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1592263"/>
            <a:ext cx="10872788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9A04FD77-7453-46F5-8780-573F61372071}" type="slidenum">
              <a:rPr lang="en-GB">
                <a:latin typeface="+mn-lt"/>
                <a:cs typeface="+mn-cs"/>
              </a:rPr>
              <a:pPr defTabSz="1300163">
                <a:defRPr/>
              </a:pPr>
              <a:t>2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33795" name="AutoShape 2"/>
          <p:cNvSpPr>
            <a:spLocks noGrp="1" noChangeArrowheads="1"/>
          </p:cNvSpPr>
          <p:nvPr>
            <p:ph type="title"/>
          </p:nvPr>
        </p:nvSpPr>
        <p:spPr>
          <a:xfrm>
            <a:off x="17463" y="268288"/>
            <a:ext cx="13004800" cy="1223962"/>
          </a:xfrm>
          <a:prstGeom prst="roundRect">
            <a:avLst>
              <a:gd name="adj" fmla="val 50000"/>
            </a:avLst>
          </a:prstGeom>
          <a:noFill/>
        </p:spPr>
        <p:txBody>
          <a:bodyPr/>
          <a:lstStyle/>
          <a:p>
            <a:pPr eaLnBrk="1" hangingPunct="1"/>
            <a:r>
              <a:rPr lang="en-GB" altLang="bg-BG" smtClean="0"/>
              <a:t>TABLE DES MATIÈRES</a:t>
            </a:r>
            <a:endParaRPr lang="en-US" altLang="bg-BG" smtClean="0"/>
          </a:p>
        </p:txBody>
      </p:sp>
      <p:graphicFrame>
        <p:nvGraphicFramePr>
          <p:cNvPr id="62486" name="Group 22"/>
          <p:cNvGraphicFramePr>
            <a:graphicFrameLocks noGrp="1"/>
          </p:cNvGraphicFramePr>
          <p:nvPr/>
        </p:nvGraphicFramePr>
        <p:xfrm>
          <a:off x="749300" y="2500313"/>
          <a:ext cx="11476038" cy="3806826"/>
        </p:xfrm>
        <a:graphic>
          <a:graphicData uri="http://schemas.openxmlformats.org/drawingml/2006/table">
            <a:tbl>
              <a:tblPr/>
              <a:tblGrid>
                <a:gridCol w="8701339"/>
                <a:gridCol w="2774699"/>
              </a:tblGrid>
              <a:tr h="63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Qui sommes-nous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Comment tout a commencé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 que nous faisons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D'où venons-nous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Faits marquants sur la Bulgarie 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4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Faits amusants sur la Bulgarie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0" marR="0" marT="180044" marB="18004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A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:\Users\lpetrova\Downloads\Festival des Artes Loches\MIR_9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25" y="1636713"/>
            <a:ext cx="105854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4D76E857-8720-46DC-A2C2-BF6CD065B222}" type="slidenum">
              <a:rPr lang="en-GB">
                <a:latin typeface="+mn-lt"/>
                <a:cs typeface="+mn-cs"/>
              </a:rPr>
              <a:pPr defTabSz="1300163">
                <a:defRPr/>
              </a:pPr>
              <a:t>3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3482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3004800" cy="1223962"/>
          </a:xfrm>
          <a:prstGeom prst="roundRect">
            <a:avLst>
              <a:gd name="adj" fmla="val 50000"/>
            </a:avLst>
          </a:prstGeom>
          <a:noFill/>
        </p:spPr>
        <p:txBody>
          <a:bodyPr/>
          <a:lstStyle/>
          <a:p>
            <a:pPr eaLnBrk="1" hangingPunct="1"/>
            <a:r>
              <a:rPr lang="en-GB" altLang="bg-BG" smtClean="0"/>
              <a:t>NOUS SOMMES LES RADIO ENFANTS</a:t>
            </a:r>
            <a:endParaRPr lang="en-US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4"/>
          <p:cNvSpPr>
            <a:spLocks noGrp="1"/>
          </p:cNvSpPr>
          <p:nvPr>
            <p:ph sz="quarter" idx="12"/>
          </p:nvPr>
        </p:nvSpPr>
        <p:spPr bwMode="auto">
          <a:xfrm>
            <a:off x="9320213" y="2044700"/>
            <a:ext cx="3159125" cy="6840538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bg-BG" dirty="0" smtClean="0"/>
          </a:p>
          <a:p>
            <a:pPr lvl="3" algn="l" eaLnBrk="1" hangingPunct="1">
              <a:defRPr/>
            </a:pPr>
            <a:r>
              <a:rPr lang="fr-FR" altLang="bg-BG" dirty="0" smtClean="0"/>
              <a:t>La première répétition des Radio Enfants a eu lieu en novembre 1990.</a:t>
            </a:r>
          </a:p>
          <a:p>
            <a:pPr lvl="3" algn="l" eaLnBrk="1" hangingPunct="1">
              <a:defRPr/>
            </a:pPr>
            <a:endParaRPr lang="en-US" altLang="bg-BG" dirty="0"/>
          </a:p>
          <a:p>
            <a:pPr lvl="3" algn="l" eaLnBrk="1" hangingPunct="1">
              <a:defRPr/>
            </a:pPr>
            <a:r>
              <a:rPr lang="fr-FR" altLang="bg-BG" dirty="0" smtClean="0"/>
              <a:t>Ils sont les plus jeunes artistes de tous les groupes musicaux et orchestres de la </a:t>
            </a:r>
            <a:r>
              <a:rPr lang="fr-FR" altLang="bg-BG" dirty="0"/>
              <a:t>R</a:t>
            </a:r>
            <a:r>
              <a:rPr lang="fr-FR" altLang="bg-BG" dirty="0" smtClean="0"/>
              <a:t>adio </a:t>
            </a:r>
            <a:r>
              <a:rPr lang="fr-FR" altLang="bg-BG" dirty="0"/>
              <a:t>N</a:t>
            </a:r>
            <a:r>
              <a:rPr lang="fr-FR" altLang="bg-BG" dirty="0" smtClean="0"/>
              <a:t>ationale Bulgare.</a:t>
            </a:r>
          </a:p>
          <a:p>
            <a:pPr lvl="3" algn="l" eaLnBrk="1" hangingPunct="1">
              <a:defRPr/>
            </a:pPr>
            <a:endParaRPr lang="fr-FR" altLang="bg-BG" dirty="0" smtClean="0"/>
          </a:p>
          <a:p>
            <a:pPr lvl="3" algn="l" eaLnBrk="1" hangingPunct="1">
              <a:defRPr/>
            </a:pPr>
            <a:r>
              <a:rPr lang="fr-FR" altLang="bg-BG" dirty="0" smtClean="0"/>
              <a:t>Les enfants sont âgés de 4 à 12 ans.</a:t>
            </a:r>
          </a:p>
          <a:p>
            <a:pPr lvl="3" algn="l" eaLnBrk="1" hangingPunct="1">
              <a:defRPr/>
            </a:pPr>
            <a:endParaRPr lang="fr-FR" altLang="bg-BG" dirty="0" smtClean="0"/>
          </a:p>
          <a:p>
            <a:pPr lvl="3" algn="l" eaLnBrk="1" hangingPunct="1">
              <a:defRPr/>
            </a:pPr>
            <a:r>
              <a:rPr lang="fr-FR" altLang="bg-BG" dirty="0" smtClean="0"/>
              <a:t>Ilina Todorova est chef de la chorale depuis sa création.</a:t>
            </a:r>
          </a:p>
          <a:p>
            <a:pPr lvl="3" algn="l" eaLnBrk="1" hangingPunct="1">
              <a:defRPr/>
            </a:pPr>
            <a:endParaRPr lang="fr-FR" altLang="bg-BG" dirty="0" smtClean="0"/>
          </a:p>
          <a:p>
            <a:pPr lvl="3" algn="l" eaLnBrk="1" hangingPunct="1">
              <a:defRPr/>
            </a:pPr>
            <a:r>
              <a:rPr lang="fr-FR" altLang="bg-BG" dirty="0" smtClean="0"/>
              <a:t>Krasi Gradinarska est secrétaire artistique depuis 1998.</a:t>
            </a:r>
          </a:p>
          <a:p>
            <a:pPr lvl="3" algn="l" eaLnBrk="1" hangingPunct="1">
              <a:defRPr/>
            </a:pPr>
            <a:endParaRPr lang="fr-FR" altLang="bg-BG" dirty="0" smtClean="0"/>
          </a:p>
          <a:p>
            <a:pPr lvl="3" algn="l" eaLnBrk="1" hangingPunct="1">
              <a:defRPr/>
            </a:pPr>
            <a:r>
              <a:rPr lang="fr-FR" altLang="bg-BG" dirty="0" smtClean="0"/>
              <a:t>Les répétitions ont lieu deux fois par semaine.</a:t>
            </a:r>
          </a:p>
          <a:p>
            <a:pPr lvl="3" algn="l" eaLnBrk="1" hangingPunct="1">
              <a:defRPr/>
            </a:pPr>
            <a:endParaRPr lang="fr-FR" altLang="bg-BG" dirty="0" smtClean="0"/>
          </a:p>
          <a:p>
            <a:pPr lvl="3" algn="l" eaLnBrk="1" hangingPunct="1">
              <a:defRPr/>
            </a:pPr>
            <a:r>
              <a:rPr lang="fr-FR" altLang="bg-BG" dirty="0" smtClean="0"/>
              <a:t>Deux groupes ont été formés par tranche d’âge. </a:t>
            </a:r>
          </a:p>
          <a:p>
            <a:pPr lvl="3" algn="l" eaLnBrk="1" hangingPunct="1">
              <a:defRPr/>
            </a:pPr>
            <a:endParaRPr lang="fr-FR" altLang="bg-BG" dirty="0" smtClean="0"/>
          </a:p>
          <a:p>
            <a:pPr lvl="3" algn="l" eaLnBrk="1" hangingPunct="1">
              <a:defRPr/>
            </a:pPr>
            <a:r>
              <a:rPr lang="fr-FR" altLang="bg-BG" dirty="0" smtClean="0"/>
              <a:t>En 1992 </a:t>
            </a:r>
            <a:r>
              <a:rPr lang="fr-FR" altLang="bg-BG" dirty="0"/>
              <a:t>l</a:t>
            </a:r>
            <a:r>
              <a:rPr lang="fr-FR" altLang="bg-BG" dirty="0" smtClean="0"/>
              <a:t>es Radio Enfants ont reçu la visite de </a:t>
            </a:r>
            <a:r>
              <a:rPr lang="fr-FR" altLang="bg-BG" dirty="0">
                <a:solidFill>
                  <a:schemeClr val="tx1"/>
                </a:solidFill>
              </a:rPr>
              <a:t>Mariele </a:t>
            </a:r>
            <a:r>
              <a:rPr lang="fr-FR" altLang="bg-BG" dirty="0" smtClean="0">
                <a:solidFill>
                  <a:schemeClr val="tx1"/>
                </a:solidFill>
              </a:rPr>
              <a:t>Ventre -</a:t>
            </a:r>
            <a:r>
              <a:rPr lang="fr-FR" altLang="bg-BG" dirty="0" smtClean="0"/>
              <a:t> fondatrice et directrice de </a:t>
            </a:r>
            <a:r>
              <a:rPr lang="fr-FR" altLang="bg-BG" dirty="0" smtClean="0">
                <a:solidFill>
                  <a:schemeClr val="tx1"/>
                </a:solidFill>
              </a:rPr>
              <a:t>Piccolo Coro dell'Antoniano.</a:t>
            </a:r>
            <a:endParaRPr lang="en-US" altLang="bg-BG" dirty="0">
              <a:solidFill>
                <a:schemeClr val="tx1"/>
              </a:solidFill>
            </a:endParaRPr>
          </a:p>
          <a:p>
            <a:pPr marL="0" lvl="3" indent="0" eaLnBrk="1" hangingPunct="1">
              <a:buFont typeface="Verdana" pitchFamily="34" charset="0"/>
              <a:buNone/>
              <a:defRPr/>
            </a:pPr>
            <a:endParaRPr lang="en-US" altLang="bg-BG" dirty="0" smtClean="0">
              <a:solidFill>
                <a:schemeClr val="tx1"/>
              </a:solidFill>
            </a:endParaRPr>
          </a:p>
          <a:p>
            <a:pPr lvl="3" eaLnBrk="1" hangingPunct="1">
              <a:defRPr/>
            </a:pPr>
            <a:endParaRPr lang="en-US" altLang="bg-BG" dirty="0">
              <a:solidFill>
                <a:schemeClr val="tx1"/>
              </a:solidFill>
            </a:endParaRPr>
          </a:p>
          <a:p>
            <a:pPr lvl="3" eaLnBrk="1" hangingPunct="1">
              <a:defRPr/>
            </a:pPr>
            <a:endParaRPr lang="en-US" altLang="bg-BG" dirty="0" smtClean="0">
              <a:solidFill>
                <a:schemeClr val="tx1"/>
              </a:solidFill>
            </a:endParaRPr>
          </a:p>
          <a:p>
            <a:pPr lvl="3" eaLnBrk="1" hangingPunct="1">
              <a:defRPr/>
            </a:pPr>
            <a:endParaRPr lang="en-US" altLang="bg-BG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300163">
              <a:defRPr/>
            </a:pPr>
            <a:fld id="{58D6769D-4B13-455B-814F-7CA40940B5BA}" type="slidenum">
              <a:rPr lang="en-GB">
                <a:latin typeface="+mn-lt"/>
                <a:cs typeface="+mn-cs"/>
              </a:rPr>
              <a:pPr defTabSz="1300163">
                <a:defRPr/>
              </a:pPr>
              <a:t>4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35844" name="Title 3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pPr eaLnBrk="1" hangingPunct="1"/>
            <a:r>
              <a:rPr lang="fr-FR" altLang="bg-BG" smtClean="0"/>
              <a:t>COMMENT TOUT A COMMENCÉ IL Y A 24 ANS</a:t>
            </a:r>
            <a:endParaRPr lang="bg-BG" altLang="bg-BG" smtClean="0"/>
          </a:p>
        </p:txBody>
      </p:sp>
      <p:pic>
        <p:nvPicPr>
          <p:cNvPr id="35845" name="Picture 8" descr="C:\Users\lpetrova\Downloads\Festival des Artes Loches\MIR_4386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9332" r="9332"/>
          <a:stretch>
            <a:fillRect/>
          </a:stretch>
        </p:blipFill>
        <p:spPr bwMode="auto">
          <a:xfrm>
            <a:off x="557213" y="1968500"/>
            <a:ext cx="85725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4"/>
          <p:cNvSpPr>
            <a:spLocks noGrp="1"/>
          </p:cNvSpPr>
          <p:nvPr>
            <p:ph sz="quarter" idx="12"/>
          </p:nvPr>
        </p:nvSpPr>
        <p:spPr bwMode="auto">
          <a:xfrm>
            <a:off x="9320213" y="1990725"/>
            <a:ext cx="2897187" cy="6840538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bg-BG" dirty="0" smtClean="0"/>
          </a:p>
          <a:p>
            <a:pPr lvl="3" algn="l" eaLnBrk="1" hangingPunct="1">
              <a:lnSpc>
                <a:spcPct val="100000"/>
              </a:lnSpc>
              <a:defRPr/>
            </a:pPr>
            <a:r>
              <a:rPr lang="fr-FR" altLang="bg-BG" dirty="0" smtClean="0">
                <a:solidFill>
                  <a:schemeClr val="tx1"/>
                </a:solidFill>
              </a:rPr>
              <a:t>A ce jour les Radio Enfants ont sorti 7 albums.</a:t>
            </a:r>
          </a:p>
          <a:p>
            <a:pPr lvl="3" algn="l" eaLnBrk="1" hangingPunct="1">
              <a:lnSpc>
                <a:spcPct val="100000"/>
              </a:lnSpc>
              <a:defRPr/>
            </a:pPr>
            <a:r>
              <a:rPr lang="fr-FR" altLang="bg-BG" dirty="0" smtClean="0">
                <a:solidFill>
                  <a:schemeClr val="tx1"/>
                </a:solidFill>
              </a:rPr>
              <a:t>Ils ont enregistré plus de 500 chansons en collaboration avec la Radio Nationale Bulgare.</a:t>
            </a:r>
          </a:p>
          <a:p>
            <a:pPr lvl="3" algn="l" eaLnBrk="1" hangingPunct="1">
              <a:lnSpc>
                <a:spcPct val="100000"/>
              </a:lnSpc>
              <a:defRPr/>
            </a:pPr>
            <a:r>
              <a:rPr lang="fr-FR" altLang="bg-BG" dirty="0" smtClean="0">
                <a:solidFill>
                  <a:schemeClr val="tx1"/>
                </a:solidFill>
              </a:rPr>
              <a:t>Certaines de ces chansons ont été écrites par des enfants participant au concours « Parade de la chanson enfantine » organisé par les Radio Enfants. D’autres sont l’œuvre de célèbres compositeurs bulgares écrites expressément</a:t>
            </a:r>
            <a:r>
              <a:rPr lang="en-US" dirty="0" smtClean="0"/>
              <a:t> pour la chorale.</a:t>
            </a:r>
          </a:p>
          <a:p>
            <a:pPr lvl="3" algn="l" eaLnBrk="1" hangingPunct="1">
              <a:lnSpc>
                <a:spcPct val="100000"/>
              </a:lnSpc>
              <a:defRPr/>
            </a:pPr>
            <a:r>
              <a:rPr lang="fr-FR" altLang="bg-BG" dirty="0" smtClean="0">
                <a:solidFill>
                  <a:schemeClr val="tx1"/>
                </a:solidFill>
              </a:rPr>
              <a:t>Les Radio Enfants sont détenteurs du prix spécial de la compétition radio « Chantez avec nous ».</a:t>
            </a:r>
          </a:p>
          <a:p>
            <a:pPr lvl="3" algn="l" eaLnBrk="1" hangingPunct="1">
              <a:lnSpc>
                <a:spcPct val="100000"/>
              </a:lnSpc>
              <a:defRPr/>
            </a:pPr>
            <a:r>
              <a:rPr lang="fr-FR" altLang="bg-BG" dirty="0" smtClean="0">
                <a:solidFill>
                  <a:schemeClr val="tx1"/>
                </a:solidFill>
              </a:rPr>
              <a:t>Ils ont aussi participé au programme « Les jeunes à la rencontre de l’Europe »</a:t>
            </a:r>
            <a:br>
              <a:rPr lang="fr-FR" altLang="bg-BG" dirty="0" smtClean="0">
                <a:solidFill>
                  <a:schemeClr val="tx1"/>
                </a:solidFill>
              </a:rPr>
            </a:br>
            <a:r>
              <a:rPr lang="en-US" altLang="bg-BG" dirty="0" smtClean="0">
                <a:solidFill>
                  <a:schemeClr val="tx1"/>
                </a:solidFill>
              </a:rPr>
              <a:t>(</a:t>
            </a:r>
            <a:r>
              <a:rPr lang="en-US" altLang="bg-BG" dirty="0">
                <a:solidFill>
                  <a:schemeClr val="tx1"/>
                </a:solidFill>
              </a:rPr>
              <a:t>I giovani incontrano l’Europa</a:t>
            </a:r>
            <a:r>
              <a:rPr lang="en-US" altLang="bg-BG" dirty="0" smtClean="0">
                <a:solidFill>
                  <a:schemeClr val="tx1"/>
                </a:solidFill>
              </a:rPr>
              <a:t>).</a:t>
            </a:r>
          </a:p>
          <a:p>
            <a:pPr lvl="3" algn="l" eaLnBrk="1" hangingPunct="1">
              <a:lnSpc>
                <a:spcPct val="100000"/>
              </a:lnSpc>
              <a:defRPr/>
            </a:pPr>
            <a:r>
              <a:rPr lang="fr-FR" altLang="bg-BG" dirty="0" smtClean="0">
                <a:solidFill>
                  <a:schemeClr val="tx1"/>
                </a:solidFill>
              </a:rPr>
              <a:t>Les Radio Enfants ont également pris part aux festivités pour le 50</a:t>
            </a:r>
            <a:r>
              <a:rPr lang="fr-FR" altLang="bg-BG" baseline="30000" dirty="0" smtClean="0">
                <a:solidFill>
                  <a:schemeClr val="tx1"/>
                </a:solidFill>
              </a:rPr>
              <a:t>ème</a:t>
            </a:r>
            <a:r>
              <a:rPr lang="fr-FR" altLang="bg-BG" dirty="0" smtClean="0">
                <a:solidFill>
                  <a:schemeClr val="tx1"/>
                </a:solidFill>
              </a:rPr>
              <a:t> anniversaire d’UNICEF.</a:t>
            </a:r>
          </a:p>
          <a:p>
            <a:pPr lvl="3" algn="l" eaLnBrk="1" hangingPunct="1">
              <a:lnSpc>
                <a:spcPct val="100000"/>
              </a:lnSpc>
              <a:defRPr/>
            </a:pPr>
            <a:r>
              <a:rPr lang="fr-FR" altLang="bg-BG" dirty="0">
                <a:solidFill>
                  <a:schemeClr val="tx1"/>
                </a:solidFill>
              </a:rPr>
              <a:t>L</a:t>
            </a:r>
            <a:r>
              <a:rPr lang="fr-FR" altLang="bg-BG" dirty="0" smtClean="0">
                <a:solidFill>
                  <a:schemeClr val="tx1"/>
                </a:solidFill>
              </a:rPr>
              <a:t>eur concerts à l’international incluent une participation au </a:t>
            </a:r>
            <a:r>
              <a:rPr lang="en-US" dirty="0">
                <a:solidFill>
                  <a:schemeClr val="tx1"/>
                </a:solidFill>
              </a:rPr>
              <a:t>Festival de </a:t>
            </a:r>
            <a:r>
              <a:rPr lang="en-US" dirty="0" smtClean="0">
                <a:solidFill>
                  <a:schemeClr val="tx1"/>
                </a:solidFill>
              </a:rPr>
              <a:t>Noël </a:t>
            </a:r>
            <a:r>
              <a:rPr lang="fr-FR" altLang="bg-BG" dirty="0" smtClean="0">
                <a:solidFill>
                  <a:schemeClr val="tx1"/>
                </a:solidFill>
              </a:rPr>
              <a:t>à Athènes; le festival de dance « La Joie de l’Europe » à Belgrade; une tournée en Lettonie. </a:t>
            </a:r>
          </a:p>
          <a:p>
            <a:pPr marL="0" lvl="3" indent="0" eaLnBrk="1" hangingPunct="1">
              <a:buFont typeface="Verdana" pitchFamily="34" charset="0"/>
              <a:buNone/>
              <a:defRPr/>
            </a:pPr>
            <a:endParaRPr lang="en-US" altLang="bg-BG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300163">
              <a:defRPr/>
            </a:pPr>
            <a:fld id="{5215751D-5546-4332-88FA-D0BD8C51C0B9}" type="slidenum">
              <a:rPr lang="en-GB">
                <a:latin typeface="+mn-lt"/>
                <a:cs typeface="+mn-cs"/>
              </a:rPr>
              <a:pPr defTabSz="1300163">
                <a:defRPr/>
              </a:pPr>
              <a:t>5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36868" name="Title 3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pPr defTabSz="457200" eaLnBrk="1" hangingPunct="1"/>
            <a:r>
              <a:rPr lang="en-US" altLang="en-US" smtClean="0">
                <a:solidFill>
                  <a:schemeClr val="tx1"/>
                </a:solidFill>
                <a:latin typeface="Verdana" pitchFamily="34" charset="0"/>
              </a:rPr>
              <a:t>CE QUE NOUS FAISONS</a:t>
            </a:r>
          </a:p>
        </p:txBody>
      </p:sp>
      <p:pic>
        <p:nvPicPr>
          <p:cNvPr id="36869" name="Picture 2" descr="C:\Users\lpetrova\Downloads\P1060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5254625"/>
            <a:ext cx="435927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C:\Users\lpetrova\Downloads\RK002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3613" y="1968500"/>
            <a:ext cx="4184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 descr="C:\Users\lpetrova\Downloads\Festival des Artes Loches\BNR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625" y="5254625"/>
            <a:ext cx="421163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7" descr="C:\Users\lpetrova\Downloads\Festival des Artes Loches\P10807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700" y="1968500"/>
            <a:ext cx="43592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r>
              <a:rPr lang="fr-FR" altLang="bg-BG" sz="3800" smtClean="0"/>
              <a:t>NOUS CÉLÉBRONS NOTRE 20ème ANNIVERSAIRE</a:t>
            </a:r>
            <a:endParaRPr lang="bg-BG" altLang="bg-BG" sz="3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AEAB88D9-AD9D-49D9-BD94-3EACF181F7BC}" type="slidenum">
              <a:rPr lang="en-GB">
                <a:latin typeface="+mn-lt"/>
                <a:cs typeface="+mn-cs"/>
              </a:rPr>
              <a:pPr defTabSz="1300163">
                <a:defRPr/>
              </a:pPr>
              <a:t>6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37892" name="Picture 2" descr="C:\Users\lpetrova\Desktop\11-05-30-6389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63" y="2001838"/>
            <a:ext cx="1022667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r>
              <a:rPr lang="fr-FR" altLang="bg-BG" smtClean="0"/>
              <a:t>AU FESTIVAL </a:t>
            </a:r>
            <a:r>
              <a:rPr lang="fr-FR" altLang="bg-BG" sz="4400" smtClean="0"/>
              <a:t>«</a:t>
            </a:r>
            <a:r>
              <a:rPr lang="fr-FR" altLang="bg-BG" smtClean="0"/>
              <a:t> LA JOIE DE L'EUROPE </a:t>
            </a:r>
            <a:r>
              <a:rPr lang="fr-FR" altLang="bg-BG" sz="4400" smtClean="0"/>
              <a:t>»</a:t>
            </a:r>
            <a:endParaRPr lang="bg-BG" altLang="bg-BG" sz="4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26352841-23D8-4ECD-8BE0-0925CFEC7B19}" type="slidenum">
              <a:rPr lang="en-GB">
                <a:latin typeface="+mn-lt"/>
                <a:cs typeface="+mn-cs"/>
              </a:rPr>
              <a:pPr defTabSz="1300163">
                <a:defRPr/>
              </a:pPr>
              <a:t>7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38916" name="Picture 2" descr="C:\Users\lpetrova\Downloads\Festival des Artes Loches\_MG_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63" y="1547813"/>
            <a:ext cx="10945812" cy="72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r>
              <a:rPr lang="fr-FR" altLang="bg-BG" smtClean="0"/>
              <a:t>NOUS ATTENDONS DEVANT LE STUDIO</a:t>
            </a:r>
            <a:endParaRPr lang="bg-BG" altLang="bg-B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18FFDB4C-0739-4A69-9B11-D77485358D80}" type="slidenum">
              <a:rPr lang="en-GB">
                <a:latin typeface="+mn-lt"/>
                <a:cs typeface="+mn-cs"/>
              </a:rPr>
              <a:pPr defTabSz="1300163">
                <a:defRPr/>
              </a:pPr>
              <a:t>8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39940" name="Picture 2" descr="C:\Users\lpetrova\Downloads\P110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1563688"/>
            <a:ext cx="9985375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1223962"/>
          </a:xfrm>
          <a:noFill/>
        </p:spPr>
        <p:txBody>
          <a:bodyPr/>
          <a:lstStyle/>
          <a:p>
            <a:pPr defTabSz="457200" eaLnBrk="1" hangingPunct="1"/>
            <a:r>
              <a:rPr lang="en-US" altLang="en-US" smtClean="0">
                <a:solidFill>
                  <a:schemeClr val="tx1"/>
                </a:solidFill>
                <a:latin typeface="Verdana" pitchFamily="34" charset="0"/>
              </a:rPr>
              <a:t>D'OÙ VENONS-NOUS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00163">
              <a:defRPr/>
            </a:pPr>
            <a:fld id="{A093ED25-BF60-47EE-9FA9-2FBD9C892DBB}" type="slidenum">
              <a:rPr lang="en-GB">
                <a:latin typeface="+mn-lt"/>
                <a:cs typeface="+mn-cs"/>
              </a:rPr>
              <a:pPr defTabSz="1300163">
                <a:defRPr/>
              </a:pPr>
              <a:t>9</a:t>
            </a:fld>
            <a:endParaRPr lang="en-GB" dirty="0">
              <a:latin typeface="+mn-lt"/>
              <a:cs typeface="+mn-cs"/>
            </a:endParaRPr>
          </a:p>
        </p:txBody>
      </p:sp>
      <p:pic>
        <p:nvPicPr>
          <p:cNvPr id="40964" name="Picture 2" descr="C:\Users\lpetrova\Desktop\kinderkarte-europak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1492250"/>
            <a:ext cx="912812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965" name="Straight Arrow Connector 5"/>
          <p:cNvCxnSpPr>
            <a:cxnSpLocks noChangeShapeType="1"/>
          </p:cNvCxnSpPr>
          <p:nvPr/>
        </p:nvCxnSpPr>
        <p:spPr bwMode="auto">
          <a:xfrm flipH="1">
            <a:off x="8447088" y="6389688"/>
            <a:ext cx="2732087" cy="1079500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40966" name="Rounded Rectangular Callout 6"/>
          <p:cNvSpPr>
            <a:spLocks noChangeArrowheads="1"/>
          </p:cNvSpPr>
          <p:nvPr/>
        </p:nvSpPr>
        <p:spPr bwMode="auto">
          <a:xfrm>
            <a:off x="10785475" y="4589463"/>
            <a:ext cx="2160588" cy="738187"/>
          </a:xfrm>
          <a:prstGeom prst="wedgeRoundRectCallout">
            <a:avLst>
              <a:gd name="adj1" fmla="val -31389"/>
              <a:gd name="adj2" fmla="val 197588"/>
              <a:gd name="adj3" fmla="val 16667"/>
            </a:avLst>
          </a:prstGeom>
          <a:solidFill>
            <a:srgbClr val="0B2F7F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300163"/>
            <a:r>
              <a:rPr lang="en-US" altLang="bg-BG">
                <a:solidFill>
                  <a:srgbClr val="0B2F7F"/>
                </a:solidFill>
              </a:rPr>
              <a:t>BULGARIE</a:t>
            </a:r>
            <a:endParaRPr lang="bg-BG" altLang="bg-BG">
              <a:solidFill>
                <a:srgbClr val="0B2F7F"/>
              </a:solidFill>
            </a:endParaRPr>
          </a:p>
        </p:txBody>
      </p:sp>
      <p:pic>
        <p:nvPicPr>
          <p:cNvPr id="40967" name="Picture 8" descr="http://boowakwala.uptoten.com/assets/flags/bulgaria.jpg"/>
          <p:cNvPicPr>
            <a:picLocks noChangeAspect="1" noChangeArrowheads="1"/>
          </p:cNvPicPr>
          <p:nvPr/>
        </p:nvPicPr>
        <p:blipFill>
          <a:blip r:embed="rId3" cstate="print"/>
          <a:srcRect b="6772"/>
          <a:stretch>
            <a:fillRect/>
          </a:stretch>
        </p:blipFill>
        <p:spPr bwMode="auto">
          <a:xfrm>
            <a:off x="7581900" y="7400925"/>
            <a:ext cx="374650" cy="190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 Analyser">
  <a:themeElements>
    <a:clrScheme name="Custom 3">
      <a:dk1>
        <a:srgbClr val="000000"/>
      </a:dk1>
      <a:lt1>
        <a:srgbClr val="FFFFFF"/>
      </a:lt1>
      <a:dk2>
        <a:srgbClr val="2CAAE2"/>
      </a:dk2>
      <a:lt2>
        <a:srgbClr val="767F73"/>
      </a:lt2>
      <a:accent1>
        <a:srgbClr val="006060"/>
      </a:accent1>
      <a:accent2>
        <a:srgbClr val="FFE400"/>
      </a:accent2>
      <a:accent3>
        <a:srgbClr val="FFFFFF"/>
      </a:accent3>
      <a:accent4>
        <a:srgbClr val="000000"/>
      </a:accent4>
      <a:accent5>
        <a:srgbClr val="AAB6B6"/>
      </a:accent5>
      <a:accent6>
        <a:srgbClr val="E7CF00"/>
      </a:accent6>
      <a:hlink>
        <a:srgbClr val="00A9A4"/>
      </a:hlink>
      <a:folHlink>
        <a:srgbClr val="005F60"/>
      </a:folHlink>
    </a:clrScheme>
    <a:fontScheme name="Media Analys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vert="horz" lIns="130046" tIns="65023" rIns="130046" bIns="65023" rtlCol="0" anchor="ctr">
        <a:normAutofit/>
      </a:bodyPr>
      <a:lstStyle>
        <a:defPPr>
          <a:lnSpc>
            <a:spcPct val="120000"/>
          </a:lnSpc>
          <a:defRPr sz="5100" b="1" dirty="0" smtClean="0">
            <a:solidFill>
              <a:schemeClr val="tx1"/>
            </a:solidFill>
            <a:latin typeface="AvantGardeITCTT Demi"/>
            <a:cs typeface="AvantGardeITCTT Demi"/>
          </a:defRPr>
        </a:defPPr>
      </a:lstStyle>
    </a:txDef>
  </a:objectDefaults>
  <a:extraClrSchemeLst>
    <a:extraClrScheme>
      <a:clrScheme name="Media Analys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Analys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Analys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Analys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Analys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Analys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Analys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Analys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Analys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Analys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Analys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Analys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Analyser 13">
        <a:dk1>
          <a:srgbClr val="000000"/>
        </a:dk1>
        <a:lt1>
          <a:srgbClr val="FFFFFF"/>
        </a:lt1>
        <a:dk2>
          <a:srgbClr val="006699"/>
        </a:dk2>
        <a:lt2>
          <a:srgbClr val="767F7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Analyser 14">
        <a:dk1>
          <a:srgbClr val="000000"/>
        </a:dk1>
        <a:lt1>
          <a:srgbClr val="FFFFFF"/>
        </a:lt1>
        <a:dk2>
          <a:srgbClr val="2CAAE2"/>
        </a:dk2>
        <a:lt2>
          <a:srgbClr val="767F73"/>
        </a:lt2>
        <a:accent1>
          <a:srgbClr val="006060"/>
        </a:accent1>
        <a:accent2>
          <a:srgbClr val="E1E400"/>
        </a:accent2>
        <a:accent3>
          <a:srgbClr val="FFFFFF"/>
        </a:accent3>
        <a:accent4>
          <a:srgbClr val="000000"/>
        </a:accent4>
        <a:accent5>
          <a:srgbClr val="AAB6B6"/>
        </a:accent5>
        <a:accent6>
          <a:srgbClr val="CCCF00"/>
        </a:accent6>
        <a:hlink>
          <a:srgbClr val="006060"/>
        </a:hlink>
        <a:folHlink>
          <a:srgbClr val="4450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Analyser 15">
        <a:dk1>
          <a:srgbClr val="000000"/>
        </a:dk1>
        <a:lt1>
          <a:srgbClr val="FFFFFF"/>
        </a:lt1>
        <a:dk2>
          <a:srgbClr val="2CAAE2"/>
        </a:dk2>
        <a:lt2>
          <a:srgbClr val="767F73"/>
        </a:lt2>
        <a:accent1>
          <a:srgbClr val="006060"/>
        </a:accent1>
        <a:accent2>
          <a:srgbClr val="FFE400"/>
        </a:accent2>
        <a:accent3>
          <a:srgbClr val="FFFFFF"/>
        </a:accent3>
        <a:accent4>
          <a:srgbClr val="000000"/>
        </a:accent4>
        <a:accent5>
          <a:srgbClr val="AAB6B6"/>
        </a:accent5>
        <a:accent6>
          <a:srgbClr val="E7CF00"/>
        </a:accent6>
        <a:hlink>
          <a:srgbClr val="006060"/>
        </a:hlink>
        <a:folHlink>
          <a:srgbClr val="4450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Analyser 16">
        <a:dk1>
          <a:srgbClr val="000000"/>
        </a:dk1>
        <a:lt1>
          <a:srgbClr val="FFFFFF"/>
        </a:lt1>
        <a:dk2>
          <a:srgbClr val="2CAAE2"/>
        </a:dk2>
        <a:lt2>
          <a:srgbClr val="767F73"/>
        </a:lt2>
        <a:accent1>
          <a:srgbClr val="006060"/>
        </a:accent1>
        <a:accent2>
          <a:srgbClr val="FFE400"/>
        </a:accent2>
        <a:accent3>
          <a:srgbClr val="FFFFFF"/>
        </a:accent3>
        <a:accent4>
          <a:srgbClr val="000000"/>
        </a:accent4>
        <a:accent5>
          <a:srgbClr val="AAB6B6"/>
        </a:accent5>
        <a:accent6>
          <a:srgbClr val="E7CF00"/>
        </a:accent6>
        <a:hlink>
          <a:srgbClr val="D7B928"/>
        </a:hlink>
        <a:folHlink>
          <a:srgbClr val="4450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6168</TotalTime>
  <Words>550</Words>
  <Application>Microsoft Office PowerPoint</Application>
  <PresentationFormat>Custom</PresentationFormat>
  <Paragraphs>104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3</vt:i4>
      </vt:variant>
    </vt:vector>
  </HeadingPairs>
  <TitlesOfParts>
    <vt:vector size="24" baseType="lpstr">
      <vt:lpstr>Arial</vt:lpstr>
      <vt:lpstr>Verdana</vt:lpstr>
      <vt:lpstr>Gill Sans MT</vt:lpstr>
      <vt:lpstr>Media Analyser</vt:lpstr>
      <vt:lpstr>Radio Enfants  Radio Nationale Bulgare</vt:lpstr>
      <vt:lpstr>TABLE DES MATIÈRES</vt:lpstr>
      <vt:lpstr>NOUS SOMMES LES RADIO ENFANTS</vt:lpstr>
      <vt:lpstr>COMMENT TOUT A COMMENCÉ IL Y A 24 ANS</vt:lpstr>
      <vt:lpstr>CE QUE NOUS FAISONS</vt:lpstr>
      <vt:lpstr>NOUS CÉLÉBRONS NOTRE 20ème ANNIVERSAIRE</vt:lpstr>
      <vt:lpstr>AU FESTIVAL « LA JOIE DE L'EUROPE »</vt:lpstr>
      <vt:lpstr>NOUS ATTENDONS DEVANT LE STUDIO</vt:lpstr>
      <vt:lpstr>D'OÙ VENONS-NOUS</vt:lpstr>
      <vt:lpstr>QUELQUES FAITS MARQUANTS SUR LA BULGARIE</vt:lpstr>
      <vt:lpstr>QUELQUES FAITS AMUSANTS SUR LA BULGARIE</vt:lpstr>
      <vt:lpstr>LA MONTAGNE RILA EN HIVER</vt:lpstr>
      <vt:lpstr>LA MONTAGNE RHODOPE EN ÉTÉ</vt:lpstr>
      <vt:lpstr>L'UN DES SEPT LACS DE LA MONTAGNE RILA</vt:lpstr>
      <vt:lpstr>LE SOMMET MOUSSALA DANS LE RILA</vt:lpstr>
      <vt:lpstr>LA BAIE SILISTAR, LA MER NOIRE</vt:lpstr>
      <vt:lpstr>TZAREVO, LA MER NOIRE </vt:lpstr>
      <vt:lpstr>Table of Contents</vt:lpstr>
      <vt:lpstr>Background &amp; Methodology</vt:lpstr>
      <vt:lpstr>Glossary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Kids  Bulgarian National Radio</dc:title>
  <dc:creator>Djinka</dc:creator>
  <cp:lastModifiedBy>Tommy Vercety</cp:lastModifiedBy>
  <cp:revision>569</cp:revision>
  <dcterms:created xsi:type="dcterms:W3CDTF">2009-10-09T10:29:02Z</dcterms:created>
  <dcterms:modified xsi:type="dcterms:W3CDTF">2014-04-02T19:07:25Z</dcterms:modified>
</cp:coreProperties>
</file>