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7394F-DE8B-4D28-A904-8B2D8A28025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1F3A-DC70-43D5-BA4C-92318AD8A4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62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1F3A-DC70-43D5-BA4C-92318AD8A4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84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819E-EFC4-42A1-A12F-913BC00023A3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153A-7D1F-4D97-98D5-48CA1FE636FB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8F0-820C-4CD5-9CE2-DBF845C87DCB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F043-5BB6-4DA9-A7F4-8A15D5090B3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52D7-05EB-40BD-BF09-A53F91929117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C05-8CD3-4437-8D69-3B7F92240D0C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286-B026-42CD-AA69-8D268BD5D39C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6B8E-60FA-4150-BD89-057C8883EF83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21E-6CE5-412B-BD26-82D5AEBC9A1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682-AAFB-418D-897A-A1992DA55742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38F6-72D2-4C27-9A6F-E2D63268154D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341F-7C4D-4C3E-AB91-553B3AA3B9DE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6938-37E4-4016-BAD0-749310456809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7389-B185-4316-BB1D-1E2EE6D6B30C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84AC-0B5D-4BF7-B1E0-F9A8DA67735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BC2-17F1-452E-937F-3D1FCB9FB329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2133-53BF-4E42-8BAB-5728B522BB5E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970" y="2056802"/>
            <a:ext cx="8705879" cy="1646302"/>
          </a:xfrm>
        </p:spPr>
        <p:txBody>
          <a:bodyPr/>
          <a:lstStyle/>
          <a:p>
            <a:pPr algn="l"/>
            <a:r>
              <a:rPr lang="fr-FR" sz="5200" b="1" dirty="0">
                <a:solidFill>
                  <a:schemeClr val="tx1"/>
                </a:solidFill>
                <a:latin typeface="Comic Sans MS" panose="030F0702030302020204" pitchFamily="66" charset="0"/>
              </a:rPr>
              <a:t>Un projet pour mon arbre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80243"/>
            <a:ext cx="10200640" cy="30763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6400" b="1" dirty="0">
                <a:solidFill>
                  <a:schemeClr val="tx1"/>
                </a:solidFill>
                <a:latin typeface="Comic Sans MS" panose="030F0702030302020204" pitchFamily="66" charset="0"/>
              </a:rPr>
              <a:t>Ou comment former un bonsaï à partir </a:t>
            </a:r>
          </a:p>
          <a:p>
            <a:pPr algn="ctr"/>
            <a:r>
              <a:rPr lang="fr-FR" sz="6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d’un arbre brut?</a:t>
            </a:r>
          </a:p>
          <a:p>
            <a:pPr algn="ctr"/>
            <a:endParaRPr lang="fr-FR" sz="47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fr-FR" sz="45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François DAMBO - Xénio BARON     </a:t>
            </a:r>
          </a:p>
          <a:p>
            <a:pPr algn="l"/>
            <a:r>
              <a:rPr lang="fr-FR" sz="45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18 Janvier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08" y="342067"/>
            <a:ext cx="1567164" cy="1437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8" y="342067"/>
            <a:ext cx="3033329" cy="14375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7346" y="629325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chemeClr val="bg1"/>
                </a:solidFill>
              </a:rPr>
              <a:pPr/>
              <a:t>1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6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318665"/>
            <a:ext cx="8596668" cy="132080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Quelques techniques vous permettant de passer de l’arbre brut au bonsaï</a:t>
            </a:r>
          </a:p>
        </p:txBody>
      </p:sp>
      <p:pic>
        <p:nvPicPr>
          <p:cNvPr id="1026" name="Picture 2" descr="https://ci3.googleusercontent.com/meips/ADKq_NYjd2tw07L4sfX8U4l1CJhGCkex0zmIkhFinUyr4HTW5N6Rd8lISQt9rrEltv4Clg02kcnknot2uxASy084oc9jDYl2EEfHgnb-ze6dL2RjV97XPMUXedw1Nzl-CDtbzMJbdLR-9IPXFuFCXTBJFtWN6LLXLEuCA4w=s0-d-e1-ft#https://mcusercontent.com/ded016efa2aef9779a7dcb043/images/9504489b-7003-b55d-b5a4-ee951b39cd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1" y="2669330"/>
            <a:ext cx="4183062" cy="2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i3.googleusercontent.com/meips/ADKq_NbxjdL9LB7zvLjkDmnqBaC-PCFaG5VwIPp4LjLtLig284n1kv5jjn7pTdMMY6fj4p2YJBGQh113PEwbvwpU2tv8rffU6Dmubg_bA1n3myXFL-_udkVuccMA5XswcEjd5qy_Q2TmWTyJgxYsBIz0etdS9u21URUxRqw=s0-d-e1-ft#https://mcusercontent.com/ded016efa2aef9779a7dcb043/images/f5bb0214-c383-6f83-3d12-27b3b0aecb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86" y="2669330"/>
            <a:ext cx="4268119" cy="2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7680" y="2195217"/>
            <a:ext cx="681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Le même arbre, quelques années plus tard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567" y="2210277"/>
            <a:ext cx="1755800" cy="371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7047" y="2164082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L’arbre au départ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0616" y="5911092"/>
            <a:ext cx="785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anose="030F0702030302020204" pitchFamily="66" charset="0"/>
              </a:rPr>
              <a:t>… avec un peu (beaucoup) de talent et de patience.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14467" y="6372757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2000" smtClean="0">
                <a:solidFill>
                  <a:schemeClr val="bg1"/>
                </a:solidFill>
              </a:rPr>
              <a:t>2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368" y="800923"/>
            <a:ext cx="9638643" cy="507544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Trois étapes clés pour vous aider à mener à bon terme un projet sur un arbre brut : </a:t>
            </a:r>
          </a:p>
          <a:p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</a:t>
            </a:r>
          </a:p>
          <a:p>
            <a:pPr marL="514350" indent="-514350">
              <a:buAutoNum type="arabicPeriod"/>
            </a:pPr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Nettoyage de l’arbre</a:t>
            </a:r>
          </a:p>
          <a:p>
            <a:pPr marL="514350" indent="-514350">
              <a:buAutoNum type="arabicPeriod"/>
            </a:pPr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Analyse de l’arbre</a:t>
            </a:r>
          </a:p>
          <a:p>
            <a:pPr marL="514350" indent="-514350">
              <a:buAutoNum type="arabicPeriod"/>
            </a:pPr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Choix de la face et du style du futur bonsaï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9863" y="626488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chemeClr val="bg1"/>
                </a:solidFill>
              </a:rPr>
              <a:pPr/>
              <a:t>3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1. Le nettoyage de l’arbre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80693"/>
            <a:ext cx="4185623" cy="1307690"/>
          </a:xfrm>
        </p:spPr>
        <p:txBody>
          <a:bodyPr/>
          <a:lstStyle/>
          <a:p>
            <a:r>
              <a:rPr lang="fr-FR" sz="2000" b="1" dirty="0">
                <a:latin typeface="Comic Sans MS" panose="030F0702030302020204" pitchFamily="66" charset="0"/>
              </a:rPr>
              <a:t>Eliminer les herbes, les branches ou feuilles mortes et tout autre débris ou gros caillou sur la terre.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92467" y="5040469"/>
            <a:ext cx="1475027" cy="147502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596" y="1931831"/>
            <a:ext cx="4467741" cy="805414"/>
          </a:xfrm>
        </p:spPr>
        <p:txBody>
          <a:bodyPr/>
          <a:lstStyle/>
          <a:p>
            <a:r>
              <a:rPr lang="fr-FR" sz="2000" b="1" dirty="0">
                <a:latin typeface="Comic Sans MS" panose="030F0702030302020204" pitchFamily="66" charset="0"/>
              </a:rPr>
              <a:t>Dégager le nebari (base de l’arbre) avec votre griffe</a:t>
            </a:r>
            <a:r>
              <a:rPr lang="fr-FR" sz="2000" b="1">
                <a:latin typeface="Comic Sans MS" panose="030F0702030302020204" pitchFamily="66" charset="0"/>
              </a:rPr>
              <a:t>/spatule.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77" t="206" r="4437" b="65368"/>
          <a:stretch/>
        </p:blipFill>
        <p:spPr>
          <a:xfrm>
            <a:off x="999436" y="3421372"/>
            <a:ext cx="3461087" cy="1293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084"/>
          <a:stretch/>
        </p:blipFill>
        <p:spPr>
          <a:xfrm>
            <a:off x="6011025" y="3306229"/>
            <a:ext cx="1607441" cy="1734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097" t="22843" b="31323"/>
          <a:stretch/>
        </p:blipFill>
        <p:spPr>
          <a:xfrm>
            <a:off x="7618466" y="3793930"/>
            <a:ext cx="2581067" cy="12465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0343" y="6332933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chemeClr val="bg1"/>
                </a:solidFill>
              </a:rPr>
              <a:pPr/>
              <a:t>4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2. L’analyse de l’arbre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709716"/>
            <a:ext cx="4185623" cy="576262"/>
          </a:xfrm>
        </p:spPr>
        <p:txBody>
          <a:bodyPr/>
          <a:lstStyle/>
          <a:p>
            <a:r>
              <a:rPr lang="fr-FR" sz="2800" b="1" dirty="0">
                <a:latin typeface="Comic Sans MS" panose="030F0702030302020204" pitchFamily="66" charset="0"/>
              </a:rPr>
              <a:t>    Son nebari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1714652"/>
            <a:ext cx="4185618" cy="576262"/>
          </a:xfrm>
        </p:spPr>
        <p:txBody>
          <a:bodyPr/>
          <a:lstStyle/>
          <a:p>
            <a:pPr algn="ctr"/>
            <a:r>
              <a:rPr lang="fr-FR" sz="2800" b="1" dirty="0">
                <a:latin typeface="Comic Sans MS" panose="030F0702030302020204" pitchFamily="66" charset="0"/>
              </a:rPr>
              <a:t>   Son tronc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4" y="2831162"/>
            <a:ext cx="4185617" cy="3304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>
                <a:latin typeface="Comic Sans MS" panose="030F0702030302020204" pitchFamily="66" charset="0"/>
              </a:rPr>
              <a:t>Sa conicité</a:t>
            </a:r>
          </a:p>
          <a:p>
            <a:endParaRPr lang="fr-F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000" b="1" dirty="0">
                <a:latin typeface="Comic Sans MS" panose="030F0702030302020204" pitchFamily="66" charset="0"/>
              </a:rPr>
              <a:t>Son mouvement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000" b="1" dirty="0">
                <a:latin typeface="Comic Sans MS" panose="030F0702030302020204" pitchFamily="66" charset="0"/>
              </a:rPr>
              <a:t>Possibilité de troncs multiples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284" y="2594876"/>
            <a:ext cx="3657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omic Sans MS" panose="030F0702030302020204" pitchFamily="66" charset="0"/>
              </a:rPr>
              <a:t>Sa largeur relative 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  <a:p>
            <a:endParaRPr lang="fr-FR" sz="2000" b="1" dirty="0">
              <a:latin typeface="Comic Sans MS" panose="030F0702030302020204" pitchFamily="66" charset="0"/>
            </a:endParaRPr>
          </a:p>
          <a:p>
            <a:r>
              <a:rPr lang="fr-FR" sz="2000" b="1" dirty="0">
                <a:latin typeface="Comic Sans MS" panose="030F0702030302020204" pitchFamily="66" charset="0"/>
              </a:rPr>
              <a:t>L’importance de ses racines ainsi que leur forme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2340"/>
          <a:stretch/>
        </p:blipFill>
        <p:spPr>
          <a:xfrm>
            <a:off x="965331" y="3083628"/>
            <a:ext cx="3186541" cy="1899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37"/>
          <a:stretch/>
        </p:blipFill>
        <p:spPr>
          <a:xfrm>
            <a:off x="7352124" y="2594876"/>
            <a:ext cx="2281274" cy="28769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08743" y="6181923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chemeClr val="bg1"/>
                </a:solidFill>
              </a:rPr>
              <a:pPr/>
              <a:t>5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91" y="596791"/>
            <a:ext cx="3854528" cy="92251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Ses branches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182" y="1920624"/>
            <a:ext cx="4628764" cy="3890896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Comic Sans MS" panose="030F0702030302020204" pitchFamily="66" charset="0"/>
              </a:rPr>
              <a:t>Les branches principales ou charpentières présentes :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latin typeface="Comic Sans MS" panose="030F0702030302020204" pitchFamily="66" charset="0"/>
              </a:rPr>
              <a:t>la première (D ou G),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latin typeface="Comic Sans MS" panose="030F0702030302020204" pitchFamily="66" charset="0"/>
              </a:rPr>
              <a:t>la deuxième (G ou D),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latin typeface="Comic Sans MS" panose="030F0702030302020204" pitchFamily="66" charset="0"/>
              </a:rPr>
              <a:t>la branche arrière (Ar).</a:t>
            </a:r>
          </a:p>
          <a:p>
            <a:pPr marL="285750" indent="-285750">
              <a:buFontTx/>
              <a:buChar char="-"/>
            </a:pPr>
            <a:endParaRPr lang="fr-FR" sz="2400" b="1" dirty="0">
              <a:latin typeface="Comic Sans MS" panose="030F0702030302020204" pitchFamily="66" charset="0"/>
            </a:endParaRPr>
          </a:p>
          <a:p>
            <a:r>
              <a:rPr lang="fr-FR" sz="2400" b="1" dirty="0">
                <a:latin typeface="Comic Sans MS" panose="030F0702030302020204" pitchFamily="66" charset="0"/>
              </a:rPr>
              <a:t>Les autres branches et la cime.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4965" t="-1216" b="13057"/>
          <a:stretch/>
        </p:blipFill>
        <p:spPr>
          <a:xfrm>
            <a:off x="5826503" y="1058046"/>
            <a:ext cx="3356134" cy="458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1545" y="1058047"/>
            <a:ext cx="4378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88423" y="6153122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smtClean="0">
                <a:solidFill>
                  <a:schemeClr val="bg1"/>
                </a:solidFill>
              </a:rPr>
              <a:t>6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471484"/>
            <a:ext cx="9620518" cy="123207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tx1"/>
                </a:solidFill>
              </a:rPr>
              <a:t>3. </a:t>
            </a: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Choix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de la face et du style du futur</a:t>
            </a:r>
            <a:b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  bonsaï</a:t>
            </a:r>
            <a:b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                                               									  </a:t>
            </a:r>
            <a:r>
              <a:rPr lang="fr-FR" sz="1800" b="1" dirty="0">
                <a:solidFill>
                  <a:prstClr val="black"/>
                </a:solidFill>
                <a:latin typeface="Comic Sans MS" panose="030F0702030302020204" pitchFamily="66" charset="0"/>
              </a:rPr>
              <a:t>Grille de notation: </a:t>
            </a:r>
            <a:r>
              <a:rPr lang="fr-FR" sz="1400" b="1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*(mauvais) à ****(très bien)</a:t>
            </a:r>
            <a:br>
              <a:rPr lang="fr-FR" sz="1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77" y="2160589"/>
            <a:ext cx="4184035" cy="4227332"/>
          </a:xfrm>
        </p:spPr>
        <p:txBody>
          <a:bodyPr>
            <a:normAutofit fontScale="92500"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Comment procéder :</a:t>
            </a:r>
          </a:p>
          <a:p>
            <a:pPr marL="0" indent="0">
              <a:buNone/>
            </a:pPr>
            <a:r>
              <a:rPr lang="fr-FR" sz="19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Il faut déterminer le meilleur côté du nebari en fonction de la ligne du tronc la plus harmonieuse. </a:t>
            </a:r>
          </a:p>
          <a:p>
            <a:pPr marL="0" indent="0">
              <a:buNone/>
            </a:pPr>
            <a:r>
              <a:rPr lang="fr-FR" sz="19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La ligne du tronc doit aussi prendre en compte le positionnement des branches (les 3 premières surtout).</a:t>
            </a:r>
          </a:p>
          <a:p>
            <a:pPr marL="0" indent="0">
              <a:buNone/>
            </a:pPr>
            <a:r>
              <a:rPr lang="fr-FR" sz="19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La grille de notation ci-contre vous permettra de trouver la meilleure face et le style</a:t>
            </a:r>
            <a:r>
              <a:rPr lang="fr-FR" sz="1900" b="1" dirty="0">
                <a:solidFill>
                  <a:prstClr val="black"/>
                </a:solidFill>
                <a:latin typeface="Comic Sans MS" panose="030F0702030302020204" pitchFamily="66" charset="0"/>
              </a:rPr>
              <a:t> le mieux adapté</a:t>
            </a:r>
            <a:r>
              <a:rPr lang="fr-FR" sz="19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à votre arbre.</a:t>
            </a:r>
          </a:p>
          <a:p>
            <a:pPr marL="0" indent="0">
              <a:buNone/>
            </a:pPr>
            <a:r>
              <a:rPr lang="fr-FR" sz="19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Une esquisse du projet vous aidera dans sa réalisation pratique.</a:t>
            </a:r>
          </a:p>
          <a:p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9486705"/>
              </p:ext>
            </p:extLst>
          </p:nvPr>
        </p:nvGraphicFramePr>
        <p:xfrm>
          <a:off x="4824592" y="2974478"/>
          <a:ext cx="5190185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04">
                <a:tc>
                  <a:txBody>
                    <a:bodyPr/>
                    <a:lstStyle/>
                    <a:p>
                      <a:r>
                        <a:rPr lang="fr-FR" dirty="0"/>
                        <a:t>Caractéristiques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Face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Face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Face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Face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Nebari (collet)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Mouvement du tronc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Conicité du tronc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2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Placement des branches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Caractère général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Présence de </a:t>
                      </a:r>
                      <a:r>
                        <a:rPr lang="fr-FR" sz="1400" b="1" dirty="0" err="1">
                          <a:latin typeface="Comic Sans MS" panose="030F0702030302020204" pitchFamily="66" charset="0"/>
                        </a:rPr>
                        <a:t>jin</a:t>
                      </a:r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400" b="1" dirty="0" err="1">
                          <a:latin typeface="Comic Sans MS" panose="030F0702030302020204" pitchFamily="66" charset="0"/>
                        </a:rPr>
                        <a:t>shari</a:t>
                      </a:r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1784" y="6205358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2000" smtClean="0">
                <a:solidFill>
                  <a:schemeClr val="bg1"/>
                </a:solidFill>
              </a:rPr>
              <a:t>7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8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09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Quelques exemples d’esquisses de bonsaï</a:t>
            </a:r>
          </a:p>
        </p:txBody>
      </p:sp>
      <p:pic>
        <p:nvPicPr>
          <p:cNvPr id="1026" name="Picture 2" descr="CM1 Fiche séquence Subst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19" y="1640766"/>
            <a:ext cx="2460471" cy="24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iage de bonsaï miniature, coloriage, croquis, peinture, contour |  Image Premium générée à base d'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4" y="4134338"/>
            <a:ext cx="1658208" cy="24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s différents styles de bonsaï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" y="1734332"/>
            <a:ext cx="2871644" cy="23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0 idées de Suiseki bonsai en 2024 | bonsai, bonsaïs, jardin bonsaï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1" y="1688881"/>
            <a:ext cx="22479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nsaï Création | L'album photos : Dessi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3471"/>
          <a:stretch/>
        </p:blipFill>
        <p:spPr bwMode="auto">
          <a:xfrm>
            <a:off x="5617782" y="1688881"/>
            <a:ext cx="1531784" cy="24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674" y="4212580"/>
            <a:ext cx="2248206" cy="2638784"/>
          </a:xfrm>
          <a:prstGeom prst="rect">
            <a:avLst/>
          </a:prstGeom>
        </p:spPr>
      </p:pic>
      <p:pic>
        <p:nvPicPr>
          <p:cNvPr id="1040" name="Picture 16" descr="Cascade &amp; Semi-Cascade Plantin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3" y="4397596"/>
            <a:ext cx="2379777" cy="21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06086" y="6179847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2000" smtClean="0">
                <a:solidFill>
                  <a:schemeClr val="bg1"/>
                </a:solidFill>
              </a:rPr>
              <a:t>8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0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436879"/>
            <a:ext cx="9852025" cy="2617387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Maintenant, à vous de jouer</a:t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146" y="2552567"/>
            <a:ext cx="8461181" cy="2409017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Place à la pratique !</a:t>
            </a:r>
          </a:p>
          <a:p>
            <a:pPr algn="ctr"/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Adhé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71" y="3606782"/>
            <a:ext cx="2811218" cy="29788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9863" y="6220516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chemeClr val="bg1"/>
                </a:solidFill>
              </a:rPr>
              <a:pPr/>
              <a:t>9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25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375</Words>
  <Application>Microsoft Office PowerPoint</Application>
  <PresentationFormat>Grand écran</PresentationFormat>
  <Paragraphs>78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Trebuchet MS</vt:lpstr>
      <vt:lpstr>Wingdings 3</vt:lpstr>
      <vt:lpstr>Facet</vt:lpstr>
      <vt:lpstr>Un projet pour mon arbre</vt:lpstr>
      <vt:lpstr>Quelques techniques vous permettant de passer de l’arbre brut au bonsaï</vt:lpstr>
      <vt:lpstr>Présentation PowerPoint</vt:lpstr>
      <vt:lpstr>1. Le nettoyage de l’arbre</vt:lpstr>
      <vt:lpstr>2. L’analyse de l’arbre</vt:lpstr>
      <vt:lpstr>Ses branches </vt:lpstr>
      <vt:lpstr>3. Choix de la face et du style du futur    bonsaï                                                            Grille de notation: De *(mauvais) à ****(très bien)  </vt:lpstr>
      <vt:lpstr>Quelques exemples d’esquisses de bonsaï</vt:lpstr>
      <vt:lpstr>Maintenant, à vous de jouer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projet pour un arbre</dc:title>
  <dc:creator>Microsoft account</dc:creator>
  <cp:lastModifiedBy>Xėnio BARON</cp:lastModifiedBy>
  <cp:revision>53</cp:revision>
  <dcterms:created xsi:type="dcterms:W3CDTF">2024-10-19T22:10:45Z</dcterms:created>
  <dcterms:modified xsi:type="dcterms:W3CDTF">2024-11-19T14:06:47Z</dcterms:modified>
</cp:coreProperties>
</file>