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3"/>
  </p:notesMasterIdLst>
  <p:sldIdLst>
    <p:sldId id="256" r:id="rId2"/>
    <p:sldId id="279" r:id="rId3"/>
    <p:sldId id="258" r:id="rId4"/>
    <p:sldId id="259" r:id="rId5"/>
    <p:sldId id="260" r:id="rId6"/>
    <p:sldId id="261" r:id="rId7"/>
    <p:sldId id="263" r:id="rId8"/>
    <p:sldId id="264" r:id="rId9"/>
    <p:sldId id="270" r:id="rId10"/>
    <p:sldId id="272" r:id="rId11"/>
    <p:sldId id="271" r:id="rId12"/>
    <p:sldId id="267" r:id="rId13"/>
    <p:sldId id="273" r:id="rId14"/>
    <p:sldId id="274" r:id="rId15"/>
    <p:sldId id="266" r:id="rId16"/>
    <p:sldId id="275" r:id="rId17"/>
    <p:sldId id="276" r:id="rId18"/>
    <p:sldId id="277" r:id="rId19"/>
    <p:sldId id="281" r:id="rId20"/>
    <p:sldId id="278" r:id="rId21"/>
    <p:sldId id="269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9D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A89D4-722C-46EE-8EDC-BF2CA026B40D}" type="datetimeFigureOut">
              <a:rPr lang="fr-FR" smtClean="0"/>
              <a:t>10/12/2024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761840-7116-406A-8E2B-06179CD06A9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92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1840-7116-406A-8E2B-06179CD06A9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033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761840-7116-406A-8E2B-06179CD06A9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008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97747-C296-4759-BABD-FBFAD5D9693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92EA4-836B-4A1E-A6F6-E7F77A96356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949AD-437A-4172-A9AB-BCCF8143EA32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1A00F-C0D7-4723-93E1-779A3F978AE0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CBC81-AB75-4124-B4E7-D7159619BFE3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9D410-00EA-4AD4-8D54-38DA538AEFD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5D4C2-ED87-4A88-BABD-A9572285113A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1E8FB-A01D-4822-8DD5-8273720F9F7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25EB-6A58-4B26-AE8C-34C2BA56B6D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A0440-2771-415F-A11E-3F3324E31CA1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FE87C-A615-4576-92DE-10E62460779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7B4A4-394D-4F2F-A605-76B3657960F5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889B-A041-41BA-8349-C11C34E0D89E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0C412-0300-4340-B61F-F49D762DD65C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A2AFF-B303-49C5-B9D6-778232C7038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EDD7C-DD05-4319-A3C8-07DA817B8A84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4EA89-5B30-4F61-84DE-332404125BF8}" type="datetime1">
              <a:rPr lang="en-US" smtClean="0"/>
              <a:t>12/10/2024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379" y="2704564"/>
            <a:ext cx="9952022" cy="4720107"/>
          </a:xfrm>
        </p:spPr>
        <p:txBody>
          <a:bodyPr/>
          <a:lstStyle/>
          <a:p>
            <a:pPr algn="ctr"/>
            <a:r>
              <a:rPr lang="fr-FR" sz="6000" b="1" dirty="0">
                <a:solidFill>
                  <a:schemeClr val="tx1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>TOUT EST QUESTION D’EQUILIBRE</a:t>
            </a:r>
            <a:r>
              <a:rPr lang="fr-FR" sz="5200" b="1" dirty="0">
                <a:solidFill>
                  <a:schemeClr val="tx1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/>
            </a:r>
            <a:br>
              <a:rPr lang="fr-FR" sz="5200" b="1" dirty="0">
                <a:solidFill>
                  <a:schemeClr val="tx1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                                </a:t>
            </a:r>
            <a:r>
              <a:rPr lang="fr-FR" sz="2400" b="1" dirty="0" err="1">
                <a:solidFill>
                  <a:prstClr val="black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>Xénio</a:t>
            </a:r>
            <a:r>
              <a:rPr lang="fr-FR" sz="2400" b="1" dirty="0">
                <a:solidFill>
                  <a:prstClr val="black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> BARON – 18 Janvier 2025</a:t>
            </a:r>
            <a: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/>
            </a:r>
            <a:br>
              <a:rPr lang="fr-FR" b="1" dirty="0">
                <a:solidFill>
                  <a:prstClr val="black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</a:b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  <a:ea typeface="Cascadia Mono" panose="020B0609020000020004" pitchFamily="49" charset="0"/>
                <a:cs typeface="Cascadia Mono" panose="020B0609020000020004" pitchFamily="49" charset="0"/>
              </a:rPr>
              <a:t>  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971" y="409686"/>
            <a:ext cx="1567164" cy="1437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183" y="404829"/>
            <a:ext cx="3033329" cy="14375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37649" y="6324697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19012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a. L’équilibre statique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4484" y="1538429"/>
            <a:ext cx="4371184" cy="4823734"/>
          </a:xfrm>
        </p:spPr>
        <p:txBody>
          <a:bodyPr/>
          <a:lstStyle/>
          <a:p>
            <a:r>
              <a:rPr lang="fr-FR" dirty="0"/>
              <a:t>Le bonsaï en équilibre statique parfait s’inscrit dans un triangle isocèle ou équilatéral.</a:t>
            </a:r>
          </a:p>
          <a:p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7640" y="1645434"/>
            <a:ext cx="4405790" cy="4395928"/>
          </a:xfrm>
        </p:spPr>
        <p:txBody>
          <a:bodyPr/>
          <a:lstStyle/>
          <a:p>
            <a:r>
              <a:rPr lang="fr-FR" dirty="0"/>
              <a:t>On peut aussi trouver un équilibre statique dans d’autres styles comme les penchés ou droits informels.</a:t>
            </a:r>
          </a:p>
          <a:p>
            <a:endParaRPr lang="fr-F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14" y="2887142"/>
            <a:ext cx="3932261" cy="34750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4506" r="15677"/>
          <a:stretch/>
        </p:blipFill>
        <p:spPr>
          <a:xfrm>
            <a:off x="5571755" y="2887142"/>
            <a:ext cx="3747890" cy="3420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361" y="2423031"/>
            <a:ext cx="2332380" cy="26504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2341" y="2423031"/>
            <a:ext cx="2370715" cy="26679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1413" y="2959373"/>
            <a:ext cx="1986377" cy="2253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790" y="2954893"/>
            <a:ext cx="1388894" cy="1562013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V="1">
            <a:off x="5865077" y="4536198"/>
            <a:ext cx="3312745" cy="648133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52361" y="5073463"/>
            <a:ext cx="466026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102043" y="6307558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10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6032559" cy="699572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b. L’équilibre dynamique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751527"/>
            <a:ext cx="8596668" cy="4289835"/>
          </a:xfrm>
        </p:spPr>
        <p:txBody>
          <a:bodyPr/>
          <a:lstStyle/>
          <a:p>
            <a:pPr marL="0" indent="0">
              <a:buNone/>
            </a:pPr>
            <a:r>
              <a:rPr lang="fr-FR" dirty="0">
                <a:latin typeface="Comic Sans MS" panose="030F0702030302020204" pitchFamily="66" charset="0"/>
              </a:rPr>
              <a:t>Dans un équilibre dynamique, le triangle est toujours quelconque.</a:t>
            </a:r>
          </a:p>
          <a:p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646" y="2450885"/>
            <a:ext cx="4438273" cy="41456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920" y="2550017"/>
            <a:ext cx="2386276" cy="24913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03" y="4559121"/>
            <a:ext cx="3966302" cy="4822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7893" y="2525567"/>
            <a:ext cx="1580027" cy="203355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2042" y="623139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11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532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97" y="20885"/>
            <a:ext cx="9368514" cy="2691476"/>
          </a:xfrm>
        </p:spPr>
        <p:txBody>
          <a:bodyPr>
            <a:normAutofit fontScale="90000"/>
          </a:bodyPr>
          <a:lstStyle/>
          <a:p>
            <a:r>
              <a:rPr lang="fr-FR" sz="2700" b="1" dirty="0">
                <a:solidFill>
                  <a:schemeClr val="tx1"/>
                </a:solidFill>
                <a:latin typeface="Comic Sans MS" panose="030F0702030302020204" pitchFamily="66" charset="0"/>
              </a:rPr>
              <a:t>Les branches principales (charpentières)</a:t>
            </a:r>
            <a:r>
              <a:rPr lang="fr-FR" sz="27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sz="27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Dans un équilibre dynamique, la branche indicatrice souvent </a:t>
            </a:r>
            <a:r>
              <a:rPr lang="fr-F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retombante </a:t>
            </a: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est plus longue et donne la direction de l’arbre.                                          </a:t>
            </a:r>
            <a:r>
              <a:rPr lang="fr-F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Une </a:t>
            </a: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autre branche, plus courte et à l’opposé</a:t>
            </a:r>
            <a:r>
              <a:rPr lang="fr-FR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 de la première</a:t>
            </a: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 permet l’équilibre visuel ; c’est la branche </a:t>
            </a:r>
            <a:r>
              <a:rPr lang="fr-F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d’équilibre.</a:t>
            </a: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La branche arrière de </a:t>
            </a:r>
            <a:r>
              <a:rPr lang="fr-F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profondeur donne </a:t>
            </a: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du volume à l’arbre.                   </a:t>
            </a:r>
            <a:r>
              <a:rPr lang="fr-FR" sz="2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     </a:t>
            </a:r>
            <a:r>
              <a:rPr lang="fr-FR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La ligne du tronc et la cime sont </a:t>
            </a:r>
            <a:r>
              <a:rPr lang="fr-FR" sz="2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orientées </a:t>
            </a:r>
            <a:r>
              <a:rPr lang="fr-FR" sz="2200" dirty="0">
                <a:solidFill>
                  <a:prstClr val="black"/>
                </a:solidFill>
                <a:latin typeface="Comic Sans MS" panose="030F0702030302020204" pitchFamily="66" charset="0"/>
              </a:rPr>
              <a:t>dans le même sens que la branche indicatrice</a:t>
            </a:r>
            <a:r>
              <a:rPr lang="fr-FR" sz="2200" dirty="0">
                <a:solidFill>
                  <a:prstClr val="black"/>
                </a:solidFill>
              </a:rPr>
              <a:t>.</a:t>
            </a:r>
            <a:r>
              <a:rPr lang="fr-FR" dirty="0">
                <a:solidFill>
                  <a:prstClr val="black"/>
                </a:solidFill>
              </a:rPr>
              <a:t/>
            </a:r>
            <a:br>
              <a:rPr lang="fr-FR" dirty="0">
                <a:solidFill>
                  <a:prstClr val="black"/>
                </a:solidFill>
              </a:rPr>
            </a:br>
            <a: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sz="2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endParaRPr lang="fr-FR" sz="22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0680" y="2712361"/>
            <a:ext cx="4438273" cy="4145639"/>
          </a:xfrm>
          <a:prstGeom prst="rect">
            <a:avLst/>
          </a:prstGeom>
        </p:spPr>
      </p:pic>
      <p:sp>
        <p:nvSpPr>
          <p:cNvPr id="24" name="Freeform 23"/>
          <p:cNvSpPr/>
          <p:nvPr/>
        </p:nvSpPr>
        <p:spPr>
          <a:xfrm>
            <a:off x="4926034" y="2767820"/>
            <a:ext cx="652506" cy="2907454"/>
          </a:xfrm>
          <a:custGeom>
            <a:avLst/>
            <a:gdLst>
              <a:gd name="connsiteX0" fmla="*/ 334851 w 772733"/>
              <a:gd name="connsiteY0" fmla="*/ 3129566 h 3129566"/>
              <a:gd name="connsiteX1" fmla="*/ 0 w 772733"/>
              <a:gd name="connsiteY1" fmla="*/ 2524259 h 3129566"/>
              <a:gd name="connsiteX2" fmla="*/ 0 w 772733"/>
              <a:gd name="connsiteY2" fmla="*/ 2524259 h 3129566"/>
              <a:gd name="connsiteX3" fmla="*/ 695459 w 772733"/>
              <a:gd name="connsiteY3" fmla="*/ 2060620 h 3129566"/>
              <a:gd name="connsiteX4" fmla="*/ 218941 w 772733"/>
              <a:gd name="connsiteY4" fmla="*/ 1674254 h 3129566"/>
              <a:gd name="connsiteX5" fmla="*/ 528034 w 772733"/>
              <a:gd name="connsiteY5" fmla="*/ 1339403 h 3129566"/>
              <a:gd name="connsiteX6" fmla="*/ 540913 w 772733"/>
              <a:gd name="connsiteY6" fmla="*/ 1094704 h 3129566"/>
              <a:gd name="connsiteX7" fmla="*/ 463640 w 772733"/>
              <a:gd name="connsiteY7" fmla="*/ 1056068 h 3129566"/>
              <a:gd name="connsiteX8" fmla="*/ 283335 w 772733"/>
              <a:gd name="connsiteY8" fmla="*/ 888642 h 3129566"/>
              <a:gd name="connsiteX9" fmla="*/ 759854 w 772733"/>
              <a:gd name="connsiteY9" fmla="*/ 51516 h 3129566"/>
              <a:gd name="connsiteX10" fmla="*/ 759854 w 772733"/>
              <a:gd name="connsiteY10" fmla="*/ 51516 h 3129566"/>
              <a:gd name="connsiteX11" fmla="*/ 772733 w 772733"/>
              <a:gd name="connsiteY11" fmla="*/ 0 h 312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2733" h="3129566">
                <a:moveTo>
                  <a:pt x="334851" y="3129566"/>
                </a:moveTo>
                <a:lnTo>
                  <a:pt x="0" y="2524259"/>
                </a:lnTo>
                <a:lnTo>
                  <a:pt x="0" y="2524259"/>
                </a:lnTo>
                <a:cubicBezTo>
                  <a:pt x="115910" y="2446986"/>
                  <a:pt x="658969" y="2202287"/>
                  <a:pt x="695459" y="2060620"/>
                </a:cubicBezTo>
                <a:cubicBezTo>
                  <a:pt x="731949" y="1918953"/>
                  <a:pt x="246845" y="1794457"/>
                  <a:pt x="218941" y="1674254"/>
                </a:cubicBezTo>
                <a:cubicBezTo>
                  <a:pt x="191037" y="1554051"/>
                  <a:pt x="474372" y="1435995"/>
                  <a:pt x="528034" y="1339403"/>
                </a:cubicBezTo>
                <a:cubicBezTo>
                  <a:pt x="581696" y="1242811"/>
                  <a:pt x="551645" y="1141926"/>
                  <a:pt x="540913" y="1094704"/>
                </a:cubicBezTo>
                <a:cubicBezTo>
                  <a:pt x="530181" y="1047482"/>
                  <a:pt x="506570" y="1090412"/>
                  <a:pt x="463640" y="1056068"/>
                </a:cubicBezTo>
                <a:cubicBezTo>
                  <a:pt x="420710" y="1021724"/>
                  <a:pt x="233966" y="1056067"/>
                  <a:pt x="283335" y="888642"/>
                </a:cubicBezTo>
                <a:cubicBezTo>
                  <a:pt x="332704" y="721217"/>
                  <a:pt x="759854" y="51516"/>
                  <a:pt x="759854" y="51516"/>
                </a:cubicBezTo>
                <a:lnTo>
                  <a:pt x="759854" y="51516"/>
                </a:lnTo>
                <a:lnTo>
                  <a:pt x="772733" y="0"/>
                </a:ln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5404731" y="2725196"/>
            <a:ext cx="223958" cy="35858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" idx="1"/>
          </p:cNvCxnSpPr>
          <p:nvPr/>
        </p:nvCxnSpPr>
        <p:spPr>
          <a:xfrm>
            <a:off x="5547625" y="4660814"/>
            <a:ext cx="1793602" cy="533004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341227" y="5009152"/>
            <a:ext cx="230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Branche indicatrice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222624" y="4344341"/>
            <a:ext cx="1896291" cy="19809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27486" y="4335623"/>
            <a:ext cx="2217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Branche d’équilibre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50099" y="4347695"/>
            <a:ext cx="2711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Branche de profondeur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209816" y="4194111"/>
            <a:ext cx="1268257" cy="348325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85087" y="2864369"/>
            <a:ext cx="2641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Orientation de la cime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050529" y="6273182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39757"/>
            <a:ext cx="4185623" cy="576262"/>
          </a:xfrm>
        </p:spPr>
        <p:txBody>
          <a:bodyPr/>
          <a:lstStyle/>
          <a:p>
            <a:r>
              <a:rPr lang="fr-FR" b="1" dirty="0">
                <a:latin typeface="Comic Sans MS" panose="030F0702030302020204" pitchFamily="66" charset="0"/>
              </a:rPr>
              <a:t>Les espaces vides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88574" y="2261177"/>
            <a:ext cx="4234870" cy="3955648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-801" y="799542"/>
            <a:ext cx="9603909" cy="1295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 smtClean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Tous comme les branches principales, les </a:t>
            </a:r>
            <a: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  <a:t>espaces vides sont nombreux et sont essentiels à l’esthétique finale du bonsaï.                                                                                                               Ils donnent du rythme et du mouvement à l’arbre et renforcent les effets de profondeur.</a:t>
            </a:r>
            <a:br>
              <a:rPr lang="fr-FR" sz="2000" dirty="0">
                <a:solidFill>
                  <a:prstClr val="black"/>
                </a:solidFill>
                <a:latin typeface="Comic Sans MS" panose="030F0702030302020204" pitchFamily="66" charset="0"/>
                <a:ea typeface="+mj-ea"/>
                <a:cs typeface="+mj-cs"/>
              </a:rPr>
            </a:br>
            <a:endParaRPr lang="fr-FR" sz="2000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9" y="4054335"/>
            <a:ext cx="2653047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Espace vide secondaire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288121" y="4582108"/>
            <a:ext cx="2454406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Espace vide principal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23444" y="3310137"/>
            <a:ext cx="2552340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Espaces vides accessoires</a:t>
            </a:r>
          </a:p>
        </p:txBody>
      </p:sp>
      <p:sp>
        <p:nvSpPr>
          <p:cNvPr id="14" name="Oval 13"/>
          <p:cNvSpPr/>
          <p:nvPr/>
        </p:nvSpPr>
        <p:spPr>
          <a:xfrm>
            <a:off x="5542980" y="4613017"/>
            <a:ext cx="1347437" cy="488573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665926" y="4224270"/>
            <a:ext cx="1519697" cy="598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6927788" y="4790941"/>
            <a:ext cx="429330" cy="66362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25" idx="6"/>
          </p:cNvCxnSpPr>
          <p:nvPr/>
        </p:nvCxnSpPr>
        <p:spPr>
          <a:xfrm flipH="1">
            <a:off x="6307064" y="3522031"/>
            <a:ext cx="1016382" cy="424000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643136" y="3837726"/>
            <a:ext cx="663928" cy="21661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5416942" y="3287937"/>
            <a:ext cx="1940176" cy="209845"/>
          </a:xfrm>
          <a:prstGeom prst="straightConnector1">
            <a:avLst/>
          </a:prstGeom>
          <a:ln w="28575">
            <a:solidFill>
              <a:srgbClr val="FFFF0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38" y="4054335"/>
            <a:ext cx="838106" cy="375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44" y="3198820"/>
            <a:ext cx="371575" cy="1664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487" y="3633302"/>
            <a:ext cx="325906" cy="1460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4451" y="2885348"/>
            <a:ext cx="323116" cy="14631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114922" y="623891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13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5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059" y="96592"/>
            <a:ext cx="9200761" cy="4546242"/>
          </a:xfrm>
        </p:spPr>
        <p:txBody>
          <a:bodyPr>
            <a:normAutofit/>
          </a:bodyPr>
          <a:lstStyle/>
          <a:p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résumé, trois critères permettent de repérer un équilibre dynamique dans un bonsaï :</a:t>
            </a:r>
            <a:b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la position du vide principal </a:t>
            </a:r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depuis le</a:t>
            </a: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 </a:t>
            </a:r>
            <a:r>
              <a:rPr lang="fr-FR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départ </a:t>
            </a:r>
            <a:r>
              <a:rPr lang="fr-FR" sz="3200" dirty="0">
                <a:solidFill>
                  <a:prstClr val="black"/>
                </a:solidFill>
                <a:latin typeface="Comic Sans MS" panose="030F0702030302020204" pitchFamily="66" charset="0"/>
              </a:rPr>
              <a:t>du </a:t>
            </a:r>
            <a:r>
              <a:rPr lang="fr-FR" sz="32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tronc à droite ou à gauche </a:t>
            </a:r>
            <a:r>
              <a:rPr lang="fr-FR" sz="3200" i="1" dirty="0">
                <a:solidFill>
                  <a:prstClr val="black"/>
                </a:solidFill>
                <a:latin typeface="Comic Sans MS" panose="030F0702030302020204" pitchFamily="66" charset="0"/>
              </a:rPr>
              <a:t>(</a:t>
            </a:r>
            <a:r>
              <a:rPr lang="fr-FR" sz="3200" i="1" dirty="0" err="1">
                <a:solidFill>
                  <a:prstClr val="black"/>
                </a:solidFill>
                <a:latin typeface="Comic Sans MS" panose="030F0702030302020204" pitchFamily="66" charset="0"/>
              </a:rPr>
              <a:t>tachiagari</a:t>
            </a:r>
            <a:r>
              <a:rPr lang="fr-FR" sz="32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) </a:t>
            </a:r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jusqu’à 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branche </a:t>
            </a:r>
            <a:r>
              <a:rPr lang="fr-FR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indicatrice,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la direction de la branche indicatrice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,</a:t>
            </a:r>
            <a:b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- </a:t>
            </a:r>
            <a:r>
              <a:rPr lang="fr-FR" sz="3200" b="1" dirty="0">
                <a:solidFill>
                  <a:schemeClr val="tx1"/>
                </a:solidFill>
                <a:latin typeface="Comic Sans MS" panose="030F0702030302020204" pitchFamily="66" charset="0"/>
              </a:rPr>
              <a:t>l’orientation de la cime de l’arbre</a:t>
            </a: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b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707" y="3953814"/>
            <a:ext cx="3109187" cy="2904186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74206" y="5331854"/>
            <a:ext cx="1072048" cy="283335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4926078" y="3953814"/>
            <a:ext cx="248128" cy="489397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5174206" y="5728763"/>
            <a:ext cx="11897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1600" dirty="0" err="1">
                <a:latin typeface="Comic Sans MS" panose="030F0702030302020204" pitchFamily="66" charset="0"/>
              </a:rPr>
              <a:t>Tachiagari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63407" y="6273182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14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93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695" y="1845970"/>
            <a:ext cx="9381066" cy="3524519"/>
          </a:xfrm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Comic Sans MS" panose="030F0702030302020204" pitchFamily="66" charset="0"/>
              </a:rPr>
              <a:t>Maintenant, à vous de jouer.</a:t>
            </a: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Retrouver </a:t>
            </a:r>
            <a:r>
              <a:rPr lang="fr-FR" b="1">
                <a:solidFill>
                  <a:schemeClr val="tx1"/>
                </a:solidFill>
                <a:latin typeface="Comic Sans MS" panose="030F0702030302020204" pitchFamily="66" charset="0"/>
              </a:rPr>
              <a:t>à quel type </a:t>
            </a: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d’équilibre correspondent les photos des bonsaïs suivants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89165" y="624742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15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4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757186"/>
            <a:ext cx="4185623" cy="57626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Photo 1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4" y="757186"/>
            <a:ext cx="4185618" cy="57626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Photo 2</a:t>
            </a:r>
          </a:p>
        </p:txBody>
      </p:sp>
      <p:pic>
        <p:nvPicPr>
          <p:cNvPr id="7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98046" y="1630363"/>
            <a:ext cx="2941108" cy="4411662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088384" y="1957589"/>
            <a:ext cx="4399814" cy="320683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24770" y="6260303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16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50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757186"/>
            <a:ext cx="4185623" cy="576262"/>
          </a:xfrm>
        </p:spPr>
        <p:txBody>
          <a:bodyPr/>
          <a:lstStyle/>
          <a:p>
            <a:pPr lvl="0">
              <a:buClr>
                <a:srgbClr val="90C226"/>
              </a:buClr>
            </a:pPr>
            <a:r>
              <a:rPr lang="fr-FR" dirty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           </a:t>
            </a:r>
            <a:r>
              <a:rPr lang="fr-F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omic Sans MS" panose="030F0702030302020204" pitchFamily="66" charset="0"/>
              </a:rPr>
              <a:t>     </a:t>
            </a:r>
            <a:r>
              <a:rPr lang="fr-FR" dirty="0">
                <a:latin typeface="Comic Sans MS" panose="030F0702030302020204" pitchFamily="66" charset="0"/>
              </a:rPr>
              <a:t>Photo 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1415" y="757186"/>
            <a:ext cx="4185618" cy="57626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  Photo 4</a:t>
            </a:r>
          </a:p>
        </p:txBody>
      </p:sp>
      <p:pic>
        <p:nvPicPr>
          <p:cNvPr id="6" name="Picture 2" descr="Mosses for Bonsai – MountainMo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072" y="1629661"/>
            <a:ext cx="3921657" cy="431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54" y="2019464"/>
            <a:ext cx="4810161" cy="353598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63406" y="631181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17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2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86" y="734443"/>
            <a:ext cx="4185623" cy="57626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Photo 5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0090" y="757186"/>
            <a:ext cx="4185618" cy="576262"/>
          </a:xfrm>
        </p:spPr>
        <p:txBody>
          <a:bodyPr/>
          <a:lstStyle/>
          <a:p>
            <a:pPr algn="ctr"/>
            <a:r>
              <a:rPr lang="fr-FR" dirty="0">
                <a:latin typeface="Comic Sans MS" panose="030F0702030302020204" pitchFamily="66" charset="0"/>
              </a:rPr>
              <a:t>Photo 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95" y="1808712"/>
            <a:ext cx="4601873" cy="3751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807" y="1674242"/>
            <a:ext cx="4419983" cy="431634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9012" y="629894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18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11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97541" y="1693216"/>
            <a:ext cx="4102775" cy="4348810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047" t="6782" r="15673" b="5693"/>
          <a:stretch/>
        </p:blipFill>
        <p:spPr>
          <a:xfrm>
            <a:off x="5109882" y="1693216"/>
            <a:ext cx="4383741" cy="43488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94324" y="811033"/>
            <a:ext cx="301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 Photo 7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4924" y="830922"/>
            <a:ext cx="301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mic Sans MS" panose="030F0702030302020204" pitchFamily="66" charset="0"/>
              </a:rPr>
              <a:t>Photo  8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9012" y="6350455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19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15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90445"/>
            <a:ext cx="8596668" cy="1320800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chemeClr val="tx1"/>
                </a:solidFill>
                <a:latin typeface="Comic Sans MS" panose="030F0702030302020204" pitchFamily="66" charset="0"/>
              </a:rPr>
              <a:t>Introduction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8088" y="1427909"/>
            <a:ext cx="4494147" cy="247438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52881" y="1427910"/>
            <a:ext cx="4218387" cy="2474389"/>
          </a:xfrm>
          <a:prstGeom prst="rect">
            <a:avLst/>
          </a:prstGeom>
        </p:spPr>
      </p:pic>
      <p:pic>
        <p:nvPicPr>
          <p:cNvPr id="1026" name="Picture 2" descr="Les yoles rondes de la martinique - Chasse Mar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76" y="4166835"/>
            <a:ext cx="4183676" cy="248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0528" y="6286814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2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400" b="1" dirty="0">
                <a:solidFill>
                  <a:schemeClr val="tx1"/>
                </a:solidFill>
              </a:rPr>
              <a:t>…et que dire de ceux-là ?</a:t>
            </a:r>
          </a:p>
        </p:txBody>
      </p:sp>
      <p:pic>
        <p:nvPicPr>
          <p:cNvPr id="1026" name="Picture 2" descr="Kyoto Juniper Bonsai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" r="-676"/>
          <a:stretch/>
        </p:blipFill>
        <p:spPr bwMode="auto">
          <a:xfrm>
            <a:off x="279634" y="2189408"/>
            <a:ext cx="4794642" cy="3078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341" y="2184091"/>
            <a:ext cx="4095481" cy="308397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102043" y="6286060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20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62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213" y="2644462"/>
            <a:ext cx="8596668" cy="2249510"/>
          </a:xfrm>
        </p:spPr>
        <p:txBody>
          <a:bodyPr>
            <a:normAutofit/>
          </a:bodyPr>
          <a:lstStyle/>
          <a:p>
            <a:pPr algn="ctr"/>
            <a:r>
              <a:rPr lang="fr-FR" sz="8800" dirty="0">
                <a:solidFill>
                  <a:schemeClr val="tx1"/>
                </a:solidFill>
                <a:latin typeface="Comic Sans MS" panose="030F0702030302020204" pitchFamily="66" charset="0"/>
              </a:rPr>
              <a:t>FIN</a:t>
            </a:r>
            <a:r>
              <a:rPr lang="fr-FR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0528" y="6298939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21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853032" cy="1320800"/>
          </a:xfrm>
        </p:spPr>
        <p:txBody>
          <a:bodyPr>
            <a:normAutofit/>
          </a:bodyPr>
          <a:lstStyle/>
          <a:p>
            <a:pPr algn="ctr"/>
            <a:r>
              <a:rPr lang="fr-FR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Quel est le point commun entre ces deux dessins de balances?</a:t>
            </a:r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33667" y="4140558"/>
            <a:ext cx="414564" cy="426757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25637" y="2880788"/>
            <a:ext cx="158510" cy="71329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397749" y="3509493"/>
            <a:ext cx="2743200" cy="38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397750" y="3567449"/>
            <a:ext cx="1" cy="618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140949" y="3515932"/>
            <a:ext cx="1" cy="6181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769349" y="2923504"/>
            <a:ext cx="0" cy="624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198126" y="4178152"/>
            <a:ext cx="399245" cy="406728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Arc 26"/>
          <p:cNvSpPr/>
          <p:nvPr/>
        </p:nvSpPr>
        <p:spPr>
          <a:xfrm>
            <a:off x="2605408" y="2744611"/>
            <a:ext cx="373096" cy="318774"/>
          </a:xfrm>
          <a:prstGeom prst="arc">
            <a:avLst>
              <a:gd name="adj1" fmla="val 9720300"/>
              <a:gd name="adj2" fmla="val 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extBox 28"/>
          <p:cNvSpPr txBox="1"/>
          <p:nvPr/>
        </p:nvSpPr>
        <p:spPr>
          <a:xfrm>
            <a:off x="2616102" y="2415145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5797304" y="3574763"/>
            <a:ext cx="2743200" cy="38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628260" y="240568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0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304" y="3635326"/>
            <a:ext cx="12193" cy="63403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8311" y="3601712"/>
            <a:ext cx="12193" cy="63403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029" y="4198513"/>
            <a:ext cx="414564" cy="4267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036" y="4230310"/>
            <a:ext cx="708535" cy="72937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3049" y="2761360"/>
            <a:ext cx="476916" cy="2695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3408" y="6350454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3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84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851" y="1232554"/>
            <a:ext cx="8229360" cy="4009149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Dans les deux cas les masses à droite et à gauche sont équilibrées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11890" y="631181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2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600"/>
            <a:ext cx="10058400" cy="1870502"/>
          </a:xfrm>
        </p:spPr>
        <p:txBody>
          <a:bodyPr>
            <a:normAutofit fontScale="90000"/>
          </a:bodyPr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- le 1</a:t>
            </a:r>
            <a:r>
              <a:rPr lang="fr-FR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er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dessin correspond à un </a:t>
            </a: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équilibre symétrique</a:t>
            </a: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b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/>
            </a:r>
            <a:b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- le second correspond à un </a:t>
            </a:r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équilibre asymétrique</a:t>
            </a:r>
            <a:endParaRPr lang="fr-FR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66965" y="2930862"/>
            <a:ext cx="8324470" cy="286679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63408" y="6324697"/>
            <a:ext cx="683339" cy="365125"/>
          </a:xfrm>
        </p:spPr>
        <p:txBody>
          <a:bodyPr/>
          <a:lstStyle/>
          <a:p>
            <a:fld id="{6FF9F0C5-380F-41C2-899A-BAC0F0927E16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05289"/>
            <a:ext cx="10844011" cy="164630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Quel rapport avec les bonsaïs?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50527" y="6286061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7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  <a:latin typeface="Comic Sans MS" panose="030F0702030302020204" pitchFamily="66" charset="0"/>
              </a:rPr>
              <a:t>Ces deux formes d’équilibre se retrouvent dans nos petits arbres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0969" y="2471957"/>
            <a:ext cx="4829577" cy="3624171"/>
          </a:xfrm>
        </p:spPr>
        <p:txBody>
          <a:bodyPr>
            <a:normAutofit fontScale="92500" lnSpcReduction="10000"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Ce bonsaï est dans le style balai (</a:t>
            </a:r>
            <a:r>
              <a:rPr lang="fr-FR" sz="2000" i="1" dirty="0" err="1">
                <a:latin typeface="Comic Sans MS" panose="030F0702030302020204" pitchFamily="66" charset="0"/>
              </a:rPr>
              <a:t>Hokidachi</a:t>
            </a:r>
            <a:r>
              <a:rPr lang="fr-FR" sz="2000" dirty="0">
                <a:latin typeface="Comic Sans MS" panose="030F0702030302020204" pitchFamily="66" charset="0"/>
              </a:rPr>
              <a:t>).                                       Il correspond à un équilibre symétrique parfait communément appelé </a:t>
            </a:r>
            <a:r>
              <a:rPr lang="fr-FR" sz="2000" b="1" dirty="0">
                <a:latin typeface="Comic Sans MS" panose="030F0702030302020204" pitchFamily="66" charset="0"/>
              </a:rPr>
              <a:t>équilibre statique</a:t>
            </a:r>
            <a:r>
              <a:rPr lang="fr-FR" sz="2000" dirty="0">
                <a:latin typeface="Comic Sans MS" panose="030F0702030302020204" pitchFamily="66" charset="0"/>
              </a:rPr>
              <a:t>.</a:t>
            </a:r>
          </a:p>
          <a:p>
            <a:endParaRPr lang="fr-FR" sz="2000" dirty="0">
              <a:latin typeface="Comic Sans MS" panose="030F0702030302020204" pitchFamily="66" charset="0"/>
            </a:endParaRPr>
          </a:p>
          <a:p>
            <a:r>
              <a:rPr lang="fr-FR" sz="2000" dirty="0">
                <a:latin typeface="Comic Sans MS" panose="030F0702030302020204" pitchFamily="66" charset="0"/>
              </a:rPr>
              <a:t>On trouve cette forme d’arbre le plus souvent dans nos plaines ou autres terrains vagues.                              Les arbres de ce type, souvent solitaires, inspirent la quiétude et la sérénité.</a:t>
            </a:r>
          </a:p>
          <a:p>
            <a:endParaRPr lang="fr-FR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7334" y="2737245"/>
            <a:ext cx="3933066" cy="309359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76285" y="6298939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0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3556" y="1349616"/>
            <a:ext cx="4784235" cy="3299657"/>
          </a:xfrm>
        </p:spPr>
        <p:txBody>
          <a:bodyPr>
            <a:normAutofit/>
          </a:bodyPr>
          <a:lstStyle/>
          <a:p>
            <a:r>
              <a:rPr lang="fr-FR" sz="2000" dirty="0"/>
              <a:t>Cet arbre de style droit informel (</a:t>
            </a:r>
            <a:r>
              <a:rPr lang="fr-FR" sz="2000" i="1" dirty="0" err="1"/>
              <a:t>Moyogi</a:t>
            </a:r>
            <a:r>
              <a:rPr lang="fr-FR" sz="2000" dirty="0"/>
              <a:t>) est en équilibre asymétrique correspondant à un </a:t>
            </a:r>
            <a:r>
              <a:rPr lang="fr-FR" sz="2000" b="1" dirty="0">
                <a:latin typeface="Comic Sans MS" panose="030F0702030302020204" pitchFamily="66" charset="0"/>
              </a:rPr>
              <a:t>équilibre dynamique</a:t>
            </a:r>
            <a:r>
              <a:rPr lang="fr-FR" sz="2000" dirty="0"/>
              <a:t>. </a:t>
            </a:r>
          </a:p>
          <a:p>
            <a:endParaRPr lang="fr-FR" sz="2000" dirty="0"/>
          </a:p>
          <a:p>
            <a:r>
              <a:rPr lang="fr-FR" sz="2000" dirty="0"/>
              <a:t>Cette forme d’équilibre se retrouve dans la plupart des autres styles de bonsaïs : penché, battu par les vents, lettré, en cascade, etc.</a:t>
            </a:r>
          </a:p>
          <a:p>
            <a:endParaRPr lang="fr-FR" sz="2000" dirty="0"/>
          </a:p>
          <a:p>
            <a:endParaRPr lang="fr-FR" sz="2000" dirty="0"/>
          </a:p>
          <a:p>
            <a:endParaRPr lang="fr-FR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5980" y="1005021"/>
            <a:ext cx="3854528" cy="4546242"/>
          </a:xfrm>
        </p:spPr>
        <p:txBody>
          <a:bodyPr>
            <a:normAutofit/>
          </a:bodyPr>
          <a:lstStyle/>
          <a:p>
            <a:r>
              <a:rPr lang="fr-FR" sz="1800" dirty="0">
                <a:solidFill>
                  <a:schemeClr val="bg1"/>
                </a:solidFill>
              </a:rPr>
              <a:t>Arbre dans le style droit informel (</a:t>
            </a:r>
            <a:r>
              <a:rPr lang="fr-FR" sz="1800" dirty="0" err="1">
                <a:solidFill>
                  <a:schemeClr val="bg1"/>
                </a:solidFill>
              </a:rPr>
              <a:t>Moyogi</a:t>
            </a:r>
            <a:r>
              <a:rPr lang="fr-FR" sz="18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9" y="1160305"/>
            <a:ext cx="4437577" cy="414579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114922" y="6311818"/>
            <a:ext cx="683339" cy="365125"/>
          </a:xfrm>
        </p:spPr>
        <p:txBody>
          <a:bodyPr/>
          <a:lstStyle/>
          <a:p>
            <a:fld id="{519954A3-9DFD-4C44-94BA-B95130A3BA1C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t>8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8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82" y="2404534"/>
            <a:ext cx="9491729" cy="1646302"/>
          </a:xfrm>
        </p:spPr>
        <p:txBody>
          <a:bodyPr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Comic Sans MS" panose="030F0702030302020204" pitchFamily="66" charset="0"/>
              </a:rPr>
              <a:t>Caractéristiques des deux équilibres</a:t>
            </a:r>
            <a:endParaRPr lang="fr-FR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024770" y="6311818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z="1400" smtClean="0">
                <a:solidFill>
                  <a:schemeClr val="tx1"/>
                </a:solidFill>
                <a:latin typeface="Comic Sans MS" panose="030F0702030302020204" pitchFamily="66" charset="0"/>
              </a:rPr>
              <a:pPr/>
              <a:t>9</a:t>
            </a:fld>
            <a:endParaRPr lang="en-US" sz="1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44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969</TotalTime>
  <Words>359</Words>
  <Application>Microsoft Office PowerPoint</Application>
  <PresentationFormat>Widescreen</PresentationFormat>
  <Paragraphs>69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Cascadia Mono</vt:lpstr>
      <vt:lpstr>Comic Sans MS</vt:lpstr>
      <vt:lpstr>Trebuchet MS</vt:lpstr>
      <vt:lpstr>Wingdings 3</vt:lpstr>
      <vt:lpstr>Facet</vt:lpstr>
      <vt:lpstr>TOUT EST QUESTION D’EQUILIBRE                                         Xénio BARON – 18 Janvier 2025             </vt:lpstr>
      <vt:lpstr>Introduction</vt:lpstr>
      <vt:lpstr>Quel est le point commun entre ces deux dessins de balances?</vt:lpstr>
      <vt:lpstr>Dans les deux cas les masses à droite et à gauche sont équilibrées </vt:lpstr>
      <vt:lpstr>- le 1er dessin correspond à un équilibre symétrique   - le second correspond à un équilibre asymétrique</vt:lpstr>
      <vt:lpstr>Quel rapport avec les bonsaïs?</vt:lpstr>
      <vt:lpstr>Ces deux formes d’équilibre se retrouvent dans nos petits arbres</vt:lpstr>
      <vt:lpstr>PowerPoint Presentation</vt:lpstr>
      <vt:lpstr>Caractéristiques des deux équilibres</vt:lpstr>
      <vt:lpstr>a. L’équilibre statique  </vt:lpstr>
      <vt:lpstr>b. L’équilibre dynamique</vt:lpstr>
      <vt:lpstr>Les branches principales (charpentières)  Dans un équilibre dynamique, la branche indicatrice souvent retombante est plus longue et donne la direction de l’arbre.                                                Une autre branche, plus courte et à l’opposé de la première permet l’équilibre visuel ; c’est la branche d’équilibre. La branche arrière de profondeur donne du volume à l’arbre.                         La ligne du tronc et la cime sont orientées dans le même sens que la branche indicatrice.  </vt:lpstr>
      <vt:lpstr>PowerPoint Presentation</vt:lpstr>
      <vt:lpstr>En résumé, trois critères permettent de repérer un équilibre dynamique dans un bonsaï : - la position du vide principal depuis le départ du tronc à droite ou à gauche (tachiagari) jusqu’à la branche indicatrice, - la direction de la branche indicatrice, - l’orientation de la cime de l’arbre.  </vt:lpstr>
      <vt:lpstr>Maintenant, à vous de jouer.  Retrouver à quel type d’équilibre correspondent les photos des bonsaïs suivants </vt:lpstr>
      <vt:lpstr>PowerPoint Presentation</vt:lpstr>
      <vt:lpstr>PowerPoint Presentation</vt:lpstr>
      <vt:lpstr>PowerPoint Presentation</vt:lpstr>
      <vt:lpstr>PowerPoint Presentation</vt:lpstr>
      <vt:lpstr>…et que dire de ceux-là ?</vt:lpstr>
      <vt:lpstr>FIN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TOUT EST QUESTION D’EQUILIBRE</dc:title>
  <dc:creator>Microsoft account</dc:creator>
  <cp:lastModifiedBy>Microsoft account</cp:lastModifiedBy>
  <cp:revision>120</cp:revision>
  <dcterms:created xsi:type="dcterms:W3CDTF">2024-09-10T22:32:32Z</dcterms:created>
  <dcterms:modified xsi:type="dcterms:W3CDTF">2024-12-10T09:16:39Z</dcterms:modified>
</cp:coreProperties>
</file>