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8" r:id="rId2"/>
    <p:sldId id="267" r:id="rId3"/>
    <p:sldId id="269" r:id="rId4"/>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0000"/>
    <a:srgbClr val="FF9900"/>
    <a:srgbClr val="FF99FF"/>
    <a:srgbClr val="FFFF66"/>
    <a:srgbClr val="0000CC"/>
    <a:srgbClr val="FCF600"/>
    <a:srgbClr val="FFFF00"/>
    <a:srgbClr val="0066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7" d="100"/>
          <a:sy n="67" d="100"/>
        </p:scale>
        <p:origin x="2076" y="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6332"/>
          </a:xfrm>
          <a:prstGeom prst="rect">
            <a:avLst/>
          </a:prstGeom>
        </p:spPr>
        <p:txBody>
          <a:bodyPr vert="horz" lIns="91426" tIns="45714" rIns="91426" bIns="45714" rtlCol="0"/>
          <a:lstStyle>
            <a:lvl1pPr algn="l">
              <a:defRPr sz="1200"/>
            </a:lvl1pPr>
          </a:lstStyle>
          <a:p>
            <a:endParaRPr lang="fr-FR" dirty="0"/>
          </a:p>
        </p:txBody>
      </p:sp>
      <p:sp>
        <p:nvSpPr>
          <p:cNvPr id="3" name="Espace réservé de la date 2"/>
          <p:cNvSpPr>
            <a:spLocks noGrp="1"/>
          </p:cNvSpPr>
          <p:nvPr>
            <p:ph type="dt" idx="1"/>
          </p:nvPr>
        </p:nvSpPr>
        <p:spPr>
          <a:xfrm>
            <a:off x="3850446" y="2"/>
            <a:ext cx="2945659" cy="496332"/>
          </a:xfrm>
          <a:prstGeom prst="rect">
            <a:avLst/>
          </a:prstGeom>
        </p:spPr>
        <p:txBody>
          <a:bodyPr vert="horz" lIns="91426" tIns="45714" rIns="91426" bIns="45714" rtlCol="0"/>
          <a:lstStyle>
            <a:lvl1pPr algn="r">
              <a:defRPr sz="1200"/>
            </a:lvl1pPr>
          </a:lstStyle>
          <a:p>
            <a:fld id="{8DB4C1A2-E5A7-410E-BBDD-73BD478463C5}" type="datetimeFigureOut">
              <a:rPr lang="fr-FR" smtClean="0"/>
              <a:t>01/04/2019</a:t>
            </a:fld>
            <a:endParaRPr lang="fr-FR" dirty="0"/>
          </a:p>
        </p:txBody>
      </p:sp>
      <p:sp>
        <p:nvSpPr>
          <p:cNvPr id="4" name="Espace réservé de l'image des diapositives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26" tIns="45714" rIns="91426" bIns="45714" rtlCol="0" anchor="ctr"/>
          <a:lstStyle/>
          <a:p>
            <a:endParaRPr lang="fr-FR" dirty="0"/>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26" tIns="45714" rIns="91426" bIns="4571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4"/>
            <a:ext cx="2945659" cy="496332"/>
          </a:xfrm>
          <a:prstGeom prst="rect">
            <a:avLst/>
          </a:prstGeom>
        </p:spPr>
        <p:txBody>
          <a:bodyPr vert="horz" lIns="91426" tIns="45714" rIns="91426" bIns="45714"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4"/>
            <a:ext cx="2945659" cy="496332"/>
          </a:xfrm>
          <a:prstGeom prst="rect">
            <a:avLst/>
          </a:prstGeom>
        </p:spPr>
        <p:txBody>
          <a:bodyPr vert="horz" lIns="91426" tIns="45714" rIns="91426" bIns="45714" rtlCol="0" anchor="b"/>
          <a:lstStyle>
            <a:lvl1pPr algn="r">
              <a:defRPr sz="1200"/>
            </a:lvl1pPr>
          </a:lstStyle>
          <a:p>
            <a:fld id="{16E14AB8-ECF2-46A5-A299-3FAF31B922DD}" type="slidenum">
              <a:rPr lang="fr-FR" smtClean="0"/>
              <a:t>‹N°›</a:t>
            </a:fld>
            <a:endParaRPr lang="fr-FR" dirty="0"/>
          </a:p>
        </p:txBody>
      </p:sp>
    </p:spTree>
    <p:extLst>
      <p:ext uri="{BB962C8B-B14F-4D97-AF65-F5344CB8AC3E}">
        <p14:creationId xmlns:p14="http://schemas.microsoft.com/office/powerpoint/2010/main" val="224447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4"/>
            <a:ext cx="5829300" cy="2123369"/>
          </a:xfrm>
        </p:spPr>
        <p:txBody>
          <a:bodyPr/>
          <a:lstStyle/>
          <a:p>
            <a:r>
              <a:rPr lang="fr-FR"/>
              <a:t>Modifiez le style du titre</a:t>
            </a: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98019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26741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2"/>
            <a:ext cx="1543050" cy="845220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96702"/>
            <a:ext cx="4514850" cy="845220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38017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85424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287786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397990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407114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33054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374674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9"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1" y="2072925"/>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18376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2"/>
            <a:ext cx="4114800" cy="818622"/>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344216" y="7752824"/>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12FA9B-D178-4977-8E57-6EA0D9DBAEDE}" type="datetimeFigureOut">
              <a:rPr lang="fr-FR" smtClean="0"/>
              <a:t>01/04/2019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521659-C2E8-4141-AC67-84179E37F9AA}" type="slidenum">
              <a:rPr lang="fr-FR" smtClean="0"/>
              <a:t>‹N°›</a:t>
            </a:fld>
            <a:endParaRPr lang="fr-FR" dirty="0"/>
          </a:p>
        </p:txBody>
      </p:sp>
    </p:spTree>
    <p:extLst>
      <p:ext uri="{BB962C8B-B14F-4D97-AF65-F5344CB8AC3E}">
        <p14:creationId xmlns:p14="http://schemas.microsoft.com/office/powerpoint/2010/main" val="338834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23000" r="-2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A112FA9B-D178-4977-8E57-6EA0D9DBAEDE}" type="datetimeFigureOut">
              <a:rPr lang="fr-FR" smtClean="0"/>
              <a:t>01/04/2019</a:t>
            </a:fld>
            <a:endParaRPr lang="fr-FR" dirty="0"/>
          </a:p>
        </p:txBody>
      </p:sp>
      <p:sp>
        <p:nvSpPr>
          <p:cNvPr id="5" name="Espace réservé du pied de page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6521659-C2E8-4141-AC67-84179E37F9AA}" type="slidenum">
              <a:rPr lang="fr-FR" smtClean="0"/>
              <a:t>‹N°›</a:t>
            </a:fld>
            <a:endParaRPr lang="fr-FR" dirty="0"/>
          </a:p>
        </p:txBody>
      </p:sp>
    </p:spTree>
    <p:extLst>
      <p:ext uri="{BB962C8B-B14F-4D97-AF65-F5344CB8AC3E}">
        <p14:creationId xmlns:p14="http://schemas.microsoft.com/office/powerpoint/2010/main" val="220268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5.gi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lacgtr.fr/" TargetMode="External"/><Relationship Id="rId10" Type="http://schemas.openxmlformats.org/officeDocument/2006/relationships/image" Target="../media/image8.jpeg"/><Relationship Id="rId4" Type="http://schemas.openxmlformats.org/officeDocument/2006/relationships/hyperlink" Target="mailto:scgtrgoi@gmail.com" TargetMode="External"/><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jpeg"/><Relationship Id="rId3" Type="http://schemas.openxmlformats.org/officeDocument/2006/relationships/image" Target="../media/image10.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0.jpeg"/><Relationship Id="rId2" Type="http://schemas.openxmlformats.org/officeDocument/2006/relationships/image" Target="../media/image9.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9.jpeg"/><Relationship Id="rId5" Type="http://schemas.openxmlformats.org/officeDocument/2006/relationships/image" Target="../media/image11.jpg"/><Relationship Id="rId15" Type="http://schemas.openxmlformats.org/officeDocument/2006/relationships/image" Target="../media/image21.png"/><Relationship Id="rId23" Type="http://schemas.openxmlformats.org/officeDocument/2006/relationships/image" Target="../media/image28.jpe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2.emf"/><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png"/><Relationship Id="rId7" Type="http://schemas.openxmlformats.org/officeDocument/2006/relationships/image" Target="../media/image34.gi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gif"/><Relationship Id="rId10" Type="http://schemas.openxmlformats.org/officeDocument/2006/relationships/image" Target="../media/image37.gif"/><Relationship Id="rId4" Type="http://schemas.openxmlformats.org/officeDocument/2006/relationships/image" Target="../media/image5.gif"/><Relationship Id="rId9"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2EB323-D42A-4929-A32C-A940E4BE6235}"/>
              </a:ext>
            </a:extLst>
          </p:cNvPr>
          <p:cNvSpPr txBox="1"/>
          <p:nvPr/>
        </p:nvSpPr>
        <p:spPr>
          <a:xfrm>
            <a:off x="374503" y="1697951"/>
            <a:ext cx="3206178" cy="6894195"/>
          </a:xfrm>
          <a:prstGeom prst="rect">
            <a:avLst/>
          </a:prstGeom>
          <a:noFill/>
        </p:spPr>
        <p:txBody>
          <a:bodyPr wrap="square" rtlCol="0">
            <a:spAutoFit/>
          </a:bodyPr>
          <a:lstStyle/>
          <a:p>
            <a:pPr lvl="0" eaLnBrk="0" fontAlgn="base" hangingPunct="0">
              <a:spcBef>
                <a:spcPct val="0"/>
              </a:spcBef>
              <a:spcAft>
                <a:spcPct val="0"/>
              </a:spcAft>
            </a:pPr>
            <a:r>
              <a:rPr lang="fr-FR" sz="1300" b="1" dirty="0"/>
              <a:t>Chers collègues,</a:t>
            </a:r>
          </a:p>
          <a:p>
            <a:pPr lvl="0" algn="just" eaLnBrk="0" fontAlgn="base" hangingPunct="0">
              <a:spcBef>
                <a:spcPct val="0"/>
              </a:spcBef>
              <a:spcAft>
                <a:spcPct val="0"/>
              </a:spcAft>
            </a:pPr>
            <a:br>
              <a:rPr lang="fr-FR" sz="1300" b="1" dirty="0"/>
            </a:br>
            <a:r>
              <a:rPr lang="fr-FR" sz="1300" b="1" dirty="0"/>
              <a:t>La CGTR GOI, ce n’est pas une seule femme ou un seul homme mais toute une équipe à vos côtés ! Ici les décisions se prennent en concertation avec les salariés de GOI !</a:t>
            </a:r>
          </a:p>
          <a:p>
            <a:pPr lvl="0" eaLnBrk="0" fontAlgn="base" hangingPunct="0">
              <a:spcBef>
                <a:spcPct val="0"/>
              </a:spcBef>
              <a:spcAft>
                <a:spcPct val="0"/>
              </a:spcAft>
            </a:pPr>
            <a:br>
              <a:rPr lang="fr-FR" sz="1300" b="1" dirty="0"/>
            </a:br>
            <a:r>
              <a:rPr lang="fr-FR" sz="1300" b="1" dirty="0"/>
              <a:t>La CGTR GOI, œuvre à défendre réellement les salariés avec de véritables valeurs humaines!</a:t>
            </a:r>
            <a:br>
              <a:rPr lang="fr-FR" sz="1300" b="1" dirty="0"/>
            </a:br>
            <a:endParaRPr lang="fr-FR" sz="1300" b="1" dirty="0"/>
          </a:p>
          <a:p>
            <a:pPr lvl="0" eaLnBrk="0" fontAlgn="base" hangingPunct="0">
              <a:spcBef>
                <a:spcPct val="0"/>
              </a:spcBef>
              <a:spcAft>
                <a:spcPct val="0"/>
              </a:spcAft>
            </a:pPr>
            <a:r>
              <a:rPr lang="fr-FR" sz="1300" b="1" dirty="0"/>
              <a:t>Rappelez-vous qui était là pour vous :</a:t>
            </a:r>
          </a:p>
          <a:p>
            <a:pPr marL="171450" lvl="0" indent="-171450" eaLnBrk="0" fontAlgn="base" hangingPunct="0">
              <a:spcBef>
                <a:spcPct val="0"/>
              </a:spcBef>
              <a:spcAft>
                <a:spcPct val="0"/>
              </a:spcAft>
              <a:buFont typeface="Arial" panose="020B0604020202020204" pitchFamily="34" charset="0"/>
              <a:buChar char="•"/>
            </a:pPr>
            <a:r>
              <a:rPr lang="fr-FR" sz="1300" b="1" dirty="0"/>
              <a:t>Pendant la grève, </a:t>
            </a:r>
          </a:p>
          <a:p>
            <a:pPr marL="171450" lvl="0" indent="-171450" eaLnBrk="0" fontAlgn="base" hangingPunct="0">
              <a:spcBef>
                <a:spcPct val="0"/>
              </a:spcBef>
              <a:spcAft>
                <a:spcPct val="0"/>
              </a:spcAft>
              <a:buFont typeface="Arial" panose="020B0604020202020204" pitchFamily="34" charset="0"/>
              <a:buChar char="•"/>
            </a:pPr>
            <a:r>
              <a:rPr lang="fr-FR" sz="1300" b="1" dirty="0"/>
              <a:t>Pendant les Gilets jaunes, </a:t>
            </a:r>
          </a:p>
          <a:p>
            <a:pPr marL="171450" lvl="0" indent="-171450" eaLnBrk="0" fontAlgn="base" hangingPunct="0">
              <a:spcBef>
                <a:spcPct val="0"/>
              </a:spcBef>
              <a:spcAft>
                <a:spcPct val="0"/>
              </a:spcAft>
              <a:buFont typeface="Arial" panose="020B0604020202020204" pitchFamily="34" charset="0"/>
              <a:buChar char="•"/>
            </a:pPr>
            <a:r>
              <a:rPr lang="fr-FR" sz="1300" b="1" dirty="0"/>
              <a:t>Après &amp; pendant les cyclones, </a:t>
            </a:r>
          </a:p>
          <a:p>
            <a:pPr marL="171450" lvl="0" indent="-171450" eaLnBrk="0" fontAlgn="base" hangingPunct="0">
              <a:spcBef>
                <a:spcPct val="0"/>
              </a:spcBef>
              <a:spcAft>
                <a:spcPct val="0"/>
              </a:spcAft>
              <a:buFont typeface="Arial" panose="020B0604020202020204" pitchFamily="34" charset="0"/>
              <a:buChar char="•"/>
            </a:pPr>
            <a:r>
              <a:rPr lang="fr-FR" sz="1300" b="1" dirty="0"/>
              <a:t>Pour négocier des avantages, </a:t>
            </a:r>
          </a:p>
          <a:p>
            <a:pPr marL="171450" lvl="0" indent="-171450" eaLnBrk="0" fontAlgn="base" hangingPunct="0">
              <a:spcBef>
                <a:spcPct val="0"/>
              </a:spcBef>
              <a:spcAft>
                <a:spcPct val="0"/>
              </a:spcAft>
              <a:buFont typeface="Arial" panose="020B0604020202020204" pitchFamily="34" charset="0"/>
              <a:buChar char="•"/>
            </a:pPr>
            <a:r>
              <a:rPr lang="fr-FR" sz="1300" b="1" dirty="0"/>
              <a:t>Pour ne pas perdre nos acquis,</a:t>
            </a:r>
          </a:p>
          <a:p>
            <a:pPr marL="171450" lvl="0" indent="-171450" eaLnBrk="0" fontAlgn="base" hangingPunct="0">
              <a:spcBef>
                <a:spcPct val="0"/>
              </a:spcBef>
              <a:spcAft>
                <a:spcPct val="0"/>
              </a:spcAft>
              <a:buFont typeface="Arial" panose="020B0604020202020204" pitchFamily="34" charset="0"/>
              <a:buChar char="•"/>
            </a:pPr>
            <a:r>
              <a:rPr lang="fr-FR" sz="1300" b="1" dirty="0"/>
              <a:t>Pour améliorer nos conditions de travail, </a:t>
            </a:r>
          </a:p>
          <a:p>
            <a:pPr marL="171450" lvl="0" indent="-171450" eaLnBrk="0" fontAlgn="base" hangingPunct="0">
              <a:spcBef>
                <a:spcPct val="0"/>
              </a:spcBef>
              <a:spcAft>
                <a:spcPct val="0"/>
              </a:spcAft>
              <a:buFont typeface="Arial" panose="020B0604020202020204" pitchFamily="34" charset="0"/>
              <a:buChar char="•"/>
            </a:pPr>
            <a:r>
              <a:rPr lang="fr-FR" sz="1300" b="1" dirty="0"/>
              <a:t>Pour le paiement des heures supplémentaires,</a:t>
            </a:r>
          </a:p>
          <a:p>
            <a:pPr marL="171450" lvl="0" indent="-171450" eaLnBrk="0" fontAlgn="base" hangingPunct="0">
              <a:spcBef>
                <a:spcPct val="0"/>
              </a:spcBef>
              <a:spcAft>
                <a:spcPct val="0"/>
              </a:spcAft>
              <a:buFont typeface="Arial" panose="020B0604020202020204" pitchFamily="34" charset="0"/>
              <a:buChar char="•"/>
            </a:pPr>
            <a:r>
              <a:rPr lang="fr-FR" sz="1300" b="1" dirty="0"/>
              <a:t>Pour le passage en classe 3,</a:t>
            </a:r>
          </a:p>
          <a:p>
            <a:pPr marL="171450" lvl="0" indent="-171450" eaLnBrk="0" fontAlgn="base" hangingPunct="0">
              <a:spcBef>
                <a:spcPct val="0"/>
              </a:spcBef>
              <a:spcAft>
                <a:spcPct val="0"/>
              </a:spcAft>
              <a:buFont typeface="Arial" panose="020B0604020202020204" pitchFamily="34" charset="0"/>
              <a:buChar char="•"/>
            </a:pPr>
            <a:r>
              <a:rPr lang="fr-FR" sz="1300" b="1" dirty="0"/>
              <a:t>Pour l’ouverture public à 14h,</a:t>
            </a:r>
          </a:p>
          <a:p>
            <a:pPr marL="171450" lvl="0" indent="-171450" eaLnBrk="0" fontAlgn="base" hangingPunct="0">
              <a:spcBef>
                <a:spcPct val="0"/>
              </a:spcBef>
              <a:spcAft>
                <a:spcPct val="0"/>
              </a:spcAft>
              <a:buFont typeface="Arial" panose="020B0604020202020204" pitchFamily="34" charset="0"/>
              <a:buChar char="•"/>
            </a:pPr>
            <a:r>
              <a:rPr lang="fr-FR" sz="1300" b="1" dirty="0"/>
              <a:t>Pour le chèque CESU,</a:t>
            </a:r>
          </a:p>
          <a:p>
            <a:pPr marL="171450" lvl="0" indent="-171450" eaLnBrk="0" fontAlgn="base" hangingPunct="0">
              <a:spcBef>
                <a:spcPct val="0"/>
              </a:spcBef>
              <a:spcAft>
                <a:spcPct val="0"/>
              </a:spcAft>
              <a:buFont typeface="Arial" panose="020B0604020202020204" pitchFamily="34" charset="0"/>
              <a:buChar char="•"/>
            </a:pPr>
            <a:r>
              <a:rPr lang="fr-FR" sz="1300" b="1" dirty="0"/>
              <a:t>Etc., …</a:t>
            </a:r>
          </a:p>
          <a:p>
            <a:pPr marL="171450" lvl="0" indent="-171450" eaLnBrk="0" fontAlgn="base" hangingPunct="0">
              <a:spcBef>
                <a:spcPct val="0"/>
              </a:spcBef>
              <a:spcAft>
                <a:spcPct val="0"/>
              </a:spcAft>
              <a:buFont typeface="Arial" panose="020B0604020202020204" pitchFamily="34" charset="0"/>
              <a:buChar char="•"/>
            </a:pPr>
            <a:endParaRPr lang="fr-FR" altLang="fr-FR" sz="1300" dirty="0">
              <a:solidFill>
                <a:srgbClr val="000000"/>
              </a:solidFill>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fr-FR" sz="1300" b="1" dirty="0"/>
              <a:t>Impulsons le changement. Notre syndicat doit devenir majoritaire au CSE. </a:t>
            </a:r>
          </a:p>
          <a:p>
            <a:pPr lvl="0" algn="just" eaLnBrk="0" fontAlgn="base" hangingPunct="0">
              <a:spcBef>
                <a:spcPct val="0"/>
              </a:spcBef>
              <a:spcAft>
                <a:spcPct val="0"/>
              </a:spcAft>
            </a:pPr>
            <a:r>
              <a:rPr lang="fr-FR" sz="1300" b="1" dirty="0"/>
              <a:t>Être majoritaire nous permettra d’appliquer vos souhaits !</a:t>
            </a:r>
            <a:endParaRPr lang="fr-FR" altLang="fr-FR" sz="1300" b="1" dirty="0">
              <a:solidFill>
                <a:srgbClr val="000000"/>
              </a:solidFill>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fr-FR" altLang="fr-FR" sz="1300" dirty="0">
              <a:cs typeface="Arial" panose="020B0604020202020204" pitchFamily="34" charset="0"/>
            </a:endParaRPr>
          </a:p>
          <a:p>
            <a:pPr lvl="0" eaLnBrk="0" fontAlgn="base" hangingPunct="0">
              <a:spcBef>
                <a:spcPct val="0"/>
              </a:spcBef>
              <a:spcAft>
                <a:spcPct val="0"/>
              </a:spcAft>
            </a:pPr>
            <a:endParaRPr lang="fr-FR" altLang="fr-FR" sz="1300" dirty="0"/>
          </a:p>
          <a:p>
            <a:pPr lvl="0" eaLnBrk="0" fontAlgn="base" hangingPunct="0">
              <a:spcBef>
                <a:spcPct val="0"/>
              </a:spcBef>
              <a:spcAft>
                <a:spcPct val="0"/>
              </a:spcAft>
            </a:pPr>
            <a:endParaRPr lang="fr-FR" altLang="fr-FR" sz="1300"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fr-FR" altLang="fr-FR" sz="1300" dirty="0"/>
          </a:p>
        </p:txBody>
      </p:sp>
      <p:pic>
        <p:nvPicPr>
          <p:cNvPr id="8" name="Image 1">
            <a:extLst>
              <a:ext uri="{FF2B5EF4-FFF2-40B4-BE49-F238E27FC236}">
                <a16:creationId xmlns:a16="http://schemas.microsoft.com/office/drawing/2014/main" id="{3389AE6C-0341-45B8-B111-7527F6AA40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69" y="56456"/>
            <a:ext cx="837956" cy="1063174"/>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8FD25B13-924B-4698-B0BC-C511B1342763}"/>
              </a:ext>
            </a:extLst>
          </p:cNvPr>
          <p:cNvSpPr txBox="1"/>
          <p:nvPr/>
        </p:nvSpPr>
        <p:spPr>
          <a:xfrm>
            <a:off x="836712" y="-1036"/>
            <a:ext cx="1290013" cy="1569660"/>
          </a:xfrm>
          <a:prstGeom prst="rect">
            <a:avLst/>
          </a:prstGeom>
          <a:noFill/>
        </p:spPr>
        <p:txBody>
          <a:bodyPr wrap="square" rtlCol="0">
            <a:spAutoFit/>
          </a:bodyPr>
          <a:lstStyle/>
          <a:p>
            <a:pPr algn="ctr"/>
            <a:r>
              <a:rPr lang="fr-FR" sz="9600" b="1" dirty="0">
                <a:solidFill>
                  <a:srgbClr val="FF0000"/>
                </a:solidFill>
                <a:latin typeface="Traditional Arabic" panose="02020603050405020304" pitchFamily="18" charset="-78"/>
                <a:cs typeface="Traditional Arabic" panose="02020603050405020304" pitchFamily="18" charset="-78"/>
              </a:rPr>
              <a:t>G</a:t>
            </a:r>
          </a:p>
        </p:txBody>
      </p:sp>
      <p:sp>
        <p:nvSpPr>
          <p:cNvPr id="10" name="ZoneTexte 9">
            <a:extLst>
              <a:ext uri="{FF2B5EF4-FFF2-40B4-BE49-F238E27FC236}">
                <a16:creationId xmlns:a16="http://schemas.microsoft.com/office/drawing/2014/main" id="{BA2B9ABD-7FDA-47AA-9721-77AFC3F977D3}"/>
              </a:ext>
            </a:extLst>
          </p:cNvPr>
          <p:cNvSpPr txBox="1"/>
          <p:nvPr/>
        </p:nvSpPr>
        <p:spPr>
          <a:xfrm>
            <a:off x="1988840" y="134269"/>
            <a:ext cx="2592288" cy="523220"/>
          </a:xfrm>
          <a:prstGeom prst="rect">
            <a:avLst/>
          </a:prstGeom>
          <a:noFill/>
        </p:spPr>
        <p:txBody>
          <a:bodyPr wrap="square" lIns="0" rtlCol="0">
            <a:spAutoFit/>
          </a:bodyPr>
          <a:lstStyle/>
          <a:p>
            <a:r>
              <a:rPr lang="fr-FR" sz="2800" b="1" dirty="0">
                <a:solidFill>
                  <a:schemeClr val="tx1">
                    <a:lumMod val="75000"/>
                    <a:lumOff val="25000"/>
                  </a:schemeClr>
                </a:solidFill>
                <a:latin typeface="Traditional Arabic" panose="02020603050405020304" pitchFamily="18" charset="-78"/>
                <a:cs typeface="Traditional Arabic" panose="02020603050405020304" pitchFamily="18" charset="-78"/>
              </a:rPr>
              <a:t>ROUPAMA</a:t>
            </a:r>
          </a:p>
        </p:txBody>
      </p:sp>
      <p:sp>
        <p:nvSpPr>
          <p:cNvPr id="11" name="ZoneTexte 10">
            <a:extLst>
              <a:ext uri="{FF2B5EF4-FFF2-40B4-BE49-F238E27FC236}">
                <a16:creationId xmlns:a16="http://schemas.microsoft.com/office/drawing/2014/main" id="{10C2DF0E-A93B-473B-B33E-20D049C53EEB}"/>
              </a:ext>
            </a:extLst>
          </p:cNvPr>
          <p:cNvSpPr txBox="1"/>
          <p:nvPr/>
        </p:nvSpPr>
        <p:spPr>
          <a:xfrm>
            <a:off x="1990130" y="541348"/>
            <a:ext cx="3672408" cy="523220"/>
          </a:xfrm>
          <a:prstGeom prst="rect">
            <a:avLst/>
          </a:prstGeom>
          <a:noFill/>
        </p:spPr>
        <p:txBody>
          <a:bodyPr wrap="square" lIns="0" rtlCol="0">
            <a:spAutoFit/>
          </a:bodyPr>
          <a:lstStyle/>
          <a:p>
            <a:r>
              <a:rPr lang="fr-FR" sz="2800" b="1" dirty="0">
                <a:solidFill>
                  <a:srgbClr val="FF0000"/>
                </a:solidFill>
                <a:latin typeface="Traditional Arabic" panose="02020603050405020304" pitchFamily="18" charset="-78"/>
                <a:cs typeface="Traditional Arabic" panose="02020603050405020304" pitchFamily="18" charset="-78"/>
              </a:rPr>
              <a:t>ROUPONS#NOUS</a:t>
            </a:r>
          </a:p>
        </p:txBody>
      </p:sp>
      <p:pic>
        <p:nvPicPr>
          <p:cNvPr id="12" name="Picture 3" descr="C:\Users\GF1818\Desktop\instances\UDSG\Tracts\Gazette CGT\puzzle seul.png">
            <a:extLst>
              <a:ext uri="{FF2B5EF4-FFF2-40B4-BE49-F238E27FC236}">
                <a16:creationId xmlns:a16="http://schemas.microsoft.com/office/drawing/2014/main" id="{E2E8B392-0358-47EF-B630-598DB1728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0797">
            <a:off x="5542600" y="123889"/>
            <a:ext cx="955426" cy="868569"/>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5FBA062-BF07-4B3E-9F98-96A0A6C64FF4}"/>
              </a:ext>
            </a:extLst>
          </p:cNvPr>
          <p:cNvSpPr txBox="1"/>
          <p:nvPr/>
        </p:nvSpPr>
        <p:spPr>
          <a:xfrm>
            <a:off x="1481718" y="1155691"/>
            <a:ext cx="4092879" cy="340936"/>
          </a:xfrm>
          <a:prstGeom prst="rect">
            <a:avLst/>
          </a:prstGeom>
          <a:noFill/>
          <a:ln w="19050">
            <a:solidFill>
              <a:schemeClr val="tx1"/>
            </a:solidFill>
          </a:ln>
        </p:spPr>
        <p:txBody>
          <a:bodyPr wrap="square" lIns="0" rtlCol="0">
            <a:spAutoFit/>
          </a:bodyPr>
          <a:lstStyle/>
          <a:p>
            <a:pPr algn="ctr"/>
            <a:r>
              <a:rPr lang="fr-FR" sz="1600" b="1" dirty="0"/>
              <a:t>Le  CSE remplace le CE, CHSCT et DP </a:t>
            </a:r>
            <a:endParaRPr lang="fr-FR" sz="1600" b="1" dirty="0">
              <a:solidFill>
                <a:schemeClr val="tx1">
                  <a:lumMod val="75000"/>
                  <a:lumOff val="25000"/>
                </a:schemeClr>
              </a:solidFill>
              <a:latin typeface="Traditional Arabic" panose="02020603050405020304" pitchFamily="18" charset="-78"/>
              <a:cs typeface="Traditional Arabic" panose="02020603050405020304" pitchFamily="18" charset="-78"/>
            </a:endParaRPr>
          </a:p>
        </p:txBody>
      </p:sp>
      <p:sp>
        <p:nvSpPr>
          <p:cNvPr id="34" name="ZoneTexte 33">
            <a:extLst>
              <a:ext uri="{FF2B5EF4-FFF2-40B4-BE49-F238E27FC236}">
                <a16:creationId xmlns:a16="http://schemas.microsoft.com/office/drawing/2014/main" id="{FA1CDF96-34DE-4535-ABCD-98236A9935D6}"/>
              </a:ext>
            </a:extLst>
          </p:cNvPr>
          <p:cNvSpPr txBox="1"/>
          <p:nvPr/>
        </p:nvSpPr>
        <p:spPr>
          <a:xfrm rot="16200000">
            <a:off x="5559270" y="4885043"/>
            <a:ext cx="2376263" cy="216000"/>
          </a:xfrm>
          <a:prstGeom prst="rect">
            <a:avLst/>
          </a:prstGeom>
          <a:noFill/>
        </p:spPr>
        <p:txBody>
          <a:bodyPr wrap="square" rtlCol="0">
            <a:spAutoFit/>
          </a:bodyPr>
          <a:lstStyle/>
          <a:p>
            <a:r>
              <a:rPr lang="fr-FR" sz="800" dirty="0">
                <a:solidFill>
                  <a:schemeClr val="tx1">
                    <a:lumMod val="65000"/>
                    <a:lumOff val="35000"/>
                  </a:schemeClr>
                </a:solidFill>
              </a:rPr>
              <a:t>Ne pas jeter sur la voie publique</a:t>
            </a:r>
          </a:p>
        </p:txBody>
      </p:sp>
      <p:sp>
        <p:nvSpPr>
          <p:cNvPr id="3" name="Rectangle 2"/>
          <p:cNvSpPr/>
          <p:nvPr/>
        </p:nvSpPr>
        <p:spPr>
          <a:xfrm>
            <a:off x="3513608" y="1697951"/>
            <a:ext cx="2969889" cy="4693593"/>
          </a:xfrm>
          <a:prstGeom prst="rect">
            <a:avLst/>
          </a:prstGeom>
        </p:spPr>
        <p:txBody>
          <a:bodyPr wrap="square">
            <a:spAutoFit/>
          </a:bodyPr>
          <a:lstStyle/>
          <a:p>
            <a:pPr algn="just" eaLnBrk="0" fontAlgn="base" hangingPunct="0">
              <a:spcBef>
                <a:spcPct val="0"/>
              </a:spcBef>
              <a:spcAft>
                <a:spcPct val="0"/>
              </a:spcAft>
            </a:pPr>
            <a:endParaRPr lang="fr-FR" sz="1300" b="1" dirty="0"/>
          </a:p>
          <a:p>
            <a:pPr algn="just" eaLnBrk="0" fontAlgn="base" hangingPunct="0">
              <a:spcBef>
                <a:spcPct val="0"/>
              </a:spcBef>
              <a:spcAft>
                <a:spcPct val="0"/>
              </a:spcAft>
            </a:pPr>
            <a:endParaRPr lang="fr-FR" sz="1300" b="1" dirty="0"/>
          </a:p>
          <a:p>
            <a:pPr algn="just" eaLnBrk="0" fontAlgn="base" hangingPunct="0">
              <a:spcBef>
                <a:spcPct val="0"/>
              </a:spcBef>
              <a:spcAft>
                <a:spcPct val="0"/>
              </a:spcAft>
            </a:pPr>
            <a:r>
              <a:rPr lang="fr-FR" sz="1300" b="1" dirty="0"/>
              <a:t>La CGTR GOI défend une autre vision de l’avenir de Groupama : plus humaine, plus innovante, plus collective et plus respectueuse des efforts de celles et ceux qui y travaillent.</a:t>
            </a:r>
            <a:br>
              <a:rPr lang="fr-FR" sz="1300" b="1" dirty="0"/>
            </a:br>
            <a:endParaRPr lang="fr-FR" altLang="fr-FR" sz="1300" b="1" dirty="0">
              <a:cs typeface="Arial" panose="020B0604020202020204" pitchFamily="34" charset="0"/>
            </a:endParaRPr>
          </a:p>
          <a:p>
            <a:pPr lvl="0" algn="just" eaLnBrk="0" fontAlgn="base" hangingPunct="0">
              <a:spcBef>
                <a:spcPct val="0"/>
              </a:spcBef>
              <a:spcAft>
                <a:spcPct val="0"/>
              </a:spcAft>
            </a:pPr>
            <a:r>
              <a:rPr lang="fr-FR" sz="1300" b="1" dirty="0"/>
              <a:t>Pour nous les salariés doivent être heureux au travail !</a:t>
            </a:r>
          </a:p>
          <a:p>
            <a:pPr lvl="0" algn="just" eaLnBrk="0" fontAlgn="base" hangingPunct="0">
              <a:spcBef>
                <a:spcPct val="0"/>
              </a:spcBef>
              <a:spcAft>
                <a:spcPct val="0"/>
              </a:spcAft>
            </a:pPr>
            <a:endParaRPr lang="fr-FR" altLang="fr-FR" sz="1300" dirty="0">
              <a:solidFill>
                <a:srgbClr val="000000"/>
              </a:solidFill>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fr-FR" sz="1300" b="1" dirty="0"/>
              <a:t>	Avec votre confiance : </a:t>
            </a:r>
          </a:p>
          <a:p>
            <a:pPr marL="285750" lvl="0" indent="-285750" eaLnBrk="0" fontAlgn="base" hangingPunct="0">
              <a:spcBef>
                <a:spcPct val="0"/>
              </a:spcBef>
              <a:spcAft>
                <a:spcPct val="0"/>
              </a:spcAft>
              <a:buFont typeface="Arial" panose="020B0604020202020204" pitchFamily="34" charset="0"/>
              <a:buChar char="•"/>
            </a:pPr>
            <a:r>
              <a:rPr lang="fr-FR" sz="1300" b="1" dirty="0"/>
              <a:t>Améliorons les conditions de travail à GOI, </a:t>
            </a:r>
          </a:p>
          <a:p>
            <a:pPr marL="285750" lvl="0" indent="-285750" eaLnBrk="0" fontAlgn="base" hangingPunct="0">
              <a:spcBef>
                <a:spcPct val="0"/>
              </a:spcBef>
              <a:spcAft>
                <a:spcPct val="0"/>
              </a:spcAft>
              <a:buFont typeface="Arial" panose="020B0604020202020204" pitchFamily="34" charset="0"/>
              <a:buChar char="•"/>
            </a:pPr>
            <a:r>
              <a:rPr lang="fr-FR" sz="1300" b="1" dirty="0"/>
              <a:t>Organisons des actions sociales et culturelles équitables et plus nombreuses.</a:t>
            </a:r>
            <a:br>
              <a:rPr lang="fr-FR" sz="1300" b="1" dirty="0"/>
            </a:br>
            <a:endParaRPr lang="fr-FR" altLang="fr-FR" sz="1300" b="1" dirty="0">
              <a:solidFill>
                <a:srgbClr val="000000"/>
              </a:solidFill>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fr-FR" sz="1300" b="1" dirty="0"/>
              <a:t>Avec la CGTR GOI, vous participerez à la prise de décision ! </a:t>
            </a:r>
          </a:p>
          <a:p>
            <a:pPr lvl="0" algn="just" eaLnBrk="0" fontAlgn="base" hangingPunct="0">
              <a:spcBef>
                <a:spcPct val="0"/>
              </a:spcBef>
              <a:spcAft>
                <a:spcPct val="0"/>
              </a:spcAft>
            </a:pPr>
            <a:r>
              <a:rPr lang="fr-FR" sz="1300" b="1" dirty="0"/>
              <a:t>Votre avis sera pris en compte !</a:t>
            </a:r>
          </a:p>
          <a:p>
            <a:pPr lvl="0" algn="just" eaLnBrk="0" fontAlgn="base" hangingPunct="0">
              <a:spcBef>
                <a:spcPct val="0"/>
              </a:spcBef>
              <a:spcAft>
                <a:spcPct val="0"/>
              </a:spcAft>
            </a:pPr>
            <a:br>
              <a:rPr lang="fr-FR" sz="1300" b="1" dirty="0"/>
            </a:br>
            <a:r>
              <a:rPr lang="fr-FR" sz="1300" b="1" dirty="0"/>
              <a:t>	           </a:t>
            </a:r>
            <a:r>
              <a:rPr lang="fr-FR" altLang="fr-FR" sz="1300" b="1" dirty="0">
                <a:solidFill>
                  <a:srgbClr val="000000"/>
                </a:solidFill>
                <a:ea typeface="Times New Roman" panose="02020603050405020304" pitchFamily="18" charset="0"/>
                <a:cs typeface="Arial" panose="020B0604020202020204" pitchFamily="34" charset="0"/>
              </a:rPr>
              <a:t>Syndicalement vôtre,</a:t>
            </a:r>
            <a:endParaRPr lang="fr-FR" altLang="fr-FR" sz="1300" b="1" dirty="0"/>
          </a:p>
        </p:txBody>
      </p:sp>
      <p:sp>
        <p:nvSpPr>
          <p:cNvPr id="4" name="Rectangle 3"/>
          <p:cNvSpPr/>
          <p:nvPr/>
        </p:nvSpPr>
        <p:spPr>
          <a:xfrm>
            <a:off x="4829243" y="6382969"/>
            <a:ext cx="1714500" cy="1015663"/>
          </a:xfrm>
          <a:prstGeom prst="rect">
            <a:avLst/>
          </a:prstGeom>
        </p:spPr>
        <p:txBody>
          <a:bodyPr wrap="square">
            <a:spAutoFit/>
          </a:bodyPr>
          <a:lstStyle/>
          <a:p>
            <a:pPr lvl="0" algn="just" eaLnBrk="0" fontAlgn="base" hangingPunct="0">
              <a:spcBef>
                <a:spcPct val="0"/>
              </a:spcBef>
              <a:spcAft>
                <a:spcPct val="0"/>
              </a:spcAft>
            </a:pPr>
            <a:r>
              <a:rPr lang="fr-FR" altLang="fr-FR" sz="1200" b="1" dirty="0">
                <a:solidFill>
                  <a:srgbClr val="FF0000"/>
                </a:solidFill>
                <a:ea typeface="Times New Roman" panose="02020603050405020304" pitchFamily="18" charset="0"/>
                <a:cs typeface="Arial" panose="020B0604020202020204" pitchFamily="34" charset="0"/>
              </a:rPr>
              <a:t>Vincent PAYET</a:t>
            </a:r>
          </a:p>
          <a:p>
            <a:pPr lvl="0" algn="just" eaLnBrk="0" fontAlgn="base" hangingPunct="0">
              <a:spcBef>
                <a:spcPct val="0"/>
              </a:spcBef>
              <a:spcAft>
                <a:spcPct val="0"/>
              </a:spcAft>
            </a:pPr>
            <a:r>
              <a:rPr lang="fr-FR" altLang="fr-FR" sz="1200" b="1" dirty="0">
                <a:ea typeface="Times New Roman" panose="02020603050405020304" pitchFamily="18" charset="0"/>
                <a:cs typeface="Arial" panose="020B0604020202020204" pitchFamily="34" charset="0"/>
              </a:rPr>
              <a:t>Secrétaire Général</a:t>
            </a:r>
          </a:p>
          <a:p>
            <a:pPr lvl="0" algn="just" eaLnBrk="0" fontAlgn="base" hangingPunct="0">
              <a:spcBef>
                <a:spcPct val="0"/>
              </a:spcBef>
              <a:spcAft>
                <a:spcPct val="0"/>
              </a:spcAft>
            </a:pPr>
            <a:r>
              <a:rPr lang="fr-FR" altLang="fr-FR" sz="1200" b="1" dirty="0">
                <a:ea typeface="Times New Roman" panose="02020603050405020304" pitchFamily="18" charset="0"/>
                <a:cs typeface="Arial" panose="020B0604020202020204" pitchFamily="34" charset="0"/>
              </a:rPr>
              <a:t>Syndicat CGTR.GOI  </a:t>
            </a:r>
            <a:endParaRPr lang="fr-FR" altLang="fr-FR" sz="1200" b="1" dirty="0"/>
          </a:p>
          <a:p>
            <a:pPr lvl="0" algn="just" eaLnBrk="0" fontAlgn="base" hangingPunct="0">
              <a:spcBef>
                <a:spcPct val="0"/>
              </a:spcBef>
              <a:spcAft>
                <a:spcPct val="0"/>
              </a:spcAft>
            </a:pPr>
            <a:r>
              <a:rPr lang="fr-FR" altLang="fr-FR" sz="1200" b="1" dirty="0">
                <a:ea typeface="Times New Roman" panose="02020603050405020304" pitchFamily="18" charset="0"/>
                <a:cs typeface="Arial" panose="020B0604020202020204" pitchFamily="34" charset="0"/>
                <a:hlinkClick r:id="rId4"/>
              </a:rPr>
              <a:t>scgtrgoi@gmail.com</a:t>
            </a:r>
            <a:endParaRPr lang="fr-FR" altLang="fr-FR" sz="1200" b="1" dirty="0"/>
          </a:p>
          <a:p>
            <a:pPr lvl="0" algn="just" eaLnBrk="0" fontAlgn="base" hangingPunct="0">
              <a:spcBef>
                <a:spcPct val="0"/>
              </a:spcBef>
              <a:spcAft>
                <a:spcPct val="0"/>
              </a:spcAft>
            </a:pPr>
            <a:r>
              <a:rPr lang="fr-FR" altLang="fr-FR" sz="1200" b="1" dirty="0">
                <a:ea typeface="Times New Roman" panose="02020603050405020304" pitchFamily="18" charset="0"/>
                <a:cs typeface="Arial" panose="020B0604020202020204" pitchFamily="34" charset="0"/>
                <a:hlinkClick r:id="rId5"/>
              </a:rPr>
              <a:t>www.lacgtr.fr</a:t>
            </a:r>
            <a:endParaRPr lang="fr-FR" altLang="fr-FR" sz="1200" b="1" dirty="0">
              <a:ea typeface="Times New Roman" panose="02020603050405020304" pitchFamily="18" charset="0"/>
              <a:cs typeface="Arial" panose="020B060402020202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1" y="9113837"/>
            <a:ext cx="69135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2F8E7B06-D15F-44D9-8FFC-ED8D885551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503" y="7813871"/>
            <a:ext cx="1943100" cy="1123950"/>
          </a:xfrm>
          <a:prstGeom prst="rect">
            <a:avLst/>
          </a:prstGeom>
        </p:spPr>
      </p:pic>
      <p:pic>
        <p:nvPicPr>
          <p:cNvPr id="13" name="Image 12">
            <a:extLst>
              <a:ext uri="{FF2B5EF4-FFF2-40B4-BE49-F238E27FC236}">
                <a16:creationId xmlns:a16="http://schemas.microsoft.com/office/drawing/2014/main" id="{B8A7A84D-49A6-49E6-8C57-3F82819A06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0780" y="6199431"/>
            <a:ext cx="847725" cy="1190625"/>
          </a:xfrm>
          <a:prstGeom prst="rect">
            <a:avLst/>
          </a:prstGeom>
          <a:effectLst>
            <a:softEdge rad="31750"/>
          </a:effectLst>
        </p:spPr>
      </p:pic>
      <p:pic>
        <p:nvPicPr>
          <p:cNvPr id="17" name="Image 16">
            <a:extLst>
              <a:ext uri="{FF2B5EF4-FFF2-40B4-BE49-F238E27FC236}">
                <a16:creationId xmlns:a16="http://schemas.microsoft.com/office/drawing/2014/main" id="{ED253863-DE70-4D6B-9A71-171FBCF482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9200" y="8375846"/>
            <a:ext cx="1710421" cy="540795"/>
          </a:xfrm>
          <a:prstGeom prst="rect">
            <a:avLst/>
          </a:prstGeom>
        </p:spPr>
      </p:pic>
      <p:pic>
        <p:nvPicPr>
          <p:cNvPr id="23" name="Picture 4" descr="http://www.cgt-mel.fr/wp-content/uploads/2017/03/votez-progres-social.jpg">
            <a:extLst>
              <a:ext uri="{FF2B5EF4-FFF2-40B4-BE49-F238E27FC236}">
                <a16:creationId xmlns:a16="http://schemas.microsoft.com/office/drawing/2014/main" id="{4D589E41-8579-4105-9A6E-3AE5B0BB12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5332" y="7753996"/>
            <a:ext cx="834260" cy="958557"/>
          </a:xfrm>
          <a:prstGeom prst="rect">
            <a:avLst/>
          </a:prstGeom>
          <a:noFill/>
          <a:extLst>
            <a:ext uri="{909E8E84-426E-40DD-AFC4-6F175D3DCCD1}">
              <a14:hiddenFill xmlns:a14="http://schemas.microsoft.com/office/drawing/2010/main">
                <a:solidFill>
                  <a:srgbClr val="FFFFFF"/>
                </a:solidFill>
              </a14:hiddenFill>
            </a:ext>
          </a:extLst>
        </p:spPr>
      </p:pic>
      <p:sp>
        <p:nvSpPr>
          <p:cNvPr id="24" name="Ellipse 23">
            <a:extLst>
              <a:ext uri="{FF2B5EF4-FFF2-40B4-BE49-F238E27FC236}">
                <a16:creationId xmlns:a16="http://schemas.microsoft.com/office/drawing/2014/main" id="{A629CB5E-5F2F-4E25-82B2-2B78E34768FE}"/>
              </a:ext>
            </a:extLst>
          </p:cNvPr>
          <p:cNvSpPr/>
          <p:nvPr/>
        </p:nvSpPr>
        <p:spPr>
          <a:xfrm rot="19405596">
            <a:off x="2796602" y="7532713"/>
            <a:ext cx="881682" cy="323978"/>
          </a:xfrm>
          <a:prstGeom prst="ellipse">
            <a:avLst/>
          </a:prstGeom>
          <a:ln>
            <a:solidFill>
              <a:schemeClr val="accent4">
                <a:lumMod val="75000"/>
              </a:schemeClr>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b="1" dirty="0">
                <a:solidFill>
                  <a:srgbClr val="0000CC"/>
                </a:solidFill>
                <a:latin typeface="MV Boli" panose="02000500030200090000" pitchFamily="2" charset="0"/>
                <a:cs typeface="MV Boli" panose="02000500030200090000" pitchFamily="2" charset="0"/>
              </a:rPr>
              <a:t>Bien-être</a:t>
            </a:r>
          </a:p>
        </p:txBody>
      </p:sp>
      <p:sp>
        <p:nvSpPr>
          <p:cNvPr id="25" name="Ellipse 24">
            <a:extLst>
              <a:ext uri="{FF2B5EF4-FFF2-40B4-BE49-F238E27FC236}">
                <a16:creationId xmlns:a16="http://schemas.microsoft.com/office/drawing/2014/main" id="{46970E3E-812E-4BC0-ADF4-D1C0530BBF02}"/>
              </a:ext>
            </a:extLst>
          </p:cNvPr>
          <p:cNvSpPr/>
          <p:nvPr/>
        </p:nvSpPr>
        <p:spPr>
          <a:xfrm rot="2322742">
            <a:off x="3640890" y="7567218"/>
            <a:ext cx="970152" cy="302718"/>
          </a:xfrm>
          <a:prstGeom prst="ellipse">
            <a:avLst/>
          </a:prstGeom>
          <a:ln>
            <a:solidFill>
              <a:schemeClr val="accent4">
                <a:lumMod val="75000"/>
              </a:schemeClr>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b="1" dirty="0">
                <a:solidFill>
                  <a:srgbClr val="0000CC"/>
                </a:solidFill>
                <a:latin typeface="MV Boli" panose="02000500030200090000" pitchFamily="2" charset="0"/>
                <a:cs typeface="MV Boli" panose="02000500030200090000" pitchFamily="2" charset="0"/>
              </a:rPr>
              <a:t>Solidarité</a:t>
            </a:r>
          </a:p>
        </p:txBody>
      </p:sp>
      <p:sp>
        <p:nvSpPr>
          <p:cNvPr id="26" name="Ellipse 25">
            <a:extLst>
              <a:ext uri="{FF2B5EF4-FFF2-40B4-BE49-F238E27FC236}">
                <a16:creationId xmlns:a16="http://schemas.microsoft.com/office/drawing/2014/main" id="{D3440663-4866-4054-9A20-920ED1815D75}"/>
              </a:ext>
            </a:extLst>
          </p:cNvPr>
          <p:cNvSpPr/>
          <p:nvPr/>
        </p:nvSpPr>
        <p:spPr>
          <a:xfrm rot="21380960">
            <a:off x="3315163" y="8747638"/>
            <a:ext cx="704108" cy="298900"/>
          </a:xfrm>
          <a:prstGeom prst="ellipse">
            <a:avLst/>
          </a:prstGeom>
          <a:ln>
            <a:solidFill>
              <a:schemeClr val="accent4">
                <a:lumMod val="75000"/>
              </a:schemeClr>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b="1" dirty="0">
                <a:solidFill>
                  <a:srgbClr val="0000CC"/>
                </a:solidFill>
                <a:latin typeface="MV Boli" panose="02000500030200090000" pitchFamily="2" charset="0"/>
                <a:cs typeface="MV Boli" panose="02000500030200090000" pitchFamily="2" charset="0"/>
              </a:rPr>
              <a:t>Egalité</a:t>
            </a:r>
          </a:p>
        </p:txBody>
      </p:sp>
      <p:sp>
        <p:nvSpPr>
          <p:cNvPr id="27" name="Ellipse 26">
            <a:extLst>
              <a:ext uri="{FF2B5EF4-FFF2-40B4-BE49-F238E27FC236}">
                <a16:creationId xmlns:a16="http://schemas.microsoft.com/office/drawing/2014/main" id="{5B54091D-CE57-4831-8765-2D37CA95E539}"/>
              </a:ext>
            </a:extLst>
          </p:cNvPr>
          <p:cNvSpPr/>
          <p:nvPr/>
        </p:nvSpPr>
        <p:spPr>
          <a:xfrm rot="5975401">
            <a:off x="3824270" y="8322995"/>
            <a:ext cx="861727" cy="314961"/>
          </a:xfrm>
          <a:prstGeom prst="ellipse">
            <a:avLst/>
          </a:prstGeom>
          <a:ln>
            <a:solidFill>
              <a:schemeClr val="accent4">
                <a:lumMod val="75000"/>
              </a:schemeClr>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b="1" dirty="0">
                <a:solidFill>
                  <a:srgbClr val="0000CC"/>
                </a:solidFill>
                <a:latin typeface="MV Boli" panose="02000500030200090000" pitchFamily="2" charset="0"/>
                <a:cs typeface="MV Boli" panose="02000500030200090000" pitchFamily="2" charset="0"/>
              </a:rPr>
              <a:t>Liberté</a:t>
            </a:r>
          </a:p>
        </p:txBody>
      </p:sp>
      <p:sp>
        <p:nvSpPr>
          <p:cNvPr id="28" name="Ellipse 27">
            <a:extLst>
              <a:ext uri="{FF2B5EF4-FFF2-40B4-BE49-F238E27FC236}">
                <a16:creationId xmlns:a16="http://schemas.microsoft.com/office/drawing/2014/main" id="{CCBD6B06-15D6-4F2A-B416-3E208477DE2E}"/>
              </a:ext>
            </a:extLst>
          </p:cNvPr>
          <p:cNvSpPr/>
          <p:nvPr/>
        </p:nvSpPr>
        <p:spPr>
          <a:xfrm rot="15390363">
            <a:off x="2588524" y="8324051"/>
            <a:ext cx="972609" cy="324693"/>
          </a:xfrm>
          <a:prstGeom prst="ellipse">
            <a:avLst/>
          </a:prstGeom>
          <a:ln>
            <a:solidFill>
              <a:schemeClr val="accent4">
                <a:lumMod val="75000"/>
              </a:schemeClr>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b="1" dirty="0">
                <a:solidFill>
                  <a:srgbClr val="0000CC"/>
                </a:solidFill>
                <a:latin typeface="MV Boli" panose="02000500030200090000" pitchFamily="2" charset="0"/>
                <a:cs typeface="MV Boli" panose="02000500030200090000" pitchFamily="2" charset="0"/>
              </a:rPr>
              <a:t>Fraternité</a:t>
            </a:r>
          </a:p>
        </p:txBody>
      </p:sp>
    </p:spTree>
    <p:extLst>
      <p:ext uri="{BB962C8B-B14F-4D97-AF65-F5344CB8AC3E}">
        <p14:creationId xmlns:p14="http://schemas.microsoft.com/office/powerpoint/2010/main" val="111735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à coins arrondis 47"/>
          <p:cNvSpPr/>
          <p:nvPr/>
        </p:nvSpPr>
        <p:spPr>
          <a:xfrm rot="21117615">
            <a:off x="998561" y="5217965"/>
            <a:ext cx="1824236" cy="25160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Consultation</a:t>
            </a:r>
          </a:p>
          <a:p>
            <a:pPr algn="just"/>
            <a:r>
              <a:rPr lang="fr-FR" sz="800" dirty="0">
                <a:solidFill>
                  <a:schemeClr val="tx1"/>
                </a:solidFill>
              </a:rPr>
              <a:t>Le CSE est consulté sur :</a:t>
            </a:r>
          </a:p>
          <a:p>
            <a:pPr marL="171450" indent="-171450" algn="just">
              <a:buFontTx/>
              <a:buChar char="-"/>
            </a:pPr>
            <a:r>
              <a:rPr lang="fr-FR" sz="800" dirty="0">
                <a:solidFill>
                  <a:schemeClr val="tx1"/>
                </a:solidFill>
              </a:rPr>
              <a:t>les orientations stratégiques de l'entreprise ;</a:t>
            </a:r>
          </a:p>
          <a:p>
            <a:pPr marL="171450" indent="-171450" algn="just">
              <a:buFontTx/>
              <a:buChar char="-"/>
            </a:pPr>
            <a:r>
              <a:rPr lang="fr-FR" sz="800" dirty="0">
                <a:solidFill>
                  <a:schemeClr val="tx1"/>
                </a:solidFill>
              </a:rPr>
              <a:t>la situation économique et financière de l'entreprise ;</a:t>
            </a:r>
          </a:p>
          <a:p>
            <a:pPr marL="171450" indent="-171450" algn="just">
              <a:buFontTx/>
              <a:buChar char="-"/>
            </a:pPr>
            <a:r>
              <a:rPr lang="fr-FR" sz="800" dirty="0">
                <a:solidFill>
                  <a:schemeClr val="tx1"/>
                </a:solidFill>
              </a:rPr>
              <a:t>la politique sociale de l'entreprise, les conditions de travail et l'emploi ;</a:t>
            </a:r>
          </a:p>
          <a:p>
            <a:pPr marL="171450" indent="-171450" algn="just">
              <a:buFontTx/>
              <a:buChar char="-"/>
            </a:pPr>
            <a:r>
              <a:rPr lang="fr-FR" sz="800" dirty="0">
                <a:solidFill>
                  <a:schemeClr val="tx1"/>
                </a:solidFill>
              </a:rPr>
              <a:t>la mise en œuvre des moyens de contrôle de l'activité des salariés ;</a:t>
            </a:r>
          </a:p>
          <a:p>
            <a:pPr marL="171450" indent="-171450" algn="just">
              <a:buFontTx/>
              <a:buChar char="-"/>
            </a:pPr>
            <a:r>
              <a:rPr lang="fr-FR" sz="800" dirty="0">
                <a:solidFill>
                  <a:schemeClr val="tx1"/>
                </a:solidFill>
              </a:rPr>
              <a:t>la restructuration et compression des effectifs ;</a:t>
            </a:r>
          </a:p>
          <a:p>
            <a:pPr marL="171450" indent="-171450" algn="just">
              <a:buFontTx/>
              <a:buChar char="-"/>
            </a:pPr>
            <a:r>
              <a:rPr lang="fr-FR" sz="800" dirty="0">
                <a:solidFill>
                  <a:schemeClr val="tx1"/>
                </a:solidFill>
              </a:rPr>
              <a:t>le licenciement collectif pour motif économique ;</a:t>
            </a:r>
          </a:p>
          <a:p>
            <a:pPr marL="171450" indent="-171450" algn="just">
              <a:buFontTx/>
              <a:buChar char="-"/>
            </a:pPr>
            <a:r>
              <a:rPr lang="fr-FR" sz="800" dirty="0">
                <a:solidFill>
                  <a:schemeClr val="tx1"/>
                </a:solidFill>
              </a:rPr>
              <a:t>l'offre publique d'acquisition ;</a:t>
            </a:r>
          </a:p>
          <a:p>
            <a:pPr marL="171450" indent="-171450" algn="just">
              <a:buFontTx/>
              <a:buChar char="-"/>
            </a:pPr>
            <a:r>
              <a:rPr lang="fr-FR" sz="800" dirty="0">
                <a:solidFill>
                  <a:schemeClr val="tx1"/>
                </a:solidFill>
              </a:rPr>
              <a:t>les procédures de sauvegarde, de redressement et de liquidation judiciaire. </a:t>
            </a:r>
          </a:p>
        </p:txBody>
      </p:sp>
      <p:sp>
        <p:nvSpPr>
          <p:cNvPr id="58" name="Rectangle à coins arrondis 48">
            <a:extLst>
              <a:ext uri="{FF2B5EF4-FFF2-40B4-BE49-F238E27FC236}">
                <a16:creationId xmlns:a16="http://schemas.microsoft.com/office/drawing/2014/main" id="{4EC40E99-6FBF-4311-B06C-4FA900D42A50}"/>
              </a:ext>
            </a:extLst>
          </p:cNvPr>
          <p:cNvSpPr/>
          <p:nvPr/>
        </p:nvSpPr>
        <p:spPr>
          <a:xfrm>
            <a:off x="1888656" y="8288558"/>
            <a:ext cx="3497349" cy="13898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fr-FR" sz="1000" b="1" dirty="0">
                <a:solidFill>
                  <a:schemeClr val="tx1"/>
                </a:solidFill>
              </a:rPr>
              <a:t>Droit d'alerte</a:t>
            </a:r>
          </a:p>
          <a:p>
            <a:r>
              <a:rPr lang="fr-FR" sz="800" dirty="0">
                <a:solidFill>
                  <a:schemeClr val="tx1"/>
                </a:solidFill>
              </a:rPr>
              <a:t>Le CSE bénéficie d'un droit d'alerte :</a:t>
            </a:r>
          </a:p>
          <a:p>
            <a:pPr marL="171450" indent="-171450">
              <a:buFontTx/>
              <a:buChar char="-"/>
            </a:pPr>
            <a:r>
              <a:rPr lang="fr-FR" sz="800" dirty="0">
                <a:solidFill>
                  <a:schemeClr val="tx1"/>
                </a:solidFill>
              </a:rPr>
              <a:t>en cas d'atteinte aux droits des personnes, à leur santé physique et mentale ou aux libertés individuelles dans l'entreprise ;</a:t>
            </a:r>
          </a:p>
          <a:p>
            <a:pPr marL="171450" indent="-171450">
              <a:buFontTx/>
              <a:buChar char="-"/>
            </a:pPr>
            <a:r>
              <a:rPr lang="fr-FR" sz="800" dirty="0">
                <a:solidFill>
                  <a:schemeClr val="tx1"/>
                </a:solidFill>
              </a:rPr>
              <a:t>en cas de danger grave et imminent en matière de santé publique et d'environnement ;</a:t>
            </a:r>
          </a:p>
          <a:p>
            <a:pPr marL="171450" indent="-171450">
              <a:buFontTx/>
              <a:buChar char="-"/>
            </a:pPr>
            <a:r>
              <a:rPr lang="fr-FR" sz="800" dirty="0">
                <a:solidFill>
                  <a:schemeClr val="tx1"/>
                </a:solidFill>
              </a:rPr>
              <a:t>s'il a connaissance de faits de nature à affecter de manière préoccupante la situation économique de l'entreprise ou de faits susceptibles de caractériser un recours abusif aux  CDD.</a:t>
            </a:r>
          </a:p>
        </p:txBody>
      </p:sp>
      <p:sp>
        <p:nvSpPr>
          <p:cNvPr id="55" name="Rectangle à coins arrondis 48">
            <a:extLst>
              <a:ext uri="{FF2B5EF4-FFF2-40B4-BE49-F238E27FC236}">
                <a16:creationId xmlns:a16="http://schemas.microsoft.com/office/drawing/2014/main" id="{8C7ED395-208B-4FE4-B189-EC05D1857C4A}"/>
              </a:ext>
            </a:extLst>
          </p:cNvPr>
          <p:cNvSpPr/>
          <p:nvPr/>
        </p:nvSpPr>
        <p:spPr>
          <a:xfrm rot="1241873">
            <a:off x="89348" y="7978973"/>
            <a:ext cx="1840793" cy="90856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fr-FR" sz="1000" b="1" dirty="0">
                <a:solidFill>
                  <a:schemeClr val="tx1"/>
                </a:solidFill>
              </a:rPr>
              <a:t>Participation au CA</a:t>
            </a:r>
          </a:p>
          <a:p>
            <a:pPr algn="ctr"/>
            <a:r>
              <a:rPr lang="fr-FR" sz="800" dirty="0">
                <a:solidFill>
                  <a:schemeClr val="tx1"/>
                </a:solidFill>
              </a:rPr>
              <a:t>Deux membres du CSE assistent à l’ensemble des séances du Conseil d’Administration. Ils ont une voie consultative et peuvent assister aux AG. </a:t>
            </a:r>
          </a:p>
          <a:p>
            <a:pPr algn="ctr"/>
            <a:r>
              <a:rPr lang="fr-FR" sz="800" dirty="0">
                <a:solidFill>
                  <a:schemeClr val="tx1"/>
                </a:solidFill>
              </a:rPr>
              <a:t>(</a:t>
            </a:r>
            <a:r>
              <a:rPr lang="fr-FR" sz="800" b="1" dirty="0">
                <a:solidFill>
                  <a:schemeClr val="tx1"/>
                </a:solidFill>
              </a:rPr>
              <a:t>Refus de GOI – Droit à faire appliquer)</a:t>
            </a:r>
          </a:p>
        </p:txBody>
      </p:sp>
      <p:sp>
        <p:nvSpPr>
          <p:cNvPr id="56" name="Rectangle à coins arrondis 48">
            <a:extLst>
              <a:ext uri="{FF2B5EF4-FFF2-40B4-BE49-F238E27FC236}">
                <a16:creationId xmlns:a16="http://schemas.microsoft.com/office/drawing/2014/main" id="{0F9105B8-E106-4522-9B37-C1D35AF3B0B2}"/>
              </a:ext>
            </a:extLst>
          </p:cNvPr>
          <p:cNvSpPr/>
          <p:nvPr/>
        </p:nvSpPr>
        <p:spPr>
          <a:xfrm rot="21295673">
            <a:off x="2671854" y="7364879"/>
            <a:ext cx="3078244" cy="95012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Inspection du travail</a:t>
            </a:r>
          </a:p>
          <a:p>
            <a:pPr algn="just"/>
            <a:r>
              <a:rPr lang="fr-FR" sz="800" dirty="0">
                <a:solidFill>
                  <a:schemeClr val="tx1"/>
                </a:solidFill>
              </a:rPr>
              <a:t>Lors des visites de l'agent de contrôle de l'inspection du travail, les membres de la délégation du personnel au CSE sont informés de sa présence par l'employeur et peuvent présenter leurs observations.</a:t>
            </a:r>
          </a:p>
          <a:p>
            <a:pPr algn="just"/>
            <a:r>
              <a:rPr lang="fr-FR" sz="800" dirty="0">
                <a:solidFill>
                  <a:schemeClr val="tx1"/>
                </a:solidFill>
              </a:rPr>
              <a:t>L'agent de contrôle se fait accompagner par un membre de la délégation du personnel du comité, si ce dernier le souhaite.</a:t>
            </a:r>
          </a:p>
        </p:txBody>
      </p:sp>
      <p:sp>
        <p:nvSpPr>
          <p:cNvPr id="57" name="Rectangle à coins arrondis 48">
            <a:extLst>
              <a:ext uri="{FF2B5EF4-FFF2-40B4-BE49-F238E27FC236}">
                <a16:creationId xmlns:a16="http://schemas.microsoft.com/office/drawing/2014/main" id="{39606B94-C0D5-49F7-B42F-6BEFF2A1FC3A}"/>
              </a:ext>
            </a:extLst>
          </p:cNvPr>
          <p:cNvSpPr/>
          <p:nvPr/>
        </p:nvSpPr>
        <p:spPr>
          <a:xfrm rot="476174">
            <a:off x="2915360" y="5050231"/>
            <a:ext cx="2811691" cy="2214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Santé et sécurité à GOI</a:t>
            </a:r>
          </a:p>
          <a:p>
            <a:pPr algn="just"/>
            <a:r>
              <a:rPr lang="fr-FR" sz="800" dirty="0">
                <a:solidFill>
                  <a:schemeClr val="tx1"/>
                </a:solidFill>
              </a:rPr>
              <a:t>Le CSE procède à l'analyse des risques professionnels auxquels peuvent être exposés les travailleurs, notamment les femmes enceintes ;</a:t>
            </a:r>
          </a:p>
          <a:p>
            <a:pPr algn="just"/>
            <a:r>
              <a:rPr lang="fr-FR" sz="800" dirty="0">
                <a:solidFill>
                  <a:schemeClr val="tx1"/>
                </a:solidFill>
              </a:rPr>
              <a:t>contribue notamment à faciliter l'accès des femmes à tous les emplois, à la résolution des problèmes liés à la maternité, l'adaptation et à l'aménagement des postes de travail afin de faciliter l'accès et le maintien des personnes handicapées à tous les emplois au cours de leur vie professionnelle ;</a:t>
            </a:r>
          </a:p>
          <a:p>
            <a:pPr algn="just"/>
            <a:r>
              <a:rPr lang="fr-FR" sz="800" dirty="0">
                <a:solidFill>
                  <a:schemeClr val="tx1"/>
                </a:solidFill>
              </a:rPr>
              <a:t>peut susciter toute initiative qu'il estime utile et proposer notamment des actions de prévention du harcèlement moral, du harcèlement sexuel et des agissements sexistes.</a:t>
            </a:r>
          </a:p>
          <a:p>
            <a:pPr algn="just"/>
            <a:r>
              <a:rPr lang="fr-FR" sz="800" dirty="0">
                <a:solidFill>
                  <a:schemeClr val="tx1"/>
                </a:solidFill>
              </a:rPr>
              <a:t>Le CSE procède, à intervalles réguliers, à des inspections en matière de santé, de sécurité et des conditions de travail. Il réalise des enquêtes en matière d'accidents du travail ou de maladies professionnelles ou à caractère professionnel.</a:t>
            </a:r>
          </a:p>
        </p:txBody>
      </p:sp>
      <p:sp>
        <p:nvSpPr>
          <p:cNvPr id="49" name="Rectangle à coins arrondis 48"/>
          <p:cNvSpPr/>
          <p:nvPr/>
        </p:nvSpPr>
        <p:spPr>
          <a:xfrm rot="20752966">
            <a:off x="1090883" y="3566688"/>
            <a:ext cx="1695188" cy="168916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Propositions</a:t>
            </a:r>
          </a:p>
          <a:p>
            <a:pPr algn="just"/>
            <a:r>
              <a:rPr lang="fr-FR" sz="800" dirty="0">
                <a:solidFill>
                  <a:schemeClr val="tx1"/>
                </a:solidFill>
              </a:rPr>
              <a:t>Le CSE formule, à son initiative, et examine, à la demande de l'employeur, toute proposition de nature à améliorer les conditions de travail, d'emploi et de formation professionnelle des salariés, leurs conditions de vie dans l'entreprise ainsi que les conditions dans lesquelles ils bénéficient de garanties collectives complémentaires</a:t>
            </a:r>
          </a:p>
        </p:txBody>
      </p:sp>
      <p:sp>
        <p:nvSpPr>
          <p:cNvPr id="3" name="Rectangle à coins arrondis 2"/>
          <p:cNvSpPr/>
          <p:nvPr/>
        </p:nvSpPr>
        <p:spPr>
          <a:xfrm rot="537004">
            <a:off x="1117574" y="2033260"/>
            <a:ext cx="1542166" cy="1614161"/>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Expression des salariés</a:t>
            </a:r>
          </a:p>
          <a:p>
            <a:pPr algn="just"/>
            <a:r>
              <a:rPr lang="fr-FR" sz="800" dirty="0">
                <a:solidFill>
                  <a:schemeClr val="tx1"/>
                </a:solidFill>
              </a:rPr>
              <a:t>Le CSE a pour mission d'assurer une expression collective des salariés permettant la prise en compte permanente de leurs intérêts dans les décisions relatives à la gestion et à l'évolution économique et financière de l'entreprise, à l'organisation du travail, à la formation professionnelle et aux techniques de production.</a:t>
            </a:r>
          </a:p>
        </p:txBody>
      </p:sp>
      <p:sp>
        <p:nvSpPr>
          <p:cNvPr id="47" name="Rectangle à coins arrondis 46"/>
          <p:cNvSpPr/>
          <p:nvPr/>
        </p:nvSpPr>
        <p:spPr>
          <a:xfrm rot="21042932">
            <a:off x="2724112" y="1980405"/>
            <a:ext cx="3202681" cy="280853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just"/>
            <a:r>
              <a:rPr lang="fr-FR" sz="1000" b="1" dirty="0">
                <a:solidFill>
                  <a:schemeClr val="tx1"/>
                </a:solidFill>
              </a:rPr>
              <a:t>Organisation générale de GOI</a:t>
            </a:r>
          </a:p>
          <a:p>
            <a:pPr algn="just"/>
            <a:r>
              <a:rPr lang="fr-FR" sz="800" dirty="0">
                <a:solidFill>
                  <a:schemeClr val="tx1"/>
                </a:solidFill>
              </a:rPr>
              <a:t>Le CSE est informé et consulté sur les questions intéressant l'organisation, la gestion et la marche générale de GOI, notamment sur :</a:t>
            </a:r>
          </a:p>
          <a:p>
            <a:pPr algn="just"/>
            <a:r>
              <a:rPr lang="fr-FR" sz="800" dirty="0">
                <a:solidFill>
                  <a:schemeClr val="tx1"/>
                </a:solidFill>
              </a:rPr>
              <a:t>- les mesures de nature à affecter le volume ou la structure des effectifs ;</a:t>
            </a:r>
          </a:p>
          <a:p>
            <a:pPr algn="just"/>
            <a:r>
              <a:rPr lang="fr-FR" sz="800" dirty="0">
                <a:solidFill>
                  <a:schemeClr val="tx1"/>
                </a:solidFill>
              </a:rPr>
              <a:t>- la modification de son organisation économique ou juridique ;</a:t>
            </a:r>
          </a:p>
          <a:p>
            <a:pPr algn="just"/>
            <a:r>
              <a:rPr lang="fr-FR" sz="800" dirty="0">
                <a:solidFill>
                  <a:schemeClr val="tx1"/>
                </a:solidFill>
              </a:rPr>
              <a:t>- les conditions d'emploi, de travail, notamment la durée du travail, et la formation professionnelle ;</a:t>
            </a:r>
          </a:p>
          <a:p>
            <a:pPr algn="just"/>
            <a:r>
              <a:rPr lang="fr-FR" sz="800" dirty="0">
                <a:solidFill>
                  <a:schemeClr val="tx1"/>
                </a:solidFill>
              </a:rPr>
              <a:t>- l'introduction de nouvelles technologies, tout aménagement important modifiant les conditions de santé et de sécurité ou les conditions de travail ;</a:t>
            </a:r>
          </a:p>
          <a:p>
            <a:pPr algn="just"/>
            <a:r>
              <a:rPr lang="fr-FR" sz="800" dirty="0">
                <a:solidFill>
                  <a:schemeClr val="tx1"/>
                </a:solidFill>
              </a:rPr>
              <a:t>- les mesures prises en vue de faciliter la mise, la remise ou le maintien au travail des accidentés du travail, des invalides de guerre, des invalides civils, des personnes atteintes de maladies chroniques évolutives et des travailleurs handicapés, notamment sur l'aménagement des postes de travail.</a:t>
            </a:r>
          </a:p>
          <a:p>
            <a:pPr algn="just"/>
            <a:r>
              <a:rPr lang="fr-FR" sz="800" dirty="0">
                <a:solidFill>
                  <a:schemeClr val="tx1"/>
                </a:solidFill>
              </a:rPr>
              <a:t>Le CSE peut afficher les renseignements qu'ils ont pour rôle de porter à la connaissance des salariés sur des emplacements obligatoirement prévus et destinés aux communications syndicales, ainsi qu'aux portes d'entrée des lieux de travail.</a:t>
            </a:r>
          </a:p>
        </p:txBody>
      </p:sp>
      <p:sp>
        <p:nvSpPr>
          <p:cNvPr id="6" name="ZoneTexte 55">
            <a:extLst>
              <a:ext uri="{FF2B5EF4-FFF2-40B4-BE49-F238E27FC236}">
                <a16:creationId xmlns:a16="http://schemas.microsoft.com/office/drawing/2014/main" id="{6DC65DE5-928F-43E9-82FA-E790E27BC850}"/>
              </a:ext>
            </a:extLst>
          </p:cNvPr>
          <p:cNvSpPr txBox="1"/>
          <p:nvPr/>
        </p:nvSpPr>
        <p:spPr>
          <a:xfrm>
            <a:off x="3147943" y="1663928"/>
            <a:ext cx="1296144"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err="1">
                <a:solidFill>
                  <a:schemeClr val="accent4">
                    <a:lumMod val="75000"/>
                  </a:schemeClr>
                </a:solidFill>
              </a:rPr>
              <a:t>Mistohi</a:t>
            </a:r>
            <a:r>
              <a:rPr lang="fr-FR" sz="900" b="1" dirty="0">
                <a:solidFill>
                  <a:schemeClr val="accent4">
                    <a:lumMod val="75000"/>
                  </a:schemeClr>
                </a:solidFill>
              </a:rPr>
              <a:t> DJOUMOI</a:t>
            </a:r>
          </a:p>
          <a:p>
            <a:pPr algn="ctr" fontAlgn="auto">
              <a:spcBef>
                <a:spcPts val="0"/>
              </a:spcBef>
              <a:spcAft>
                <a:spcPts val="0"/>
              </a:spcAft>
              <a:defRPr/>
            </a:pPr>
            <a:r>
              <a:rPr lang="fr-FR" sz="900" b="1" dirty="0">
                <a:solidFill>
                  <a:schemeClr val="accent4">
                    <a:lumMod val="75000"/>
                  </a:schemeClr>
                </a:solidFill>
              </a:rPr>
              <a:t>0639 69 36 27</a:t>
            </a:r>
          </a:p>
        </p:txBody>
      </p:sp>
      <p:sp>
        <p:nvSpPr>
          <p:cNvPr id="10" name="ZoneTexte 55">
            <a:extLst>
              <a:ext uri="{FF2B5EF4-FFF2-40B4-BE49-F238E27FC236}">
                <a16:creationId xmlns:a16="http://schemas.microsoft.com/office/drawing/2014/main" id="{D053945C-F54D-48AD-81A6-402CB267AC0C}"/>
              </a:ext>
            </a:extLst>
          </p:cNvPr>
          <p:cNvSpPr txBox="1"/>
          <p:nvPr/>
        </p:nvSpPr>
        <p:spPr>
          <a:xfrm>
            <a:off x="5576005" y="6078773"/>
            <a:ext cx="1363144" cy="368220"/>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Thierry LOMBARDIE</a:t>
            </a:r>
          </a:p>
          <a:p>
            <a:pPr algn="ctr" fontAlgn="auto">
              <a:spcBef>
                <a:spcPts val="0"/>
              </a:spcBef>
              <a:spcAft>
                <a:spcPts val="0"/>
              </a:spcAft>
              <a:defRPr/>
            </a:pPr>
            <a:r>
              <a:rPr lang="fr-FR" sz="900" b="1" dirty="0">
                <a:solidFill>
                  <a:schemeClr val="accent4">
                    <a:lumMod val="75000"/>
                  </a:schemeClr>
                </a:solidFill>
              </a:rPr>
              <a:t>0692  68 20 13</a:t>
            </a:r>
          </a:p>
        </p:txBody>
      </p:sp>
      <p:pic>
        <p:nvPicPr>
          <p:cNvPr id="14" name="Picture 6">
            <a:extLst>
              <a:ext uri="{FF2B5EF4-FFF2-40B4-BE49-F238E27FC236}">
                <a16:creationId xmlns:a16="http://schemas.microsoft.com/office/drawing/2014/main" id="{F0601554-0A1D-43B4-B3EC-64E78164E8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85" y="3483879"/>
            <a:ext cx="882159" cy="1010774"/>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55">
            <a:extLst>
              <a:ext uri="{FF2B5EF4-FFF2-40B4-BE49-F238E27FC236}">
                <a16:creationId xmlns:a16="http://schemas.microsoft.com/office/drawing/2014/main" id="{DAAE831F-8E49-4A03-8E67-580F9D546B39}"/>
              </a:ext>
            </a:extLst>
          </p:cNvPr>
          <p:cNvSpPr txBox="1"/>
          <p:nvPr/>
        </p:nvSpPr>
        <p:spPr>
          <a:xfrm>
            <a:off x="-50260" y="4506796"/>
            <a:ext cx="1227567"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Olivier NALLAMA</a:t>
            </a:r>
          </a:p>
          <a:p>
            <a:pPr algn="ctr" fontAlgn="auto">
              <a:spcBef>
                <a:spcPts val="0"/>
              </a:spcBef>
              <a:spcAft>
                <a:spcPts val="0"/>
              </a:spcAft>
              <a:defRPr/>
            </a:pPr>
            <a:r>
              <a:rPr lang="fr-FR" sz="900" b="1" dirty="0">
                <a:solidFill>
                  <a:schemeClr val="accent4">
                    <a:lumMod val="75000"/>
                  </a:schemeClr>
                </a:solidFill>
              </a:rPr>
              <a:t>0692 76 58 32</a:t>
            </a:r>
          </a:p>
        </p:txBody>
      </p:sp>
      <p:sp>
        <p:nvSpPr>
          <p:cNvPr id="22" name="ZoneTexte 21">
            <a:extLst>
              <a:ext uri="{FF2B5EF4-FFF2-40B4-BE49-F238E27FC236}">
                <a16:creationId xmlns:a16="http://schemas.microsoft.com/office/drawing/2014/main" id="{8DECC095-9041-47E5-98FD-B1B720305F98}"/>
              </a:ext>
            </a:extLst>
          </p:cNvPr>
          <p:cNvSpPr txBox="1"/>
          <p:nvPr/>
        </p:nvSpPr>
        <p:spPr>
          <a:xfrm>
            <a:off x="1897956" y="79439"/>
            <a:ext cx="3130837" cy="338554"/>
          </a:xfrm>
          <a:prstGeom prst="rect">
            <a:avLst/>
          </a:prstGeom>
          <a:noFill/>
          <a:ln w="19050">
            <a:solidFill>
              <a:schemeClr val="accent4">
                <a:lumMod val="75000"/>
              </a:schemeClr>
            </a:solidFill>
          </a:ln>
        </p:spPr>
        <p:txBody>
          <a:bodyPr wrap="square" lIns="0" rtlCol="0">
            <a:spAutoFit/>
          </a:bodyPr>
          <a:lstStyle/>
          <a:p>
            <a:pPr algn="ctr"/>
            <a:r>
              <a:rPr lang="fr-FR" sz="1600" b="1" dirty="0">
                <a:solidFill>
                  <a:schemeClr val="accent4">
                    <a:lumMod val="50000"/>
                  </a:schemeClr>
                </a:solidFill>
              </a:rPr>
              <a:t> Nos candidates et candidats au CSE</a:t>
            </a:r>
            <a:endParaRPr lang="fr-FR" sz="1600" b="1" dirty="0">
              <a:solidFill>
                <a:schemeClr val="accent4">
                  <a:lumMod val="50000"/>
                </a:schemeClr>
              </a:solidFill>
              <a:latin typeface="Traditional Arabic" panose="02020603050405020304" pitchFamily="18" charset="-78"/>
              <a:cs typeface="Traditional Arabic" panose="02020603050405020304" pitchFamily="18" charset="-78"/>
            </a:endParaRPr>
          </a:p>
        </p:txBody>
      </p:sp>
      <p:pic>
        <p:nvPicPr>
          <p:cNvPr id="26" name="Image 25">
            <a:extLst>
              <a:ext uri="{FF2B5EF4-FFF2-40B4-BE49-F238E27FC236}">
                <a16:creationId xmlns:a16="http://schemas.microsoft.com/office/drawing/2014/main" id="{0D5D1E94-20DC-4016-8167-E76519F59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744" y="9477348"/>
            <a:ext cx="1298927" cy="402134"/>
          </a:xfrm>
          <a:prstGeom prst="rect">
            <a:avLst/>
          </a:prstGeom>
        </p:spPr>
      </p:pic>
      <p:pic>
        <p:nvPicPr>
          <p:cNvPr id="27" name="Image 1">
            <a:extLst>
              <a:ext uri="{FF2B5EF4-FFF2-40B4-BE49-F238E27FC236}">
                <a16:creationId xmlns:a16="http://schemas.microsoft.com/office/drawing/2014/main" id="{803E30B2-D8E7-4A5B-A4B4-9D861C36C8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16" y="9299042"/>
            <a:ext cx="395938" cy="502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A455FF63-97D3-4482-9A2C-5D74F36D6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3039" y="561189"/>
            <a:ext cx="938472" cy="1088405"/>
          </a:xfrm>
          <a:prstGeom prst="rect">
            <a:avLst/>
          </a:prstGeom>
          <a:effectLst>
            <a:softEdge rad="31750"/>
          </a:effectLst>
        </p:spPr>
      </p:pic>
      <p:pic>
        <p:nvPicPr>
          <p:cNvPr id="35" name="Picture 4">
            <a:extLst>
              <a:ext uri="{FF2B5EF4-FFF2-40B4-BE49-F238E27FC236}">
                <a16:creationId xmlns:a16="http://schemas.microsoft.com/office/drawing/2014/main" id="{782EA417-E51D-4D3E-91AC-5B73D2041E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0777" y="550443"/>
            <a:ext cx="886536" cy="114259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55">
            <a:extLst>
              <a:ext uri="{FF2B5EF4-FFF2-40B4-BE49-F238E27FC236}">
                <a16:creationId xmlns:a16="http://schemas.microsoft.com/office/drawing/2014/main" id="{1F08EB26-9F2A-4C28-8FD1-FAE3A24B812E}"/>
              </a:ext>
            </a:extLst>
          </p:cNvPr>
          <p:cNvSpPr txBox="1"/>
          <p:nvPr/>
        </p:nvSpPr>
        <p:spPr>
          <a:xfrm>
            <a:off x="950903" y="1685596"/>
            <a:ext cx="1386284" cy="507831"/>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Fabio GRONDIN</a:t>
            </a:r>
          </a:p>
          <a:p>
            <a:pPr algn="ctr" fontAlgn="auto">
              <a:spcBef>
                <a:spcPts val="0"/>
              </a:spcBef>
              <a:spcAft>
                <a:spcPts val="0"/>
              </a:spcAft>
              <a:defRPr/>
            </a:pPr>
            <a:r>
              <a:rPr lang="fr-FR" sz="900" b="1" dirty="0">
                <a:solidFill>
                  <a:schemeClr val="accent4">
                    <a:lumMod val="75000"/>
                  </a:schemeClr>
                </a:solidFill>
              </a:rPr>
              <a:t>0692 69 75  04</a:t>
            </a:r>
          </a:p>
          <a:p>
            <a:pPr algn="ctr" fontAlgn="auto">
              <a:spcBef>
                <a:spcPts val="0"/>
              </a:spcBef>
              <a:spcAft>
                <a:spcPts val="0"/>
              </a:spcAft>
              <a:defRPr/>
            </a:pPr>
            <a:endParaRPr lang="fr-FR" sz="900" b="1" dirty="0">
              <a:solidFill>
                <a:schemeClr val="accent4">
                  <a:lumMod val="75000"/>
                </a:schemeClr>
              </a:solidFill>
            </a:endParaRPr>
          </a:p>
        </p:txBody>
      </p:sp>
      <p:sp>
        <p:nvSpPr>
          <p:cNvPr id="38" name="ZoneTexte 55">
            <a:extLst>
              <a:ext uri="{FF2B5EF4-FFF2-40B4-BE49-F238E27FC236}">
                <a16:creationId xmlns:a16="http://schemas.microsoft.com/office/drawing/2014/main" id="{6C07295C-D4DF-44CE-AA3D-C3F7039986C0}"/>
              </a:ext>
            </a:extLst>
          </p:cNvPr>
          <p:cNvSpPr txBox="1"/>
          <p:nvPr/>
        </p:nvSpPr>
        <p:spPr>
          <a:xfrm>
            <a:off x="5445224" y="1687456"/>
            <a:ext cx="1624707"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Yohan MAILLOT</a:t>
            </a:r>
          </a:p>
          <a:p>
            <a:pPr algn="ctr" fontAlgn="auto">
              <a:spcBef>
                <a:spcPts val="0"/>
              </a:spcBef>
              <a:spcAft>
                <a:spcPts val="0"/>
              </a:spcAft>
              <a:defRPr/>
            </a:pPr>
            <a:r>
              <a:rPr lang="fr-FR" sz="900" b="1" dirty="0">
                <a:solidFill>
                  <a:schemeClr val="accent4">
                    <a:lumMod val="75000"/>
                  </a:schemeClr>
                </a:solidFill>
              </a:rPr>
              <a:t>0692  01 40 88</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1129" y="546049"/>
            <a:ext cx="819667" cy="1094351"/>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47" y="548418"/>
            <a:ext cx="846757" cy="1142593"/>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45" y="1696600"/>
            <a:ext cx="11398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4993" y="1983073"/>
            <a:ext cx="891871" cy="109330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7436" y="3093354"/>
            <a:ext cx="1146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4810" y="6528411"/>
            <a:ext cx="801459" cy="106432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11858" y="7611558"/>
            <a:ext cx="13414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931" y="2195140"/>
            <a:ext cx="865187" cy="87153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9587" y="3456717"/>
            <a:ext cx="835027" cy="120174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1919" y="4662043"/>
            <a:ext cx="9445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7909" y="4810400"/>
            <a:ext cx="854075" cy="121920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865" y="6005807"/>
            <a:ext cx="1298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93" y="3100283"/>
            <a:ext cx="13414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7754" y="9696127"/>
            <a:ext cx="2689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62393" y="9708827"/>
            <a:ext cx="785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Image 38">
            <a:extLst>
              <a:ext uri="{FF2B5EF4-FFF2-40B4-BE49-F238E27FC236}">
                <a16:creationId xmlns:a16="http://schemas.microsoft.com/office/drawing/2014/main" id="{3A84A2B8-4A74-47FF-9AA5-E2B709235EF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02239" y="8300187"/>
            <a:ext cx="1631432" cy="943671"/>
          </a:xfrm>
          <a:prstGeom prst="rect">
            <a:avLst/>
          </a:prstGeom>
        </p:spPr>
      </p:pic>
      <p:pic>
        <p:nvPicPr>
          <p:cNvPr id="41" name="Image 40">
            <a:extLst>
              <a:ext uri="{FF2B5EF4-FFF2-40B4-BE49-F238E27FC236}">
                <a16:creationId xmlns:a16="http://schemas.microsoft.com/office/drawing/2014/main" id="{82411952-A272-4250-BE00-2E6E9C02C3E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33697" y="569633"/>
            <a:ext cx="903333" cy="1129610"/>
          </a:xfrm>
          <a:prstGeom prst="rect">
            <a:avLst/>
          </a:prstGeom>
          <a:effectLst>
            <a:softEdge rad="31750"/>
          </a:effectLst>
        </p:spPr>
      </p:pic>
      <p:pic>
        <p:nvPicPr>
          <p:cNvPr id="5" name="Image 4">
            <a:extLst>
              <a:ext uri="{FF2B5EF4-FFF2-40B4-BE49-F238E27FC236}">
                <a16:creationId xmlns:a16="http://schemas.microsoft.com/office/drawing/2014/main" id="{98D17937-8FEC-4586-8F11-1DCE64ABDA9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40147" y="6352229"/>
            <a:ext cx="860707" cy="1021524"/>
          </a:xfrm>
          <a:prstGeom prst="rect">
            <a:avLst/>
          </a:prstGeom>
        </p:spPr>
      </p:pic>
      <p:pic>
        <p:nvPicPr>
          <p:cNvPr id="9" name="Image 8">
            <a:extLst>
              <a:ext uri="{FF2B5EF4-FFF2-40B4-BE49-F238E27FC236}">
                <a16:creationId xmlns:a16="http://schemas.microsoft.com/office/drawing/2014/main" id="{9C69E5AF-6163-428C-919C-E8E3CC15080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371094" y="561189"/>
            <a:ext cx="819667" cy="1105920"/>
          </a:xfrm>
          <a:prstGeom prst="rect">
            <a:avLst/>
          </a:prstGeom>
        </p:spPr>
      </p:pic>
      <p:sp>
        <p:nvSpPr>
          <p:cNvPr id="53" name="ZoneTexte 55">
            <a:extLst>
              <a:ext uri="{FF2B5EF4-FFF2-40B4-BE49-F238E27FC236}">
                <a16:creationId xmlns:a16="http://schemas.microsoft.com/office/drawing/2014/main" id="{AC1F5063-60FA-4737-AFB8-D764453459C0}"/>
              </a:ext>
            </a:extLst>
          </p:cNvPr>
          <p:cNvSpPr txBox="1"/>
          <p:nvPr/>
        </p:nvSpPr>
        <p:spPr>
          <a:xfrm>
            <a:off x="2098574" y="1675576"/>
            <a:ext cx="1296144"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Julie SORNOM</a:t>
            </a:r>
          </a:p>
          <a:p>
            <a:pPr algn="ctr" fontAlgn="auto">
              <a:spcBef>
                <a:spcPts val="0"/>
              </a:spcBef>
              <a:spcAft>
                <a:spcPts val="0"/>
              </a:spcAft>
              <a:defRPr/>
            </a:pPr>
            <a:r>
              <a:rPr lang="fr-FR" sz="900" b="1" dirty="0">
                <a:solidFill>
                  <a:schemeClr val="accent4">
                    <a:lumMod val="75000"/>
                  </a:schemeClr>
                </a:solidFill>
              </a:rPr>
              <a:t>0692 27 07 66</a:t>
            </a:r>
          </a:p>
        </p:txBody>
      </p:sp>
      <p:sp>
        <p:nvSpPr>
          <p:cNvPr id="59" name="ZoneTexte 55">
            <a:extLst>
              <a:ext uri="{FF2B5EF4-FFF2-40B4-BE49-F238E27FC236}">
                <a16:creationId xmlns:a16="http://schemas.microsoft.com/office/drawing/2014/main" id="{4368D4FB-8DB1-4D66-9EB5-6768A0E438C2}"/>
              </a:ext>
            </a:extLst>
          </p:cNvPr>
          <p:cNvSpPr txBox="1"/>
          <p:nvPr/>
        </p:nvSpPr>
        <p:spPr>
          <a:xfrm>
            <a:off x="4453304" y="1663928"/>
            <a:ext cx="1296144"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a:solidFill>
                  <a:schemeClr val="accent4">
                    <a:lumMod val="75000"/>
                  </a:schemeClr>
                </a:solidFill>
              </a:rPr>
              <a:t>Nelly RIESSER</a:t>
            </a:r>
          </a:p>
          <a:p>
            <a:pPr algn="ctr" fontAlgn="auto">
              <a:spcBef>
                <a:spcPts val="0"/>
              </a:spcBef>
              <a:spcAft>
                <a:spcPts val="0"/>
              </a:spcAft>
              <a:defRPr/>
            </a:pPr>
            <a:r>
              <a:rPr lang="fr-FR" sz="900" b="1" dirty="0">
                <a:solidFill>
                  <a:schemeClr val="accent4">
                    <a:lumMod val="75000"/>
                  </a:schemeClr>
                </a:solidFill>
              </a:rPr>
              <a:t>0692 30 50 52</a:t>
            </a:r>
          </a:p>
        </p:txBody>
      </p:sp>
      <p:sp>
        <p:nvSpPr>
          <p:cNvPr id="60" name="ZoneTexte 55">
            <a:extLst>
              <a:ext uri="{FF2B5EF4-FFF2-40B4-BE49-F238E27FC236}">
                <a16:creationId xmlns:a16="http://schemas.microsoft.com/office/drawing/2014/main" id="{E1392037-E943-4E11-AFEE-23CAD51FF6C1}"/>
              </a:ext>
            </a:extLst>
          </p:cNvPr>
          <p:cNvSpPr txBox="1"/>
          <p:nvPr/>
        </p:nvSpPr>
        <p:spPr>
          <a:xfrm>
            <a:off x="-77572" y="7380852"/>
            <a:ext cx="1296144" cy="369332"/>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fr-FR" sz="900" b="1" dirty="0" err="1">
                <a:solidFill>
                  <a:schemeClr val="accent4">
                    <a:lumMod val="75000"/>
                  </a:schemeClr>
                </a:solidFill>
              </a:rPr>
              <a:t>Annaelle</a:t>
            </a:r>
            <a:r>
              <a:rPr lang="fr-FR" sz="900" b="1" dirty="0">
                <a:solidFill>
                  <a:schemeClr val="accent4">
                    <a:lumMod val="75000"/>
                  </a:schemeClr>
                </a:solidFill>
              </a:rPr>
              <a:t> LEGROS</a:t>
            </a:r>
          </a:p>
          <a:p>
            <a:pPr algn="ctr" fontAlgn="auto">
              <a:spcBef>
                <a:spcPts val="0"/>
              </a:spcBef>
              <a:spcAft>
                <a:spcPts val="0"/>
              </a:spcAft>
              <a:defRPr/>
            </a:pPr>
            <a:r>
              <a:rPr lang="fr-FR" sz="900" b="1" dirty="0">
                <a:solidFill>
                  <a:schemeClr val="accent4">
                    <a:lumMod val="75000"/>
                  </a:schemeClr>
                </a:solidFill>
              </a:rPr>
              <a:t>0692 32 73 96</a:t>
            </a:r>
          </a:p>
        </p:txBody>
      </p:sp>
      <p:sp>
        <p:nvSpPr>
          <p:cNvPr id="61" name="Rectangle à coins arrondis 2">
            <a:extLst>
              <a:ext uri="{FF2B5EF4-FFF2-40B4-BE49-F238E27FC236}">
                <a16:creationId xmlns:a16="http://schemas.microsoft.com/office/drawing/2014/main" id="{367C062D-57BA-441E-A9EC-4663215F9842}"/>
              </a:ext>
            </a:extLst>
          </p:cNvPr>
          <p:cNvSpPr/>
          <p:nvPr/>
        </p:nvSpPr>
        <p:spPr>
          <a:xfrm>
            <a:off x="2513184" y="1975447"/>
            <a:ext cx="1190601" cy="326583"/>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fr-FR" sz="1200" b="1" u="sng" dirty="0">
                <a:solidFill>
                  <a:schemeClr val="tx1"/>
                </a:solidFill>
              </a:rPr>
              <a:t>Missions du CSE</a:t>
            </a:r>
            <a:endParaRPr lang="fr-FR" sz="1200" u="sng" dirty="0">
              <a:solidFill>
                <a:schemeClr val="tx1"/>
              </a:solidFill>
            </a:endParaRPr>
          </a:p>
        </p:txBody>
      </p:sp>
      <p:pic>
        <p:nvPicPr>
          <p:cNvPr id="11" name="Image 10">
            <a:extLst>
              <a:ext uri="{FF2B5EF4-FFF2-40B4-BE49-F238E27FC236}">
                <a16:creationId xmlns:a16="http://schemas.microsoft.com/office/drawing/2014/main" id="{38EC981F-F69E-40F7-B444-1EB8F8BD8F6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H="1">
            <a:off x="5970026" y="5086267"/>
            <a:ext cx="778507" cy="936680"/>
          </a:xfrm>
          <a:prstGeom prst="rect">
            <a:avLst/>
          </a:prstGeom>
        </p:spPr>
      </p:pic>
      <p:sp>
        <p:nvSpPr>
          <p:cNvPr id="50" name="ZoneTexte 49">
            <a:extLst>
              <a:ext uri="{FF2B5EF4-FFF2-40B4-BE49-F238E27FC236}">
                <a16:creationId xmlns:a16="http://schemas.microsoft.com/office/drawing/2014/main" id="{61243748-AC57-4A5A-80EA-21FD2F85553C}"/>
              </a:ext>
            </a:extLst>
          </p:cNvPr>
          <p:cNvSpPr txBox="1"/>
          <p:nvPr/>
        </p:nvSpPr>
        <p:spPr>
          <a:xfrm rot="16200000">
            <a:off x="5618351" y="4597709"/>
            <a:ext cx="2376263" cy="216000"/>
          </a:xfrm>
          <a:prstGeom prst="rect">
            <a:avLst/>
          </a:prstGeom>
          <a:noFill/>
        </p:spPr>
        <p:txBody>
          <a:bodyPr wrap="square" rtlCol="0">
            <a:spAutoFit/>
          </a:bodyPr>
          <a:lstStyle/>
          <a:p>
            <a:r>
              <a:rPr lang="fr-FR" sz="800" dirty="0">
                <a:solidFill>
                  <a:schemeClr val="tx1">
                    <a:lumMod val="65000"/>
                    <a:lumOff val="35000"/>
                  </a:schemeClr>
                </a:solidFill>
              </a:rPr>
              <a:t>Ne pas jeter sur la voie publique</a:t>
            </a:r>
          </a:p>
        </p:txBody>
      </p:sp>
    </p:spTree>
    <p:extLst>
      <p:ext uri="{BB962C8B-B14F-4D97-AF65-F5344CB8AC3E}">
        <p14:creationId xmlns:p14="http://schemas.microsoft.com/office/powerpoint/2010/main" val="287205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4C5C66-DF13-4473-99F4-8C699AA1A6BD}"/>
              </a:ext>
            </a:extLst>
          </p:cNvPr>
          <p:cNvSpPr txBox="1"/>
          <p:nvPr/>
        </p:nvSpPr>
        <p:spPr>
          <a:xfrm>
            <a:off x="368660" y="981332"/>
            <a:ext cx="6120680" cy="738664"/>
          </a:xfrm>
          <a:prstGeom prst="rect">
            <a:avLst/>
          </a:prstGeom>
          <a:noFill/>
        </p:spPr>
        <p:txBody>
          <a:bodyPr wrap="square" rtlCol="0">
            <a:spAutoFit/>
          </a:bodyPr>
          <a:lstStyle/>
          <a:p>
            <a:pPr algn="ctr"/>
            <a:r>
              <a:rPr lang="fr-FR" sz="2400" b="1" dirty="0"/>
              <a:t>Activités Sociales et Culturelles-CSE</a:t>
            </a:r>
          </a:p>
          <a:p>
            <a:pPr algn="ctr"/>
            <a:r>
              <a:rPr lang="fr-FR" dirty="0"/>
              <a:t>Améliorer les conditions de vie et de travail des Salariés</a:t>
            </a:r>
          </a:p>
        </p:txBody>
      </p:sp>
      <p:pic>
        <p:nvPicPr>
          <p:cNvPr id="7" name="Image 1">
            <a:extLst>
              <a:ext uri="{FF2B5EF4-FFF2-40B4-BE49-F238E27FC236}">
                <a16:creationId xmlns:a16="http://schemas.microsoft.com/office/drawing/2014/main" id="{2F3BDAAD-7BAE-4D4C-B265-3EE2C02096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69" y="56456"/>
            <a:ext cx="837956" cy="1063174"/>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0ED1D922-AF63-40F4-A35C-416CDC53D680}"/>
              </a:ext>
            </a:extLst>
          </p:cNvPr>
          <p:cNvSpPr txBox="1"/>
          <p:nvPr/>
        </p:nvSpPr>
        <p:spPr>
          <a:xfrm>
            <a:off x="836712" y="-1036"/>
            <a:ext cx="1290013" cy="1569660"/>
          </a:xfrm>
          <a:prstGeom prst="rect">
            <a:avLst/>
          </a:prstGeom>
          <a:noFill/>
        </p:spPr>
        <p:txBody>
          <a:bodyPr wrap="square" rtlCol="0">
            <a:spAutoFit/>
          </a:bodyPr>
          <a:lstStyle/>
          <a:p>
            <a:pPr algn="ctr"/>
            <a:r>
              <a:rPr lang="fr-FR" sz="9600" b="1" dirty="0">
                <a:solidFill>
                  <a:srgbClr val="FF0000"/>
                </a:solidFill>
                <a:latin typeface="Traditional Arabic" panose="02020603050405020304" pitchFamily="18" charset="-78"/>
                <a:cs typeface="Traditional Arabic" panose="02020603050405020304" pitchFamily="18" charset="-78"/>
              </a:rPr>
              <a:t>G</a:t>
            </a:r>
          </a:p>
        </p:txBody>
      </p:sp>
      <p:sp>
        <p:nvSpPr>
          <p:cNvPr id="9" name="ZoneTexte 8">
            <a:extLst>
              <a:ext uri="{FF2B5EF4-FFF2-40B4-BE49-F238E27FC236}">
                <a16:creationId xmlns:a16="http://schemas.microsoft.com/office/drawing/2014/main" id="{9791119C-E2A5-43E5-9C74-6C5D1EEB6AA4}"/>
              </a:ext>
            </a:extLst>
          </p:cNvPr>
          <p:cNvSpPr txBox="1"/>
          <p:nvPr/>
        </p:nvSpPr>
        <p:spPr>
          <a:xfrm>
            <a:off x="1988840" y="134269"/>
            <a:ext cx="2592288" cy="523220"/>
          </a:xfrm>
          <a:prstGeom prst="rect">
            <a:avLst/>
          </a:prstGeom>
          <a:noFill/>
        </p:spPr>
        <p:txBody>
          <a:bodyPr wrap="square" lIns="0" rtlCol="0">
            <a:spAutoFit/>
          </a:bodyPr>
          <a:lstStyle/>
          <a:p>
            <a:r>
              <a:rPr lang="fr-FR" sz="2800" b="1" dirty="0">
                <a:solidFill>
                  <a:schemeClr val="tx1">
                    <a:lumMod val="75000"/>
                    <a:lumOff val="25000"/>
                  </a:schemeClr>
                </a:solidFill>
                <a:latin typeface="Traditional Arabic" panose="02020603050405020304" pitchFamily="18" charset="-78"/>
                <a:cs typeface="Traditional Arabic" panose="02020603050405020304" pitchFamily="18" charset="-78"/>
              </a:rPr>
              <a:t>ROUPAMA</a:t>
            </a:r>
          </a:p>
        </p:txBody>
      </p:sp>
      <p:sp>
        <p:nvSpPr>
          <p:cNvPr id="10" name="ZoneTexte 9">
            <a:extLst>
              <a:ext uri="{FF2B5EF4-FFF2-40B4-BE49-F238E27FC236}">
                <a16:creationId xmlns:a16="http://schemas.microsoft.com/office/drawing/2014/main" id="{01197862-2087-46F4-A5A3-51A6517C3FEE}"/>
              </a:ext>
            </a:extLst>
          </p:cNvPr>
          <p:cNvSpPr txBox="1"/>
          <p:nvPr/>
        </p:nvSpPr>
        <p:spPr>
          <a:xfrm>
            <a:off x="1990130" y="541348"/>
            <a:ext cx="3672408" cy="523220"/>
          </a:xfrm>
          <a:prstGeom prst="rect">
            <a:avLst/>
          </a:prstGeom>
          <a:noFill/>
        </p:spPr>
        <p:txBody>
          <a:bodyPr wrap="square" lIns="0" rtlCol="0">
            <a:spAutoFit/>
          </a:bodyPr>
          <a:lstStyle/>
          <a:p>
            <a:r>
              <a:rPr lang="fr-FR" sz="2800" b="1" dirty="0">
                <a:solidFill>
                  <a:srgbClr val="FF0000"/>
                </a:solidFill>
                <a:latin typeface="Traditional Arabic" panose="02020603050405020304" pitchFamily="18" charset="-78"/>
                <a:cs typeface="Traditional Arabic" panose="02020603050405020304" pitchFamily="18" charset="-78"/>
              </a:rPr>
              <a:t>ROUPONS#NOUS</a:t>
            </a:r>
          </a:p>
        </p:txBody>
      </p:sp>
      <p:pic>
        <p:nvPicPr>
          <p:cNvPr id="11" name="Picture 3" descr="C:\Users\GF1818\Desktop\instances\UDSG\Tracts\Gazette CGT\puzzle seul.png">
            <a:extLst>
              <a:ext uri="{FF2B5EF4-FFF2-40B4-BE49-F238E27FC236}">
                <a16:creationId xmlns:a16="http://schemas.microsoft.com/office/drawing/2014/main" id="{04B22BF3-7848-4C26-961C-218DA949F7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0797">
            <a:off x="5542600" y="123889"/>
            <a:ext cx="955426" cy="86856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9ACE7E3-FE5E-4E39-A610-021E2E0358F9}"/>
              </a:ext>
            </a:extLst>
          </p:cNvPr>
          <p:cNvSpPr txBox="1"/>
          <p:nvPr/>
        </p:nvSpPr>
        <p:spPr>
          <a:xfrm>
            <a:off x="1269247" y="1693494"/>
            <a:ext cx="3060340" cy="646331"/>
          </a:xfrm>
          <a:prstGeom prst="rect">
            <a:avLst/>
          </a:prstGeom>
          <a:noFill/>
        </p:spPr>
        <p:txBody>
          <a:bodyPr wrap="square" rtlCol="0">
            <a:spAutoFit/>
          </a:bodyPr>
          <a:lstStyle/>
          <a:p>
            <a:r>
              <a:rPr lang="fr-FR" sz="3600" b="1" dirty="0"/>
              <a:t>Notre vision : </a:t>
            </a:r>
          </a:p>
        </p:txBody>
      </p:sp>
      <p:sp>
        <p:nvSpPr>
          <p:cNvPr id="14" name="ZoneTexte 13">
            <a:extLst>
              <a:ext uri="{FF2B5EF4-FFF2-40B4-BE49-F238E27FC236}">
                <a16:creationId xmlns:a16="http://schemas.microsoft.com/office/drawing/2014/main" id="{45EC659B-B968-49EA-B1D7-32CEC5502D92}"/>
              </a:ext>
            </a:extLst>
          </p:cNvPr>
          <p:cNvSpPr txBox="1"/>
          <p:nvPr/>
        </p:nvSpPr>
        <p:spPr>
          <a:xfrm>
            <a:off x="836712" y="3033304"/>
            <a:ext cx="5184576" cy="6740307"/>
          </a:xfrm>
          <a:prstGeom prst="rect">
            <a:avLst/>
          </a:prstGeom>
          <a:noFill/>
        </p:spPr>
        <p:txBody>
          <a:bodyPr wrap="square" rtlCol="0">
            <a:spAutoFit/>
          </a:bodyPr>
          <a:lstStyle/>
          <a:p>
            <a:pPr algn="ctr"/>
            <a:r>
              <a:rPr lang="fr-FR" sz="3600" b="1" u="sng" dirty="0">
                <a:solidFill>
                  <a:srgbClr val="FF0000"/>
                </a:solidFill>
              </a:rPr>
              <a:t>Comment ? </a:t>
            </a:r>
          </a:p>
          <a:p>
            <a:pPr algn="ctr"/>
            <a:r>
              <a:rPr lang="fr-FR" sz="3600" b="1" dirty="0"/>
              <a:t>La parole aux salariés !</a:t>
            </a:r>
          </a:p>
          <a:p>
            <a:pPr algn="ctr"/>
            <a:r>
              <a:rPr lang="fr-FR" sz="3600" dirty="0"/>
              <a:t>C’est à vous de décider en matières d’ASC : </a:t>
            </a:r>
          </a:p>
          <a:p>
            <a:pPr marL="571500" indent="-571500" algn="ctr">
              <a:buFontTx/>
              <a:buChar char="-"/>
            </a:pPr>
            <a:r>
              <a:rPr lang="fr-FR" sz="3600" dirty="0"/>
              <a:t>Voyages,</a:t>
            </a:r>
          </a:p>
          <a:p>
            <a:pPr marL="571500" indent="-571500" algn="ctr">
              <a:buFontTx/>
              <a:buChar char="-"/>
            </a:pPr>
            <a:r>
              <a:rPr lang="fr-FR" sz="3600" dirty="0"/>
              <a:t>Enfants, </a:t>
            </a:r>
          </a:p>
          <a:p>
            <a:pPr marL="571500" indent="-571500" algn="ctr">
              <a:buFontTx/>
              <a:buChar char="-"/>
            </a:pPr>
            <a:r>
              <a:rPr lang="fr-FR" sz="3600" dirty="0"/>
              <a:t>Activités, </a:t>
            </a:r>
          </a:p>
          <a:p>
            <a:pPr marL="571500" indent="-571500" algn="ctr">
              <a:buFontTx/>
              <a:buChar char="-"/>
            </a:pPr>
            <a:r>
              <a:rPr lang="fr-FR" sz="3600" dirty="0"/>
              <a:t>Soirées,</a:t>
            </a:r>
          </a:p>
          <a:p>
            <a:pPr marL="571500" indent="-571500" algn="ctr">
              <a:buFontTx/>
              <a:buChar char="-"/>
            </a:pPr>
            <a:r>
              <a:rPr lang="fr-FR" sz="3600" dirty="0"/>
              <a:t>Loisirs, </a:t>
            </a:r>
          </a:p>
          <a:p>
            <a:pPr marL="571500" indent="-571500" algn="ctr">
              <a:buFontTx/>
              <a:buChar char="-"/>
            </a:pPr>
            <a:r>
              <a:rPr lang="fr-FR" sz="3600" dirty="0"/>
              <a:t>Sport,</a:t>
            </a:r>
          </a:p>
          <a:p>
            <a:pPr marL="571500" indent="-571500" algn="ctr">
              <a:buFontTx/>
              <a:buChar char="-"/>
            </a:pPr>
            <a:r>
              <a:rPr lang="fr-FR" sz="3600" dirty="0"/>
              <a:t>Famille,</a:t>
            </a:r>
          </a:p>
          <a:p>
            <a:pPr marL="571500" indent="-571500" algn="ctr">
              <a:buFontTx/>
              <a:buChar char="-"/>
            </a:pPr>
            <a:r>
              <a:rPr lang="fr-FR" sz="3600" dirty="0"/>
              <a:t>Etc. …</a:t>
            </a:r>
          </a:p>
        </p:txBody>
      </p:sp>
      <p:pic>
        <p:nvPicPr>
          <p:cNvPr id="19" name="Image 18">
            <a:extLst>
              <a:ext uri="{FF2B5EF4-FFF2-40B4-BE49-F238E27FC236}">
                <a16:creationId xmlns:a16="http://schemas.microsoft.com/office/drawing/2014/main" id="{2B0DB161-259A-4CD0-9CBE-A35C4CEF0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624" y="1714227"/>
            <a:ext cx="1943100" cy="1123950"/>
          </a:xfrm>
          <a:prstGeom prst="rect">
            <a:avLst/>
          </a:prstGeom>
        </p:spPr>
      </p:pic>
      <p:pic>
        <p:nvPicPr>
          <p:cNvPr id="3" name="Image 2">
            <a:extLst>
              <a:ext uri="{FF2B5EF4-FFF2-40B4-BE49-F238E27FC236}">
                <a16:creationId xmlns:a16="http://schemas.microsoft.com/office/drawing/2014/main" id="{6F4A8DCB-D2B2-49CC-A77D-7DDDE84AB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63" y="2362777"/>
            <a:ext cx="3057525" cy="742950"/>
          </a:xfrm>
          <a:prstGeom prst="rect">
            <a:avLst/>
          </a:prstGeom>
        </p:spPr>
      </p:pic>
      <p:pic>
        <p:nvPicPr>
          <p:cNvPr id="12" name="Image 11">
            <a:extLst>
              <a:ext uri="{FF2B5EF4-FFF2-40B4-BE49-F238E27FC236}">
                <a16:creationId xmlns:a16="http://schemas.microsoft.com/office/drawing/2014/main" id="{AD650262-F1BD-4FC0-97E3-23BEE6E1E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4833" y="2952500"/>
            <a:ext cx="1562100" cy="733425"/>
          </a:xfrm>
          <a:prstGeom prst="rect">
            <a:avLst/>
          </a:prstGeom>
        </p:spPr>
      </p:pic>
      <p:pic>
        <p:nvPicPr>
          <p:cNvPr id="16" name="Image 15">
            <a:extLst>
              <a:ext uri="{FF2B5EF4-FFF2-40B4-BE49-F238E27FC236}">
                <a16:creationId xmlns:a16="http://schemas.microsoft.com/office/drawing/2014/main" id="{AB5EA0BA-3381-4A9F-84BD-D475200A5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963" y="8179809"/>
            <a:ext cx="2200275" cy="1171575"/>
          </a:xfrm>
          <a:prstGeom prst="rect">
            <a:avLst/>
          </a:prstGeom>
        </p:spPr>
      </p:pic>
      <p:pic>
        <p:nvPicPr>
          <p:cNvPr id="21" name="Image 20">
            <a:extLst>
              <a:ext uri="{FF2B5EF4-FFF2-40B4-BE49-F238E27FC236}">
                <a16:creationId xmlns:a16="http://schemas.microsoft.com/office/drawing/2014/main" id="{CF529145-645C-46A5-A5C8-0B33FCF589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1107" y="6561662"/>
            <a:ext cx="2057400" cy="1133475"/>
          </a:xfrm>
          <a:prstGeom prst="rect">
            <a:avLst/>
          </a:prstGeom>
        </p:spPr>
      </p:pic>
      <p:pic>
        <p:nvPicPr>
          <p:cNvPr id="23" name="Image 22">
            <a:extLst>
              <a:ext uri="{FF2B5EF4-FFF2-40B4-BE49-F238E27FC236}">
                <a16:creationId xmlns:a16="http://schemas.microsoft.com/office/drawing/2014/main" id="{D96EDA58-199A-4629-A354-F043F6014A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4833" y="4999781"/>
            <a:ext cx="1847850" cy="962025"/>
          </a:xfrm>
          <a:prstGeom prst="rect">
            <a:avLst/>
          </a:prstGeom>
        </p:spPr>
      </p:pic>
      <p:pic>
        <p:nvPicPr>
          <p:cNvPr id="25" name="Image 24">
            <a:extLst>
              <a:ext uri="{FF2B5EF4-FFF2-40B4-BE49-F238E27FC236}">
                <a16:creationId xmlns:a16="http://schemas.microsoft.com/office/drawing/2014/main" id="{E48AE5B1-30B2-4430-8236-B0CEC1325F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7160559"/>
            <a:ext cx="2190750" cy="2324100"/>
          </a:xfrm>
          <a:prstGeom prst="rect">
            <a:avLst/>
          </a:prstGeom>
        </p:spPr>
      </p:pic>
      <p:pic>
        <p:nvPicPr>
          <p:cNvPr id="27" name="Image 26">
            <a:extLst>
              <a:ext uri="{FF2B5EF4-FFF2-40B4-BE49-F238E27FC236}">
                <a16:creationId xmlns:a16="http://schemas.microsoft.com/office/drawing/2014/main" id="{D6C00161-BB0D-41F0-81F1-55B0288855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781" y="5522790"/>
            <a:ext cx="1911926" cy="1211175"/>
          </a:xfrm>
          <a:prstGeom prst="rect">
            <a:avLst/>
          </a:prstGeom>
        </p:spPr>
      </p:pic>
      <p:sp>
        <p:nvSpPr>
          <p:cNvPr id="18" name="ZoneTexte 17">
            <a:extLst>
              <a:ext uri="{FF2B5EF4-FFF2-40B4-BE49-F238E27FC236}">
                <a16:creationId xmlns:a16="http://schemas.microsoft.com/office/drawing/2014/main" id="{25D78C19-73BB-461C-876A-9B802424E744}"/>
              </a:ext>
            </a:extLst>
          </p:cNvPr>
          <p:cNvSpPr txBox="1"/>
          <p:nvPr/>
        </p:nvSpPr>
        <p:spPr>
          <a:xfrm rot="16200000">
            <a:off x="5559270" y="4885043"/>
            <a:ext cx="2376263" cy="216000"/>
          </a:xfrm>
          <a:prstGeom prst="rect">
            <a:avLst/>
          </a:prstGeom>
          <a:noFill/>
        </p:spPr>
        <p:txBody>
          <a:bodyPr wrap="square" rtlCol="0">
            <a:spAutoFit/>
          </a:bodyPr>
          <a:lstStyle/>
          <a:p>
            <a:r>
              <a:rPr lang="fr-FR" sz="800" dirty="0">
                <a:solidFill>
                  <a:schemeClr val="tx1">
                    <a:lumMod val="65000"/>
                    <a:lumOff val="35000"/>
                  </a:schemeClr>
                </a:solidFill>
              </a:rPr>
              <a:t>Ne pas jeter sur la voie publique</a:t>
            </a:r>
          </a:p>
        </p:txBody>
      </p:sp>
    </p:spTree>
    <p:extLst>
      <p:ext uri="{BB962C8B-B14F-4D97-AF65-F5344CB8AC3E}">
        <p14:creationId xmlns:p14="http://schemas.microsoft.com/office/powerpoint/2010/main" val="17517993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Format A4 (210 x 297 mm)</PresentationFormat>
  <Paragraphs>121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MV Boli</vt:lpstr>
      <vt:lpstr>Traditional Arabic</vt:lpstr>
      <vt:lpstr>Thème Office</vt:lpstr>
      <vt:lpstr>Présentation PowerPoint</vt:lpstr>
      <vt:lpstr>Présentation PowerPoint</vt:lpstr>
      <vt:lpstr>Présentation PowerPoint</vt:lpstr>
    </vt:vector>
  </TitlesOfParts>
  <Company>Groupama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CGT</dc:creator>
  <cp:lastModifiedBy>cgtr regionsud</cp:lastModifiedBy>
  <cp:revision>415</cp:revision>
  <cp:lastPrinted>2018-11-08T14:16:06Z</cp:lastPrinted>
  <dcterms:created xsi:type="dcterms:W3CDTF">2014-12-15T13:30:59Z</dcterms:created>
  <dcterms:modified xsi:type="dcterms:W3CDTF">2019-04-01T15:17:44Z</dcterms:modified>
</cp:coreProperties>
</file>