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1F3A679-0047-4241-B4AE-592DDDC7A787}" type="datetimeFigureOut">
              <a:rPr lang="fr-FR" smtClean="0"/>
              <a:t>13/02/2014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C61B9E-EAFB-4997-A962-8483C1716C61}" type="slidenum">
              <a:rPr lang="fr-FR" smtClean="0"/>
              <a:t>‹N°›</a:t>
            </a:fld>
            <a:endParaRPr lang="fr-FR"/>
          </a:p>
        </p:txBody>
      </p:sp>
    </p:spTree>
    <p:extLst>
      <p:ext uri="{BB962C8B-B14F-4D97-AF65-F5344CB8AC3E}">
        <p14:creationId xmlns:p14="http://schemas.microsoft.com/office/powerpoint/2010/main" val="688055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F3A679-0047-4241-B4AE-592DDDC7A787}" type="datetimeFigureOut">
              <a:rPr lang="fr-FR" smtClean="0"/>
              <a:t>13/02/2014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C61B9E-EAFB-4997-A962-8483C1716C61}" type="slidenum">
              <a:rPr lang="fr-FR" smtClean="0"/>
              <a:t>‹N°›</a:t>
            </a:fld>
            <a:endParaRPr lang="fr-FR"/>
          </a:p>
        </p:txBody>
      </p:sp>
    </p:spTree>
    <p:extLst>
      <p:ext uri="{BB962C8B-B14F-4D97-AF65-F5344CB8AC3E}">
        <p14:creationId xmlns:p14="http://schemas.microsoft.com/office/powerpoint/2010/main" val="2869590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F3A679-0047-4241-B4AE-592DDDC7A787}" type="datetimeFigureOut">
              <a:rPr lang="fr-FR" smtClean="0"/>
              <a:t>13/02/2014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C61B9E-EAFB-4997-A962-8483C1716C61}" type="slidenum">
              <a:rPr lang="fr-FR" smtClean="0"/>
              <a:t>‹N°›</a:t>
            </a:fld>
            <a:endParaRPr lang="fr-FR"/>
          </a:p>
        </p:txBody>
      </p:sp>
    </p:spTree>
    <p:extLst>
      <p:ext uri="{BB962C8B-B14F-4D97-AF65-F5344CB8AC3E}">
        <p14:creationId xmlns:p14="http://schemas.microsoft.com/office/powerpoint/2010/main" val="507248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F3A679-0047-4241-B4AE-592DDDC7A787}" type="datetimeFigureOut">
              <a:rPr lang="fr-FR" smtClean="0"/>
              <a:t>13/02/2014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C61B9E-EAFB-4997-A962-8483C1716C61}" type="slidenum">
              <a:rPr lang="fr-FR" smtClean="0"/>
              <a:t>‹N°›</a:t>
            </a:fld>
            <a:endParaRPr lang="fr-FR"/>
          </a:p>
        </p:txBody>
      </p:sp>
    </p:spTree>
    <p:extLst>
      <p:ext uri="{BB962C8B-B14F-4D97-AF65-F5344CB8AC3E}">
        <p14:creationId xmlns:p14="http://schemas.microsoft.com/office/powerpoint/2010/main" val="3269748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1F3A679-0047-4241-B4AE-592DDDC7A787}" type="datetimeFigureOut">
              <a:rPr lang="fr-FR" smtClean="0"/>
              <a:t>13/02/2014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8C61B9E-EAFB-4997-A962-8483C1716C61}" type="slidenum">
              <a:rPr lang="fr-FR" smtClean="0"/>
              <a:t>‹N°›</a:t>
            </a:fld>
            <a:endParaRPr lang="fr-FR"/>
          </a:p>
        </p:txBody>
      </p:sp>
    </p:spTree>
    <p:extLst>
      <p:ext uri="{BB962C8B-B14F-4D97-AF65-F5344CB8AC3E}">
        <p14:creationId xmlns:p14="http://schemas.microsoft.com/office/powerpoint/2010/main" val="2022387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1F3A679-0047-4241-B4AE-592DDDC7A787}" type="datetimeFigureOut">
              <a:rPr lang="fr-FR" smtClean="0"/>
              <a:t>13/02/2014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8C61B9E-EAFB-4997-A962-8483C1716C61}" type="slidenum">
              <a:rPr lang="fr-FR" smtClean="0"/>
              <a:t>‹N°›</a:t>
            </a:fld>
            <a:endParaRPr lang="fr-FR"/>
          </a:p>
        </p:txBody>
      </p:sp>
    </p:spTree>
    <p:extLst>
      <p:ext uri="{BB962C8B-B14F-4D97-AF65-F5344CB8AC3E}">
        <p14:creationId xmlns:p14="http://schemas.microsoft.com/office/powerpoint/2010/main" val="3552824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1F3A679-0047-4241-B4AE-592DDDC7A787}" type="datetimeFigureOut">
              <a:rPr lang="fr-FR" smtClean="0"/>
              <a:t>13/02/2014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8C61B9E-EAFB-4997-A962-8483C1716C61}" type="slidenum">
              <a:rPr lang="fr-FR" smtClean="0"/>
              <a:t>‹N°›</a:t>
            </a:fld>
            <a:endParaRPr lang="fr-FR"/>
          </a:p>
        </p:txBody>
      </p:sp>
    </p:spTree>
    <p:extLst>
      <p:ext uri="{BB962C8B-B14F-4D97-AF65-F5344CB8AC3E}">
        <p14:creationId xmlns:p14="http://schemas.microsoft.com/office/powerpoint/2010/main" val="613624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1F3A679-0047-4241-B4AE-592DDDC7A787}" type="datetimeFigureOut">
              <a:rPr lang="fr-FR" smtClean="0"/>
              <a:t>13/02/2014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8C61B9E-EAFB-4997-A962-8483C1716C61}" type="slidenum">
              <a:rPr lang="fr-FR" smtClean="0"/>
              <a:t>‹N°›</a:t>
            </a:fld>
            <a:endParaRPr lang="fr-FR"/>
          </a:p>
        </p:txBody>
      </p:sp>
    </p:spTree>
    <p:extLst>
      <p:ext uri="{BB962C8B-B14F-4D97-AF65-F5344CB8AC3E}">
        <p14:creationId xmlns:p14="http://schemas.microsoft.com/office/powerpoint/2010/main" val="2475590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1F3A679-0047-4241-B4AE-592DDDC7A787}" type="datetimeFigureOut">
              <a:rPr lang="fr-FR" smtClean="0"/>
              <a:t>13/02/2014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8C61B9E-EAFB-4997-A962-8483C1716C61}" type="slidenum">
              <a:rPr lang="fr-FR" smtClean="0"/>
              <a:t>‹N°›</a:t>
            </a:fld>
            <a:endParaRPr lang="fr-FR"/>
          </a:p>
        </p:txBody>
      </p:sp>
    </p:spTree>
    <p:extLst>
      <p:ext uri="{BB962C8B-B14F-4D97-AF65-F5344CB8AC3E}">
        <p14:creationId xmlns:p14="http://schemas.microsoft.com/office/powerpoint/2010/main" val="63993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1F3A679-0047-4241-B4AE-592DDDC7A787}" type="datetimeFigureOut">
              <a:rPr lang="fr-FR" smtClean="0"/>
              <a:t>13/02/2014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8C61B9E-EAFB-4997-A962-8483C1716C61}" type="slidenum">
              <a:rPr lang="fr-FR" smtClean="0"/>
              <a:t>‹N°›</a:t>
            </a:fld>
            <a:endParaRPr lang="fr-FR"/>
          </a:p>
        </p:txBody>
      </p:sp>
    </p:spTree>
    <p:extLst>
      <p:ext uri="{BB962C8B-B14F-4D97-AF65-F5344CB8AC3E}">
        <p14:creationId xmlns:p14="http://schemas.microsoft.com/office/powerpoint/2010/main" val="494764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1F3A679-0047-4241-B4AE-592DDDC7A787}" type="datetimeFigureOut">
              <a:rPr lang="fr-FR" smtClean="0"/>
              <a:t>13/02/2014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8C61B9E-EAFB-4997-A962-8483C1716C61}" type="slidenum">
              <a:rPr lang="fr-FR" smtClean="0"/>
              <a:t>‹N°›</a:t>
            </a:fld>
            <a:endParaRPr lang="fr-FR"/>
          </a:p>
        </p:txBody>
      </p:sp>
    </p:spTree>
    <p:extLst>
      <p:ext uri="{BB962C8B-B14F-4D97-AF65-F5344CB8AC3E}">
        <p14:creationId xmlns:p14="http://schemas.microsoft.com/office/powerpoint/2010/main" val="90624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3A679-0047-4241-B4AE-592DDDC7A787}" type="datetimeFigureOut">
              <a:rPr lang="fr-FR" smtClean="0"/>
              <a:t>13/02/2014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61B9E-EAFB-4997-A962-8483C1716C61}" type="slidenum">
              <a:rPr lang="fr-FR" smtClean="0"/>
              <a:t>‹N°›</a:t>
            </a:fld>
            <a:endParaRPr lang="fr-FR"/>
          </a:p>
        </p:txBody>
      </p:sp>
    </p:spTree>
    <p:extLst>
      <p:ext uri="{BB962C8B-B14F-4D97-AF65-F5344CB8AC3E}">
        <p14:creationId xmlns:p14="http://schemas.microsoft.com/office/powerpoint/2010/main" val="2527391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352000" cy="6024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0216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62038"/>
            <a:ext cx="7776864"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44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57250"/>
            <a:ext cx="8064896"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498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188" y="514350"/>
            <a:ext cx="4619625"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953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consignes de travail </a:t>
            </a:r>
            <a:endParaRPr lang="fr-FR" dirty="0"/>
          </a:p>
        </p:txBody>
      </p:sp>
      <p:sp>
        <p:nvSpPr>
          <p:cNvPr id="3" name="Espace réservé du contenu 2"/>
          <p:cNvSpPr>
            <a:spLocks noGrp="1"/>
          </p:cNvSpPr>
          <p:nvPr>
            <p:ph idx="1"/>
          </p:nvPr>
        </p:nvSpPr>
        <p:spPr>
          <a:xfrm>
            <a:off x="457200" y="1600201"/>
            <a:ext cx="8229600" cy="3701008"/>
          </a:xfrm>
        </p:spPr>
        <p:txBody>
          <a:bodyPr>
            <a:normAutofit fontScale="25000" lnSpcReduction="20000"/>
          </a:bodyPr>
          <a:lstStyle/>
          <a:p>
            <a:pPr marL="0" indent="0">
              <a:buNone/>
            </a:pPr>
            <a:r>
              <a:rPr lang="fr-FR" sz="4800" b="1" dirty="0" smtClean="0"/>
              <a:t>1</a:t>
            </a:r>
            <a:r>
              <a:rPr lang="fr-FR" sz="4800" b="1" baseline="30000" dirty="0" smtClean="0"/>
              <a:t>ère</a:t>
            </a:r>
            <a:r>
              <a:rPr lang="fr-FR" sz="4800" b="1" dirty="0" smtClean="0"/>
              <a:t> partie : présentation </a:t>
            </a:r>
          </a:p>
          <a:p>
            <a:r>
              <a:rPr lang="fr-FR" sz="4800" dirty="0" smtClean="0"/>
              <a:t>Quels sont les atouts de Grenoble pour être un « territoire de l’innovation » ?</a:t>
            </a:r>
          </a:p>
          <a:p>
            <a:r>
              <a:rPr lang="fr-FR" sz="4800" dirty="0" smtClean="0"/>
              <a:t>Comment le milieu de « montagne » est-il aménagé  ? Est-il un obstacle pour connecter Grenoble au reste de l’espace français et à l’espace européen ou mondial ? </a:t>
            </a:r>
          </a:p>
          <a:p>
            <a:r>
              <a:rPr lang="fr-FR" sz="4800" dirty="0" smtClean="0"/>
              <a:t>Quelle est la place de Grenoble dans l’espace français en termes d’innovation industrielle ? </a:t>
            </a:r>
          </a:p>
          <a:p>
            <a:pPr marL="0" indent="0">
              <a:buNone/>
            </a:pPr>
            <a:r>
              <a:rPr lang="fr-FR" sz="4800" b="1" dirty="0" smtClean="0"/>
              <a:t>2</a:t>
            </a:r>
            <a:r>
              <a:rPr lang="fr-FR" sz="4800" b="1" baseline="30000" dirty="0" smtClean="0"/>
              <a:t>ème</a:t>
            </a:r>
            <a:r>
              <a:rPr lang="fr-FR" sz="4800" b="1" dirty="0" smtClean="0"/>
              <a:t> partie : les acteurs industriels</a:t>
            </a:r>
          </a:p>
          <a:p>
            <a:r>
              <a:rPr lang="fr-FR" sz="4800" dirty="0"/>
              <a:t>De quelles industries s’agit-il ? </a:t>
            </a:r>
            <a:r>
              <a:rPr lang="fr-FR" sz="4800" dirty="0" smtClean="0"/>
              <a:t>Quel est le rôle de la formation dans ce type d’industries ? </a:t>
            </a:r>
            <a:endParaRPr lang="fr-FR" sz="4800" dirty="0"/>
          </a:p>
          <a:p>
            <a:r>
              <a:rPr lang="fr-FR" sz="4800" dirty="0" smtClean="0"/>
              <a:t>Décrivez les paysages industriels à Grenoble et autour de Grenoble. Ce type de paysage peut-il être attractif pour la main d’œuvre de ces entreprises ? </a:t>
            </a:r>
          </a:p>
          <a:p>
            <a:r>
              <a:rPr lang="fr-FR" sz="4800" dirty="0" smtClean="0"/>
              <a:t>Pourquoi l’industrie se localise-t-elle à Grenoble ou aux alentours ? </a:t>
            </a:r>
          </a:p>
          <a:p>
            <a:pPr marL="0" indent="0">
              <a:buNone/>
            </a:pPr>
            <a:r>
              <a:rPr lang="fr-FR" sz="4800" b="1" dirty="0" smtClean="0"/>
              <a:t>3</a:t>
            </a:r>
            <a:r>
              <a:rPr lang="fr-FR" sz="4800" b="1" baseline="30000" dirty="0" smtClean="0"/>
              <a:t>ème</a:t>
            </a:r>
            <a:r>
              <a:rPr lang="fr-FR" sz="4800" b="1" dirty="0" smtClean="0"/>
              <a:t> partie : le projet GIANT</a:t>
            </a:r>
          </a:p>
          <a:p>
            <a:r>
              <a:rPr lang="fr-FR" sz="4800" dirty="0" smtClean="0"/>
              <a:t>En quoi les laboratoires impliqués dans GIANT sont-ils un atout pour la compétitivité du territoire grenoblois ?</a:t>
            </a:r>
          </a:p>
          <a:p>
            <a:r>
              <a:rPr lang="fr-FR" sz="4800" dirty="0" smtClean="0"/>
              <a:t>Quel est l’intérêt de regrouper ces laboratoires dans le même quartier ? </a:t>
            </a:r>
          </a:p>
          <a:p>
            <a:r>
              <a:rPr lang="fr-FR" sz="4800" dirty="0" smtClean="0"/>
              <a:t>En quoi peut-on dire de ce quartier qu’il contribue à la « métropolisation » de la ville ? </a:t>
            </a:r>
          </a:p>
          <a:p>
            <a:pPr marL="0" indent="0">
              <a:buNone/>
            </a:pPr>
            <a:r>
              <a:rPr lang="fr-FR" sz="4800" b="1" dirty="0" smtClean="0"/>
              <a:t>4</a:t>
            </a:r>
            <a:r>
              <a:rPr lang="fr-FR" sz="4800" b="1" baseline="30000" dirty="0" smtClean="0"/>
              <a:t>ème</a:t>
            </a:r>
            <a:r>
              <a:rPr lang="fr-FR" sz="4800" b="1" dirty="0" smtClean="0"/>
              <a:t> partie : le pôle de compétitivité MINALOGIC </a:t>
            </a:r>
          </a:p>
          <a:p>
            <a:r>
              <a:rPr lang="fr-FR" sz="4800" dirty="0" smtClean="0"/>
              <a:t>Quelles sont les spécialités du pôle de compétitivité grenoblois ? </a:t>
            </a:r>
          </a:p>
          <a:p>
            <a:r>
              <a:rPr lang="fr-FR" sz="4800" dirty="0" smtClean="0"/>
              <a:t>Pourquoi Grenoble </a:t>
            </a:r>
            <a:r>
              <a:rPr lang="fr-FR" sz="4800" dirty="0" err="1" smtClean="0"/>
              <a:t>a-t-il</a:t>
            </a:r>
            <a:r>
              <a:rPr lang="fr-FR" sz="4800" dirty="0" smtClean="0"/>
              <a:t> été sélectionné comme « pôle de compétitivité à vocation mondiale » ? </a:t>
            </a:r>
          </a:p>
          <a:p>
            <a:r>
              <a:rPr lang="fr-FR" sz="4800" dirty="0" smtClean="0"/>
              <a:t>La stratégie des pôles de compétitivité est une politique d’aménagement du territoire qui vise non pas à assister des territoires faibles mais au contraire à renforcer ceux dont le potentiel est déjà puissant. Pourquoi ce choix, peut-il être efficace ?</a:t>
            </a:r>
          </a:p>
          <a:p>
            <a:endParaRPr lang="fr-FR" sz="4800" dirty="0"/>
          </a:p>
          <a:p>
            <a:pPr marL="0" indent="0">
              <a:buNone/>
            </a:pPr>
            <a:r>
              <a:rPr lang="fr-FR" sz="4800" b="1" dirty="0" smtClean="0"/>
              <a:t>Bilan :</a:t>
            </a:r>
          </a:p>
          <a:p>
            <a:r>
              <a:rPr lang="fr-FR" sz="4800" dirty="0" smtClean="0"/>
              <a:t>Rédigez une composition organisée sur le sujet suivant : « Grenoble, un territoire de l’innovation ». Vous pouvez vous servir du plan proposé à la page suivante. (1 à 2 pages).</a:t>
            </a:r>
          </a:p>
          <a:p>
            <a:r>
              <a:rPr lang="fr-FR" sz="4800" dirty="0" smtClean="0"/>
              <a:t>Complétez le schéma dont le fond et la légende sont proposés dans les pages suivantes. </a:t>
            </a:r>
          </a:p>
          <a:p>
            <a:endParaRPr lang="fr-FR" dirty="0" smtClean="0"/>
          </a:p>
          <a:p>
            <a:endParaRPr lang="fr-FR" dirty="0"/>
          </a:p>
        </p:txBody>
      </p:sp>
    </p:spTree>
    <p:extLst>
      <p:ext uri="{BB962C8B-B14F-4D97-AF65-F5344CB8AC3E}">
        <p14:creationId xmlns:p14="http://schemas.microsoft.com/office/powerpoint/2010/main" val="1167586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16832"/>
            <a:ext cx="8229600" cy="4209331"/>
          </a:xfrm>
        </p:spPr>
        <p:txBody>
          <a:bodyPr>
            <a:normAutofit fontScale="85000" lnSpcReduction="20000"/>
          </a:bodyPr>
          <a:lstStyle/>
          <a:p>
            <a:pPr marL="0" indent="0" algn="just">
              <a:spcAft>
                <a:spcPts val="0"/>
              </a:spcAft>
              <a:buNone/>
            </a:pPr>
            <a:r>
              <a:rPr lang="fr-FR" sz="4000" b="1" dirty="0">
                <a:ea typeface="Calibri"/>
                <a:cs typeface="Times New Roman"/>
              </a:rPr>
              <a:t>1 : Présentation des caractéristiques de Grenoble comme « territoire de l’innovation </a:t>
            </a:r>
            <a:r>
              <a:rPr lang="fr-FR" sz="4000" b="1" dirty="0" smtClean="0">
                <a:ea typeface="Calibri"/>
                <a:cs typeface="Times New Roman"/>
              </a:rPr>
              <a:t>».</a:t>
            </a:r>
          </a:p>
          <a:p>
            <a:pPr marL="0" indent="0" algn="just">
              <a:spcAft>
                <a:spcPts val="0"/>
              </a:spcAft>
              <a:buNone/>
            </a:pPr>
            <a:endParaRPr lang="fr-FR" dirty="0">
              <a:ea typeface="Calibri"/>
              <a:cs typeface="Times New Roman"/>
            </a:endParaRPr>
          </a:p>
          <a:p>
            <a:pPr marL="0" indent="0" algn="just">
              <a:spcAft>
                <a:spcPts val="0"/>
              </a:spcAft>
              <a:buNone/>
            </a:pPr>
            <a:r>
              <a:rPr lang="fr-FR" sz="4000" b="1" dirty="0" smtClean="0">
                <a:ea typeface="Calibri"/>
                <a:cs typeface="Times New Roman"/>
              </a:rPr>
              <a:t>2</a:t>
            </a:r>
            <a:r>
              <a:rPr lang="fr-FR" sz="4000" b="1" dirty="0">
                <a:ea typeface="Calibri"/>
                <a:cs typeface="Times New Roman"/>
              </a:rPr>
              <a:t> : Les atouts de </a:t>
            </a:r>
            <a:r>
              <a:rPr lang="fr-FR" sz="4000" b="1" dirty="0" smtClean="0">
                <a:ea typeface="Calibri"/>
                <a:cs typeface="Times New Roman"/>
              </a:rPr>
              <a:t>Grenoble dans les logiques de l’innovation. </a:t>
            </a:r>
          </a:p>
          <a:p>
            <a:pPr marL="0" indent="0" algn="just">
              <a:spcAft>
                <a:spcPts val="0"/>
              </a:spcAft>
              <a:buNone/>
            </a:pPr>
            <a:endParaRPr lang="fr-FR" dirty="0">
              <a:ea typeface="Calibri"/>
              <a:cs typeface="Times New Roman"/>
            </a:endParaRPr>
          </a:p>
          <a:p>
            <a:pPr marL="0" indent="0" algn="just">
              <a:spcAft>
                <a:spcPts val="0"/>
              </a:spcAft>
              <a:buNone/>
            </a:pPr>
            <a:r>
              <a:rPr lang="fr-FR" sz="4000" b="1" dirty="0" smtClean="0">
                <a:ea typeface="Calibri"/>
                <a:cs typeface="Times New Roman"/>
              </a:rPr>
              <a:t>3</a:t>
            </a:r>
            <a:r>
              <a:rPr lang="fr-FR" sz="4000" b="1" dirty="0">
                <a:ea typeface="Calibri"/>
                <a:cs typeface="Times New Roman"/>
              </a:rPr>
              <a:t> : les politiques d’aménagement du </a:t>
            </a:r>
            <a:r>
              <a:rPr lang="fr-FR" sz="4000" b="1" dirty="0" smtClean="0">
                <a:ea typeface="Calibri"/>
                <a:cs typeface="Times New Roman"/>
              </a:rPr>
              <a:t>territoire. </a:t>
            </a:r>
            <a:endParaRPr lang="fr-FR" dirty="0">
              <a:ea typeface="Calibri"/>
              <a:cs typeface="Times New Roman"/>
            </a:endParaRPr>
          </a:p>
          <a:p>
            <a:endParaRPr lang="fr-FR" dirty="0"/>
          </a:p>
        </p:txBody>
      </p:sp>
      <p:sp>
        <p:nvSpPr>
          <p:cNvPr id="2" name="ZoneTexte 1"/>
          <p:cNvSpPr txBox="1"/>
          <p:nvPr/>
        </p:nvSpPr>
        <p:spPr>
          <a:xfrm>
            <a:off x="1115616" y="260648"/>
            <a:ext cx="6984776" cy="1077218"/>
          </a:xfrm>
          <a:prstGeom prst="rect">
            <a:avLst/>
          </a:prstGeom>
          <a:noFill/>
        </p:spPr>
        <p:txBody>
          <a:bodyPr wrap="square" rtlCol="0">
            <a:spAutoFit/>
          </a:bodyPr>
          <a:lstStyle/>
          <a:p>
            <a:pPr algn="ctr"/>
            <a:r>
              <a:rPr lang="fr-FR" sz="3200" b="1" dirty="0" smtClean="0"/>
              <a:t>PROPOSITION DE PLAN POUR LA COMPOSITION </a:t>
            </a:r>
            <a:endParaRPr lang="fr-FR" sz="3200" b="1" dirty="0"/>
          </a:p>
        </p:txBody>
      </p:sp>
    </p:spTree>
    <p:extLst>
      <p:ext uri="{BB962C8B-B14F-4D97-AF65-F5344CB8AC3E}">
        <p14:creationId xmlns:p14="http://schemas.microsoft.com/office/powerpoint/2010/main" val="3351885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8058"/>
          </a:xfrm>
        </p:spPr>
        <p:txBody>
          <a:bodyPr>
            <a:normAutofit/>
          </a:bodyPr>
          <a:lstStyle/>
          <a:p>
            <a:r>
              <a:rPr lang="fr-FR" sz="1600" b="1" dirty="0" smtClean="0"/>
              <a:t>Grenoble : un territoire productif tourné vers l’innovation et les hautes technologies</a:t>
            </a:r>
            <a:endParaRPr lang="fr-FR" sz="1600" b="1" dirty="0"/>
          </a:p>
        </p:txBody>
      </p:sp>
      <p:sp>
        <p:nvSpPr>
          <p:cNvPr id="3" name="Espace réservé du contenu 2"/>
          <p:cNvSpPr>
            <a:spLocks noGrp="1"/>
          </p:cNvSpPr>
          <p:nvPr>
            <p:ph idx="1"/>
          </p:nvPr>
        </p:nvSpPr>
        <p:spPr>
          <a:xfrm>
            <a:off x="251520" y="897717"/>
            <a:ext cx="2746648" cy="4331484"/>
          </a:xfrm>
          <a:ln w="6350">
            <a:solidFill>
              <a:schemeClr val="tx1"/>
            </a:solidFill>
          </a:ln>
        </p:spPr>
        <p:txBody>
          <a:bodyPr>
            <a:normAutofit/>
          </a:bodyPr>
          <a:lstStyle/>
          <a:p>
            <a:pPr marL="0" indent="0">
              <a:buNone/>
            </a:pPr>
            <a:r>
              <a:rPr lang="fr-FR" sz="1600" u="sng" dirty="0" smtClean="0"/>
              <a:t>1 : Une spécialisation vers les hautes technologies</a:t>
            </a:r>
          </a:p>
          <a:p>
            <a:pPr marL="0" indent="0">
              <a:buNone/>
            </a:pPr>
            <a:endParaRPr lang="fr-FR" sz="1600" dirty="0" smtClean="0"/>
          </a:p>
          <a:p>
            <a:pPr marL="0" indent="0" algn="just">
              <a:buNone/>
            </a:pPr>
            <a:r>
              <a:rPr lang="fr-FR" sz="1600" dirty="0" smtClean="0"/>
              <a:t>	principaux sites de 	production de composants électroniques et de logiciels.</a:t>
            </a:r>
          </a:p>
          <a:p>
            <a:pPr marL="0" indent="0" algn="just">
              <a:buNone/>
            </a:pPr>
            <a:endParaRPr lang="fr-FR" sz="1600" dirty="0"/>
          </a:p>
          <a:p>
            <a:pPr marL="0" indent="0" algn="just">
              <a:buNone/>
            </a:pPr>
            <a:endParaRPr lang="fr-FR" sz="1600" dirty="0" smtClean="0"/>
          </a:p>
          <a:p>
            <a:pPr marL="0" indent="0" algn="just">
              <a:buNone/>
            </a:pPr>
            <a:r>
              <a:rPr lang="fr-FR" sz="1600" dirty="0"/>
              <a:t>	</a:t>
            </a:r>
            <a:r>
              <a:rPr lang="fr-FR" sz="1600" dirty="0" smtClean="0"/>
              <a:t>pôles universitaires 	et équipements de recherche de 1</a:t>
            </a:r>
            <a:r>
              <a:rPr lang="fr-FR" sz="1600" baseline="30000" dirty="0" smtClean="0"/>
              <a:t>er</a:t>
            </a:r>
            <a:r>
              <a:rPr lang="fr-FR" sz="1600" dirty="0" smtClean="0"/>
              <a:t> plan. </a:t>
            </a:r>
          </a:p>
          <a:p>
            <a:pPr marL="0" indent="0">
              <a:buNone/>
            </a:pPr>
            <a:endParaRPr lang="fr-FR" sz="1600" dirty="0"/>
          </a:p>
        </p:txBody>
      </p:sp>
      <p:sp>
        <p:nvSpPr>
          <p:cNvPr id="4" name="Espace réservé du contenu 2"/>
          <p:cNvSpPr txBox="1">
            <a:spLocks/>
          </p:cNvSpPr>
          <p:nvPr/>
        </p:nvSpPr>
        <p:spPr>
          <a:xfrm>
            <a:off x="3131840" y="894556"/>
            <a:ext cx="2880320" cy="52174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1600" u="sng" dirty="0" smtClean="0"/>
              <a:t>2 : Les atouts développés par le territoire grenoblois</a:t>
            </a:r>
          </a:p>
          <a:p>
            <a:pPr marL="0" indent="0">
              <a:buFont typeface="Arial" pitchFamily="34" charset="0"/>
              <a:buNone/>
            </a:pPr>
            <a:endParaRPr lang="fr-FR" sz="1600" u="sng" dirty="0" smtClean="0"/>
          </a:p>
          <a:p>
            <a:pPr marL="0" indent="0">
              <a:buFont typeface="Arial" pitchFamily="34" charset="0"/>
              <a:buNone/>
            </a:pPr>
            <a:r>
              <a:rPr lang="fr-FR" sz="1600" dirty="0" smtClean="0"/>
              <a:t>	les massifs alpins : aménités paysagères et activités récréatives. </a:t>
            </a:r>
          </a:p>
          <a:p>
            <a:pPr marL="0" indent="0">
              <a:buFont typeface="Arial" pitchFamily="34" charset="0"/>
              <a:buNone/>
            </a:pPr>
            <a:endParaRPr lang="fr-FR" sz="1600" dirty="0"/>
          </a:p>
          <a:p>
            <a:pPr marL="0" indent="0">
              <a:buFont typeface="Arial" pitchFamily="34" charset="0"/>
              <a:buNone/>
            </a:pPr>
            <a:r>
              <a:rPr lang="fr-FR" sz="1600" dirty="0" smtClean="0"/>
              <a:t>Une métropole attractive</a:t>
            </a:r>
            <a:endParaRPr lang="fr-FR" sz="1600" dirty="0"/>
          </a:p>
          <a:p>
            <a:pPr marL="0" indent="0">
              <a:buFont typeface="Arial" pitchFamily="34" charset="0"/>
              <a:buNone/>
            </a:pPr>
            <a:r>
              <a:rPr lang="fr-FR" sz="1600" dirty="0" smtClean="0"/>
              <a:t>	Le pôle urbain bien 	équipé.</a:t>
            </a:r>
          </a:p>
          <a:p>
            <a:pPr marL="0" indent="0">
              <a:buFont typeface="Arial" pitchFamily="34" charset="0"/>
              <a:buNone/>
            </a:pPr>
            <a:r>
              <a:rPr lang="fr-FR" sz="1600" dirty="0" smtClean="0"/>
              <a:t>	Le périurbain de 	qualité.</a:t>
            </a:r>
            <a:endParaRPr lang="fr-FR" sz="1600" dirty="0"/>
          </a:p>
          <a:p>
            <a:pPr marL="0" indent="0">
              <a:buFont typeface="Arial" pitchFamily="34" charset="0"/>
              <a:buNone/>
            </a:pPr>
            <a:endParaRPr lang="fr-FR" sz="1600" dirty="0" smtClean="0"/>
          </a:p>
          <a:p>
            <a:pPr marL="0" indent="0" algn="just">
              <a:buFont typeface="Arial" pitchFamily="34" charset="0"/>
              <a:buNone/>
            </a:pPr>
            <a:r>
              <a:rPr lang="fr-FR" sz="1600" dirty="0"/>
              <a:t>	</a:t>
            </a:r>
            <a:r>
              <a:rPr lang="fr-FR" sz="1600" dirty="0" smtClean="0"/>
              <a:t>une bonne desserte             (Autoroutes et TGV)</a:t>
            </a:r>
            <a:endParaRPr lang="fr-FR" sz="1600" dirty="0"/>
          </a:p>
        </p:txBody>
      </p:sp>
      <p:sp>
        <p:nvSpPr>
          <p:cNvPr id="5" name="Espace réservé du contenu 2"/>
          <p:cNvSpPr txBox="1">
            <a:spLocks/>
          </p:cNvSpPr>
          <p:nvPr/>
        </p:nvSpPr>
        <p:spPr>
          <a:xfrm>
            <a:off x="6012160" y="908791"/>
            <a:ext cx="2952328" cy="52174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1600" u="sng" dirty="0" smtClean="0"/>
              <a:t>3 : Les politiques d’aménagement </a:t>
            </a:r>
          </a:p>
          <a:p>
            <a:pPr marL="0" indent="0">
              <a:buFont typeface="Arial" pitchFamily="34" charset="0"/>
              <a:buNone/>
            </a:pPr>
            <a:endParaRPr lang="fr-FR" sz="1600" dirty="0" smtClean="0"/>
          </a:p>
          <a:p>
            <a:pPr marL="0" indent="0">
              <a:buFont typeface="Arial" pitchFamily="34" charset="0"/>
              <a:buNone/>
            </a:pPr>
            <a:r>
              <a:rPr lang="fr-FR" sz="1600" dirty="0"/>
              <a:t>	</a:t>
            </a:r>
            <a:r>
              <a:rPr lang="fr-FR" sz="1600" dirty="0" smtClean="0"/>
              <a:t>parcs technopolitains</a:t>
            </a:r>
          </a:p>
          <a:p>
            <a:pPr marL="0" indent="0">
              <a:buFont typeface="Arial" pitchFamily="34" charset="0"/>
              <a:buNone/>
            </a:pPr>
            <a:r>
              <a:rPr lang="fr-FR" sz="1600" dirty="0"/>
              <a:t>	</a:t>
            </a:r>
            <a:r>
              <a:rPr lang="fr-FR" sz="1600" dirty="0" smtClean="0"/>
              <a:t>qui associent laboratoires privés et publics et les entreprises. </a:t>
            </a:r>
          </a:p>
          <a:p>
            <a:pPr marL="0" indent="0">
              <a:buFont typeface="Arial" pitchFamily="34" charset="0"/>
              <a:buNone/>
            </a:pPr>
            <a:endParaRPr lang="fr-FR" sz="1600" dirty="0" smtClean="0"/>
          </a:p>
          <a:p>
            <a:pPr marL="0" indent="0">
              <a:buFont typeface="Arial" pitchFamily="34" charset="0"/>
              <a:buNone/>
            </a:pPr>
            <a:r>
              <a:rPr lang="fr-FR" sz="1600" dirty="0" smtClean="0"/>
              <a:t>	le pôle de compétitivité </a:t>
            </a:r>
            <a:r>
              <a:rPr lang="fr-FR" sz="1600" dirty="0" err="1" smtClean="0"/>
              <a:t>Minalogic</a:t>
            </a:r>
            <a:r>
              <a:rPr lang="fr-FR" sz="1600" dirty="0" smtClean="0"/>
              <a:t> met en réseau les acteurs du territoire. </a:t>
            </a:r>
            <a:endParaRPr lang="fr-FR" sz="1600" dirty="0"/>
          </a:p>
          <a:p>
            <a:pPr marL="0" indent="0">
              <a:buFont typeface="Arial" pitchFamily="34" charset="0"/>
              <a:buNone/>
            </a:pPr>
            <a:endParaRPr lang="fr-FR" sz="1600" dirty="0"/>
          </a:p>
          <a:p>
            <a:pPr marL="0" indent="0">
              <a:buFont typeface="Arial" pitchFamily="34" charset="0"/>
              <a:buNone/>
            </a:pPr>
            <a:r>
              <a:rPr lang="fr-FR" sz="1600" dirty="0" smtClean="0"/>
              <a:t>	projet GIANT : mise 	en chantier d’un quartier à fort profil métropolitain. </a:t>
            </a:r>
            <a:endParaRPr lang="fr-FR" sz="1600" dirty="0"/>
          </a:p>
        </p:txBody>
      </p:sp>
      <p:sp>
        <p:nvSpPr>
          <p:cNvPr id="6" name="Ellipse 5"/>
          <p:cNvSpPr/>
          <p:nvPr/>
        </p:nvSpPr>
        <p:spPr>
          <a:xfrm>
            <a:off x="329580" y="1708720"/>
            <a:ext cx="648389" cy="472698"/>
          </a:xfrm>
          <a:prstGeom prst="ellipse">
            <a:avLst/>
          </a:prstGeom>
          <a:pattFill prst="wdUpDiag">
            <a:fgClr>
              <a:schemeClr val="tx1"/>
            </a:fgClr>
            <a:bgClr>
              <a:srgbClr val="0070C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Étoile à 5 branches 6"/>
          <p:cNvSpPr/>
          <p:nvPr/>
        </p:nvSpPr>
        <p:spPr>
          <a:xfrm>
            <a:off x="398045" y="3177466"/>
            <a:ext cx="511458" cy="552817"/>
          </a:xfrm>
          <a:prstGeom prst="star5">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275856" y="1592540"/>
            <a:ext cx="720080" cy="360040"/>
          </a:xfrm>
          <a:prstGeom prst="rect">
            <a:avLst/>
          </a:prstGeo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273950" y="3730283"/>
            <a:ext cx="720080" cy="36004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273950" y="3089418"/>
            <a:ext cx="720080" cy="36004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Connecteur droit avec flèche 11"/>
          <p:cNvCxnSpPr/>
          <p:nvPr/>
        </p:nvCxnSpPr>
        <p:spPr>
          <a:xfrm>
            <a:off x="3491880" y="4581128"/>
            <a:ext cx="612068"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117021" y="1592540"/>
            <a:ext cx="720080" cy="36004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15"/>
          <p:cNvCxnSpPr/>
          <p:nvPr/>
        </p:nvCxnSpPr>
        <p:spPr>
          <a:xfrm>
            <a:off x="6279689" y="2840624"/>
            <a:ext cx="240950" cy="25321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Connecteur droit 17"/>
          <p:cNvCxnSpPr>
            <a:endCxn id="22" idx="3"/>
          </p:cNvCxnSpPr>
          <p:nvPr/>
        </p:nvCxnSpPr>
        <p:spPr>
          <a:xfrm flipV="1">
            <a:off x="6554005" y="2864414"/>
            <a:ext cx="192031" cy="225004"/>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6488640" y="3052167"/>
            <a:ext cx="95486" cy="833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6732052" y="2793283"/>
            <a:ext cx="95486" cy="833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6180441" y="2738963"/>
            <a:ext cx="95486" cy="833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6160599" y="4090324"/>
            <a:ext cx="720080" cy="360040"/>
          </a:xfrm>
          <a:prstGeom prst="rect">
            <a:avLst/>
          </a:prstGeom>
          <a:pattFill prst="pct5">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3068045" y="897716"/>
            <a:ext cx="2912941" cy="433148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6053691" y="891722"/>
            <a:ext cx="2912941" cy="433464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91438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23528" y="163014"/>
            <a:ext cx="8466788" cy="6284168"/>
          </a:xfrm>
          <a:prstGeom prst="rect">
            <a:avLst/>
          </a:prstGeom>
          <a:solidFill>
            <a:schemeClr val="accent3">
              <a:lumMod val="60000"/>
              <a:lumOff val="4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a:off x="940279" y="483079"/>
            <a:ext cx="7315200" cy="3726612"/>
          </a:xfrm>
          <a:custGeom>
            <a:avLst/>
            <a:gdLst>
              <a:gd name="connsiteX0" fmla="*/ 0 w 7315200"/>
              <a:gd name="connsiteY0" fmla="*/ 51759 h 3726642"/>
              <a:gd name="connsiteX1" fmla="*/ 3933646 w 7315200"/>
              <a:gd name="connsiteY1" fmla="*/ 3726612 h 3726642"/>
              <a:gd name="connsiteX2" fmla="*/ 7315200 w 7315200"/>
              <a:gd name="connsiteY2" fmla="*/ 0 h 3726642"/>
              <a:gd name="connsiteX3" fmla="*/ 7315200 w 7315200"/>
              <a:gd name="connsiteY3" fmla="*/ 0 h 3726642"/>
              <a:gd name="connsiteX0" fmla="*/ 0 w 7315200"/>
              <a:gd name="connsiteY0" fmla="*/ 51759 h 3726612"/>
              <a:gd name="connsiteX1" fmla="*/ 3933646 w 7315200"/>
              <a:gd name="connsiteY1" fmla="*/ 3726612 h 3726612"/>
              <a:gd name="connsiteX2" fmla="*/ 7315200 w 7315200"/>
              <a:gd name="connsiteY2" fmla="*/ 0 h 3726612"/>
              <a:gd name="connsiteX3" fmla="*/ 7315200 w 7315200"/>
              <a:gd name="connsiteY3" fmla="*/ 0 h 3726612"/>
              <a:gd name="connsiteX0" fmla="*/ 0 w 7315200"/>
              <a:gd name="connsiteY0" fmla="*/ 51759 h 3726612"/>
              <a:gd name="connsiteX1" fmla="*/ 3933646 w 7315200"/>
              <a:gd name="connsiteY1" fmla="*/ 3726612 h 3726612"/>
              <a:gd name="connsiteX2" fmla="*/ 7315200 w 7315200"/>
              <a:gd name="connsiteY2" fmla="*/ 0 h 3726612"/>
              <a:gd name="connsiteX3" fmla="*/ 7315200 w 7315200"/>
              <a:gd name="connsiteY3" fmla="*/ 0 h 3726612"/>
            </a:gdLst>
            <a:ahLst/>
            <a:cxnLst>
              <a:cxn ang="0">
                <a:pos x="connsiteX0" y="connsiteY0"/>
              </a:cxn>
              <a:cxn ang="0">
                <a:pos x="connsiteX1" y="connsiteY1"/>
              </a:cxn>
              <a:cxn ang="0">
                <a:pos x="connsiteX2" y="connsiteY2"/>
              </a:cxn>
              <a:cxn ang="0">
                <a:pos x="connsiteX3" y="connsiteY3"/>
              </a:cxn>
            </a:cxnLst>
            <a:rect l="l" t="t" r="r" b="b"/>
            <a:pathLst>
              <a:path w="7315200" h="3726612">
                <a:moveTo>
                  <a:pt x="0" y="51759"/>
                </a:moveTo>
                <a:lnTo>
                  <a:pt x="3933646" y="3726612"/>
                </a:lnTo>
                <a:lnTo>
                  <a:pt x="7315200" y="0"/>
                </a:lnTo>
                <a:lnTo>
                  <a:pt x="7315200" y="0"/>
                </a:lnTo>
              </a:path>
            </a:pathLst>
          </a:custGeom>
          <a:noFill/>
          <a:ln w="57150">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3" name="Connecteur droit 22"/>
          <p:cNvCxnSpPr>
            <a:stCxn id="10" idx="1"/>
          </p:cNvCxnSpPr>
          <p:nvPr/>
        </p:nvCxnSpPr>
        <p:spPr>
          <a:xfrm>
            <a:off x="4873925" y="4209691"/>
            <a:ext cx="485611" cy="199351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3995937" y="3680620"/>
            <a:ext cx="2448272" cy="2169944"/>
          </a:xfrm>
          <a:prstGeom prst="ellipse">
            <a:avLst/>
          </a:prstGeom>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6"/>
          <p:cNvSpPr/>
          <p:nvPr/>
        </p:nvSpPr>
        <p:spPr>
          <a:xfrm>
            <a:off x="2960226" y="119298"/>
            <a:ext cx="4745277" cy="3467819"/>
          </a:xfrm>
          <a:custGeom>
            <a:avLst/>
            <a:gdLst>
              <a:gd name="connsiteX0" fmla="*/ 84899 w 4745277"/>
              <a:gd name="connsiteY0" fmla="*/ 429716 h 3897535"/>
              <a:gd name="connsiteX1" fmla="*/ 1939578 w 4745277"/>
              <a:gd name="connsiteY1" fmla="*/ 3897535 h 3897535"/>
              <a:gd name="connsiteX2" fmla="*/ 4717283 w 4745277"/>
              <a:gd name="connsiteY2" fmla="*/ 438343 h 3897535"/>
              <a:gd name="connsiteX3" fmla="*/ 84899 w 4745277"/>
              <a:gd name="connsiteY3" fmla="*/ 429716 h 3897535"/>
              <a:gd name="connsiteX0" fmla="*/ 84899 w 4745277"/>
              <a:gd name="connsiteY0" fmla="*/ 0 h 3467819"/>
              <a:gd name="connsiteX1" fmla="*/ 1939578 w 4745277"/>
              <a:gd name="connsiteY1" fmla="*/ 3467819 h 3467819"/>
              <a:gd name="connsiteX2" fmla="*/ 4717283 w 4745277"/>
              <a:gd name="connsiteY2" fmla="*/ 8627 h 3467819"/>
              <a:gd name="connsiteX3" fmla="*/ 84899 w 4745277"/>
              <a:gd name="connsiteY3" fmla="*/ 0 h 3467819"/>
            </a:gdLst>
            <a:ahLst/>
            <a:cxnLst>
              <a:cxn ang="0">
                <a:pos x="connsiteX0" y="connsiteY0"/>
              </a:cxn>
              <a:cxn ang="0">
                <a:pos x="connsiteX1" y="connsiteY1"/>
              </a:cxn>
              <a:cxn ang="0">
                <a:pos x="connsiteX2" y="connsiteY2"/>
              </a:cxn>
              <a:cxn ang="0">
                <a:pos x="connsiteX3" y="connsiteY3"/>
              </a:cxn>
            </a:cxnLst>
            <a:rect l="l" t="t" r="r" b="b"/>
            <a:pathLst>
              <a:path w="4745277" h="3467819">
                <a:moveTo>
                  <a:pt x="84899" y="0"/>
                </a:moveTo>
                <a:cubicBezTo>
                  <a:pt x="-378052" y="576532"/>
                  <a:pt x="1167514" y="3466381"/>
                  <a:pt x="1939578" y="3467819"/>
                </a:cubicBezTo>
                <a:cubicBezTo>
                  <a:pt x="2711642" y="3469257"/>
                  <a:pt x="5024959" y="589472"/>
                  <a:pt x="4717283" y="8627"/>
                </a:cubicBezTo>
                <a:lnTo>
                  <a:pt x="84899" y="0"/>
                </a:lnTo>
                <a:close/>
              </a:path>
            </a:pathLst>
          </a:custGeo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5400000" scaled="1"/>
            <a:tileRect/>
          </a:gra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orme libre 7"/>
          <p:cNvSpPr/>
          <p:nvPr/>
        </p:nvSpPr>
        <p:spPr>
          <a:xfrm>
            <a:off x="457200" y="3545283"/>
            <a:ext cx="3741799" cy="2838264"/>
          </a:xfrm>
          <a:custGeom>
            <a:avLst/>
            <a:gdLst>
              <a:gd name="connsiteX0" fmla="*/ 355417 w 4097216"/>
              <a:gd name="connsiteY0" fmla="*/ 2700242 h 3048173"/>
              <a:gd name="connsiteX1" fmla="*/ 2805319 w 4097216"/>
              <a:gd name="connsiteY1" fmla="*/ 174 h 3048173"/>
              <a:gd name="connsiteX2" fmla="*/ 4004391 w 4097216"/>
              <a:gd name="connsiteY2" fmla="*/ 2838264 h 3048173"/>
              <a:gd name="connsiteX3" fmla="*/ 398549 w 4097216"/>
              <a:gd name="connsiteY3" fmla="*/ 2821011 h 3048173"/>
              <a:gd name="connsiteX4" fmla="*/ 355417 w 4097216"/>
              <a:gd name="connsiteY4" fmla="*/ 2700242 h 3048173"/>
              <a:gd name="connsiteX0" fmla="*/ 355417 w 4097216"/>
              <a:gd name="connsiteY0" fmla="*/ 2700242 h 2938898"/>
              <a:gd name="connsiteX1" fmla="*/ 2805319 w 4097216"/>
              <a:gd name="connsiteY1" fmla="*/ 174 h 2938898"/>
              <a:gd name="connsiteX2" fmla="*/ 4004391 w 4097216"/>
              <a:gd name="connsiteY2" fmla="*/ 2838264 h 2938898"/>
              <a:gd name="connsiteX3" fmla="*/ 398549 w 4097216"/>
              <a:gd name="connsiteY3" fmla="*/ 2821011 h 2938898"/>
              <a:gd name="connsiteX4" fmla="*/ 355417 w 4097216"/>
              <a:gd name="connsiteY4" fmla="*/ 2700242 h 2938898"/>
              <a:gd name="connsiteX0" fmla="*/ 0 w 3741799"/>
              <a:gd name="connsiteY0" fmla="*/ 2700242 h 2838264"/>
              <a:gd name="connsiteX1" fmla="*/ 2449902 w 3741799"/>
              <a:gd name="connsiteY1" fmla="*/ 174 h 2838264"/>
              <a:gd name="connsiteX2" fmla="*/ 3648974 w 3741799"/>
              <a:gd name="connsiteY2" fmla="*/ 2838264 h 2838264"/>
              <a:gd name="connsiteX3" fmla="*/ 43132 w 3741799"/>
              <a:gd name="connsiteY3" fmla="*/ 2821011 h 2838264"/>
              <a:gd name="connsiteX4" fmla="*/ 0 w 3741799"/>
              <a:gd name="connsiteY4" fmla="*/ 2700242 h 2838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1799" h="2838264">
                <a:moveTo>
                  <a:pt x="0" y="2700242"/>
                </a:moveTo>
                <a:cubicBezTo>
                  <a:pt x="401128" y="2230102"/>
                  <a:pt x="1841740" y="-22830"/>
                  <a:pt x="2449902" y="174"/>
                </a:cubicBezTo>
                <a:cubicBezTo>
                  <a:pt x="3058064" y="23178"/>
                  <a:pt x="4050102" y="2368124"/>
                  <a:pt x="3648974" y="2838264"/>
                </a:cubicBezTo>
                <a:lnTo>
                  <a:pt x="43132" y="2821011"/>
                </a:lnTo>
                <a:lnTo>
                  <a:pt x="0" y="2700242"/>
                </a:lnTo>
                <a:close/>
              </a:path>
            </a:pathLst>
          </a:custGeo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path path="circle">
              <a:fillToRect l="50000" t="50000" r="50000" b="50000"/>
            </a:path>
            <a:tileRect/>
          </a:gra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orme libre 8"/>
          <p:cNvSpPr/>
          <p:nvPr/>
        </p:nvSpPr>
        <p:spPr>
          <a:xfrm>
            <a:off x="6230765" y="2153605"/>
            <a:ext cx="2559551" cy="4247195"/>
          </a:xfrm>
          <a:custGeom>
            <a:avLst/>
            <a:gdLst>
              <a:gd name="connsiteX0" fmla="*/ 2559551 w 2838840"/>
              <a:gd name="connsiteY0" fmla="*/ 2999 h 4579437"/>
              <a:gd name="connsiteX1" fmla="*/ 359815 w 2838840"/>
              <a:gd name="connsiteY1" fmla="*/ 3582961 h 4579437"/>
              <a:gd name="connsiteX2" fmla="*/ 221792 w 2838840"/>
              <a:gd name="connsiteY2" fmla="*/ 4229942 h 4579437"/>
              <a:gd name="connsiteX3" fmla="*/ 2550925 w 2838840"/>
              <a:gd name="connsiteY3" fmla="*/ 4247195 h 4579437"/>
              <a:gd name="connsiteX4" fmla="*/ 2559551 w 2838840"/>
              <a:gd name="connsiteY4" fmla="*/ 2999 h 4579437"/>
              <a:gd name="connsiteX0" fmla="*/ 2559551 w 2559551"/>
              <a:gd name="connsiteY0" fmla="*/ 2999 h 4579437"/>
              <a:gd name="connsiteX1" fmla="*/ 359815 w 2559551"/>
              <a:gd name="connsiteY1" fmla="*/ 3582961 h 4579437"/>
              <a:gd name="connsiteX2" fmla="*/ 221792 w 2559551"/>
              <a:gd name="connsiteY2" fmla="*/ 4229942 h 4579437"/>
              <a:gd name="connsiteX3" fmla="*/ 2550925 w 2559551"/>
              <a:gd name="connsiteY3" fmla="*/ 4247195 h 4579437"/>
              <a:gd name="connsiteX4" fmla="*/ 2559551 w 2559551"/>
              <a:gd name="connsiteY4" fmla="*/ 2999 h 4579437"/>
              <a:gd name="connsiteX0" fmla="*/ 2559551 w 2559551"/>
              <a:gd name="connsiteY0" fmla="*/ 2999 h 4247195"/>
              <a:gd name="connsiteX1" fmla="*/ 359815 w 2559551"/>
              <a:gd name="connsiteY1" fmla="*/ 3582961 h 4247195"/>
              <a:gd name="connsiteX2" fmla="*/ 221792 w 2559551"/>
              <a:gd name="connsiteY2" fmla="*/ 4229942 h 4247195"/>
              <a:gd name="connsiteX3" fmla="*/ 2550925 w 2559551"/>
              <a:gd name="connsiteY3" fmla="*/ 4247195 h 4247195"/>
              <a:gd name="connsiteX4" fmla="*/ 2559551 w 2559551"/>
              <a:gd name="connsiteY4" fmla="*/ 2999 h 4247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551" h="4247195">
                <a:moveTo>
                  <a:pt x="2559551" y="2999"/>
                </a:moveTo>
                <a:cubicBezTo>
                  <a:pt x="2194366" y="-107707"/>
                  <a:pt x="749441" y="2878471"/>
                  <a:pt x="359815" y="3582961"/>
                </a:cubicBezTo>
                <a:cubicBezTo>
                  <a:pt x="-29812" y="4287452"/>
                  <a:pt x="-143393" y="4119236"/>
                  <a:pt x="221792" y="4229942"/>
                </a:cubicBezTo>
                <a:lnTo>
                  <a:pt x="2550925" y="4247195"/>
                </a:lnTo>
                <a:cubicBezTo>
                  <a:pt x="2553800" y="2832463"/>
                  <a:pt x="2556676" y="1417731"/>
                  <a:pt x="2559551" y="2999"/>
                </a:cubicBezTo>
                <a:close/>
              </a:path>
            </a:pathLst>
          </a:custGeo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5400000" scaled="1"/>
            <a:tileRect/>
          </a:gra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4408098" y="4235570"/>
            <a:ext cx="156216" cy="2113472"/>
          </a:xfrm>
          <a:custGeom>
            <a:avLst/>
            <a:gdLst>
              <a:gd name="connsiteX0" fmla="*/ 0 w 156216"/>
              <a:gd name="connsiteY0" fmla="*/ 2113472 h 2113472"/>
              <a:gd name="connsiteX1" fmla="*/ 155276 w 156216"/>
              <a:gd name="connsiteY1" fmla="*/ 810883 h 2113472"/>
              <a:gd name="connsiteX2" fmla="*/ 69011 w 156216"/>
              <a:gd name="connsiteY2" fmla="*/ 0 h 2113472"/>
              <a:gd name="connsiteX3" fmla="*/ 69011 w 156216"/>
              <a:gd name="connsiteY3" fmla="*/ 0 h 2113472"/>
            </a:gdLst>
            <a:ahLst/>
            <a:cxnLst>
              <a:cxn ang="0">
                <a:pos x="connsiteX0" y="connsiteY0"/>
              </a:cxn>
              <a:cxn ang="0">
                <a:pos x="connsiteX1" y="connsiteY1"/>
              </a:cxn>
              <a:cxn ang="0">
                <a:pos x="connsiteX2" y="connsiteY2"/>
              </a:cxn>
              <a:cxn ang="0">
                <a:pos x="connsiteX3" y="connsiteY3"/>
              </a:cxn>
            </a:cxnLst>
            <a:rect l="l" t="t" r="r" b="b"/>
            <a:pathLst>
              <a:path w="156216" h="2113472">
                <a:moveTo>
                  <a:pt x="0" y="2113472"/>
                </a:moveTo>
                <a:cubicBezTo>
                  <a:pt x="71887" y="1638300"/>
                  <a:pt x="143774" y="1163128"/>
                  <a:pt x="155276" y="810883"/>
                </a:cubicBezTo>
                <a:cubicBezTo>
                  <a:pt x="166778" y="458638"/>
                  <a:pt x="69011" y="0"/>
                  <a:pt x="69011" y="0"/>
                </a:cubicBezTo>
                <a:lnTo>
                  <a:pt x="69011" y="0"/>
                </a:lnTo>
              </a:path>
            </a:pathLst>
          </a:custGeom>
          <a:noFill/>
          <a:ln>
            <a:solidFill>
              <a:srgbClr val="00B0F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10"/>
          <p:cNvSpPr/>
          <p:nvPr/>
        </p:nvSpPr>
        <p:spPr>
          <a:xfrm>
            <a:off x="733245" y="543464"/>
            <a:ext cx="7246189" cy="4235570"/>
          </a:xfrm>
          <a:custGeom>
            <a:avLst/>
            <a:gdLst>
              <a:gd name="connsiteX0" fmla="*/ 0 w 7246189"/>
              <a:gd name="connsiteY0" fmla="*/ 4235570 h 4235570"/>
              <a:gd name="connsiteX1" fmla="*/ 1086929 w 7246189"/>
              <a:gd name="connsiteY1" fmla="*/ 1802921 h 4235570"/>
              <a:gd name="connsiteX2" fmla="*/ 3597215 w 7246189"/>
              <a:gd name="connsiteY2" fmla="*/ 3605842 h 4235570"/>
              <a:gd name="connsiteX3" fmla="*/ 4986068 w 7246189"/>
              <a:gd name="connsiteY3" fmla="*/ 3899140 h 4235570"/>
              <a:gd name="connsiteX4" fmla="*/ 5408763 w 7246189"/>
              <a:gd name="connsiteY4" fmla="*/ 3338423 h 4235570"/>
              <a:gd name="connsiteX5" fmla="*/ 6935638 w 7246189"/>
              <a:gd name="connsiteY5" fmla="*/ 879894 h 4235570"/>
              <a:gd name="connsiteX6" fmla="*/ 7246189 w 7246189"/>
              <a:gd name="connsiteY6" fmla="*/ 0 h 423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46189" h="4235570">
                <a:moveTo>
                  <a:pt x="0" y="4235570"/>
                </a:moveTo>
                <a:cubicBezTo>
                  <a:pt x="243696" y="3071723"/>
                  <a:pt x="487393" y="1907876"/>
                  <a:pt x="1086929" y="1802921"/>
                </a:cubicBezTo>
                <a:cubicBezTo>
                  <a:pt x="1686465" y="1697966"/>
                  <a:pt x="2947359" y="3256472"/>
                  <a:pt x="3597215" y="3605842"/>
                </a:cubicBezTo>
                <a:cubicBezTo>
                  <a:pt x="4247071" y="3955212"/>
                  <a:pt x="4684143" y="3943710"/>
                  <a:pt x="4986068" y="3899140"/>
                </a:cubicBezTo>
                <a:cubicBezTo>
                  <a:pt x="5287993" y="3854570"/>
                  <a:pt x="5083835" y="3841631"/>
                  <a:pt x="5408763" y="3338423"/>
                </a:cubicBezTo>
                <a:cubicBezTo>
                  <a:pt x="5733691" y="2835215"/>
                  <a:pt x="6629400" y="1436298"/>
                  <a:pt x="6935638" y="879894"/>
                </a:cubicBezTo>
                <a:cubicBezTo>
                  <a:pt x="7241876" y="323490"/>
                  <a:pt x="7244032" y="161745"/>
                  <a:pt x="7246189" y="0"/>
                </a:cubicBezTo>
              </a:path>
            </a:pathLst>
          </a:custGeom>
          <a:noFill/>
          <a:ln>
            <a:solidFill>
              <a:srgbClr val="00B0F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rot="2313090">
            <a:off x="2483768" y="3053522"/>
            <a:ext cx="936104" cy="246221"/>
          </a:xfrm>
          <a:prstGeom prst="rect">
            <a:avLst/>
          </a:prstGeom>
          <a:noFill/>
        </p:spPr>
        <p:txBody>
          <a:bodyPr wrap="square" rtlCol="0">
            <a:spAutoFit/>
          </a:bodyPr>
          <a:lstStyle/>
          <a:p>
            <a:r>
              <a:rPr lang="fr-FR" sz="1000" dirty="0" smtClean="0">
                <a:solidFill>
                  <a:srgbClr val="00B0F0"/>
                </a:solidFill>
              </a:rPr>
              <a:t>Isère</a:t>
            </a:r>
            <a:endParaRPr lang="fr-FR" sz="1000" dirty="0">
              <a:solidFill>
                <a:srgbClr val="00B0F0"/>
              </a:solidFill>
            </a:endParaRPr>
          </a:p>
        </p:txBody>
      </p:sp>
      <p:sp>
        <p:nvSpPr>
          <p:cNvPr id="26" name="ZoneTexte 25"/>
          <p:cNvSpPr txBox="1"/>
          <p:nvPr/>
        </p:nvSpPr>
        <p:spPr>
          <a:xfrm rot="5827217">
            <a:off x="4424116" y="5803092"/>
            <a:ext cx="483730" cy="246221"/>
          </a:xfrm>
          <a:prstGeom prst="rect">
            <a:avLst/>
          </a:prstGeom>
          <a:noFill/>
        </p:spPr>
        <p:txBody>
          <a:bodyPr wrap="square" rtlCol="0">
            <a:spAutoFit/>
          </a:bodyPr>
          <a:lstStyle/>
          <a:p>
            <a:r>
              <a:rPr lang="fr-FR" sz="1000" dirty="0" smtClean="0">
                <a:solidFill>
                  <a:srgbClr val="00B0F0"/>
                </a:solidFill>
              </a:rPr>
              <a:t>Drac</a:t>
            </a:r>
            <a:endParaRPr lang="fr-FR" sz="1000" dirty="0">
              <a:solidFill>
                <a:srgbClr val="00B0F0"/>
              </a:solidFill>
            </a:endParaRPr>
          </a:p>
        </p:txBody>
      </p:sp>
      <p:sp>
        <p:nvSpPr>
          <p:cNvPr id="25" name="ZoneTexte 24"/>
          <p:cNvSpPr txBox="1"/>
          <p:nvPr/>
        </p:nvSpPr>
        <p:spPr>
          <a:xfrm>
            <a:off x="611560" y="236858"/>
            <a:ext cx="1321432" cy="246221"/>
          </a:xfrm>
          <a:prstGeom prst="rect">
            <a:avLst/>
          </a:prstGeom>
          <a:noFill/>
        </p:spPr>
        <p:txBody>
          <a:bodyPr wrap="square" rtlCol="0">
            <a:spAutoFit/>
          </a:bodyPr>
          <a:lstStyle/>
          <a:p>
            <a:r>
              <a:rPr lang="fr-FR" sz="1000" dirty="0">
                <a:solidFill>
                  <a:srgbClr val="FF0000"/>
                </a:solidFill>
              </a:rPr>
              <a:t>v</a:t>
            </a:r>
            <a:r>
              <a:rPr lang="fr-FR" sz="1000" dirty="0" smtClean="0">
                <a:solidFill>
                  <a:srgbClr val="FF0000"/>
                </a:solidFill>
              </a:rPr>
              <a:t>ers </a:t>
            </a:r>
            <a:endParaRPr lang="fr-FR" sz="1000" dirty="0">
              <a:solidFill>
                <a:srgbClr val="FF0000"/>
              </a:solidFill>
            </a:endParaRPr>
          </a:p>
        </p:txBody>
      </p:sp>
      <p:sp>
        <p:nvSpPr>
          <p:cNvPr id="28" name="ZoneTexte 27"/>
          <p:cNvSpPr txBox="1"/>
          <p:nvPr/>
        </p:nvSpPr>
        <p:spPr>
          <a:xfrm>
            <a:off x="5359536" y="5803091"/>
            <a:ext cx="853976" cy="246221"/>
          </a:xfrm>
          <a:prstGeom prst="rect">
            <a:avLst/>
          </a:prstGeom>
          <a:noFill/>
        </p:spPr>
        <p:txBody>
          <a:bodyPr wrap="square" rtlCol="0">
            <a:spAutoFit/>
          </a:bodyPr>
          <a:lstStyle/>
          <a:p>
            <a:r>
              <a:rPr lang="fr-FR" sz="1000" dirty="0">
                <a:solidFill>
                  <a:srgbClr val="FF0000"/>
                </a:solidFill>
              </a:rPr>
              <a:t>v</a:t>
            </a:r>
            <a:r>
              <a:rPr lang="fr-FR" sz="1000" dirty="0" smtClean="0">
                <a:solidFill>
                  <a:srgbClr val="FF0000"/>
                </a:solidFill>
              </a:rPr>
              <a:t>ers </a:t>
            </a:r>
            <a:endParaRPr lang="fr-FR" sz="1000" dirty="0">
              <a:solidFill>
                <a:srgbClr val="FF0000"/>
              </a:solidFill>
            </a:endParaRPr>
          </a:p>
        </p:txBody>
      </p:sp>
      <p:sp>
        <p:nvSpPr>
          <p:cNvPr id="29" name="ZoneTexte 28"/>
          <p:cNvSpPr txBox="1"/>
          <p:nvPr/>
        </p:nvSpPr>
        <p:spPr>
          <a:xfrm>
            <a:off x="7780496" y="143354"/>
            <a:ext cx="1321432" cy="246221"/>
          </a:xfrm>
          <a:prstGeom prst="rect">
            <a:avLst/>
          </a:prstGeom>
          <a:noFill/>
        </p:spPr>
        <p:txBody>
          <a:bodyPr wrap="square" rtlCol="0">
            <a:spAutoFit/>
          </a:bodyPr>
          <a:lstStyle/>
          <a:p>
            <a:r>
              <a:rPr lang="fr-FR" sz="1000" dirty="0">
                <a:solidFill>
                  <a:srgbClr val="FF0000"/>
                </a:solidFill>
              </a:rPr>
              <a:t>v</a:t>
            </a:r>
            <a:r>
              <a:rPr lang="fr-FR" sz="1000" dirty="0" smtClean="0">
                <a:solidFill>
                  <a:srgbClr val="FF0000"/>
                </a:solidFill>
              </a:rPr>
              <a:t>ers </a:t>
            </a:r>
          </a:p>
        </p:txBody>
      </p:sp>
      <p:sp>
        <p:nvSpPr>
          <p:cNvPr id="27" name="ZoneTexte 26"/>
          <p:cNvSpPr txBox="1"/>
          <p:nvPr/>
        </p:nvSpPr>
        <p:spPr>
          <a:xfrm>
            <a:off x="3923928" y="908720"/>
            <a:ext cx="2272519" cy="369332"/>
          </a:xfrm>
          <a:prstGeom prst="rect">
            <a:avLst/>
          </a:prstGeom>
          <a:noFill/>
        </p:spPr>
        <p:txBody>
          <a:bodyPr wrap="square" rtlCol="0">
            <a:spAutoFit/>
          </a:bodyPr>
          <a:lstStyle/>
          <a:p>
            <a:r>
              <a:rPr lang="fr-FR" dirty="0" smtClean="0">
                <a:solidFill>
                  <a:schemeClr val="accent6">
                    <a:lumMod val="50000"/>
                  </a:schemeClr>
                </a:solidFill>
              </a:rPr>
              <a:t>GRANDE CHARTREUSE</a:t>
            </a:r>
            <a:endParaRPr lang="fr-FR" dirty="0">
              <a:solidFill>
                <a:schemeClr val="accent6">
                  <a:lumMod val="50000"/>
                </a:schemeClr>
              </a:solidFill>
            </a:endParaRPr>
          </a:p>
        </p:txBody>
      </p:sp>
      <p:sp>
        <p:nvSpPr>
          <p:cNvPr id="33" name="ZoneTexte 32"/>
          <p:cNvSpPr txBox="1"/>
          <p:nvPr/>
        </p:nvSpPr>
        <p:spPr>
          <a:xfrm>
            <a:off x="1622897" y="5291916"/>
            <a:ext cx="2272519" cy="369332"/>
          </a:xfrm>
          <a:prstGeom prst="rect">
            <a:avLst/>
          </a:prstGeom>
          <a:noFill/>
        </p:spPr>
        <p:txBody>
          <a:bodyPr wrap="square" rtlCol="0">
            <a:spAutoFit/>
          </a:bodyPr>
          <a:lstStyle/>
          <a:p>
            <a:r>
              <a:rPr lang="fr-FR" dirty="0" smtClean="0">
                <a:solidFill>
                  <a:schemeClr val="accent6">
                    <a:lumMod val="50000"/>
                  </a:schemeClr>
                </a:solidFill>
              </a:rPr>
              <a:t>MASSIF DU VERCORS</a:t>
            </a:r>
            <a:endParaRPr lang="fr-FR" dirty="0">
              <a:solidFill>
                <a:schemeClr val="accent6">
                  <a:lumMod val="50000"/>
                </a:schemeClr>
              </a:solidFill>
            </a:endParaRPr>
          </a:p>
        </p:txBody>
      </p:sp>
      <p:sp>
        <p:nvSpPr>
          <p:cNvPr id="34" name="ZoneTexte 33"/>
          <p:cNvSpPr txBox="1"/>
          <p:nvPr/>
        </p:nvSpPr>
        <p:spPr>
          <a:xfrm>
            <a:off x="6871481" y="5665898"/>
            <a:ext cx="2272519" cy="369332"/>
          </a:xfrm>
          <a:prstGeom prst="rect">
            <a:avLst/>
          </a:prstGeom>
          <a:noFill/>
        </p:spPr>
        <p:txBody>
          <a:bodyPr wrap="square" rtlCol="0">
            <a:spAutoFit/>
          </a:bodyPr>
          <a:lstStyle/>
          <a:p>
            <a:r>
              <a:rPr lang="fr-FR" dirty="0" smtClean="0">
                <a:solidFill>
                  <a:schemeClr val="accent6">
                    <a:lumMod val="50000"/>
                  </a:schemeClr>
                </a:solidFill>
              </a:rPr>
              <a:t>BELLEDONE</a:t>
            </a:r>
            <a:endParaRPr lang="fr-FR" dirty="0">
              <a:solidFill>
                <a:schemeClr val="accent6">
                  <a:lumMod val="50000"/>
                </a:schemeClr>
              </a:solidFill>
            </a:endParaRPr>
          </a:p>
        </p:txBody>
      </p:sp>
      <p:sp>
        <p:nvSpPr>
          <p:cNvPr id="32" name="Rectangle 31"/>
          <p:cNvSpPr/>
          <p:nvPr/>
        </p:nvSpPr>
        <p:spPr>
          <a:xfrm>
            <a:off x="323528" y="116632"/>
            <a:ext cx="8466788" cy="6284168"/>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p:nvSpPr>
        <p:spPr>
          <a:xfrm rot="2389463">
            <a:off x="4509830" y="4542922"/>
            <a:ext cx="1082089" cy="432048"/>
          </a:xfrm>
          <a:prstGeom prst="rect">
            <a:avLst/>
          </a:prstGeom>
          <a:solidFill>
            <a:srgbClr val="FFFF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smtClean="0">
                <a:solidFill>
                  <a:schemeClr val="tx1"/>
                </a:solidFill>
              </a:rPr>
              <a:t>PRESQU’ILE</a:t>
            </a:r>
            <a:endParaRPr lang="fr-FR" sz="1400" b="1" dirty="0">
              <a:solidFill>
                <a:schemeClr val="tx1"/>
              </a:solidFill>
            </a:endParaRPr>
          </a:p>
        </p:txBody>
      </p:sp>
      <p:sp>
        <p:nvSpPr>
          <p:cNvPr id="54" name="Ellipse 53"/>
          <p:cNvSpPr/>
          <p:nvPr/>
        </p:nvSpPr>
        <p:spPr>
          <a:xfrm rot="2230461">
            <a:off x="4792388" y="4494859"/>
            <a:ext cx="535598" cy="136198"/>
          </a:xfrm>
          <a:prstGeom prst="ellipse">
            <a:avLst/>
          </a:prstGeom>
          <a:pattFill prst="wdUpDiag">
            <a:fgClr>
              <a:schemeClr val="tx1"/>
            </a:fgClr>
            <a:bgClr>
              <a:srgbClr val="0070C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Ellipse 69"/>
          <p:cNvSpPr/>
          <p:nvPr/>
        </p:nvSpPr>
        <p:spPr>
          <a:xfrm>
            <a:off x="2038529" y="2863232"/>
            <a:ext cx="95486" cy="833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Ellipse 71"/>
          <p:cNvSpPr/>
          <p:nvPr/>
        </p:nvSpPr>
        <p:spPr>
          <a:xfrm>
            <a:off x="6641786" y="2722453"/>
            <a:ext cx="95486" cy="833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Ellipse 72"/>
          <p:cNvSpPr/>
          <p:nvPr/>
        </p:nvSpPr>
        <p:spPr>
          <a:xfrm>
            <a:off x="6488846" y="3902378"/>
            <a:ext cx="95486" cy="833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Ellipse 73"/>
          <p:cNvSpPr/>
          <p:nvPr/>
        </p:nvSpPr>
        <p:spPr>
          <a:xfrm>
            <a:off x="3551989" y="2694491"/>
            <a:ext cx="95486" cy="833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Ellipse 74"/>
          <p:cNvSpPr/>
          <p:nvPr/>
        </p:nvSpPr>
        <p:spPr>
          <a:xfrm>
            <a:off x="4564314" y="4384047"/>
            <a:ext cx="95486" cy="833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Ellipse 75"/>
          <p:cNvSpPr/>
          <p:nvPr/>
        </p:nvSpPr>
        <p:spPr>
          <a:xfrm>
            <a:off x="1622897" y="1780582"/>
            <a:ext cx="95486" cy="833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Ellipse 76"/>
          <p:cNvSpPr/>
          <p:nvPr/>
        </p:nvSpPr>
        <p:spPr>
          <a:xfrm>
            <a:off x="8058066" y="1262910"/>
            <a:ext cx="95486" cy="833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12533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Schneider Electric</a:t>
            </a:r>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96752"/>
            <a:ext cx="6768000" cy="50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701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8229600" cy="1143000"/>
          </a:xfrm>
        </p:spPr>
        <p:txBody>
          <a:bodyPr>
            <a:normAutofit fontScale="90000"/>
          </a:bodyPr>
          <a:lstStyle/>
          <a:p>
            <a:r>
              <a:rPr lang="fr-FR" b="1" dirty="0" smtClean="0"/>
              <a:t>3 : l’aménagement d’un quartier métropolitain : le projet GIANT sur la presqu’île </a:t>
            </a:r>
            <a:endParaRPr lang="fr-FR" b="1" dirty="0"/>
          </a:p>
        </p:txBody>
      </p:sp>
    </p:spTree>
    <p:extLst>
      <p:ext uri="{BB962C8B-B14F-4D97-AF65-F5344CB8AC3E}">
        <p14:creationId xmlns:p14="http://schemas.microsoft.com/office/powerpoint/2010/main" val="148968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Le projet GIANT</a:t>
            </a:r>
            <a:br>
              <a:rPr lang="fr-FR" sz="2800" b="1" dirty="0" smtClean="0"/>
            </a:br>
            <a:r>
              <a:rPr lang="fr-FR" sz="2800" b="1" dirty="0" smtClean="0"/>
              <a:t>(Grenoble Innovation for Advanced New </a:t>
            </a:r>
            <a:r>
              <a:rPr lang="fr-FR" sz="2800" b="1" dirty="0" err="1" smtClean="0"/>
              <a:t>Technology</a:t>
            </a:r>
            <a:r>
              <a:rPr lang="fr-FR" sz="2800" b="1" dirty="0" smtClean="0"/>
              <a:t>)</a:t>
            </a:r>
            <a:endParaRPr lang="fr-FR" sz="2800" b="1"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6856" y="3861048"/>
            <a:ext cx="8229600" cy="2433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683568" y="1628800"/>
            <a:ext cx="7992888" cy="2308324"/>
          </a:xfrm>
          <a:prstGeom prst="rect">
            <a:avLst/>
          </a:prstGeom>
          <a:noFill/>
        </p:spPr>
        <p:txBody>
          <a:bodyPr wrap="square" rtlCol="0">
            <a:spAutoFit/>
          </a:bodyPr>
          <a:lstStyle/>
          <a:p>
            <a:pPr algn="just"/>
            <a:r>
              <a:rPr lang="fr-FR" dirty="0" smtClean="0"/>
              <a:t>Le projet vise à donner un nouveau visage au quartier de la presqu’île entre Drac et Isère où sont déjà implantés des laboratoires  prestigieux, le campus universitaire et des grandes écoles d’ingénieurs, grâce à la rénovation et l’aménagement de nouveaux locaux scientifiques. </a:t>
            </a:r>
          </a:p>
          <a:p>
            <a:pPr algn="just"/>
            <a:r>
              <a:rPr lang="fr-FR" dirty="0" smtClean="0"/>
              <a:t>L’enjeu est de conforter l’activité économique et l’innovation au cœur de la métropole grenobloise. Dans l’avenir, c’est 10 000 chercheurs , autant d’emplois, d’étudiants et aussi d’habitants qui se côtoieront sur la presqu’île. </a:t>
            </a:r>
          </a:p>
          <a:p>
            <a:pPr algn="just"/>
            <a:endParaRPr lang="fr-FR" dirty="0" smtClean="0"/>
          </a:p>
        </p:txBody>
      </p:sp>
    </p:spTree>
    <p:extLst>
      <p:ext uri="{BB962C8B-B14F-4D97-AF65-F5344CB8AC3E}">
        <p14:creationId xmlns:p14="http://schemas.microsoft.com/office/powerpoint/2010/main" val="1164516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8316000" cy="5096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135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936526"/>
            <a:ext cx="638175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0552" y="936526"/>
            <a:ext cx="505777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355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4</a:t>
            </a:r>
            <a:r>
              <a:rPr lang="fr-FR" b="1" dirty="0" smtClean="0"/>
              <a:t> : Une politique en faveur de l’innovation : le pôle de compétitivité </a:t>
            </a:r>
            <a:endParaRPr lang="fr-FR" b="1" dirty="0"/>
          </a:p>
        </p:txBody>
      </p:sp>
      <p:sp>
        <p:nvSpPr>
          <p:cNvPr id="3" name="Espace réservé du contenu 2"/>
          <p:cNvSpPr>
            <a:spLocks noGrp="1"/>
          </p:cNvSpPr>
          <p:nvPr>
            <p:ph idx="1"/>
          </p:nvPr>
        </p:nvSpPr>
        <p:spPr/>
        <p:txBody>
          <a:bodyPr/>
          <a:lstStyle/>
          <a:p>
            <a:endParaRPr lang="fr-FR" dirty="0"/>
          </a:p>
        </p:txBody>
      </p:sp>
    </p:spTree>
    <p:extLst>
      <p:ext uri="{BB962C8B-B14F-4D97-AF65-F5344CB8AC3E}">
        <p14:creationId xmlns:p14="http://schemas.microsoft.com/office/powerpoint/2010/main" val="3930951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356"/>
          <a:stretch/>
        </p:blipFill>
        <p:spPr bwMode="auto">
          <a:xfrm>
            <a:off x="1043608" y="1732672"/>
            <a:ext cx="7115175" cy="440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323528" y="188640"/>
            <a:ext cx="8352928" cy="1569660"/>
          </a:xfrm>
          <a:prstGeom prst="rect">
            <a:avLst/>
          </a:prstGeom>
          <a:noFill/>
        </p:spPr>
        <p:txBody>
          <a:bodyPr wrap="square" rtlCol="0">
            <a:spAutoFit/>
          </a:bodyPr>
          <a:lstStyle/>
          <a:p>
            <a:pPr algn="just"/>
            <a:r>
              <a:rPr lang="fr-FR" sz="1200" dirty="0" smtClean="0"/>
              <a:t>Un pôle de compétitivité est une structure qui met en réseau les acteurs publics, les universités, les grandes entreprises à vocation internationale et les PME voire les « start-up » d’un même territoire dans le but de mettre en œuvre des projets « collaboratifs ». </a:t>
            </a:r>
          </a:p>
          <a:p>
            <a:pPr algn="just"/>
            <a:r>
              <a:rPr lang="fr-FR" sz="1200" dirty="0" smtClean="0"/>
              <a:t>Cette structure reçoit par ailleurs des financements importants de la part de l’Etat pour mettre en œuvre des infrastructures de recherche par exemple mais aussi pour assurer la publicité de ces </a:t>
            </a:r>
            <a:r>
              <a:rPr lang="fr-FR" sz="1200" dirty="0" err="1" smtClean="0"/>
              <a:t>prjets</a:t>
            </a:r>
            <a:r>
              <a:rPr lang="fr-FR" sz="1200" dirty="0" smtClean="0"/>
              <a:t>. Son « label » fonctionne aussi comme une marque publicitaire.</a:t>
            </a:r>
          </a:p>
          <a:p>
            <a:pPr algn="just"/>
            <a:r>
              <a:rPr lang="fr-FR" sz="1200" dirty="0" smtClean="0"/>
              <a:t>Ce fonctionnement en réseau sur un même territoire est censé favoriser l’innovation sur le modèle de ce qui se passe dans la </a:t>
            </a:r>
            <a:r>
              <a:rPr lang="fr-FR" sz="1200" dirty="0" err="1" smtClean="0"/>
              <a:t>Silicon</a:t>
            </a:r>
            <a:r>
              <a:rPr lang="fr-FR" sz="1200" dirty="0" smtClean="0"/>
              <a:t> </a:t>
            </a:r>
            <a:r>
              <a:rPr lang="fr-FR" sz="1200" dirty="0" err="1" smtClean="0"/>
              <a:t>Valley</a:t>
            </a:r>
            <a:r>
              <a:rPr lang="fr-FR" sz="1200" dirty="0" smtClean="0"/>
              <a:t> californienne où beaucoup de nouvelles technologies informatiques sont nées après 1945. </a:t>
            </a:r>
          </a:p>
          <a:p>
            <a:pPr algn="just"/>
            <a:r>
              <a:rPr lang="fr-FR" sz="1200" dirty="0" smtClean="0"/>
              <a:t> </a:t>
            </a:r>
            <a:endParaRPr lang="fr-FR" sz="1200" dirty="0"/>
          </a:p>
        </p:txBody>
      </p:sp>
    </p:spTree>
    <p:extLst>
      <p:ext uri="{BB962C8B-B14F-4D97-AF65-F5344CB8AC3E}">
        <p14:creationId xmlns:p14="http://schemas.microsoft.com/office/powerpoint/2010/main" val="1833840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fontScale="90000"/>
          </a:bodyPr>
          <a:lstStyle/>
          <a:p>
            <a:r>
              <a:rPr lang="fr-FR" b="1" dirty="0" smtClean="0"/>
              <a:t>Le pôle de compétitivité grenoblois MINALOGIC</a:t>
            </a:r>
            <a:endParaRPr lang="fr-FR" b="1" dirty="0"/>
          </a:p>
        </p:txBody>
      </p:sp>
      <p:sp>
        <p:nvSpPr>
          <p:cNvPr id="3" name="Espace réservé du contenu 2"/>
          <p:cNvSpPr>
            <a:spLocks noGrp="1"/>
          </p:cNvSpPr>
          <p:nvPr>
            <p:ph idx="1"/>
          </p:nvPr>
        </p:nvSpPr>
        <p:spPr>
          <a:xfrm>
            <a:off x="470767" y="1052736"/>
            <a:ext cx="8229600" cy="4525963"/>
          </a:xfrm>
        </p:spPr>
        <p:txBody>
          <a:bodyPr>
            <a:normAutofit/>
          </a:bodyPr>
          <a:lstStyle/>
          <a:p>
            <a:pPr marL="0" indent="0">
              <a:buNone/>
            </a:pPr>
            <a:r>
              <a:rPr lang="fr-FR" sz="2800" dirty="0"/>
              <a:t>http://www.youtube.com/watch?v=HwJ22uOwOHc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467" y="1772816"/>
            <a:ext cx="6172200"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01125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223</Words>
  <Application>Microsoft Office PowerPoint</Application>
  <PresentationFormat>Affichage à l'écran (4:3)</PresentationFormat>
  <Paragraphs>72</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Présentation PowerPoint</vt:lpstr>
      <vt:lpstr>Schneider Electric</vt:lpstr>
      <vt:lpstr>3 : l’aménagement d’un quartier métropolitain : le projet GIANT sur la presqu’île </vt:lpstr>
      <vt:lpstr>Le projet GIANT (Grenoble Innovation for Advanced New Technology)</vt:lpstr>
      <vt:lpstr>Présentation PowerPoint</vt:lpstr>
      <vt:lpstr>Présentation PowerPoint</vt:lpstr>
      <vt:lpstr>4 : Une politique en faveur de l’innovation : le pôle de compétitivité </vt:lpstr>
      <vt:lpstr>Présentation PowerPoint</vt:lpstr>
      <vt:lpstr>Le pôle de compétitivité grenoblois MINALOGIC</vt:lpstr>
      <vt:lpstr>Présentation PowerPoint</vt:lpstr>
      <vt:lpstr>Présentation PowerPoint</vt:lpstr>
      <vt:lpstr>Présentation PowerPoint</vt:lpstr>
      <vt:lpstr>Les consignes de travail </vt:lpstr>
      <vt:lpstr>Présentation PowerPoint</vt:lpstr>
      <vt:lpstr>Grenoble : un territoire productif tourné vers l’innovation et les hautes technologies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 l’aménagement d’un quartier métropolitain : le projet GIANT sur la presqu’île </dc:title>
  <dc:creator>sofia</dc:creator>
  <cp:lastModifiedBy>sofia</cp:lastModifiedBy>
  <cp:revision>2</cp:revision>
  <dcterms:created xsi:type="dcterms:W3CDTF">2014-02-13T22:19:09Z</dcterms:created>
  <dcterms:modified xsi:type="dcterms:W3CDTF">2014-02-13T22:20:39Z</dcterms:modified>
</cp:coreProperties>
</file>