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4" r:id="rId4"/>
    <p:sldId id="265" r:id="rId5"/>
    <p:sldId id="266" r:id="rId6"/>
    <p:sldId id="263" r:id="rId7"/>
    <p:sldId id="271" r:id="rId8"/>
    <p:sldId id="272" r:id="rId9"/>
    <p:sldId id="273" r:id="rId10"/>
    <p:sldId id="258" r:id="rId11"/>
    <p:sldId id="267" r:id="rId12"/>
    <p:sldId id="262" r:id="rId13"/>
    <p:sldId id="270" r:id="rId14"/>
    <p:sldId id="269" r:id="rId15"/>
    <p:sldId id="279" r:id="rId16"/>
    <p:sldId id="259" r:id="rId17"/>
    <p:sldId id="260" r:id="rId18"/>
    <p:sldId id="275" r:id="rId19"/>
    <p:sldId id="261" r:id="rId20"/>
    <p:sldId id="274" r:id="rId21"/>
    <p:sldId id="278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874AD-B183-40B7-812D-90F16B9F693E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1834B-0C5D-4A18-9CB9-E0FAF0F48D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21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834B-0C5D-4A18-9CB9-E0FAF0F48DC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90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834B-0C5D-4A18-9CB9-E0FAF0F48DC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57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2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84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15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7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76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10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3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40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27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2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92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27AE3-CB73-4CDE-A7E4-1F691A45F6A8}" type="datetimeFigureOut">
              <a:rPr lang="fr-FR" smtClean="0"/>
              <a:t>16/01/2014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443A-7617-4E8E-8C05-A8B02B929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44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261"/>
            <a:ext cx="9143999" cy="5616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339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Saint-Nazaire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la première guerre mondiale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" y="6573516"/>
            <a:ext cx="9143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Nazaire: vue générale aérienne de la ville et de son arrondissement vers 1920. A droite, les quartiers de </a:t>
            </a:r>
            <a:r>
              <a:rPr lang="fr-F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Penhoet</a:t>
            </a:r>
            <a:r>
              <a:rPr lang="fr-F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derriere</a:t>
            </a:r>
            <a:r>
              <a:rPr lang="fr-F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Certé</a:t>
            </a:r>
            <a:r>
              <a:rPr lang="fr-F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(source:Rikostnaz2.blogspot.fr)</a:t>
            </a:r>
            <a:r>
              <a:rPr lang="fr-F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4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208912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A partir de juin 1917: « </a:t>
            </a:r>
            <a:r>
              <a:rPr lang="fr-FR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Négoceville</a:t>
            </a:r>
            <a:r>
              <a:rPr lang="fr-F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</a:p>
          <a:p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des têtes de pont du débarquement des troupes américaines</a:t>
            </a:r>
          </a:p>
          <a:p>
            <a:pPr marL="342900" indent="-342900">
              <a:buFont typeface="+mj-lt"/>
              <a:buAutoNum type="arabicPeriod"/>
            </a:pP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plaque tournante de l’approvisionnement des troupes américaines</a:t>
            </a:r>
          </a:p>
          <a:p>
            <a:pPr marL="342900" indent="-342900">
              <a:buFont typeface="+mj-lt"/>
              <a:buAutoNum type="arabicPeriod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répercussions sur la population</a:t>
            </a:r>
          </a:p>
          <a:p>
            <a:pPr marL="342900" indent="-342900">
              <a:buFont typeface="+mj-lt"/>
              <a:buAutoNum type="arabicPeriod"/>
            </a:pP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rembarquement et </a:t>
            </a:r>
          </a:p>
          <a:p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liquidation des camps</a:t>
            </a:r>
          </a:p>
          <a:p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http://www.ecpad.fr/larrivee-des-troupes-americaines-a-saint-nazaire</a:t>
            </a:r>
            <a:endParaRPr lang="fr-FR" sz="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5"/>
            <a:ext cx="5256583" cy="38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2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5250"/>
            <a:ext cx="90297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8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95250"/>
            <a:ext cx="89725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4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95250"/>
            <a:ext cx="90201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5250"/>
            <a:ext cx="89154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9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208912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A partir de juin 1917: « </a:t>
            </a:r>
            <a:r>
              <a:rPr lang="fr-FR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Négoceville</a:t>
            </a:r>
            <a:r>
              <a:rPr lang="fr-F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</a:p>
          <a:p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des têtes de pont du débarquement des troupes américaines</a:t>
            </a:r>
          </a:p>
          <a:p>
            <a:pPr marL="342900" indent="-342900">
              <a:buFont typeface="+mj-lt"/>
              <a:buAutoNum type="arabicPeriod"/>
            </a:pP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plaque tournante de l’approvisionnement des troupes américaines</a:t>
            </a:r>
          </a:p>
          <a:p>
            <a:pPr marL="342900" indent="-342900">
              <a:buFont typeface="+mj-lt"/>
              <a:buAutoNum type="arabicPeriod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répercussions sur la population</a:t>
            </a:r>
          </a:p>
          <a:p>
            <a:pPr marL="342900" indent="-342900">
              <a:buFont typeface="+mj-lt"/>
              <a:buAutoNum type="arabicPeriod"/>
            </a:pP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rembarquement et </a:t>
            </a:r>
          </a:p>
          <a:p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liquidation des camps</a:t>
            </a:r>
          </a:p>
          <a:p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http://www.ecpad.fr/larrivee-des-troupes-americaines-a-saint-nazaire</a:t>
            </a:r>
            <a:endParaRPr lang="fr-FR" sz="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5"/>
            <a:ext cx="5256583" cy="38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1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20891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Mémoire de la guerre à Saint-Nazaire</a:t>
            </a:r>
          </a:p>
          <a:p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Mémoire des hommes</a:t>
            </a:r>
          </a:p>
          <a:p>
            <a:pPr marL="342900" indent="-342900">
              <a:buFont typeface="+mj-lt"/>
              <a:buAutoNum type="arabicPeriod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00046"/>
            <a:ext cx="7117529" cy="46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0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usee.louvre.fr/bases/lafayette/images_bd/oeuvres_grande/img_6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6" y="188640"/>
            <a:ext cx="33909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0386" y="5478520"/>
            <a:ext cx="3390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WHITNEY, Gertrude Vanderbilt</a:t>
            </a:r>
          </a:p>
          <a:p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Monument au débarquement des troupes américaines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Saint-Nazaire, boulevard de l'Océan</a:t>
            </a:r>
          </a:p>
          <a:p>
            <a:r>
              <a:rPr lang="fr-F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http://musee.louvre.fr/bases/lafayette/notice.php?lng=0&amp;idOeuvre=1646&amp;f=2200</a:t>
            </a:r>
          </a:p>
        </p:txBody>
      </p:sp>
    </p:spTree>
    <p:extLst>
      <p:ext uri="{BB962C8B-B14F-4D97-AF65-F5344CB8AC3E}">
        <p14:creationId xmlns:p14="http://schemas.microsoft.com/office/powerpoint/2010/main" val="129251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524328" cy="56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0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Mémoire </a:t>
            </a: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lieux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094005" cy="3570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5821" y="5157192"/>
            <a:ext cx="14750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/>
              <a:t>saint-nazaire-tourisme.com</a:t>
            </a:r>
          </a:p>
        </p:txBody>
      </p:sp>
    </p:spTree>
    <p:extLst>
      <p:ext uri="{BB962C8B-B14F-4D97-AF65-F5344CB8AC3E}">
        <p14:creationId xmlns:p14="http://schemas.microsoft.com/office/powerpoint/2010/main" val="286961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fr-F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ville éloignée du front</a:t>
            </a: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xagone 2"/>
          <p:cNvSpPr/>
          <p:nvPr/>
        </p:nvSpPr>
        <p:spPr>
          <a:xfrm rot="16200000">
            <a:off x="7812360" y="299508"/>
            <a:ext cx="1152128" cy="100811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" name="Ellipse 3"/>
          <p:cNvSpPr/>
          <p:nvPr/>
        </p:nvSpPr>
        <p:spPr>
          <a:xfrm flipH="1">
            <a:off x="7890115" y="620688"/>
            <a:ext cx="13826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8421425" y="184728"/>
            <a:ext cx="535709" cy="618836"/>
          </a:xfrm>
          <a:custGeom>
            <a:avLst/>
            <a:gdLst>
              <a:gd name="connsiteX0" fmla="*/ 0 w 535709"/>
              <a:gd name="connsiteY0" fmla="*/ 0 h 618836"/>
              <a:gd name="connsiteX1" fmla="*/ 9236 w 535709"/>
              <a:gd name="connsiteY1" fmla="*/ 55418 h 618836"/>
              <a:gd name="connsiteX2" fmla="*/ 18472 w 535709"/>
              <a:gd name="connsiteY2" fmla="*/ 138545 h 618836"/>
              <a:gd name="connsiteX3" fmla="*/ 27709 w 535709"/>
              <a:gd name="connsiteY3" fmla="*/ 166254 h 618836"/>
              <a:gd name="connsiteX4" fmla="*/ 83127 w 535709"/>
              <a:gd name="connsiteY4" fmla="*/ 193963 h 618836"/>
              <a:gd name="connsiteX5" fmla="*/ 110836 w 535709"/>
              <a:gd name="connsiteY5" fmla="*/ 221672 h 618836"/>
              <a:gd name="connsiteX6" fmla="*/ 138545 w 535709"/>
              <a:gd name="connsiteY6" fmla="*/ 230909 h 618836"/>
              <a:gd name="connsiteX7" fmla="*/ 203200 w 535709"/>
              <a:gd name="connsiteY7" fmla="*/ 258618 h 618836"/>
              <a:gd name="connsiteX8" fmla="*/ 258618 w 535709"/>
              <a:gd name="connsiteY8" fmla="*/ 286327 h 618836"/>
              <a:gd name="connsiteX9" fmla="*/ 314036 w 535709"/>
              <a:gd name="connsiteY9" fmla="*/ 314036 h 618836"/>
              <a:gd name="connsiteX10" fmla="*/ 350981 w 535709"/>
              <a:gd name="connsiteY10" fmla="*/ 369454 h 618836"/>
              <a:gd name="connsiteX11" fmla="*/ 406400 w 535709"/>
              <a:gd name="connsiteY11" fmla="*/ 415636 h 618836"/>
              <a:gd name="connsiteX12" fmla="*/ 434109 w 535709"/>
              <a:gd name="connsiteY12" fmla="*/ 471054 h 618836"/>
              <a:gd name="connsiteX13" fmla="*/ 443345 w 535709"/>
              <a:gd name="connsiteY13" fmla="*/ 498763 h 618836"/>
              <a:gd name="connsiteX14" fmla="*/ 480291 w 535709"/>
              <a:gd name="connsiteY14" fmla="*/ 554181 h 618836"/>
              <a:gd name="connsiteX15" fmla="*/ 498763 w 535709"/>
              <a:gd name="connsiteY15" fmla="*/ 581891 h 618836"/>
              <a:gd name="connsiteX16" fmla="*/ 508000 w 535709"/>
              <a:gd name="connsiteY16" fmla="*/ 609600 h 618836"/>
              <a:gd name="connsiteX17" fmla="*/ 535709 w 535709"/>
              <a:gd name="connsiteY17" fmla="*/ 618836 h 61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5709" h="618836">
                <a:moveTo>
                  <a:pt x="0" y="0"/>
                </a:moveTo>
                <a:cubicBezTo>
                  <a:pt x="3079" y="18473"/>
                  <a:pt x="6761" y="36855"/>
                  <a:pt x="9236" y="55418"/>
                </a:cubicBezTo>
                <a:cubicBezTo>
                  <a:pt x="12921" y="83053"/>
                  <a:pt x="13889" y="111045"/>
                  <a:pt x="18472" y="138545"/>
                </a:cubicBezTo>
                <a:cubicBezTo>
                  <a:pt x="20073" y="148149"/>
                  <a:pt x="21627" y="158651"/>
                  <a:pt x="27709" y="166254"/>
                </a:cubicBezTo>
                <a:cubicBezTo>
                  <a:pt x="40732" y="182532"/>
                  <a:pt x="64872" y="187878"/>
                  <a:pt x="83127" y="193963"/>
                </a:cubicBezTo>
                <a:cubicBezTo>
                  <a:pt x="92363" y="203199"/>
                  <a:pt x="99968" y="214426"/>
                  <a:pt x="110836" y="221672"/>
                </a:cubicBezTo>
                <a:cubicBezTo>
                  <a:pt x="118937" y="227073"/>
                  <a:pt x="129837" y="226555"/>
                  <a:pt x="138545" y="230909"/>
                </a:cubicBezTo>
                <a:cubicBezTo>
                  <a:pt x="202329" y="262801"/>
                  <a:pt x="126310" y="239394"/>
                  <a:pt x="203200" y="258618"/>
                </a:cubicBezTo>
                <a:cubicBezTo>
                  <a:pt x="282611" y="311559"/>
                  <a:pt x="182138" y="248087"/>
                  <a:pt x="258618" y="286327"/>
                </a:cubicBezTo>
                <a:cubicBezTo>
                  <a:pt x="330237" y="322137"/>
                  <a:pt x="244389" y="290821"/>
                  <a:pt x="314036" y="314036"/>
                </a:cubicBezTo>
                <a:cubicBezTo>
                  <a:pt x="326351" y="332509"/>
                  <a:pt x="332508" y="357139"/>
                  <a:pt x="350981" y="369454"/>
                </a:cubicBezTo>
                <a:cubicBezTo>
                  <a:pt x="389559" y="395172"/>
                  <a:pt x="370841" y="380077"/>
                  <a:pt x="406400" y="415636"/>
                </a:cubicBezTo>
                <a:cubicBezTo>
                  <a:pt x="429615" y="485283"/>
                  <a:pt x="398299" y="399435"/>
                  <a:pt x="434109" y="471054"/>
                </a:cubicBezTo>
                <a:cubicBezTo>
                  <a:pt x="438463" y="479762"/>
                  <a:pt x="438617" y="490252"/>
                  <a:pt x="443345" y="498763"/>
                </a:cubicBezTo>
                <a:cubicBezTo>
                  <a:pt x="454127" y="518171"/>
                  <a:pt x="467976" y="535708"/>
                  <a:pt x="480291" y="554181"/>
                </a:cubicBezTo>
                <a:cubicBezTo>
                  <a:pt x="486449" y="563417"/>
                  <a:pt x="495252" y="571360"/>
                  <a:pt x="498763" y="581891"/>
                </a:cubicBezTo>
                <a:cubicBezTo>
                  <a:pt x="501842" y="591127"/>
                  <a:pt x="501116" y="602716"/>
                  <a:pt x="508000" y="609600"/>
                </a:cubicBezTo>
                <a:cubicBezTo>
                  <a:pt x="514884" y="616484"/>
                  <a:pt x="535709" y="618836"/>
                  <a:pt x="535709" y="6188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2" idx="0"/>
          </p:cNvCxnSpPr>
          <p:nvPr/>
        </p:nvCxnSpPr>
        <p:spPr>
          <a:xfrm>
            <a:off x="4499992" y="260648"/>
            <a:ext cx="72008" cy="6552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331640" y="8035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Avant guerre</a:t>
            </a: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60032" y="80356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la guerre</a:t>
            </a:r>
            <a:endParaRPr lang="fr-FR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1268760"/>
            <a:ext cx="37444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Ville industrielle avec chantiers navals importants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port relié depuis toujours avec le reste du monde par l’intermédiaire de son activité d’import/export.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Ville de départ des transatlantiques à destination de l’Amérique du Sud (Compagnie Générale Transatlantique)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ville touristique avec activités balnéaires importantes (présence d’un casino, de grands hôtels et de grands magasins)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ville bien reliée au reste du territoire et notamment Paris du fait de ces activités.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ville de 35 000 habitants.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1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cdn.geocaching.com/cache/large/8f33f345-c6f8-4f9e-b3be-55996449d3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39952" y="5805264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Mur d’escalade bois d’</a:t>
            </a:r>
            <a:r>
              <a:rPr lang="fr-FR" sz="900" dirty="0" err="1" smtClean="0"/>
              <a:t>Avalix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2212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700"/>
            <a:ext cx="457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29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.media.education.gouv.fr/image/38/84/9/Grande_collecte1_276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4196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9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55620" cy="45079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7584" y="5589240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gare de Saint-Nazaire au début du XXème siècle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6460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166812"/>
            <a:ext cx="7296150" cy="45243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3925" y="5805264"/>
            <a:ext cx="6024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casino de Saint-Nazaire: Casino des mille colonnes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5428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113"/>
            <a:ext cx="9144000" cy="58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5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fr-F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ville éloignée du front</a:t>
            </a: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arenR"/>
            </a:pPr>
            <a:endParaRPr lang="fr-F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xagone 2"/>
          <p:cNvSpPr/>
          <p:nvPr/>
        </p:nvSpPr>
        <p:spPr>
          <a:xfrm rot="16200000">
            <a:off x="7812360" y="299508"/>
            <a:ext cx="1152128" cy="100811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4" name="Ellipse 3"/>
          <p:cNvSpPr/>
          <p:nvPr/>
        </p:nvSpPr>
        <p:spPr>
          <a:xfrm flipH="1">
            <a:off x="7890115" y="620688"/>
            <a:ext cx="13826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8421425" y="184728"/>
            <a:ext cx="535709" cy="618836"/>
          </a:xfrm>
          <a:custGeom>
            <a:avLst/>
            <a:gdLst>
              <a:gd name="connsiteX0" fmla="*/ 0 w 535709"/>
              <a:gd name="connsiteY0" fmla="*/ 0 h 618836"/>
              <a:gd name="connsiteX1" fmla="*/ 9236 w 535709"/>
              <a:gd name="connsiteY1" fmla="*/ 55418 h 618836"/>
              <a:gd name="connsiteX2" fmla="*/ 18472 w 535709"/>
              <a:gd name="connsiteY2" fmla="*/ 138545 h 618836"/>
              <a:gd name="connsiteX3" fmla="*/ 27709 w 535709"/>
              <a:gd name="connsiteY3" fmla="*/ 166254 h 618836"/>
              <a:gd name="connsiteX4" fmla="*/ 83127 w 535709"/>
              <a:gd name="connsiteY4" fmla="*/ 193963 h 618836"/>
              <a:gd name="connsiteX5" fmla="*/ 110836 w 535709"/>
              <a:gd name="connsiteY5" fmla="*/ 221672 h 618836"/>
              <a:gd name="connsiteX6" fmla="*/ 138545 w 535709"/>
              <a:gd name="connsiteY6" fmla="*/ 230909 h 618836"/>
              <a:gd name="connsiteX7" fmla="*/ 203200 w 535709"/>
              <a:gd name="connsiteY7" fmla="*/ 258618 h 618836"/>
              <a:gd name="connsiteX8" fmla="*/ 258618 w 535709"/>
              <a:gd name="connsiteY8" fmla="*/ 286327 h 618836"/>
              <a:gd name="connsiteX9" fmla="*/ 314036 w 535709"/>
              <a:gd name="connsiteY9" fmla="*/ 314036 h 618836"/>
              <a:gd name="connsiteX10" fmla="*/ 350981 w 535709"/>
              <a:gd name="connsiteY10" fmla="*/ 369454 h 618836"/>
              <a:gd name="connsiteX11" fmla="*/ 406400 w 535709"/>
              <a:gd name="connsiteY11" fmla="*/ 415636 h 618836"/>
              <a:gd name="connsiteX12" fmla="*/ 434109 w 535709"/>
              <a:gd name="connsiteY12" fmla="*/ 471054 h 618836"/>
              <a:gd name="connsiteX13" fmla="*/ 443345 w 535709"/>
              <a:gd name="connsiteY13" fmla="*/ 498763 h 618836"/>
              <a:gd name="connsiteX14" fmla="*/ 480291 w 535709"/>
              <a:gd name="connsiteY14" fmla="*/ 554181 h 618836"/>
              <a:gd name="connsiteX15" fmla="*/ 498763 w 535709"/>
              <a:gd name="connsiteY15" fmla="*/ 581891 h 618836"/>
              <a:gd name="connsiteX16" fmla="*/ 508000 w 535709"/>
              <a:gd name="connsiteY16" fmla="*/ 609600 h 618836"/>
              <a:gd name="connsiteX17" fmla="*/ 535709 w 535709"/>
              <a:gd name="connsiteY17" fmla="*/ 618836 h 61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5709" h="618836">
                <a:moveTo>
                  <a:pt x="0" y="0"/>
                </a:moveTo>
                <a:cubicBezTo>
                  <a:pt x="3079" y="18473"/>
                  <a:pt x="6761" y="36855"/>
                  <a:pt x="9236" y="55418"/>
                </a:cubicBezTo>
                <a:cubicBezTo>
                  <a:pt x="12921" y="83053"/>
                  <a:pt x="13889" y="111045"/>
                  <a:pt x="18472" y="138545"/>
                </a:cubicBezTo>
                <a:cubicBezTo>
                  <a:pt x="20073" y="148149"/>
                  <a:pt x="21627" y="158651"/>
                  <a:pt x="27709" y="166254"/>
                </a:cubicBezTo>
                <a:cubicBezTo>
                  <a:pt x="40732" y="182532"/>
                  <a:pt x="64872" y="187878"/>
                  <a:pt x="83127" y="193963"/>
                </a:cubicBezTo>
                <a:cubicBezTo>
                  <a:pt x="92363" y="203199"/>
                  <a:pt x="99968" y="214426"/>
                  <a:pt x="110836" y="221672"/>
                </a:cubicBezTo>
                <a:cubicBezTo>
                  <a:pt x="118937" y="227073"/>
                  <a:pt x="129837" y="226555"/>
                  <a:pt x="138545" y="230909"/>
                </a:cubicBezTo>
                <a:cubicBezTo>
                  <a:pt x="202329" y="262801"/>
                  <a:pt x="126310" y="239394"/>
                  <a:pt x="203200" y="258618"/>
                </a:cubicBezTo>
                <a:cubicBezTo>
                  <a:pt x="282611" y="311559"/>
                  <a:pt x="182138" y="248087"/>
                  <a:pt x="258618" y="286327"/>
                </a:cubicBezTo>
                <a:cubicBezTo>
                  <a:pt x="330237" y="322137"/>
                  <a:pt x="244389" y="290821"/>
                  <a:pt x="314036" y="314036"/>
                </a:cubicBezTo>
                <a:cubicBezTo>
                  <a:pt x="326351" y="332509"/>
                  <a:pt x="332508" y="357139"/>
                  <a:pt x="350981" y="369454"/>
                </a:cubicBezTo>
                <a:cubicBezTo>
                  <a:pt x="389559" y="395172"/>
                  <a:pt x="370841" y="380077"/>
                  <a:pt x="406400" y="415636"/>
                </a:cubicBezTo>
                <a:cubicBezTo>
                  <a:pt x="429615" y="485283"/>
                  <a:pt x="398299" y="399435"/>
                  <a:pt x="434109" y="471054"/>
                </a:cubicBezTo>
                <a:cubicBezTo>
                  <a:pt x="438463" y="479762"/>
                  <a:pt x="438617" y="490252"/>
                  <a:pt x="443345" y="498763"/>
                </a:cubicBezTo>
                <a:cubicBezTo>
                  <a:pt x="454127" y="518171"/>
                  <a:pt x="467976" y="535708"/>
                  <a:pt x="480291" y="554181"/>
                </a:cubicBezTo>
                <a:cubicBezTo>
                  <a:pt x="486449" y="563417"/>
                  <a:pt x="495252" y="571360"/>
                  <a:pt x="498763" y="581891"/>
                </a:cubicBezTo>
                <a:cubicBezTo>
                  <a:pt x="501842" y="591127"/>
                  <a:pt x="501116" y="602716"/>
                  <a:pt x="508000" y="609600"/>
                </a:cubicBezTo>
                <a:cubicBezTo>
                  <a:pt x="514884" y="616484"/>
                  <a:pt x="535709" y="618836"/>
                  <a:pt x="535709" y="6188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2" idx="0"/>
          </p:cNvCxnSpPr>
          <p:nvPr/>
        </p:nvCxnSpPr>
        <p:spPr>
          <a:xfrm>
            <a:off x="4499992" y="260648"/>
            <a:ext cx="72008" cy="6552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331640" y="8035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Avant guerre</a:t>
            </a: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60032" y="80356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la guerre</a:t>
            </a:r>
            <a:endParaRPr lang="fr-FR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1268760"/>
            <a:ext cx="37444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Ville industrielle avec chantiers navals importants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port relié depuis toujours avec le reste du monde par l’intermédiaire de son activité d’import/export.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Ville de départ des transatlantiques à destination de l’Amérique du Sud (Compagnie Générale Transatlantique)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ville touristique avec activités balnéaires importantes (présence d’un casino, de grands hôtels et de grands magasins)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ville bien reliée au reste du territoire et notamment Paris du fait de ces activités.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ville de 35 000 habitants.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0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9901"/>
            <a:ext cx="4186585" cy="57350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20072" y="5445224"/>
            <a:ext cx="381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Chevaux américains déchargés en 1915 dans le port de Saint-Nazaire pour équiper les armées françaises </a:t>
            </a:r>
            <a:r>
              <a:rPr lang="fr-FR" sz="1200" dirty="0"/>
              <a:t>et belges </a:t>
            </a:r>
            <a:r>
              <a:rPr lang="fr-FR" sz="900" dirty="0"/>
              <a:t>(http://</a:t>
            </a:r>
            <a:r>
              <a:rPr lang="fr-FR" sz="900" dirty="0" smtClean="0"/>
              <a:t>saint-nazaire.hautetfort.com/tag/prisonniers+allemands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865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032361" cy="42829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1640" y="5517232"/>
            <a:ext cx="68407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Prisonniers allemands chargés de l’empierrement des quais en 1915</a:t>
            </a:r>
          </a:p>
          <a:p>
            <a:r>
              <a:rPr lang="fr-FR" sz="900" dirty="0"/>
              <a:t>http://saint-nazaire.hautetfort.com/tag/prisonniers+allemands</a:t>
            </a:r>
          </a:p>
        </p:txBody>
      </p:sp>
    </p:spTree>
    <p:extLst>
      <p:ext uri="{BB962C8B-B14F-4D97-AF65-F5344CB8AC3E}">
        <p14:creationId xmlns:p14="http://schemas.microsoft.com/office/powerpoint/2010/main" val="376042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6768752" cy="48058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1600" y="5877272"/>
            <a:ext cx="69127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Prisonniers allemands déchargeant un bateau à Saint-Nazaire en 1915</a:t>
            </a:r>
          </a:p>
          <a:p>
            <a:r>
              <a:rPr lang="fr-FR" sz="900" dirty="0"/>
              <a:t>http://saint-nazaire.hautetfort.com/tag/prisonniers+allemands</a:t>
            </a:r>
          </a:p>
        </p:txBody>
      </p:sp>
    </p:spTree>
    <p:extLst>
      <p:ext uri="{BB962C8B-B14F-4D97-AF65-F5344CB8AC3E}">
        <p14:creationId xmlns:p14="http://schemas.microsoft.com/office/powerpoint/2010/main" val="33236329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346</Words>
  <Application>Microsoft Office PowerPoint</Application>
  <PresentationFormat>Affichage à l'écran (4:3)</PresentationFormat>
  <Paragraphs>158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jean-françois</dc:creator>
  <cp:lastModifiedBy>jean-françois</cp:lastModifiedBy>
  <cp:revision>11</cp:revision>
  <dcterms:created xsi:type="dcterms:W3CDTF">2014-01-15T21:19:37Z</dcterms:created>
  <dcterms:modified xsi:type="dcterms:W3CDTF">2014-01-16T17:40:32Z</dcterms:modified>
</cp:coreProperties>
</file>