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ED7B4C4-2B78-436B-9D46-1A4614E40772}" type="datetimeFigureOut">
              <a:rPr lang="es-ES" smtClean="0"/>
              <a:t>02/10/2013</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1EB5F55-07E1-4664-9890-9B2D35656FC3}"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ED7B4C4-2B78-436B-9D46-1A4614E40772}" type="datetimeFigureOut">
              <a:rPr lang="es-ES" smtClean="0"/>
              <a:t>02/10/2013</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ED7B4C4-2B78-436B-9D46-1A4614E40772}" type="datetimeFigureOut">
              <a:rPr lang="es-ES" smtClean="0"/>
              <a:t>02/10/2013</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A1EB5F55-07E1-4664-9890-9B2D35656FC3}"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ED7B4C4-2B78-436B-9D46-1A4614E40772}" type="datetimeFigureOut">
              <a:rPr lang="es-ES" smtClean="0"/>
              <a:t>02/10/2013</a:t>
            </a:fld>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1EB5F55-07E1-4664-9890-9B2D35656FC3}" type="slidenum">
              <a:rPr lang="es-ES" smtClean="0"/>
              <a:t>‹Nº›</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D7B4C4-2B78-436B-9D46-1A4614E40772}" type="datetimeFigureOut">
              <a:rPr lang="es-ES" smtClean="0"/>
              <a:t>02/10/2013</a:t>
            </a:fld>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EB5F55-07E1-4664-9890-9B2D35656FC3}"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57224" y="1571612"/>
            <a:ext cx="7168950" cy="2308324"/>
          </a:xfrm>
          <a:prstGeom prst="rect">
            <a:avLst/>
          </a:prstGeom>
          <a:noFill/>
        </p:spPr>
        <p:txBody>
          <a:bodyPr wrap="none" lIns="91440" tIns="45720" rIns="91440" bIns="45720">
            <a:spAutoFit/>
          </a:bodyPr>
          <a:lstStyle/>
          <a:p>
            <a:pPr algn="ctr"/>
            <a:r>
              <a:rPr lang="es-E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101600">
                    <a:schemeClr val="accent4">
                      <a:satMod val="175000"/>
                      <a:alpha val="40000"/>
                    </a:schemeClr>
                  </a:glow>
                  <a:outerShdw blurRad="41275" dist="12700" dir="12000000" algn="tl" rotWithShape="0">
                    <a:srgbClr val="000000">
                      <a:alpha val="40000"/>
                    </a:srgbClr>
                  </a:outerShdw>
                </a:effectLst>
              </a:rPr>
              <a:t>OTIS ELEVATOR</a:t>
            </a:r>
          </a:p>
          <a:p>
            <a:pPr algn="ctr"/>
            <a:r>
              <a:rPr lang="es-E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101600">
                    <a:schemeClr val="accent4">
                      <a:satMod val="175000"/>
                      <a:alpha val="40000"/>
                    </a:schemeClr>
                  </a:glow>
                  <a:outerShdw blurRad="41275" dist="12700" dir="12000000" algn="tl" rotWithShape="0">
                    <a:srgbClr val="000000">
                      <a:alpha val="40000"/>
                    </a:srgbClr>
                  </a:outerShdw>
                </a:effectLst>
              </a:rPr>
              <a:t> COMPANY</a:t>
            </a:r>
            <a:endParaRPr lang="es-ES" sz="7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101600">
                  <a:schemeClr val="accent4">
                    <a:satMod val="175000"/>
                    <a:alpha val="40000"/>
                  </a:schemeClr>
                </a:glow>
                <a:outerShdw blurRad="41275" dist="12700" dir="120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643182"/>
            <a:ext cx="6715172" cy="1643074"/>
          </a:xfrm>
        </p:spPr>
        <p:txBody>
          <a:bodyPr>
            <a:noAutofit/>
          </a:bodyPr>
          <a:lstStyle/>
          <a:p>
            <a:r>
              <a:rPr lang="es-ES" sz="2800" dirty="0" smtClean="0"/>
              <a:t>los técnicos de servicio de campo de Otis Elevator Company decidieron emplear computadoras portátiles y la computadora de transferencia de la compañía en Farmington, CT</a:t>
            </a:r>
            <a:endParaRPr lang="es-ES" sz="2800" dirty="0"/>
          </a:p>
        </p:txBody>
      </p:sp>
      <p:sp>
        <p:nvSpPr>
          <p:cNvPr id="3" name="2 Rectángulo"/>
          <p:cNvSpPr/>
          <p:nvPr/>
        </p:nvSpPr>
        <p:spPr>
          <a:xfrm>
            <a:off x="900889" y="1000108"/>
            <a:ext cx="3823483" cy="923330"/>
          </a:xfrm>
          <a:prstGeom prst="rect">
            <a:avLst/>
          </a:prstGeom>
          <a:noFill/>
        </p:spPr>
        <p:txBody>
          <a:bodyPr wrap="none" lIns="91440" tIns="45720" rIns="91440" bIns="45720">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INICIATIVA</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57224" y="2714620"/>
            <a:ext cx="7300906" cy="2857520"/>
          </a:xfrm>
        </p:spPr>
        <p:txBody>
          <a:bodyPr>
            <a:normAutofit/>
          </a:bodyPr>
          <a:lstStyle/>
          <a:p>
            <a:r>
              <a:rPr lang="es-ES" sz="2800" dirty="0" smtClean="0"/>
              <a:t>comunicar al instante información relativa a la asistencia técnica en sitio en las Solicitudes y asignaciones de trabajos de reparación.</a:t>
            </a:r>
            <a:endParaRPr lang="es-ES" sz="2800" dirty="0"/>
          </a:p>
        </p:txBody>
      </p:sp>
      <p:sp>
        <p:nvSpPr>
          <p:cNvPr id="4" name="3 Rectángulo"/>
          <p:cNvSpPr/>
          <p:nvPr/>
        </p:nvSpPr>
        <p:spPr>
          <a:xfrm>
            <a:off x="1027526" y="1000108"/>
            <a:ext cx="401584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Propósito</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3071810"/>
            <a:ext cx="7429552" cy="1143000"/>
          </a:xfrm>
        </p:spPr>
        <p:txBody>
          <a:bodyPr>
            <a:noAutofit/>
          </a:bodyPr>
          <a:lstStyle/>
          <a:p>
            <a:r>
              <a:rPr lang="es-ES" sz="2800" dirty="0" smtClean="0"/>
              <a:t>los trabajadores de campo se veían obligados a abandonar el sitio de trabajo, buscar un teléfono que funcionara, llamar a la oficina matriz y esperar en la línea, o llamar otra vez, desperdiciando una gran canti­dad de tiempo.</a:t>
            </a:r>
            <a:br>
              <a:rPr lang="es-ES" sz="2800" dirty="0" smtClean="0"/>
            </a:br>
            <a:endParaRPr lang="es-ES" sz="2800" dirty="0"/>
          </a:p>
        </p:txBody>
      </p:sp>
      <p:sp>
        <p:nvSpPr>
          <p:cNvPr id="3" name="2 Rectángulo"/>
          <p:cNvSpPr/>
          <p:nvPr/>
        </p:nvSpPr>
        <p:spPr>
          <a:xfrm>
            <a:off x="214282" y="714356"/>
            <a:ext cx="5072098"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2">
                      <a:satMod val="175000"/>
                      <a:alpha val="40000"/>
                    </a:schemeClr>
                  </a:glow>
                  <a:reflection blurRad="12700" stA="50000" endPos="50000" dist="5000" dir="5400000" sy="-100000" rotWithShape="0"/>
                </a:effectLst>
              </a:rPr>
              <a:t>Problema</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accent2">
                    <a:satMod val="175000"/>
                    <a:alpha val="40000"/>
                  </a:schemeClr>
                </a:glow>
                <a:reflection blurRad="12700" stA="50000" endPos="50000" dist="5000" dir="5400000" sy="-100000"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357158" y="1785926"/>
            <a:ext cx="7329510" cy="3447870"/>
          </a:xfrm>
        </p:spPr>
        <p:txBody>
          <a:bodyPr>
            <a:normAutofit/>
          </a:bodyPr>
          <a:lstStyle/>
          <a:p>
            <a:r>
              <a:rPr lang="es-ES" sz="2800" dirty="0" smtClean="0"/>
              <a:t>el uso de una red </a:t>
            </a:r>
            <a:r>
              <a:rPr lang="es-ES" sz="2800" dirty="0" smtClean="0"/>
              <a:t>inalámbrica, donde </a:t>
            </a:r>
            <a:r>
              <a:rPr lang="es-ES" sz="2800" dirty="0" smtClean="0"/>
              <a:t>las comunicaciones </a:t>
            </a:r>
            <a:r>
              <a:rPr lang="es-ES" sz="2800" dirty="0" smtClean="0"/>
              <a:t>puedan </a:t>
            </a:r>
            <a:r>
              <a:rPr lang="es-ES" sz="2800" dirty="0" smtClean="0"/>
              <a:t>realizarse desde un lugar tan remoto como el pozo de un elevador</a:t>
            </a:r>
            <a:endParaRPr lang="es-ES" sz="2800" dirty="0"/>
          </a:p>
        </p:txBody>
      </p:sp>
      <p:sp>
        <p:nvSpPr>
          <p:cNvPr id="5" name="4 Rectángulo"/>
          <p:cNvSpPr/>
          <p:nvPr/>
        </p:nvSpPr>
        <p:spPr>
          <a:xfrm>
            <a:off x="631969" y="642918"/>
            <a:ext cx="1927130" cy="923330"/>
          </a:xfrm>
          <a:prstGeom prst="rect">
            <a:avLst/>
          </a:prstGeom>
          <a:noFill/>
        </p:spPr>
        <p:txBody>
          <a:bodyPr wrap="none" lIns="91440" tIns="45720" rIns="91440" bIns="45720">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PLAN</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7263" y="1844824"/>
            <a:ext cx="5736795" cy="150304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ES" sz="2400" dirty="0" smtClean="0">
                <a:effectLst/>
              </a:rPr>
              <a:t>Las computadoras portátiles han incrementado considerablemente la productividad al reducir el tiempo de repara­ción</a:t>
            </a:r>
            <a:endParaRPr lang="es-ES" sz="2400" dirty="0"/>
          </a:p>
        </p:txBody>
      </p:sp>
      <p:sp>
        <p:nvSpPr>
          <p:cNvPr id="3" name="2 Rectángulo"/>
          <p:cNvSpPr/>
          <p:nvPr/>
        </p:nvSpPr>
        <p:spPr>
          <a:xfrm>
            <a:off x="868969" y="620688"/>
            <a:ext cx="456887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6">
                      <a:satMod val="175000"/>
                      <a:alpha val="40000"/>
                    </a:schemeClr>
                  </a:glow>
                  <a:innerShdw blurRad="101600" dist="76200" dir="5400000">
                    <a:schemeClr val="accent1">
                      <a:satMod val="190000"/>
                      <a:tint val="100000"/>
                      <a:alpha val="74000"/>
                    </a:schemeClr>
                  </a:innerShdw>
                </a:effectLst>
              </a:rPr>
              <a:t>RESULTADOS</a:t>
            </a:r>
            <a:endParaRPr lang="es-ES" sz="5400" b="1" cap="all" spc="0" dirty="0">
              <a:ln/>
              <a:solidFill>
                <a:schemeClr val="accent1"/>
              </a:solidFill>
              <a:effectLst>
                <a:glow rad="228600">
                  <a:schemeClr val="accent6">
                    <a:satMod val="175000"/>
                    <a:alpha val="40000"/>
                  </a:schemeClr>
                </a:glow>
                <a:innerShdw blurRad="101600" dist="76200" dir="5400000">
                  <a:schemeClr val="accent1">
                    <a:satMod val="190000"/>
                    <a:tint val="100000"/>
                    <a:alpha val="74000"/>
                  </a:schemeClr>
                </a:innerShdw>
              </a:effectLst>
            </a:endParaRPr>
          </a:p>
        </p:txBody>
      </p:sp>
      <p:cxnSp>
        <p:nvCxnSpPr>
          <p:cNvPr id="7" name="6 Conector angular"/>
          <p:cNvCxnSpPr/>
          <p:nvPr/>
        </p:nvCxnSpPr>
        <p:spPr>
          <a:xfrm>
            <a:off x="2555776" y="3370420"/>
            <a:ext cx="1562610" cy="129614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10 Rectángulo"/>
          <p:cNvSpPr/>
          <p:nvPr/>
        </p:nvSpPr>
        <p:spPr>
          <a:xfrm>
            <a:off x="4211960" y="4204901"/>
            <a:ext cx="4572000" cy="923330"/>
          </a:xfrm>
          <a:prstGeom prst="rect">
            <a:avLst/>
          </a:prstGeom>
          <a:solidFill>
            <a:schemeClr val="tx2">
              <a:lumMod val="50000"/>
            </a:schemeClr>
          </a:solidFill>
          <a:ln>
            <a:solidFill>
              <a:srgbClr val="7030A0"/>
            </a:solidFill>
          </a:ln>
        </p:spPr>
        <p:txBody>
          <a:bodyPr>
            <a:spAutoFit/>
          </a:bodyPr>
          <a:lstStyle/>
          <a:p>
            <a:pPr algn="ctr"/>
            <a:r>
              <a:rPr lang="es-ES" dirty="0">
                <a:ln>
                  <a:solidFill>
                    <a:schemeClr val="accent5">
                      <a:lumMod val="60000"/>
                      <a:lumOff val="40000"/>
                    </a:schemeClr>
                  </a:solidFill>
                </a:ln>
                <a:solidFill>
                  <a:schemeClr val="bg1"/>
                </a:solidFill>
              </a:rPr>
              <a:t>La satisfacción de los clientes también ha crecido gracias a un servicio más rápido</a:t>
            </a:r>
            <a:endParaRPr lang="es-ES" dirty="0">
              <a:ln>
                <a:solidFill>
                  <a:schemeClr val="accent5">
                    <a:lumMod val="60000"/>
                    <a:lumOff val="40000"/>
                  </a:schemeClr>
                </a:solidFill>
              </a:ln>
              <a:solidFill>
                <a:schemeClr val="bg1"/>
              </a:solidFill>
            </a:endParaRPr>
          </a:p>
        </p:txBody>
      </p:sp>
    </p:spTree>
    <p:extLst>
      <p:ext uri="{BB962C8B-B14F-4D97-AF65-F5344CB8AC3E}">
        <p14:creationId xmlns:p14="http://schemas.microsoft.com/office/powerpoint/2010/main" val="353021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41609" y="548680"/>
            <a:ext cx="3369833" cy="923330"/>
          </a:xfrm>
          <a:prstGeom prst="rect">
            <a:avLst/>
          </a:prstGeom>
          <a:noFill/>
        </p:spPr>
        <p:txBody>
          <a:bodyPr wrap="none" lIns="91440" tIns="45720" rIns="91440" bIns="45720">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UN DATO</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4 Rectángulo"/>
          <p:cNvSpPr/>
          <p:nvPr/>
        </p:nvSpPr>
        <p:spPr>
          <a:xfrm>
            <a:off x="550866" y="1772816"/>
            <a:ext cx="6912768" cy="1384995"/>
          </a:xfrm>
          <a:prstGeom prst="rect">
            <a:avLst/>
          </a:prstGeom>
        </p:spPr>
        <p:txBody>
          <a:bodyPr wrap="square">
            <a:spAutoFit/>
          </a:bodyPr>
          <a:lstStyle/>
          <a:p>
            <a:r>
              <a:rPr lang="es-ES" sz="2800" dirty="0"/>
              <a:t>ARDIS, un socio de IBM y de Motorola, proporciona la red </a:t>
            </a:r>
            <a:r>
              <a:rPr lang="es-ES" sz="2800" dirty="0" smtClean="0"/>
              <a:t>inalámbrica a esta empresa</a:t>
            </a:r>
            <a:endParaRPr lang="es-ES" sz="2800" dirty="0"/>
          </a:p>
        </p:txBody>
      </p:sp>
      <p:sp>
        <p:nvSpPr>
          <p:cNvPr id="6" name="5 Rectángulo"/>
          <p:cNvSpPr/>
          <p:nvPr/>
        </p:nvSpPr>
        <p:spPr>
          <a:xfrm>
            <a:off x="539034" y="3190366"/>
            <a:ext cx="7344816" cy="2246769"/>
          </a:xfrm>
          <a:prstGeom prst="rect">
            <a:avLst/>
          </a:prstGeom>
        </p:spPr>
        <p:txBody>
          <a:bodyPr wrap="square">
            <a:spAutoFit/>
          </a:bodyPr>
          <a:lstStyle/>
          <a:p>
            <a:r>
              <a:rPr lang="es-ES" sz="2800" dirty="0" smtClean="0"/>
              <a:t>Las </a:t>
            </a:r>
            <a:r>
              <a:rPr lang="es-ES" sz="2800" dirty="0"/>
              <a:t>computadoras permiten revisar documentos, examinar imágenes y diagnosticar rápidamente problemas, </a:t>
            </a:r>
            <a:r>
              <a:rPr lang="es-ES" sz="2800" dirty="0" smtClean="0"/>
              <a:t>incluso </a:t>
            </a:r>
            <a:r>
              <a:rPr lang="es-ES" sz="2800" dirty="0"/>
              <a:t>a distancia. Em­pleando el sistema inalámbrico.</a:t>
            </a:r>
          </a:p>
        </p:txBody>
      </p:sp>
    </p:spTree>
    <p:extLst>
      <p:ext uri="{BB962C8B-B14F-4D97-AF65-F5344CB8AC3E}">
        <p14:creationId xmlns:p14="http://schemas.microsoft.com/office/powerpoint/2010/main" val="326710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80928"/>
            <a:ext cx="8229600" cy="1143000"/>
          </a:xfrm>
        </p:spPr>
        <p:txBody>
          <a:bodyPr>
            <a:noAutofit/>
          </a:bodyPr>
          <a:lstStyle/>
          <a:p>
            <a:r>
              <a:rPr lang="es-ES" sz="2800" dirty="0"/>
              <a:t>Esta </a:t>
            </a:r>
            <a:r>
              <a:rPr lang="es-ES" sz="2800" dirty="0" smtClean="0"/>
              <a:t>empresa </a:t>
            </a:r>
            <a:r>
              <a:rPr lang="es-ES" sz="2800" dirty="0"/>
              <a:t>forma parte de una nueva generación de teléfonos inalámbricos, que se conocen como ''servicios de comunicación </a:t>
            </a:r>
            <a:r>
              <a:rPr lang="es-ES" sz="2800" dirty="0" smtClean="0"/>
              <a:t>personal "que </a:t>
            </a:r>
            <a:r>
              <a:rPr lang="es-ES" sz="2800" dirty="0"/>
              <a:t>funcionan en lugares donde los teléfonos </a:t>
            </a:r>
            <a:r>
              <a:rPr lang="es-ES" sz="2800" dirty="0" smtClean="0"/>
              <a:t>celulares </a:t>
            </a:r>
            <a:r>
              <a:rPr lang="es-ES" sz="2800" dirty="0"/>
              <a:t>son ineficaces, como los túneles</a:t>
            </a:r>
          </a:p>
        </p:txBody>
      </p:sp>
      <p:sp>
        <p:nvSpPr>
          <p:cNvPr id="3" name="2 Rectángulo"/>
          <p:cNvSpPr/>
          <p:nvPr/>
        </p:nvSpPr>
        <p:spPr>
          <a:xfrm>
            <a:off x="539552" y="799735"/>
            <a:ext cx="256993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LOGRO</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42009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2420888"/>
            <a:ext cx="6408712" cy="156966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9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gracias</a:t>
            </a:r>
            <a:endParaRPr lang="es-ES" sz="9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111121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229</Words>
  <Application>Microsoft Office PowerPoint</Application>
  <PresentationFormat>Presentación en pantalla (4:3)</PresentationFormat>
  <Paragraphs>19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Presentación de PowerPoint</vt:lpstr>
      <vt:lpstr>los técnicos de servicio de campo de Otis Elevator Company decidieron emplear computadoras portátiles y la computadora de transferencia de la compañía en Farmington, CT</vt:lpstr>
      <vt:lpstr>Presentación de PowerPoint</vt:lpstr>
      <vt:lpstr>los trabajadores de campo se veían obligados a abandonar el sitio de trabajo, buscar un teléfono que funcionara, llamar a la oficina matriz y esperar en la línea, o llamar otra vez, desperdiciando una gran canti­dad de tiempo. </vt:lpstr>
      <vt:lpstr>Presentación de PowerPoint</vt:lpstr>
      <vt:lpstr>Las computadoras portátiles han incrementado considerablemente la productividad al reducir el tiempo de repara­ción</vt:lpstr>
      <vt:lpstr>Presentación de PowerPoint</vt:lpstr>
      <vt:lpstr>Esta empresa forma parte de una nueva generación de teléfonos inalámbricos, que se conocen como ''servicios de comunicación personal "que funcionan en lugares donde los teléfonos celulares son ineficaces, como los túneles</vt:lpstr>
      <vt:lpstr>Presentación de PowerPoint</vt:lpstr>
    </vt:vector>
  </TitlesOfParts>
  <Company>RevolucionUnattended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GP /-/</dc:creator>
  <cp:lastModifiedBy>SG401-04</cp:lastModifiedBy>
  <cp:revision>13</cp:revision>
  <dcterms:created xsi:type="dcterms:W3CDTF">2013-10-01T23:50:54Z</dcterms:created>
  <dcterms:modified xsi:type="dcterms:W3CDTF">2013-10-02T13:57:10Z</dcterms:modified>
</cp:coreProperties>
</file>