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3" d="100"/>
          <a:sy n="83" d="100"/>
        </p:scale>
        <p:origin x="85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8C418E-52C3-4F26-B3A8-620C3C77755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B938C8E-4614-48EA-9EF1-9E7E9DA8A2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918C305-B5FB-4ECC-A994-C592FF5EC729}"/>
              </a:ext>
            </a:extLst>
          </p:cNvPr>
          <p:cNvSpPr>
            <a:spLocks noGrp="1"/>
          </p:cNvSpPr>
          <p:nvPr>
            <p:ph type="dt" sz="half" idx="10"/>
          </p:nvPr>
        </p:nvSpPr>
        <p:spPr/>
        <p:txBody>
          <a:bodyPr/>
          <a:lstStyle/>
          <a:p>
            <a:fld id="{BAA4BB4A-3439-4B5E-A6F1-173C19476929}" type="datetimeFigureOut">
              <a:rPr lang="fr-FR" smtClean="0"/>
              <a:t>12/07/2023</a:t>
            </a:fld>
            <a:endParaRPr lang="fr-FR"/>
          </a:p>
        </p:txBody>
      </p:sp>
      <p:sp>
        <p:nvSpPr>
          <p:cNvPr id="5" name="Espace réservé du pied de page 4">
            <a:extLst>
              <a:ext uri="{FF2B5EF4-FFF2-40B4-BE49-F238E27FC236}">
                <a16:creationId xmlns:a16="http://schemas.microsoft.com/office/drawing/2014/main" id="{0557168D-7C90-46DE-9A03-D901F66CF3B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AB28B51-2AA6-47CF-89A9-B53192E22893}"/>
              </a:ext>
            </a:extLst>
          </p:cNvPr>
          <p:cNvSpPr>
            <a:spLocks noGrp="1"/>
          </p:cNvSpPr>
          <p:nvPr>
            <p:ph type="sldNum" sz="quarter" idx="12"/>
          </p:nvPr>
        </p:nvSpPr>
        <p:spPr/>
        <p:txBody>
          <a:bodyPr/>
          <a:lstStyle/>
          <a:p>
            <a:fld id="{CD772686-FE85-4ED2-8752-5ADA974972D9}" type="slidenum">
              <a:rPr lang="fr-FR" smtClean="0"/>
              <a:t>‹N°›</a:t>
            </a:fld>
            <a:endParaRPr lang="fr-FR"/>
          </a:p>
        </p:txBody>
      </p:sp>
    </p:spTree>
    <p:extLst>
      <p:ext uri="{BB962C8B-B14F-4D97-AF65-F5344CB8AC3E}">
        <p14:creationId xmlns:p14="http://schemas.microsoft.com/office/powerpoint/2010/main" val="351149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8D5802-BAB2-4EE1-8D2C-1D7DAD5E562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64AD01D-5574-46A3-B3DE-8535822B100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5BCDFA0-DFEF-4E4B-BD04-ED9D5A0B74FA}"/>
              </a:ext>
            </a:extLst>
          </p:cNvPr>
          <p:cNvSpPr>
            <a:spLocks noGrp="1"/>
          </p:cNvSpPr>
          <p:nvPr>
            <p:ph type="dt" sz="half" idx="10"/>
          </p:nvPr>
        </p:nvSpPr>
        <p:spPr/>
        <p:txBody>
          <a:bodyPr/>
          <a:lstStyle/>
          <a:p>
            <a:fld id="{BAA4BB4A-3439-4B5E-A6F1-173C19476929}" type="datetimeFigureOut">
              <a:rPr lang="fr-FR" smtClean="0"/>
              <a:t>12/07/2023</a:t>
            </a:fld>
            <a:endParaRPr lang="fr-FR"/>
          </a:p>
        </p:txBody>
      </p:sp>
      <p:sp>
        <p:nvSpPr>
          <p:cNvPr id="5" name="Espace réservé du pied de page 4">
            <a:extLst>
              <a:ext uri="{FF2B5EF4-FFF2-40B4-BE49-F238E27FC236}">
                <a16:creationId xmlns:a16="http://schemas.microsoft.com/office/drawing/2014/main" id="{0B1B9088-B282-4728-A575-94812067257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7BAE28B-6249-4510-A5F4-E8B6D54F3AC1}"/>
              </a:ext>
            </a:extLst>
          </p:cNvPr>
          <p:cNvSpPr>
            <a:spLocks noGrp="1"/>
          </p:cNvSpPr>
          <p:nvPr>
            <p:ph type="sldNum" sz="quarter" idx="12"/>
          </p:nvPr>
        </p:nvSpPr>
        <p:spPr/>
        <p:txBody>
          <a:bodyPr/>
          <a:lstStyle/>
          <a:p>
            <a:fld id="{CD772686-FE85-4ED2-8752-5ADA974972D9}" type="slidenum">
              <a:rPr lang="fr-FR" smtClean="0"/>
              <a:t>‹N°›</a:t>
            </a:fld>
            <a:endParaRPr lang="fr-FR"/>
          </a:p>
        </p:txBody>
      </p:sp>
    </p:spTree>
    <p:extLst>
      <p:ext uri="{BB962C8B-B14F-4D97-AF65-F5344CB8AC3E}">
        <p14:creationId xmlns:p14="http://schemas.microsoft.com/office/powerpoint/2010/main" val="3830909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93C140F-3F52-4E63-A78A-D3DD3936561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8A94610-AB95-41EF-A3FE-CF2ACB5BADC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E70AF06-BC41-4A79-8BD5-65B76E427604}"/>
              </a:ext>
            </a:extLst>
          </p:cNvPr>
          <p:cNvSpPr>
            <a:spLocks noGrp="1"/>
          </p:cNvSpPr>
          <p:nvPr>
            <p:ph type="dt" sz="half" idx="10"/>
          </p:nvPr>
        </p:nvSpPr>
        <p:spPr/>
        <p:txBody>
          <a:bodyPr/>
          <a:lstStyle/>
          <a:p>
            <a:fld id="{BAA4BB4A-3439-4B5E-A6F1-173C19476929}" type="datetimeFigureOut">
              <a:rPr lang="fr-FR" smtClean="0"/>
              <a:t>12/07/2023</a:t>
            </a:fld>
            <a:endParaRPr lang="fr-FR"/>
          </a:p>
        </p:txBody>
      </p:sp>
      <p:sp>
        <p:nvSpPr>
          <p:cNvPr id="5" name="Espace réservé du pied de page 4">
            <a:extLst>
              <a:ext uri="{FF2B5EF4-FFF2-40B4-BE49-F238E27FC236}">
                <a16:creationId xmlns:a16="http://schemas.microsoft.com/office/drawing/2014/main" id="{5043046D-CA65-44D6-8BAC-1BAAC4A4C71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D65EBC6-1447-49BA-9892-CEE2F3894CBB}"/>
              </a:ext>
            </a:extLst>
          </p:cNvPr>
          <p:cNvSpPr>
            <a:spLocks noGrp="1"/>
          </p:cNvSpPr>
          <p:nvPr>
            <p:ph type="sldNum" sz="quarter" idx="12"/>
          </p:nvPr>
        </p:nvSpPr>
        <p:spPr/>
        <p:txBody>
          <a:bodyPr/>
          <a:lstStyle/>
          <a:p>
            <a:fld id="{CD772686-FE85-4ED2-8752-5ADA974972D9}" type="slidenum">
              <a:rPr lang="fr-FR" smtClean="0"/>
              <a:t>‹N°›</a:t>
            </a:fld>
            <a:endParaRPr lang="fr-FR"/>
          </a:p>
        </p:txBody>
      </p:sp>
    </p:spTree>
    <p:extLst>
      <p:ext uri="{BB962C8B-B14F-4D97-AF65-F5344CB8AC3E}">
        <p14:creationId xmlns:p14="http://schemas.microsoft.com/office/powerpoint/2010/main" val="1619494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3EAF9A-C645-405A-802C-7D5EBDD0917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BB8DA5D-9B05-40EE-9142-D3AEC9E27A7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71203A3-9795-423D-AA94-F477F58ED603}"/>
              </a:ext>
            </a:extLst>
          </p:cNvPr>
          <p:cNvSpPr>
            <a:spLocks noGrp="1"/>
          </p:cNvSpPr>
          <p:nvPr>
            <p:ph type="dt" sz="half" idx="10"/>
          </p:nvPr>
        </p:nvSpPr>
        <p:spPr/>
        <p:txBody>
          <a:bodyPr/>
          <a:lstStyle/>
          <a:p>
            <a:fld id="{BAA4BB4A-3439-4B5E-A6F1-173C19476929}" type="datetimeFigureOut">
              <a:rPr lang="fr-FR" smtClean="0"/>
              <a:t>12/07/2023</a:t>
            </a:fld>
            <a:endParaRPr lang="fr-FR"/>
          </a:p>
        </p:txBody>
      </p:sp>
      <p:sp>
        <p:nvSpPr>
          <p:cNvPr id="5" name="Espace réservé du pied de page 4">
            <a:extLst>
              <a:ext uri="{FF2B5EF4-FFF2-40B4-BE49-F238E27FC236}">
                <a16:creationId xmlns:a16="http://schemas.microsoft.com/office/drawing/2014/main" id="{438F7653-8587-4E51-AD98-1FE73479805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CDD40BC-4743-4EEF-88AD-8E919D5F788B}"/>
              </a:ext>
            </a:extLst>
          </p:cNvPr>
          <p:cNvSpPr>
            <a:spLocks noGrp="1"/>
          </p:cNvSpPr>
          <p:nvPr>
            <p:ph type="sldNum" sz="quarter" idx="12"/>
          </p:nvPr>
        </p:nvSpPr>
        <p:spPr/>
        <p:txBody>
          <a:bodyPr/>
          <a:lstStyle/>
          <a:p>
            <a:fld id="{CD772686-FE85-4ED2-8752-5ADA974972D9}" type="slidenum">
              <a:rPr lang="fr-FR" smtClean="0"/>
              <a:t>‹N°›</a:t>
            </a:fld>
            <a:endParaRPr lang="fr-FR"/>
          </a:p>
        </p:txBody>
      </p:sp>
    </p:spTree>
    <p:extLst>
      <p:ext uri="{BB962C8B-B14F-4D97-AF65-F5344CB8AC3E}">
        <p14:creationId xmlns:p14="http://schemas.microsoft.com/office/powerpoint/2010/main" val="1530054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368442-9EE8-4985-A963-F7DB5D7BCC0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5A31CB8-2CDA-4D5B-B01D-2C2DD6BC81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874919E-3276-4F3D-AC0B-E9CDDA98CEC8}"/>
              </a:ext>
            </a:extLst>
          </p:cNvPr>
          <p:cNvSpPr>
            <a:spLocks noGrp="1"/>
          </p:cNvSpPr>
          <p:nvPr>
            <p:ph type="dt" sz="half" idx="10"/>
          </p:nvPr>
        </p:nvSpPr>
        <p:spPr/>
        <p:txBody>
          <a:bodyPr/>
          <a:lstStyle/>
          <a:p>
            <a:fld id="{BAA4BB4A-3439-4B5E-A6F1-173C19476929}" type="datetimeFigureOut">
              <a:rPr lang="fr-FR" smtClean="0"/>
              <a:t>12/07/2023</a:t>
            </a:fld>
            <a:endParaRPr lang="fr-FR"/>
          </a:p>
        </p:txBody>
      </p:sp>
      <p:sp>
        <p:nvSpPr>
          <p:cNvPr id="5" name="Espace réservé du pied de page 4">
            <a:extLst>
              <a:ext uri="{FF2B5EF4-FFF2-40B4-BE49-F238E27FC236}">
                <a16:creationId xmlns:a16="http://schemas.microsoft.com/office/drawing/2014/main" id="{F94A47AC-2907-43C2-846C-C1C128032D3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A3A62CF-27FA-45E0-8D60-C3DDDEA7799C}"/>
              </a:ext>
            </a:extLst>
          </p:cNvPr>
          <p:cNvSpPr>
            <a:spLocks noGrp="1"/>
          </p:cNvSpPr>
          <p:nvPr>
            <p:ph type="sldNum" sz="quarter" idx="12"/>
          </p:nvPr>
        </p:nvSpPr>
        <p:spPr/>
        <p:txBody>
          <a:bodyPr/>
          <a:lstStyle/>
          <a:p>
            <a:fld id="{CD772686-FE85-4ED2-8752-5ADA974972D9}" type="slidenum">
              <a:rPr lang="fr-FR" smtClean="0"/>
              <a:t>‹N°›</a:t>
            </a:fld>
            <a:endParaRPr lang="fr-FR"/>
          </a:p>
        </p:txBody>
      </p:sp>
    </p:spTree>
    <p:extLst>
      <p:ext uri="{BB962C8B-B14F-4D97-AF65-F5344CB8AC3E}">
        <p14:creationId xmlns:p14="http://schemas.microsoft.com/office/powerpoint/2010/main" val="3394594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661BCF-31F9-48D5-AE08-0EBC3B831B2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C09E278-E1ED-419D-A92B-97D6095B98E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1087B31-DE08-4482-8DEF-2627AD8831A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BA4FEC7-1216-4DC2-BE38-CBE596D126CB}"/>
              </a:ext>
            </a:extLst>
          </p:cNvPr>
          <p:cNvSpPr>
            <a:spLocks noGrp="1"/>
          </p:cNvSpPr>
          <p:nvPr>
            <p:ph type="dt" sz="half" idx="10"/>
          </p:nvPr>
        </p:nvSpPr>
        <p:spPr/>
        <p:txBody>
          <a:bodyPr/>
          <a:lstStyle/>
          <a:p>
            <a:fld id="{BAA4BB4A-3439-4B5E-A6F1-173C19476929}" type="datetimeFigureOut">
              <a:rPr lang="fr-FR" smtClean="0"/>
              <a:t>12/07/2023</a:t>
            </a:fld>
            <a:endParaRPr lang="fr-FR"/>
          </a:p>
        </p:txBody>
      </p:sp>
      <p:sp>
        <p:nvSpPr>
          <p:cNvPr id="6" name="Espace réservé du pied de page 5">
            <a:extLst>
              <a:ext uri="{FF2B5EF4-FFF2-40B4-BE49-F238E27FC236}">
                <a16:creationId xmlns:a16="http://schemas.microsoft.com/office/drawing/2014/main" id="{9F0CC35D-2C42-476F-9E3D-A92609F8A02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DC779B1-9939-4F4C-81E3-337E11647118}"/>
              </a:ext>
            </a:extLst>
          </p:cNvPr>
          <p:cNvSpPr>
            <a:spLocks noGrp="1"/>
          </p:cNvSpPr>
          <p:nvPr>
            <p:ph type="sldNum" sz="quarter" idx="12"/>
          </p:nvPr>
        </p:nvSpPr>
        <p:spPr/>
        <p:txBody>
          <a:bodyPr/>
          <a:lstStyle/>
          <a:p>
            <a:fld id="{CD772686-FE85-4ED2-8752-5ADA974972D9}" type="slidenum">
              <a:rPr lang="fr-FR" smtClean="0"/>
              <a:t>‹N°›</a:t>
            </a:fld>
            <a:endParaRPr lang="fr-FR"/>
          </a:p>
        </p:txBody>
      </p:sp>
    </p:spTree>
    <p:extLst>
      <p:ext uri="{BB962C8B-B14F-4D97-AF65-F5344CB8AC3E}">
        <p14:creationId xmlns:p14="http://schemas.microsoft.com/office/powerpoint/2010/main" val="238334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EE5749-31E3-4D74-9AF5-6AB0B3CBD8D6}"/>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33B800D-AF87-4B95-93BA-725296F18E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5E58F4B-244B-4E27-B9D7-FE9DB289BEF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305D1FA-CAD7-4A42-AB01-58C62419E2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2427E61-4DDB-4CA2-A0F1-5DEF4F55FC1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0CFEB75-3922-4F4A-A4AF-64E76CBF426F}"/>
              </a:ext>
            </a:extLst>
          </p:cNvPr>
          <p:cNvSpPr>
            <a:spLocks noGrp="1"/>
          </p:cNvSpPr>
          <p:nvPr>
            <p:ph type="dt" sz="half" idx="10"/>
          </p:nvPr>
        </p:nvSpPr>
        <p:spPr/>
        <p:txBody>
          <a:bodyPr/>
          <a:lstStyle/>
          <a:p>
            <a:fld id="{BAA4BB4A-3439-4B5E-A6F1-173C19476929}" type="datetimeFigureOut">
              <a:rPr lang="fr-FR" smtClean="0"/>
              <a:t>12/07/2023</a:t>
            </a:fld>
            <a:endParaRPr lang="fr-FR"/>
          </a:p>
        </p:txBody>
      </p:sp>
      <p:sp>
        <p:nvSpPr>
          <p:cNvPr id="8" name="Espace réservé du pied de page 7">
            <a:extLst>
              <a:ext uri="{FF2B5EF4-FFF2-40B4-BE49-F238E27FC236}">
                <a16:creationId xmlns:a16="http://schemas.microsoft.com/office/drawing/2014/main" id="{A6E8AFC5-F990-4803-96D3-6FC212C43E11}"/>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7ADFC43-1850-451B-BFCE-C310CA1280C0}"/>
              </a:ext>
            </a:extLst>
          </p:cNvPr>
          <p:cNvSpPr>
            <a:spLocks noGrp="1"/>
          </p:cNvSpPr>
          <p:nvPr>
            <p:ph type="sldNum" sz="quarter" idx="12"/>
          </p:nvPr>
        </p:nvSpPr>
        <p:spPr/>
        <p:txBody>
          <a:bodyPr/>
          <a:lstStyle/>
          <a:p>
            <a:fld id="{CD772686-FE85-4ED2-8752-5ADA974972D9}" type="slidenum">
              <a:rPr lang="fr-FR" smtClean="0"/>
              <a:t>‹N°›</a:t>
            </a:fld>
            <a:endParaRPr lang="fr-FR"/>
          </a:p>
        </p:txBody>
      </p:sp>
    </p:spTree>
    <p:extLst>
      <p:ext uri="{BB962C8B-B14F-4D97-AF65-F5344CB8AC3E}">
        <p14:creationId xmlns:p14="http://schemas.microsoft.com/office/powerpoint/2010/main" val="688456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5F97D9-AFE8-4BE4-8074-00CBD0409EC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153F488-D075-4A86-AA25-3A6A3813A3C8}"/>
              </a:ext>
            </a:extLst>
          </p:cNvPr>
          <p:cNvSpPr>
            <a:spLocks noGrp="1"/>
          </p:cNvSpPr>
          <p:nvPr>
            <p:ph type="dt" sz="half" idx="10"/>
          </p:nvPr>
        </p:nvSpPr>
        <p:spPr/>
        <p:txBody>
          <a:bodyPr/>
          <a:lstStyle/>
          <a:p>
            <a:fld id="{BAA4BB4A-3439-4B5E-A6F1-173C19476929}" type="datetimeFigureOut">
              <a:rPr lang="fr-FR" smtClean="0"/>
              <a:t>12/07/2023</a:t>
            </a:fld>
            <a:endParaRPr lang="fr-FR"/>
          </a:p>
        </p:txBody>
      </p:sp>
      <p:sp>
        <p:nvSpPr>
          <p:cNvPr id="4" name="Espace réservé du pied de page 3">
            <a:extLst>
              <a:ext uri="{FF2B5EF4-FFF2-40B4-BE49-F238E27FC236}">
                <a16:creationId xmlns:a16="http://schemas.microsoft.com/office/drawing/2014/main" id="{A60EB1CE-0369-45A8-9119-6A8B058F600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9135B89-58D5-43AF-936A-174D18C21FB2}"/>
              </a:ext>
            </a:extLst>
          </p:cNvPr>
          <p:cNvSpPr>
            <a:spLocks noGrp="1"/>
          </p:cNvSpPr>
          <p:nvPr>
            <p:ph type="sldNum" sz="quarter" idx="12"/>
          </p:nvPr>
        </p:nvSpPr>
        <p:spPr/>
        <p:txBody>
          <a:bodyPr/>
          <a:lstStyle/>
          <a:p>
            <a:fld id="{CD772686-FE85-4ED2-8752-5ADA974972D9}" type="slidenum">
              <a:rPr lang="fr-FR" smtClean="0"/>
              <a:t>‹N°›</a:t>
            </a:fld>
            <a:endParaRPr lang="fr-FR"/>
          </a:p>
        </p:txBody>
      </p:sp>
    </p:spTree>
    <p:extLst>
      <p:ext uri="{BB962C8B-B14F-4D97-AF65-F5344CB8AC3E}">
        <p14:creationId xmlns:p14="http://schemas.microsoft.com/office/powerpoint/2010/main" val="1365542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B4AB3D7-C766-438C-914D-85DB3168060F}"/>
              </a:ext>
            </a:extLst>
          </p:cNvPr>
          <p:cNvSpPr>
            <a:spLocks noGrp="1"/>
          </p:cNvSpPr>
          <p:nvPr>
            <p:ph type="dt" sz="half" idx="10"/>
          </p:nvPr>
        </p:nvSpPr>
        <p:spPr/>
        <p:txBody>
          <a:bodyPr/>
          <a:lstStyle/>
          <a:p>
            <a:fld id="{BAA4BB4A-3439-4B5E-A6F1-173C19476929}" type="datetimeFigureOut">
              <a:rPr lang="fr-FR" smtClean="0"/>
              <a:t>12/07/2023</a:t>
            </a:fld>
            <a:endParaRPr lang="fr-FR"/>
          </a:p>
        </p:txBody>
      </p:sp>
      <p:sp>
        <p:nvSpPr>
          <p:cNvPr id="3" name="Espace réservé du pied de page 2">
            <a:extLst>
              <a:ext uri="{FF2B5EF4-FFF2-40B4-BE49-F238E27FC236}">
                <a16:creationId xmlns:a16="http://schemas.microsoft.com/office/drawing/2014/main" id="{978F7039-304E-4969-A825-2A1A6F27957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DA5CABF-CA5B-49E4-A80B-43C73459528C}"/>
              </a:ext>
            </a:extLst>
          </p:cNvPr>
          <p:cNvSpPr>
            <a:spLocks noGrp="1"/>
          </p:cNvSpPr>
          <p:nvPr>
            <p:ph type="sldNum" sz="quarter" idx="12"/>
          </p:nvPr>
        </p:nvSpPr>
        <p:spPr/>
        <p:txBody>
          <a:bodyPr/>
          <a:lstStyle/>
          <a:p>
            <a:fld id="{CD772686-FE85-4ED2-8752-5ADA974972D9}" type="slidenum">
              <a:rPr lang="fr-FR" smtClean="0"/>
              <a:t>‹N°›</a:t>
            </a:fld>
            <a:endParaRPr lang="fr-FR"/>
          </a:p>
        </p:txBody>
      </p:sp>
    </p:spTree>
    <p:extLst>
      <p:ext uri="{BB962C8B-B14F-4D97-AF65-F5344CB8AC3E}">
        <p14:creationId xmlns:p14="http://schemas.microsoft.com/office/powerpoint/2010/main" val="1641806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A5F859-D8D5-43DF-9F66-551E7CD3F2C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306DE3A-0957-4D87-838F-2C833DA256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1451103-E85A-4D30-B797-B1FBAAA9FD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16DFA65-6C38-426D-9A3F-284294E5E462}"/>
              </a:ext>
            </a:extLst>
          </p:cNvPr>
          <p:cNvSpPr>
            <a:spLocks noGrp="1"/>
          </p:cNvSpPr>
          <p:nvPr>
            <p:ph type="dt" sz="half" idx="10"/>
          </p:nvPr>
        </p:nvSpPr>
        <p:spPr/>
        <p:txBody>
          <a:bodyPr/>
          <a:lstStyle/>
          <a:p>
            <a:fld id="{BAA4BB4A-3439-4B5E-A6F1-173C19476929}" type="datetimeFigureOut">
              <a:rPr lang="fr-FR" smtClean="0"/>
              <a:t>12/07/2023</a:t>
            </a:fld>
            <a:endParaRPr lang="fr-FR"/>
          </a:p>
        </p:txBody>
      </p:sp>
      <p:sp>
        <p:nvSpPr>
          <p:cNvPr id="6" name="Espace réservé du pied de page 5">
            <a:extLst>
              <a:ext uri="{FF2B5EF4-FFF2-40B4-BE49-F238E27FC236}">
                <a16:creationId xmlns:a16="http://schemas.microsoft.com/office/drawing/2014/main" id="{31F0208D-C3E1-47B1-87B1-EC05F6E6531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4BDD409-4C8A-44D8-8DB9-EA8DE5D546AB}"/>
              </a:ext>
            </a:extLst>
          </p:cNvPr>
          <p:cNvSpPr>
            <a:spLocks noGrp="1"/>
          </p:cNvSpPr>
          <p:nvPr>
            <p:ph type="sldNum" sz="quarter" idx="12"/>
          </p:nvPr>
        </p:nvSpPr>
        <p:spPr/>
        <p:txBody>
          <a:bodyPr/>
          <a:lstStyle/>
          <a:p>
            <a:fld id="{CD772686-FE85-4ED2-8752-5ADA974972D9}" type="slidenum">
              <a:rPr lang="fr-FR" smtClean="0"/>
              <a:t>‹N°›</a:t>
            </a:fld>
            <a:endParaRPr lang="fr-FR"/>
          </a:p>
        </p:txBody>
      </p:sp>
    </p:spTree>
    <p:extLst>
      <p:ext uri="{BB962C8B-B14F-4D97-AF65-F5344CB8AC3E}">
        <p14:creationId xmlns:p14="http://schemas.microsoft.com/office/powerpoint/2010/main" val="3741998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99FE81-018C-4581-A664-657AB5BE85D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3471E6E-EBC7-4CA3-A6A2-7B281D41ED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1F885B2-B9A9-4917-958E-9C8F6EA85C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83A2F20-77DF-4902-A1A5-9AE9C2EF7AC6}"/>
              </a:ext>
            </a:extLst>
          </p:cNvPr>
          <p:cNvSpPr>
            <a:spLocks noGrp="1"/>
          </p:cNvSpPr>
          <p:nvPr>
            <p:ph type="dt" sz="half" idx="10"/>
          </p:nvPr>
        </p:nvSpPr>
        <p:spPr/>
        <p:txBody>
          <a:bodyPr/>
          <a:lstStyle/>
          <a:p>
            <a:fld id="{BAA4BB4A-3439-4B5E-A6F1-173C19476929}" type="datetimeFigureOut">
              <a:rPr lang="fr-FR" smtClean="0"/>
              <a:t>12/07/2023</a:t>
            </a:fld>
            <a:endParaRPr lang="fr-FR"/>
          </a:p>
        </p:txBody>
      </p:sp>
      <p:sp>
        <p:nvSpPr>
          <p:cNvPr id="6" name="Espace réservé du pied de page 5">
            <a:extLst>
              <a:ext uri="{FF2B5EF4-FFF2-40B4-BE49-F238E27FC236}">
                <a16:creationId xmlns:a16="http://schemas.microsoft.com/office/drawing/2014/main" id="{922A42CE-826B-40E3-8F9D-E0A4DD685E2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657F97E-B4E9-41DB-B7E2-B233E98623EA}"/>
              </a:ext>
            </a:extLst>
          </p:cNvPr>
          <p:cNvSpPr>
            <a:spLocks noGrp="1"/>
          </p:cNvSpPr>
          <p:nvPr>
            <p:ph type="sldNum" sz="quarter" idx="12"/>
          </p:nvPr>
        </p:nvSpPr>
        <p:spPr/>
        <p:txBody>
          <a:bodyPr/>
          <a:lstStyle/>
          <a:p>
            <a:fld id="{CD772686-FE85-4ED2-8752-5ADA974972D9}" type="slidenum">
              <a:rPr lang="fr-FR" smtClean="0"/>
              <a:t>‹N°›</a:t>
            </a:fld>
            <a:endParaRPr lang="fr-FR"/>
          </a:p>
        </p:txBody>
      </p:sp>
    </p:spTree>
    <p:extLst>
      <p:ext uri="{BB962C8B-B14F-4D97-AF65-F5344CB8AC3E}">
        <p14:creationId xmlns:p14="http://schemas.microsoft.com/office/powerpoint/2010/main" val="2366863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B43849E-4C39-4695-A90C-AE6FE6AB75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72532CE-D21D-47AB-8238-C0933E2079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30DCF37-EA66-40A4-A6B4-1EB61274C4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4BB4A-3439-4B5E-A6F1-173C19476929}" type="datetimeFigureOut">
              <a:rPr lang="fr-FR" smtClean="0"/>
              <a:t>12/07/2023</a:t>
            </a:fld>
            <a:endParaRPr lang="fr-FR"/>
          </a:p>
        </p:txBody>
      </p:sp>
      <p:sp>
        <p:nvSpPr>
          <p:cNvPr id="5" name="Espace réservé du pied de page 4">
            <a:extLst>
              <a:ext uri="{FF2B5EF4-FFF2-40B4-BE49-F238E27FC236}">
                <a16:creationId xmlns:a16="http://schemas.microsoft.com/office/drawing/2014/main" id="{68265D79-D26E-4DE0-B447-1C5A093C42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14C7CB7-3764-4E66-B20B-41C8D35FEA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72686-FE85-4ED2-8752-5ADA974972D9}" type="slidenum">
              <a:rPr lang="fr-FR" smtClean="0"/>
              <a:t>‹N°›</a:t>
            </a:fld>
            <a:endParaRPr lang="fr-FR"/>
          </a:p>
        </p:txBody>
      </p:sp>
    </p:spTree>
    <p:extLst>
      <p:ext uri="{BB962C8B-B14F-4D97-AF65-F5344CB8AC3E}">
        <p14:creationId xmlns:p14="http://schemas.microsoft.com/office/powerpoint/2010/main" val="2161152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C19A03-B06B-4C8A-A152-B26AAFBA8611}"/>
              </a:ext>
            </a:extLst>
          </p:cNvPr>
          <p:cNvSpPr>
            <a:spLocks noGrp="1"/>
          </p:cNvSpPr>
          <p:nvPr>
            <p:ph type="ctrTitle"/>
          </p:nvPr>
        </p:nvSpPr>
        <p:spPr>
          <a:xfrm>
            <a:off x="171450" y="3510188"/>
            <a:ext cx="11849100" cy="3486150"/>
          </a:xfrm>
        </p:spPr>
        <p:txBody>
          <a:bodyPr>
            <a:normAutofit fontScale="90000"/>
          </a:bodyPr>
          <a:lstStyle/>
          <a:p>
            <a:r>
              <a:rPr lang="fr-FR" sz="6600" b="1" i="0" u="sng" dirty="0">
                <a:effectLst/>
                <a:latin typeface="Marianne"/>
              </a:rPr>
              <a:t>Travail par fortes chaleurs : quelles précautions pour limiter les risques ?</a:t>
            </a:r>
            <a:br>
              <a:rPr lang="fr-FR" b="1" i="0" dirty="0">
                <a:effectLst/>
                <a:latin typeface="Marianne"/>
              </a:rPr>
            </a:br>
            <a:endParaRPr lang="fr-FR" dirty="0"/>
          </a:p>
        </p:txBody>
      </p:sp>
      <p:sp>
        <p:nvSpPr>
          <p:cNvPr id="3" name="Sous-titre 2">
            <a:extLst>
              <a:ext uri="{FF2B5EF4-FFF2-40B4-BE49-F238E27FC236}">
                <a16:creationId xmlns:a16="http://schemas.microsoft.com/office/drawing/2014/main" id="{A94EF35C-DE55-488A-872D-335795AB5FF8}"/>
              </a:ext>
            </a:extLst>
          </p:cNvPr>
          <p:cNvSpPr>
            <a:spLocks noGrp="1"/>
          </p:cNvSpPr>
          <p:nvPr>
            <p:ph type="subTitle" idx="1"/>
          </p:nvPr>
        </p:nvSpPr>
        <p:spPr>
          <a:xfrm>
            <a:off x="2095018" y="2010569"/>
            <a:ext cx="6744182" cy="1655762"/>
          </a:xfrm>
        </p:spPr>
        <p:txBody>
          <a:bodyPr>
            <a:normAutofit/>
          </a:bodyPr>
          <a:lstStyle/>
          <a:p>
            <a:r>
              <a:rPr lang="fr-FR" sz="9600" b="1" i="1" u="sng" dirty="0"/>
              <a:t>INFOS CST</a:t>
            </a:r>
          </a:p>
        </p:txBody>
      </p:sp>
      <p:pic>
        <p:nvPicPr>
          <p:cNvPr id="5" name="Image 4">
            <a:extLst>
              <a:ext uri="{FF2B5EF4-FFF2-40B4-BE49-F238E27FC236}">
                <a16:creationId xmlns:a16="http://schemas.microsoft.com/office/drawing/2014/main" id="{FCEF51BA-B499-492E-856F-78C528C281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30" y="151950"/>
            <a:ext cx="2603684" cy="3277050"/>
          </a:xfrm>
          <a:prstGeom prst="rect">
            <a:avLst/>
          </a:prstGeom>
        </p:spPr>
      </p:pic>
      <p:pic>
        <p:nvPicPr>
          <p:cNvPr id="6" name="Image 5">
            <a:extLst>
              <a:ext uri="{FF2B5EF4-FFF2-40B4-BE49-F238E27FC236}">
                <a16:creationId xmlns:a16="http://schemas.microsoft.com/office/drawing/2014/main" id="{638CDAAE-C44B-4063-B17B-71B927A2E5E3}"/>
              </a:ext>
            </a:extLst>
          </p:cNvPr>
          <p:cNvPicPr>
            <a:picLocks noChangeAspect="1"/>
          </p:cNvPicPr>
          <p:nvPr/>
        </p:nvPicPr>
        <p:blipFill>
          <a:blip r:embed="rId3"/>
          <a:stretch>
            <a:fillRect/>
          </a:stretch>
        </p:blipFill>
        <p:spPr>
          <a:xfrm>
            <a:off x="8368496" y="423637"/>
            <a:ext cx="3388351" cy="3388351"/>
          </a:xfrm>
          <a:prstGeom prst="rect">
            <a:avLst/>
          </a:prstGeom>
        </p:spPr>
      </p:pic>
    </p:spTree>
    <p:extLst>
      <p:ext uri="{BB962C8B-B14F-4D97-AF65-F5344CB8AC3E}">
        <p14:creationId xmlns:p14="http://schemas.microsoft.com/office/powerpoint/2010/main" val="1931775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C56BD9D-3A47-48AA-B8CA-44A1CFAEE383}"/>
              </a:ext>
            </a:extLst>
          </p:cNvPr>
          <p:cNvSpPr txBox="1"/>
          <p:nvPr/>
        </p:nvSpPr>
        <p:spPr>
          <a:xfrm>
            <a:off x="542925" y="-5417"/>
            <a:ext cx="11106150" cy="6863417"/>
          </a:xfrm>
          <a:prstGeom prst="rect">
            <a:avLst/>
          </a:prstGeom>
          <a:noFill/>
        </p:spPr>
        <p:txBody>
          <a:bodyPr wrap="square">
            <a:spAutoFit/>
          </a:bodyPr>
          <a:lstStyle/>
          <a:p>
            <a:endParaRPr lang="fr-FR" sz="4400" b="1" dirty="0"/>
          </a:p>
          <a:p>
            <a:r>
              <a:rPr lang="fr-FR" sz="4400" b="1" dirty="0"/>
              <a:t>Fatigue, sueurs abondantes, nausées, maux de tête, vertiges, crampes, déshydratation, coup de chaleur... Les périodes de fortes chaleurs peuvent avoir de graves effets sur la santé des salariés et augmenter les risques d'accidents. </a:t>
            </a:r>
            <a:r>
              <a:rPr lang="fr-FR" sz="4400" b="1" u="sng" dirty="0">
                <a:solidFill>
                  <a:srgbClr val="FF0000"/>
                </a:solidFill>
              </a:rPr>
              <a:t>Le ministère du Travail rappelle les obligations des employeurs </a:t>
            </a:r>
            <a:r>
              <a:rPr lang="fr-FR" sz="4400" b="1" dirty="0"/>
              <a:t>et formule des recommandations aux travailleurs en cas de fortes chaleurs.</a:t>
            </a:r>
          </a:p>
        </p:txBody>
      </p:sp>
    </p:spTree>
    <p:extLst>
      <p:ext uri="{BB962C8B-B14F-4D97-AF65-F5344CB8AC3E}">
        <p14:creationId xmlns:p14="http://schemas.microsoft.com/office/powerpoint/2010/main" val="3648915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D2D4419-F6E2-4713-B4E2-7248A31156E2}"/>
              </a:ext>
            </a:extLst>
          </p:cNvPr>
          <p:cNvSpPr txBox="1"/>
          <p:nvPr/>
        </p:nvSpPr>
        <p:spPr>
          <a:xfrm>
            <a:off x="742950" y="742950"/>
            <a:ext cx="11068050" cy="6186309"/>
          </a:xfrm>
          <a:prstGeom prst="rect">
            <a:avLst/>
          </a:prstGeom>
          <a:noFill/>
        </p:spPr>
        <p:txBody>
          <a:bodyPr wrap="square">
            <a:spAutoFit/>
          </a:bodyPr>
          <a:lstStyle/>
          <a:p>
            <a:r>
              <a:rPr lang="fr-FR" sz="4400" b="1" i="0" dirty="0">
                <a:effectLst/>
                <a:latin typeface="Marianne"/>
              </a:rPr>
              <a:t>En période de fortes chaleurs et canicule, l'employeur met en place les mesures nécessaires à la protection de la santé de ses salariés en prenant en compte les risques liés aux ambiances thermiques, en renouvelant l'air de façon à éviter les élévations exagérées de température dans les locaux de travail fermés et en mettant à disposition de l'eau potable et fraîche.</a:t>
            </a:r>
            <a:endParaRPr lang="fr-FR" sz="4400" b="1" dirty="0"/>
          </a:p>
        </p:txBody>
      </p:sp>
    </p:spTree>
    <p:extLst>
      <p:ext uri="{BB962C8B-B14F-4D97-AF65-F5344CB8AC3E}">
        <p14:creationId xmlns:p14="http://schemas.microsoft.com/office/powerpoint/2010/main" val="1815574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C199B96-6E7B-4A0B-ABFA-982F901A7C92}"/>
              </a:ext>
            </a:extLst>
          </p:cNvPr>
          <p:cNvSpPr txBox="1"/>
          <p:nvPr/>
        </p:nvSpPr>
        <p:spPr>
          <a:xfrm>
            <a:off x="381965" y="766732"/>
            <a:ext cx="11810035" cy="5632311"/>
          </a:xfrm>
          <a:prstGeom prst="rect">
            <a:avLst/>
          </a:prstGeom>
          <a:noFill/>
        </p:spPr>
        <p:txBody>
          <a:bodyPr wrap="square">
            <a:spAutoFit/>
          </a:bodyPr>
          <a:lstStyle/>
          <a:p>
            <a:pPr algn="l"/>
            <a:r>
              <a:rPr lang="fr-FR" sz="2400" b="1" i="0" u="sng" dirty="0">
                <a:solidFill>
                  <a:srgbClr val="FF0000"/>
                </a:solidFill>
                <a:effectLst/>
                <a:latin typeface="Marianne"/>
              </a:rPr>
              <a:t>Pour les salariés, voici les recommandations à suivre en cas de fortes chaleurs</a:t>
            </a:r>
            <a:r>
              <a:rPr lang="fr-FR" sz="2400" b="1" i="0" dirty="0">
                <a:solidFill>
                  <a:srgbClr val="3A3A3A"/>
                </a:solidFill>
                <a:effectLst/>
                <a:latin typeface="Marianne"/>
              </a:rPr>
              <a:t> :</a:t>
            </a:r>
          </a:p>
          <a:p>
            <a:pPr algn="l">
              <a:buFont typeface="Arial" panose="020B0604020202020204" pitchFamily="34" charset="0"/>
              <a:buChar char="•"/>
            </a:pPr>
            <a:r>
              <a:rPr lang="fr-FR" sz="2000" b="1" i="0" dirty="0">
                <a:effectLst/>
                <a:latin typeface="Marianne"/>
              </a:rPr>
              <a:t>Surveillez la température ;</a:t>
            </a:r>
          </a:p>
          <a:p>
            <a:pPr algn="l">
              <a:buFont typeface="Arial" panose="020B0604020202020204" pitchFamily="34" charset="0"/>
              <a:buChar char="•"/>
            </a:pPr>
            <a:r>
              <a:rPr lang="fr-FR" sz="2000" b="1" i="0" dirty="0">
                <a:effectLst/>
                <a:latin typeface="Marianne"/>
              </a:rPr>
              <a:t>Buvez régulièrement ;</a:t>
            </a:r>
          </a:p>
          <a:p>
            <a:pPr algn="l">
              <a:buFont typeface="Arial" panose="020B0604020202020204" pitchFamily="34" charset="0"/>
              <a:buChar char="•"/>
            </a:pPr>
            <a:r>
              <a:rPr lang="fr-FR" sz="2000" b="1" i="0" dirty="0">
                <a:effectLst/>
                <a:latin typeface="Marianne"/>
              </a:rPr>
              <a:t>Portez des vêtements légers qui permettent l'évaporation de la sueur (ex. : vêtements de coton), amples et de couleur claire si le travail est à l'extérieur ;</a:t>
            </a:r>
          </a:p>
          <a:p>
            <a:pPr algn="l">
              <a:buFont typeface="Arial" panose="020B0604020202020204" pitchFamily="34" charset="0"/>
              <a:buChar char="•"/>
            </a:pPr>
            <a:r>
              <a:rPr lang="fr-FR" sz="2000" b="1" i="0" dirty="0">
                <a:effectLst/>
                <a:latin typeface="Marianne"/>
              </a:rPr>
              <a:t>Signalez à votre employeur si vos vêtements et équipements de protection individuelle sont sources d'une gêne supplémentaire ;</a:t>
            </a:r>
          </a:p>
          <a:p>
            <a:pPr algn="l">
              <a:buFont typeface="Arial" panose="020B0604020202020204" pitchFamily="34" charset="0"/>
              <a:buChar char="•"/>
            </a:pPr>
            <a:r>
              <a:rPr lang="fr-FR" sz="2000" b="1" i="0" dirty="0">
                <a:effectLst/>
                <a:latin typeface="Marianne"/>
              </a:rPr>
              <a:t>Protégez-vous la tête du soleil ;</a:t>
            </a:r>
          </a:p>
          <a:p>
            <a:pPr algn="l">
              <a:buFont typeface="Arial" panose="020B0604020202020204" pitchFamily="34" charset="0"/>
              <a:buChar char="•"/>
            </a:pPr>
            <a:r>
              <a:rPr lang="fr-FR" sz="2000" b="1" i="0" dirty="0">
                <a:effectLst/>
                <a:latin typeface="Marianne"/>
              </a:rPr>
              <a:t>Adaptez votre rythme de travail selon votre tolérance à la chaleur ;</a:t>
            </a:r>
          </a:p>
          <a:p>
            <a:pPr algn="l">
              <a:buFont typeface="Arial" panose="020B0604020202020204" pitchFamily="34" charset="0"/>
              <a:buChar char="•"/>
            </a:pPr>
            <a:r>
              <a:rPr lang="fr-FR" sz="2800" b="1" i="0" u="sng" dirty="0">
                <a:solidFill>
                  <a:srgbClr val="FF0000"/>
                </a:solidFill>
                <a:effectLst/>
                <a:latin typeface="Marianne"/>
              </a:rPr>
              <a:t>Demandez à votre employeur d'organiser le travail de façon à réduire la cadence, notamment en aménageant les plages horaires de travail ;</a:t>
            </a:r>
          </a:p>
          <a:p>
            <a:pPr algn="l">
              <a:buFont typeface="Arial" panose="020B0604020202020204" pitchFamily="34" charset="0"/>
              <a:buChar char="•"/>
            </a:pPr>
            <a:r>
              <a:rPr lang="fr-FR" sz="2000" b="1" i="0" dirty="0">
                <a:effectLst/>
                <a:latin typeface="Marianne"/>
              </a:rPr>
              <a:t>Réduisez ou différez les efforts physiques intenses, et demandez à votre employeur de reporter les tâches ardues aux heures les plus fraîches ;</a:t>
            </a:r>
          </a:p>
          <a:p>
            <a:pPr algn="l">
              <a:buFont typeface="Arial" panose="020B0604020202020204" pitchFamily="34" charset="0"/>
              <a:buChar char="•"/>
            </a:pPr>
            <a:r>
              <a:rPr lang="fr-FR" sz="2000" b="1" i="0" dirty="0">
                <a:effectLst/>
                <a:latin typeface="Marianne"/>
              </a:rPr>
              <a:t>Demandez à votre employeur d'alléger la charge de travail par des cycles courts travail/repos ;</a:t>
            </a:r>
          </a:p>
          <a:p>
            <a:pPr algn="l">
              <a:buFont typeface="Arial" panose="020B0604020202020204" pitchFamily="34" charset="0"/>
              <a:buChar char="•"/>
            </a:pPr>
            <a:r>
              <a:rPr lang="fr-FR" sz="2000" b="1" i="0" dirty="0">
                <a:effectLst/>
                <a:latin typeface="Marianne"/>
              </a:rPr>
              <a:t>Évitez toute consommation de boisson alcoolisée ;</a:t>
            </a:r>
          </a:p>
          <a:p>
            <a:pPr algn="l">
              <a:buFont typeface="Arial" panose="020B0604020202020204" pitchFamily="34" charset="0"/>
              <a:buChar char="•"/>
            </a:pPr>
            <a:r>
              <a:rPr lang="fr-FR" sz="2000" b="1" i="0" dirty="0">
                <a:effectLst/>
                <a:latin typeface="Marianne"/>
              </a:rPr>
              <a:t>Faites des repas légers et fractionnés ;</a:t>
            </a:r>
          </a:p>
          <a:p>
            <a:pPr algn="l">
              <a:buFont typeface="Arial" panose="020B0604020202020204" pitchFamily="34" charset="0"/>
              <a:buChar char="•"/>
            </a:pPr>
            <a:r>
              <a:rPr lang="fr-FR" sz="2000" b="1" i="0" dirty="0">
                <a:effectLst/>
                <a:latin typeface="Marianne"/>
              </a:rPr>
              <a:t>Redoublez de prudence si vous avez des antécédents médicaux et si vous prenez des médicaments ;</a:t>
            </a:r>
          </a:p>
        </p:txBody>
      </p:sp>
    </p:spTree>
    <p:extLst>
      <p:ext uri="{BB962C8B-B14F-4D97-AF65-F5344CB8AC3E}">
        <p14:creationId xmlns:p14="http://schemas.microsoft.com/office/powerpoint/2010/main" val="882706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807AC0B2-57A8-4693-9160-AE781D9DB448}"/>
              </a:ext>
            </a:extLst>
          </p:cNvPr>
          <p:cNvSpPr txBox="1"/>
          <p:nvPr/>
        </p:nvSpPr>
        <p:spPr>
          <a:xfrm>
            <a:off x="951053" y="474561"/>
            <a:ext cx="10716228" cy="6309420"/>
          </a:xfrm>
          <a:prstGeom prst="rect">
            <a:avLst/>
          </a:prstGeom>
          <a:noFill/>
        </p:spPr>
        <p:txBody>
          <a:bodyPr wrap="square">
            <a:spAutoFit/>
          </a:bodyPr>
          <a:lstStyle/>
          <a:p>
            <a:pPr algn="l"/>
            <a:r>
              <a:rPr lang="fr-FR" sz="2800" b="1" i="0" u="sng" dirty="0">
                <a:solidFill>
                  <a:srgbClr val="FF0000"/>
                </a:solidFill>
                <a:effectLst/>
                <a:latin typeface="Marianne"/>
              </a:rPr>
              <a:t>Pour le travail en extérieur, il s'agit pour l'employeur </a:t>
            </a:r>
            <a:r>
              <a:rPr lang="fr-FR" sz="2800" b="1" i="0" dirty="0">
                <a:solidFill>
                  <a:srgbClr val="3A3A3A"/>
                </a:solidFill>
                <a:effectLst/>
                <a:latin typeface="Marianne"/>
              </a:rPr>
              <a:t>:</a:t>
            </a:r>
          </a:p>
          <a:p>
            <a:pPr algn="l">
              <a:buFont typeface="Arial" panose="020B0604020202020204" pitchFamily="34" charset="0"/>
              <a:buChar char="•"/>
            </a:pPr>
            <a:r>
              <a:rPr lang="fr-FR" sz="2800" b="1" i="0" dirty="0">
                <a:effectLst/>
                <a:latin typeface="Marianne"/>
              </a:rPr>
              <a:t>De mettre à la disposition des travailleurs un local de repos adapté aux conditions climatiques ou aménager le chantier de manière à permettre l'organisation de pauses dans des conditions de sécurité équivalentes ;</a:t>
            </a:r>
          </a:p>
          <a:p>
            <a:pPr algn="l">
              <a:buFont typeface="Arial" panose="020B0604020202020204" pitchFamily="34" charset="0"/>
              <a:buChar char="•"/>
            </a:pPr>
            <a:r>
              <a:rPr lang="fr-FR" sz="2800" b="1" i="0" dirty="0">
                <a:effectLst/>
                <a:latin typeface="Marianne"/>
              </a:rPr>
              <a:t>De mettre à la disposition des travailleurs au moins 3 litres d'eau potable et fraîche au minimum par personne et par jour (chantiers du BTP) ;</a:t>
            </a:r>
          </a:p>
          <a:p>
            <a:pPr algn="l">
              <a:buFont typeface="Arial" panose="020B0604020202020204" pitchFamily="34" charset="0"/>
              <a:buChar char="•"/>
            </a:pPr>
            <a:r>
              <a:rPr lang="fr-FR" sz="2800" b="1" i="0" dirty="0">
                <a:effectLst/>
                <a:latin typeface="Marianne"/>
              </a:rPr>
              <a:t>S'assurer que le port des protections individuelles et les équipements de protection des engins sont compatibles avec les fortes chaleurs ;</a:t>
            </a:r>
          </a:p>
          <a:p>
            <a:pPr algn="l">
              <a:buFont typeface="Arial" panose="020B0604020202020204" pitchFamily="34" charset="0"/>
              <a:buChar char="•"/>
            </a:pPr>
            <a:r>
              <a:rPr lang="fr-FR" sz="2800" b="1" i="0" dirty="0">
                <a:effectLst/>
                <a:latin typeface="Marianne"/>
              </a:rPr>
              <a:t>Prendre les mesures organisationnelles adéquates pour que les travaux se fassent sans exposer les salariés.</a:t>
            </a:r>
          </a:p>
          <a:p>
            <a:pPr algn="l">
              <a:buFont typeface="Arial" panose="020B0604020202020204" pitchFamily="34" charset="0"/>
              <a:buChar char="•"/>
            </a:pPr>
            <a:endParaRPr lang="fr-FR" sz="2800" b="1" dirty="0">
              <a:solidFill>
                <a:srgbClr val="3A3A3A"/>
              </a:solidFill>
              <a:latin typeface="Marianne"/>
            </a:endParaRPr>
          </a:p>
          <a:p>
            <a:pPr algn="l"/>
            <a:r>
              <a:rPr lang="fr-FR" sz="2800" b="1" i="0" dirty="0">
                <a:solidFill>
                  <a:srgbClr val="3A3A3A"/>
                </a:solidFill>
                <a:effectLst/>
                <a:latin typeface="Marianne"/>
              </a:rPr>
              <a:t>                                                      </a:t>
            </a:r>
            <a:r>
              <a:rPr lang="fr-FR" sz="4000" b="1" i="0" u="sng" dirty="0">
                <a:solidFill>
                  <a:srgbClr val="FF0000"/>
                </a:solidFill>
                <a:effectLst/>
                <a:latin typeface="Marianne"/>
              </a:rPr>
              <a:t>CGT TEMPLEUVE EN PEVELE</a:t>
            </a:r>
          </a:p>
        </p:txBody>
      </p:sp>
    </p:spTree>
    <p:extLst>
      <p:ext uri="{BB962C8B-B14F-4D97-AF65-F5344CB8AC3E}">
        <p14:creationId xmlns:p14="http://schemas.microsoft.com/office/powerpoint/2010/main" val="13830320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438</Words>
  <Application>Microsoft Office PowerPoint</Application>
  <PresentationFormat>Grand écran</PresentationFormat>
  <Paragraphs>25</Paragraphs>
  <Slides>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vt:i4>
      </vt:variant>
    </vt:vector>
  </HeadingPairs>
  <TitlesOfParts>
    <vt:vector size="10" baseType="lpstr">
      <vt:lpstr>Arial</vt:lpstr>
      <vt:lpstr>Calibri</vt:lpstr>
      <vt:lpstr>Calibri Light</vt:lpstr>
      <vt:lpstr>Marianne</vt:lpstr>
      <vt:lpstr>Thème Office</vt:lpstr>
      <vt:lpstr>Travail par fortes chaleurs : quelles précautions pour limiter les risques ? </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Travail par fortes chaleurs : quelles précautions pour limiter les risques ? </dc:title>
  <dc:creator>sylvie.gaudeau@orange.fr</dc:creator>
  <cp:lastModifiedBy>sylvie.gaudeau@orange.fr</cp:lastModifiedBy>
  <cp:revision>7</cp:revision>
  <dcterms:created xsi:type="dcterms:W3CDTF">2023-07-12T09:46:50Z</dcterms:created>
  <dcterms:modified xsi:type="dcterms:W3CDTF">2023-07-12T11:38:23Z</dcterms:modified>
</cp:coreProperties>
</file>