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3" d="100"/>
          <a:sy n="83" d="100"/>
        </p:scale>
        <p:origin x="8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4B9064-2A66-4128-B227-A162D5FBA81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F6B0E2A-FC2F-48CD-ABB9-709A751E85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CC87045-9656-4BD2-A683-05DA78F1FB1B}"/>
              </a:ext>
            </a:extLst>
          </p:cNvPr>
          <p:cNvSpPr>
            <a:spLocks noGrp="1"/>
          </p:cNvSpPr>
          <p:nvPr>
            <p:ph type="dt" sz="half" idx="10"/>
          </p:nvPr>
        </p:nvSpPr>
        <p:spPr/>
        <p:txBody>
          <a:bodyPr/>
          <a:lstStyle/>
          <a:p>
            <a:fld id="{57A02C21-8F5E-4538-8FBA-56257428EC91}" type="datetimeFigureOut">
              <a:rPr lang="fr-FR" smtClean="0"/>
              <a:t>13/07/2023</a:t>
            </a:fld>
            <a:endParaRPr lang="fr-FR"/>
          </a:p>
        </p:txBody>
      </p:sp>
      <p:sp>
        <p:nvSpPr>
          <p:cNvPr id="5" name="Espace réservé du pied de page 4">
            <a:extLst>
              <a:ext uri="{FF2B5EF4-FFF2-40B4-BE49-F238E27FC236}">
                <a16:creationId xmlns:a16="http://schemas.microsoft.com/office/drawing/2014/main" id="{606312C1-9E56-4A13-9EAB-C2762DC1944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32D4F38-C26A-43C8-AF90-E0FA9C424DE0}"/>
              </a:ext>
            </a:extLst>
          </p:cNvPr>
          <p:cNvSpPr>
            <a:spLocks noGrp="1"/>
          </p:cNvSpPr>
          <p:nvPr>
            <p:ph type="sldNum" sz="quarter" idx="12"/>
          </p:nvPr>
        </p:nvSpPr>
        <p:spPr/>
        <p:txBody>
          <a:bodyPr/>
          <a:lstStyle/>
          <a:p>
            <a:fld id="{794DFFD9-A0E6-4256-98C5-B41F3B16F6C0}" type="slidenum">
              <a:rPr lang="fr-FR" smtClean="0"/>
              <a:t>‹N°›</a:t>
            </a:fld>
            <a:endParaRPr lang="fr-FR"/>
          </a:p>
        </p:txBody>
      </p:sp>
    </p:spTree>
    <p:extLst>
      <p:ext uri="{BB962C8B-B14F-4D97-AF65-F5344CB8AC3E}">
        <p14:creationId xmlns:p14="http://schemas.microsoft.com/office/powerpoint/2010/main" val="1861228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250104-FC1A-48F2-8979-8234267A9D9C}"/>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AD3A37-67AA-42BA-B4BE-9FC2F56DF3AD}"/>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06D6DF1-F79A-4DBB-856D-9D73E7E7180A}"/>
              </a:ext>
            </a:extLst>
          </p:cNvPr>
          <p:cNvSpPr>
            <a:spLocks noGrp="1"/>
          </p:cNvSpPr>
          <p:nvPr>
            <p:ph type="dt" sz="half" idx="10"/>
          </p:nvPr>
        </p:nvSpPr>
        <p:spPr/>
        <p:txBody>
          <a:bodyPr/>
          <a:lstStyle/>
          <a:p>
            <a:fld id="{57A02C21-8F5E-4538-8FBA-56257428EC91}" type="datetimeFigureOut">
              <a:rPr lang="fr-FR" smtClean="0"/>
              <a:t>13/07/2023</a:t>
            </a:fld>
            <a:endParaRPr lang="fr-FR"/>
          </a:p>
        </p:txBody>
      </p:sp>
      <p:sp>
        <p:nvSpPr>
          <p:cNvPr id="5" name="Espace réservé du pied de page 4">
            <a:extLst>
              <a:ext uri="{FF2B5EF4-FFF2-40B4-BE49-F238E27FC236}">
                <a16:creationId xmlns:a16="http://schemas.microsoft.com/office/drawing/2014/main" id="{29D6A97C-EDD4-4703-BD1E-4F9015B96ED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A5CF419-E65D-4B9D-A8C5-2D1927BFEB34}"/>
              </a:ext>
            </a:extLst>
          </p:cNvPr>
          <p:cNvSpPr>
            <a:spLocks noGrp="1"/>
          </p:cNvSpPr>
          <p:nvPr>
            <p:ph type="sldNum" sz="quarter" idx="12"/>
          </p:nvPr>
        </p:nvSpPr>
        <p:spPr/>
        <p:txBody>
          <a:bodyPr/>
          <a:lstStyle/>
          <a:p>
            <a:fld id="{794DFFD9-A0E6-4256-98C5-B41F3B16F6C0}" type="slidenum">
              <a:rPr lang="fr-FR" smtClean="0"/>
              <a:t>‹N°›</a:t>
            </a:fld>
            <a:endParaRPr lang="fr-FR"/>
          </a:p>
        </p:txBody>
      </p:sp>
    </p:spTree>
    <p:extLst>
      <p:ext uri="{BB962C8B-B14F-4D97-AF65-F5344CB8AC3E}">
        <p14:creationId xmlns:p14="http://schemas.microsoft.com/office/powerpoint/2010/main" val="2356651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86D878C-F275-4227-9B60-09F1266FF67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D046385-30CC-4C79-A1DA-8DE2300D8C5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9F49A73-01E9-45F1-BB2A-E98EB88FA6D1}"/>
              </a:ext>
            </a:extLst>
          </p:cNvPr>
          <p:cNvSpPr>
            <a:spLocks noGrp="1"/>
          </p:cNvSpPr>
          <p:nvPr>
            <p:ph type="dt" sz="half" idx="10"/>
          </p:nvPr>
        </p:nvSpPr>
        <p:spPr/>
        <p:txBody>
          <a:bodyPr/>
          <a:lstStyle/>
          <a:p>
            <a:fld id="{57A02C21-8F5E-4538-8FBA-56257428EC91}" type="datetimeFigureOut">
              <a:rPr lang="fr-FR" smtClean="0"/>
              <a:t>13/07/2023</a:t>
            </a:fld>
            <a:endParaRPr lang="fr-FR"/>
          </a:p>
        </p:txBody>
      </p:sp>
      <p:sp>
        <p:nvSpPr>
          <p:cNvPr id="5" name="Espace réservé du pied de page 4">
            <a:extLst>
              <a:ext uri="{FF2B5EF4-FFF2-40B4-BE49-F238E27FC236}">
                <a16:creationId xmlns:a16="http://schemas.microsoft.com/office/drawing/2014/main" id="{E7F30928-946D-4DE0-80FF-FCDDE129786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BCC1370-4C2E-43CD-8E15-3C0845C603B5}"/>
              </a:ext>
            </a:extLst>
          </p:cNvPr>
          <p:cNvSpPr>
            <a:spLocks noGrp="1"/>
          </p:cNvSpPr>
          <p:nvPr>
            <p:ph type="sldNum" sz="quarter" idx="12"/>
          </p:nvPr>
        </p:nvSpPr>
        <p:spPr/>
        <p:txBody>
          <a:bodyPr/>
          <a:lstStyle/>
          <a:p>
            <a:fld id="{794DFFD9-A0E6-4256-98C5-B41F3B16F6C0}" type="slidenum">
              <a:rPr lang="fr-FR" smtClean="0"/>
              <a:t>‹N°›</a:t>
            </a:fld>
            <a:endParaRPr lang="fr-FR"/>
          </a:p>
        </p:txBody>
      </p:sp>
    </p:spTree>
    <p:extLst>
      <p:ext uri="{BB962C8B-B14F-4D97-AF65-F5344CB8AC3E}">
        <p14:creationId xmlns:p14="http://schemas.microsoft.com/office/powerpoint/2010/main" val="1651929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F854B9-8E6A-47D6-84F6-EF35F07F677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B21ADD0-5F48-43FA-BA9F-86F53D388F5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A7C1647-8843-4453-B6E5-368B0D76392D}"/>
              </a:ext>
            </a:extLst>
          </p:cNvPr>
          <p:cNvSpPr>
            <a:spLocks noGrp="1"/>
          </p:cNvSpPr>
          <p:nvPr>
            <p:ph type="dt" sz="half" idx="10"/>
          </p:nvPr>
        </p:nvSpPr>
        <p:spPr/>
        <p:txBody>
          <a:bodyPr/>
          <a:lstStyle/>
          <a:p>
            <a:fld id="{57A02C21-8F5E-4538-8FBA-56257428EC91}" type="datetimeFigureOut">
              <a:rPr lang="fr-FR" smtClean="0"/>
              <a:t>13/07/2023</a:t>
            </a:fld>
            <a:endParaRPr lang="fr-FR"/>
          </a:p>
        </p:txBody>
      </p:sp>
      <p:sp>
        <p:nvSpPr>
          <p:cNvPr id="5" name="Espace réservé du pied de page 4">
            <a:extLst>
              <a:ext uri="{FF2B5EF4-FFF2-40B4-BE49-F238E27FC236}">
                <a16:creationId xmlns:a16="http://schemas.microsoft.com/office/drawing/2014/main" id="{1781D172-5810-459E-A28D-84A18040148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B6ABF8A-CD84-4558-A1FE-2257CE1AA248}"/>
              </a:ext>
            </a:extLst>
          </p:cNvPr>
          <p:cNvSpPr>
            <a:spLocks noGrp="1"/>
          </p:cNvSpPr>
          <p:nvPr>
            <p:ph type="sldNum" sz="quarter" idx="12"/>
          </p:nvPr>
        </p:nvSpPr>
        <p:spPr/>
        <p:txBody>
          <a:bodyPr/>
          <a:lstStyle/>
          <a:p>
            <a:fld id="{794DFFD9-A0E6-4256-98C5-B41F3B16F6C0}" type="slidenum">
              <a:rPr lang="fr-FR" smtClean="0"/>
              <a:t>‹N°›</a:t>
            </a:fld>
            <a:endParaRPr lang="fr-FR"/>
          </a:p>
        </p:txBody>
      </p:sp>
    </p:spTree>
    <p:extLst>
      <p:ext uri="{BB962C8B-B14F-4D97-AF65-F5344CB8AC3E}">
        <p14:creationId xmlns:p14="http://schemas.microsoft.com/office/powerpoint/2010/main" val="2080354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3BDF44-49BF-40F0-A37F-A1180080C2B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0013AB4-0BDE-4D14-A369-671C713646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31248D0-06D0-4EE8-9A59-082806EAE853}"/>
              </a:ext>
            </a:extLst>
          </p:cNvPr>
          <p:cNvSpPr>
            <a:spLocks noGrp="1"/>
          </p:cNvSpPr>
          <p:nvPr>
            <p:ph type="dt" sz="half" idx="10"/>
          </p:nvPr>
        </p:nvSpPr>
        <p:spPr/>
        <p:txBody>
          <a:bodyPr/>
          <a:lstStyle/>
          <a:p>
            <a:fld id="{57A02C21-8F5E-4538-8FBA-56257428EC91}" type="datetimeFigureOut">
              <a:rPr lang="fr-FR" smtClean="0"/>
              <a:t>13/07/2023</a:t>
            </a:fld>
            <a:endParaRPr lang="fr-FR"/>
          </a:p>
        </p:txBody>
      </p:sp>
      <p:sp>
        <p:nvSpPr>
          <p:cNvPr id="5" name="Espace réservé du pied de page 4">
            <a:extLst>
              <a:ext uri="{FF2B5EF4-FFF2-40B4-BE49-F238E27FC236}">
                <a16:creationId xmlns:a16="http://schemas.microsoft.com/office/drawing/2014/main" id="{FA8BB219-0CE5-4D28-879B-119828046A3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3C69EBA-D8F1-442F-BE64-231AE0B72D21}"/>
              </a:ext>
            </a:extLst>
          </p:cNvPr>
          <p:cNvSpPr>
            <a:spLocks noGrp="1"/>
          </p:cNvSpPr>
          <p:nvPr>
            <p:ph type="sldNum" sz="quarter" idx="12"/>
          </p:nvPr>
        </p:nvSpPr>
        <p:spPr/>
        <p:txBody>
          <a:bodyPr/>
          <a:lstStyle/>
          <a:p>
            <a:fld id="{794DFFD9-A0E6-4256-98C5-B41F3B16F6C0}" type="slidenum">
              <a:rPr lang="fr-FR" smtClean="0"/>
              <a:t>‹N°›</a:t>
            </a:fld>
            <a:endParaRPr lang="fr-FR"/>
          </a:p>
        </p:txBody>
      </p:sp>
    </p:spTree>
    <p:extLst>
      <p:ext uri="{BB962C8B-B14F-4D97-AF65-F5344CB8AC3E}">
        <p14:creationId xmlns:p14="http://schemas.microsoft.com/office/powerpoint/2010/main" val="468138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7FD6CC-1808-4D40-889F-75798A4E56D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B43F9C3-B8C0-40D3-8782-47149066E21D}"/>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D12714F-2D6A-4FF5-B467-2F258BFFBA7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DDF6613-B7A0-4DC8-8B70-E996633A1C76}"/>
              </a:ext>
            </a:extLst>
          </p:cNvPr>
          <p:cNvSpPr>
            <a:spLocks noGrp="1"/>
          </p:cNvSpPr>
          <p:nvPr>
            <p:ph type="dt" sz="half" idx="10"/>
          </p:nvPr>
        </p:nvSpPr>
        <p:spPr/>
        <p:txBody>
          <a:bodyPr/>
          <a:lstStyle/>
          <a:p>
            <a:fld id="{57A02C21-8F5E-4538-8FBA-56257428EC91}" type="datetimeFigureOut">
              <a:rPr lang="fr-FR" smtClean="0"/>
              <a:t>13/07/2023</a:t>
            </a:fld>
            <a:endParaRPr lang="fr-FR"/>
          </a:p>
        </p:txBody>
      </p:sp>
      <p:sp>
        <p:nvSpPr>
          <p:cNvPr id="6" name="Espace réservé du pied de page 5">
            <a:extLst>
              <a:ext uri="{FF2B5EF4-FFF2-40B4-BE49-F238E27FC236}">
                <a16:creationId xmlns:a16="http://schemas.microsoft.com/office/drawing/2014/main" id="{CC3CA958-C898-49CF-AF20-B631F1B5223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D929717-9533-49CE-8852-863E1F594DB0}"/>
              </a:ext>
            </a:extLst>
          </p:cNvPr>
          <p:cNvSpPr>
            <a:spLocks noGrp="1"/>
          </p:cNvSpPr>
          <p:nvPr>
            <p:ph type="sldNum" sz="quarter" idx="12"/>
          </p:nvPr>
        </p:nvSpPr>
        <p:spPr/>
        <p:txBody>
          <a:bodyPr/>
          <a:lstStyle/>
          <a:p>
            <a:fld id="{794DFFD9-A0E6-4256-98C5-B41F3B16F6C0}" type="slidenum">
              <a:rPr lang="fr-FR" smtClean="0"/>
              <a:t>‹N°›</a:t>
            </a:fld>
            <a:endParaRPr lang="fr-FR"/>
          </a:p>
        </p:txBody>
      </p:sp>
    </p:spTree>
    <p:extLst>
      <p:ext uri="{BB962C8B-B14F-4D97-AF65-F5344CB8AC3E}">
        <p14:creationId xmlns:p14="http://schemas.microsoft.com/office/powerpoint/2010/main" val="834540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5ACAFC-C687-4857-8697-B45DD80F256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37CF861-CAFA-4E7F-8A9C-C34AF5E89D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A747818-75E5-43CD-9E31-AE2C6724B70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292BA0B-8156-42F5-AB01-4CB0ADEB94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5B71C16-EB6D-4A1C-B47F-50F606A8ED8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22ABD1C-1A0D-41A3-A41B-A101E179B687}"/>
              </a:ext>
            </a:extLst>
          </p:cNvPr>
          <p:cNvSpPr>
            <a:spLocks noGrp="1"/>
          </p:cNvSpPr>
          <p:nvPr>
            <p:ph type="dt" sz="half" idx="10"/>
          </p:nvPr>
        </p:nvSpPr>
        <p:spPr/>
        <p:txBody>
          <a:bodyPr/>
          <a:lstStyle/>
          <a:p>
            <a:fld id="{57A02C21-8F5E-4538-8FBA-56257428EC91}" type="datetimeFigureOut">
              <a:rPr lang="fr-FR" smtClean="0"/>
              <a:t>13/07/2023</a:t>
            </a:fld>
            <a:endParaRPr lang="fr-FR"/>
          </a:p>
        </p:txBody>
      </p:sp>
      <p:sp>
        <p:nvSpPr>
          <p:cNvPr id="8" name="Espace réservé du pied de page 7">
            <a:extLst>
              <a:ext uri="{FF2B5EF4-FFF2-40B4-BE49-F238E27FC236}">
                <a16:creationId xmlns:a16="http://schemas.microsoft.com/office/drawing/2014/main" id="{2156FA82-55A4-496E-A936-1581A20D918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EE63865-B5F2-482C-8973-65A12EBEE11C}"/>
              </a:ext>
            </a:extLst>
          </p:cNvPr>
          <p:cNvSpPr>
            <a:spLocks noGrp="1"/>
          </p:cNvSpPr>
          <p:nvPr>
            <p:ph type="sldNum" sz="quarter" idx="12"/>
          </p:nvPr>
        </p:nvSpPr>
        <p:spPr/>
        <p:txBody>
          <a:bodyPr/>
          <a:lstStyle/>
          <a:p>
            <a:fld id="{794DFFD9-A0E6-4256-98C5-B41F3B16F6C0}" type="slidenum">
              <a:rPr lang="fr-FR" smtClean="0"/>
              <a:t>‹N°›</a:t>
            </a:fld>
            <a:endParaRPr lang="fr-FR"/>
          </a:p>
        </p:txBody>
      </p:sp>
    </p:spTree>
    <p:extLst>
      <p:ext uri="{BB962C8B-B14F-4D97-AF65-F5344CB8AC3E}">
        <p14:creationId xmlns:p14="http://schemas.microsoft.com/office/powerpoint/2010/main" val="2725144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B1CEF9-43A1-4FBE-BE48-326C5C07FC5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8567269-9FA3-4DC5-A964-E28987831DDD}"/>
              </a:ext>
            </a:extLst>
          </p:cNvPr>
          <p:cNvSpPr>
            <a:spLocks noGrp="1"/>
          </p:cNvSpPr>
          <p:nvPr>
            <p:ph type="dt" sz="half" idx="10"/>
          </p:nvPr>
        </p:nvSpPr>
        <p:spPr/>
        <p:txBody>
          <a:bodyPr/>
          <a:lstStyle/>
          <a:p>
            <a:fld id="{57A02C21-8F5E-4538-8FBA-56257428EC91}" type="datetimeFigureOut">
              <a:rPr lang="fr-FR" smtClean="0"/>
              <a:t>13/07/2023</a:t>
            </a:fld>
            <a:endParaRPr lang="fr-FR"/>
          </a:p>
        </p:txBody>
      </p:sp>
      <p:sp>
        <p:nvSpPr>
          <p:cNvPr id="4" name="Espace réservé du pied de page 3">
            <a:extLst>
              <a:ext uri="{FF2B5EF4-FFF2-40B4-BE49-F238E27FC236}">
                <a16:creationId xmlns:a16="http://schemas.microsoft.com/office/drawing/2014/main" id="{150CAE65-B8FA-4D64-94BC-91271069007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CE662F2-CFAF-4058-BDFF-40E5EF6BE1F6}"/>
              </a:ext>
            </a:extLst>
          </p:cNvPr>
          <p:cNvSpPr>
            <a:spLocks noGrp="1"/>
          </p:cNvSpPr>
          <p:nvPr>
            <p:ph type="sldNum" sz="quarter" idx="12"/>
          </p:nvPr>
        </p:nvSpPr>
        <p:spPr/>
        <p:txBody>
          <a:bodyPr/>
          <a:lstStyle/>
          <a:p>
            <a:fld id="{794DFFD9-A0E6-4256-98C5-B41F3B16F6C0}" type="slidenum">
              <a:rPr lang="fr-FR" smtClean="0"/>
              <a:t>‹N°›</a:t>
            </a:fld>
            <a:endParaRPr lang="fr-FR"/>
          </a:p>
        </p:txBody>
      </p:sp>
    </p:spTree>
    <p:extLst>
      <p:ext uri="{BB962C8B-B14F-4D97-AF65-F5344CB8AC3E}">
        <p14:creationId xmlns:p14="http://schemas.microsoft.com/office/powerpoint/2010/main" val="4098669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0324555-566E-49A1-AC37-C95ED7A8F8EE}"/>
              </a:ext>
            </a:extLst>
          </p:cNvPr>
          <p:cNvSpPr>
            <a:spLocks noGrp="1"/>
          </p:cNvSpPr>
          <p:nvPr>
            <p:ph type="dt" sz="half" idx="10"/>
          </p:nvPr>
        </p:nvSpPr>
        <p:spPr/>
        <p:txBody>
          <a:bodyPr/>
          <a:lstStyle/>
          <a:p>
            <a:fld id="{57A02C21-8F5E-4538-8FBA-56257428EC91}" type="datetimeFigureOut">
              <a:rPr lang="fr-FR" smtClean="0"/>
              <a:t>13/07/2023</a:t>
            </a:fld>
            <a:endParaRPr lang="fr-FR"/>
          </a:p>
        </p:txBody>
      </p:sp>
      <p:sp>
        <p:nvSpPr>
          <p:cNvPr id="3" name="Espace réservé du pied de page 2">
            <a:extLst>
              <a:ext uri="{FF2B5EF4-FFF2-40B4-BE49-F238E27FC236}">
                <a16:creationId xmlns:a16="http://schemas.microsoft.com/office/drawing/2014/main" id="{73DA232A-37BE-41D1-B8B6-48FB7699411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265C254-7A85-4868-AF22-8AB4E2BD1D2F}"/>
              </a:ext>
            </a:extLst>
          </p:cNvPr>
          <p:cNvSpPr>
            <a:spLocks noGrp="1"/>
          </p:cNvSpPr>
          <p:nvPr>
            <p:ph type="sldNum" sz="quarter" idx="12"/>
          </p:nvPr>
        </p:nvSpPr>
        <p:spPr/>
        <p:txBody>
          <a:bodyPr/>
          <a:lstStyle/>
          <a:p>
            <a:fld id="{794DFFD9-A0E6-4256-98C5-B41F3B16F6C0}" type="slidenum">
              <a:rPr lang="fr-FR" smtClean="0"/>
              <a:t>‹N°›</a:t>
            </a:fld>
            <a:endParaRPr lang="fr-FR"/>
          </a:p>
        </p:txBody>
      </p:sp>
    </p:spTree>
    <p:extLst>
      <p:ext uri="{BB962C8B-B14F-4D97-AF65-F5344CB8AC3E}">
        <p14:creationId xmlns:p14="http://schemas.microsoft.com/office/powerpoint/2010/main" val="2224866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AAD43F-A053-4880-810C-8E4B0DCE723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B17A214-917E-4FBA-89E8-850351250F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01FC60D-5CD7-42D1-8B04-CEC87EDFD3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260C353-F4B9-4901-906E-4C4E1589C0F6}"/>
              </a:ext>
            </a:extLst>
          </p:cNvPr>
          <p:cNvSpPr>
            <a:spLocks noGrp="1"/>
          </p:cNvSpPr>
          <p:nvPr>
            <p:ph type="dt" sz="half" idx="10"/>
          </p:nvPr>
        </p:nvSpPr>
        <p:spPr/>
        <p:txBody>
          <a:bodyPr/>
          <a:lstStyle/>
          <a:p>
            <a:fld id="{57A02C21-8F5E-4538-8FBA-56257428EC91}" type="datetimeFigureOut">
              <a:rPr lang="fr-FR" smtClean="0"/>
              <a:t>13/07/2023</a:t>
            </a:fld>
            <a:endParaRPr lang="fr-FR"/>
          </a:p>
        </p:txBody>
      </p:sp>
      <p:sp>
        <p:nvSpPr>
          <p:cNvPr id="6" name="Espace réservé du pied de page 5">
            <a:extLst>
              <a:ext uri="{FF2B5EF4-FFF2-40B4-BE49-F238E27FC236}">
                <a16:creationId xmlns:a16="http://schemas.microsoft.com/office/drawing/2014/main" id="{FD28EEEC-5527-490B-A34B-23A71D18ABD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D4500D4-D33B-4FDD-B0E6-821AC6A3C676}"/>
              </a:ext>
            </a:extLst>
          </p:cNvPr>
          <p:cNvSpPr>
            <a:spLocks noGrp="1"/>
          </p:cNvSpPr>
          <p:nvPr>
            <p:ph type="sldNum" sz="quarter" idx="12"/>
          </p:nvPr>
        </p:nvSpPr>
        <p:spPr/>
        <p:txBody>
          <a:bodyPr/>
          <a:lstStyle/>
          <a:p>
            <a:fld id="{794DFFD9-A0E6-4256-98C5-B41F3B16F6C0}" type="slidenum">
              <a:rPr lang="fr-FR" smtClean="0"/>
              <a:t>‹N°›</a:t>
            </a:fld>
            <a:endParaRPr lang="fr-FR"/>
          </a:p>
        </p:txBody>
      </p:sp>
    </p:spTree>
    <p:extLst>
      <p:ext uri="{BB962C8B-B14F-4D97-AF65-F5344CB8AC3E}">
        <p14:creationId xmlns:p14="http://schemas.microsoft.com/office/powerpoint/2010/main" val="1184351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1E5490-6FF5-402B-9F36-7FFC91191F3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6498DDE-0227-4C69-82AB-744CAC224E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088FB1D-060F-46C7-B0CE-C9C6B8C0F3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055778C-BD84-45FE-82A6-0586594BE04D}"/>
              </a:ext>
            </a:extLst>
          </p:cNvPr>
          <p:cNvSpPr>
            <a:spLocks noGrp="1"/>
          </p:cNvSpPr>
          <p:nvPr>
            <p:ph type="dt" sz="half" idx="10"/>
          </p:nvPr>
        </p:nvSpPr>
        <p:spPr/>
        <p:txBody>
          <a:bodyPr/>
          <a:lstStyle/>
          <a:p>
            <a:fld id="{57A02C21-8F5E-4538-8FBA-56257428EC91}" type="datetimeFigureOut">
              <a:rPr lang="fr-FR" smtClean="0"/>
              <a:t>13/07/2023</a:t>
            </a:fld>
            <a:endParaRPr lang="fr-FR"/>
          </a:p>
        </p:txBody>
      </p:sp>
      <p:sp>
        <p:nvSpPr>
          <p:cNvPr id="6" name="Espace réservé du pied de page 5">
            <a:extLst>
              <a:ext uri="{FF2B5EF4-FFF2-40B4-BE49-F238E27FC236}">
                <a16:creationId xmlns:a16="http://schemas.microsoft.com/office/drawing/2014/main" id="{FA3183C1-1508-49FF-9F19-27346CF804F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2275F48-9E52-47DE-86F9-D543B7C594F7}"/>
              </a:ext>
            </a:extLst>
          </p:cNvPr>
          <p:cNvSpPr>
            <a:spLocks noGrp="1"/>
          </p:cNvSpPr>
          <p:nvPr>
            <p:ph type="sldNum" sz="quarter" idx="12"/>
          </p:nvPr>
        </p:nvSpPr>
        <p:spPr/>
        <p:txBody>
          <a:bodyPr/>
          <a:lstStyle/>
          <a:p>
            <a:fld id="{794DFFD9-A0E6-4256-98C5-B41F3B16F6C0}" type="slidenum">
              <a:rPr lang="fr-FR" smtClean="0"/>
              <a:t>‹N°›</a:t>
            </a:fld>
            <a:endParaRPr lang="fr-FR"/>
          </a:p>
        </p:txBody>
      </p:sp>
    </p:spTree>
    <p:extLst>
      <p:ext uri="{BB962C8B-B14F-4D97-AF65-F5344CB8AC3E}">
        <p14:creationId xmlns:p14="http://schemas.microsoft.com/office/powerpoint/2010/main" val="1844744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5444880-1B1F-402E-B4DD-A9AA71A88D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A6EC798-1E1C-4BFC-91A2-EA32E58040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7ADE0D2-D7FA-4049-ADEE-1DE58E3490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A02C21-8F5E-4538-8FBA-56257428EC91}" type="datetimeFigureOut">
              <a:rPr lang="fr-FR" smtClean="0"/>
              <a:t>13/07/2023</a:t>
            </a:fld>
            <a:endParaRPr lang="fr-FR"/>
          </a:p>
        </p:txBody>
      </p:sp>
      <p:sp>
        <p:nvSpPr>
          <p:cNvPr id="5" name="Espace réservé du pied de page 4">
            <a:extLst>
              <a:ext uri="{FF2B5EF4-FFF2-40B4-BE49-F238E27FC236}">
                <a16:creationId xmlns:a16="http://schemas.microsoft.com/office/drawing/2014/main" id="{14AF9F7E-A9E7-477A-84B9-55CF4ADE5A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B3928E3-116D-47A1-85F2-DAA38305FA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4DFFD9-A0E6-4256-98C5-B41F3B16F6C0}" type="slidenum">
              <a:rPr lang="fr-FR" smtClean="0"/>
              <a:t>‹N°›</a:t>
            </a:fld>
            <a:endParaRPr lang="fr-FR"/>
          </a:p>
        </p:txBody>
      </p:sp>
    </p:spTree>
    <p:extLst>
      <p:ext uri="{BB962C8B-B14F-4D97-AF65-F5344CB8AC3E}">
        <p14:creationId xmlns:p14="http://schemas.microsoft.com/office/powerpoint/2010/main" val="3665256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legifrance.gouv.fr/loda/id/JORFTEXT000041722970/"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9486A3-94BB-4EE7-992D-B10F3120333E}"/>
              </a:ext>
            </a:extLst>
          </p:cNvPr>
          <p:cNvSpPr>
            <a:spLocks noGrp="1"/>
          </p:cNvSpPr>
          <p:nvPr>
            <p:ph type="ctrTitle"/>
          </p:nvPr>
        </p:nvSpPr>
        <p:spPr>
          <a:xfrm>
            <a:off x="2835797" y="4288887"/>
            <a:ext cx="9252770" cy="2809025"/>
          </a:xfrm>
        </p:spPr>
        <p:txBody>
          <a:bodyPr>
            <a:normAutofit fontScale="90000"/>
          </a:bodyPr>
          <a:lstStyle/>
          <a:p>
            <a:pPr algn="l"/>
            <a:r>
              <a:rPr lang="fr-FR" b="1" i="0" u="sng" dirty="0">
                <a:solidFill>
                  <a:srgbClr val="FF0000"/>
                </a:solidFill>
                <a:effectLst/>
                <a:latin typeface="Marianne"/>
              </a:rPr>
              <a:t>Harcèlement moral au travail</a:t>
            </a:r>
            <a:br>
              <a:rPr lang="fr-FR" sz="3200" b="1" i="0" dirty="0">
                <a:effectLst/>
                <a:latin typeface="Marianne"/>
              </a:rPr>
            </a:br>
            <a:br>
              <a:rPr lang="fr-FR" sz="3200" b="0" i="0" dirty="0">
                <a:solidFill>
                  <a:srgbClr val="3A3A3A"/>
                </a:solidFill>
                <a:effectLst/>
                <a:latin typeface="Marianne"/>
              </a:rPr>
            </a:br>
            <a:r>
              <a:rPr lang="fr-FR" sz="3200" b="1" i="0" dirty="0">
                <a:effectLst/>
                <a:latin typeface="Marianne"/>
              </a:rPr>
              <a:t>Le harcèlement moral est un délit. Il entraîne la dégradation des conditions de travail. Il est puni dans le secteur privé comme dans le secteur public. La loi organise la protection des salariés, des agents publics et des stagiaires.</a:t>
            </a:r>
            <a:br>
              <a:rPr lang="fr-FR" sz="2000" b="0" i="0" dirty="0">
                <a:solidFill>
                  <a:srgbClr val="3A3A3A"/>
                </a:solidFill>
                <a:effectLst/>
                <a:latin typeface="Marianne"/>
              </a:rPr>
            </a:br>
            <a:endParaRPr lang="fr-FR" sz="2000" dirty="0"/>
          </a:p>
        </p:txBody>
      </p:sp>
      <p:sp>
        <p:nvSpPr>
          <p:cNvPr id="3" name="Sous-titre 2">
            <a:extLst>
              <a:ext uri="{FF2B5EF4-FFF2-40B4-BE49-F238E27FC236}">
                <a16:creationId xmlns:a16="http://schemas.microsoft.com/office/drawing/2014/main" id="{802BB09E-2ADD-4263-9DFF-08A0363306E1}"/>
              </a:ext>
            </a:extLst>
          </p:cNvPr>
          <p:cNvSpPr>
            <a:spLocks noGrp="1"/>
          </p:cNvSpPr>
          <p:nvPr>
            <p:ph type="subTitle" idx="1"/>
          </p:nvPr>
        </p:nvSpPr>
        <p:spPr>
          <a:xfrm>
            <a:off x="2662726" y="504303"/>
            <a:ext cx="5688683" cy="2809024"/>
          </a:xfrm>
        </p:spPr>
        <p:txBody>
          <a:bodyPr>
            <a:noAutofit/>
          </a:bodyPr>
          <a:lstStyle/>
          <a:p>
            <a:r>
              <a:rPr lang="fr-FR" sz="6600" b="1" u="sng" dirty="0"/>
              <a:t>INFOS CST</a:t>
            </a:r>
          </a:p>
          <a:p>
            <a:r>
              <a:rPr lang="fr-FR" sz="6600" b="1" u="sng" dirty="0"/>
              <a:t>CGT TEMPLEUVE</a:t>
            </a:r>
          </a:p>
        </p:txBody>
      </p:sp>
      <p:pic>
        <p:nvPicPr>
          <p:cNvPr id="5" name="Image 4">
            <a:extLst>
              <a:ext uri="{FF2B5EF4-FFF2-40B4-BE49-F238E27FC236}">
                <a16:creationId xmlns:a16="http://schemas.microsoft.com/office/drawing/2014/main" id="{01170C69-AE0A-4B39-B9CA-50696546AD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986"/>
            <a:ext cx="2743201" cy="3452649"/>
          </a:xfrm>
          <a:prstGeom prst="rect">
            <a:avLst/>
          </a:prstGeom>
        </p:spPr>
      </p:pic>
      <p:pic>
        <p:nvPicPr>
          <p:cNvPr id="6" name="Image 5">
            <a:extLst>
              <a:ext uri="{FF2B5EF4-FFF2-40B4-BE49-F238E27FC236}">
                <a16:creationId xmlns:a16="http://schemas.microsoft.com/office/drawing/2014/main" id="{E436A255-BFBC-4F2B-B430-515C8F9174F9}"/>
              </a:ext>
            </a:extLst>
          </p:cNvPr>
          <p:cNvPicPr>
            <a:picLocks noChangeAspect="1"/>
          </p:cNvPicPr>
          <p:nvPr/>
        </p:nvPicPr>
        <p:blipFill>
          <a:blip r:embed="rId3"/>
          <a:stretch>
            <a:fillRect/>
          </a:stretch>
        </p:blipFill>
        <p:spPr>
          <a:xfrm>
            <a:off x="8368496" y="423637"/>
            <a:ext cx="3388351" cy="3388351"/>
          </a:xfrm>
          <a:prstGeom prst="rect">
            <a:avLst/>
          </a:prstGeom>
        </p:spPr>
      </p:pic>
    </p:spTree>
    <p:extLst>
      <p:ext uri="{BB962C8B-B14F-4D97-AF65-F5344CB8AC3E}">
        <p14:creationId xmlns:p14="http://schemas.microsoft.com/office/powerpoint/2010/main" val="803987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999CB08-A44A-427F-A46C-C482318F019A}"/>
              </a:ext>
            </a:extLst>
          </p:cNvPr>
          <p:cNvSpPr txBox="1"/>
          <p:nvPr/>
        </p:nvSpPr>
        <p:spPr>
          <a:xfrm>
            <a:off x="551726" y="117693"/>
            <a:ext cx="11088547" cy="6863417"/>
          </a:xfrm>
          <a:prstGeom prst="rect">
            <a:avLst/>
          </a:prstGeom>
          <a:noFill/>
        </p:spPr>
        <p:txBody>
          <a:bodyPr wrap="square">
            <a:spAutoFit/>
          </a:bodyPr>
          <a:lstStyle/>
          <a:p>
            <a:r>
              <a:rPr lang="fr-FR" sz="2400" b="1" dirty="0"/>
              <a:t>Dans le secteur public, vous avez plusieurs types de recours pour vous défendre contre le harcèlement moral. Votre administration a l'obligation de mettre en place une politique de prévention contre de tels comportements.</a:t>
            </a:r>
          </a:p>
          <a:p>
            <a:endParaRPr lang="fr-FR" sz="2400" b="1" dirty="0"/>
          </a:p>
          <a:p>
            <a:r>
              <a:rPr lang="fr-FR" sz="2400" b="1" u="sng" dirty="0">
                <a:solidFill>
                  <a:srgbClr val="FF0000"/>
                </a:solidFill>
              </a:rPr>
              <a:t>Définition</a:t>
            </a:r>
          </a:p>
          <a:p>
            <a:r>
              <a:rPr lang="fr-FR" sz="2400" b="1" dirty="0"/>
              <a:t>Le harcèlement moral se manifeste par des agissements répétés pouvant entraîner, pour la personne qui les subit, une dégradation de ses conditions de travail pouvant aboutir à :</a:t>
            </a:r>
          </a:p>
          <a:p>
            <a:endParaRPr lang="fr-FR" sz="2400" b="1" dirty="0"/>
          </a:p>
          <a:p>
            <a:r>
              <a:rPr lang="fr-FR" sz="2400" b="1" u="sng" dirty="0">
                <a:solidFill>
                  <a:srgbClr val="FF0000"/>
                </a:solidFill>
              </a:rPr>
              <a:t>une atteinte à ses droits et à sa dignité</a:t>
            </a:r>
          </a:p>
          <a:p>
            <a:r>
              <a:rPr lang="fr-FR" sz="2400" b="1" u="sng" dirty="0">
                <a:solidFill>
                  <a:srgbClr val="FF0000"/>
                </a:solidFill>
              </a:rPr>
              <a:t>ou une altération de sa santé physique ou mentale</a:t>
            </a:r>
          </a:p>
          <a:p>
            <a:r>
              <a:rPr lang="fr-FR" sz="3200" b="1" u="sng" dirty="0">
                <a:solidFill>
                  <a:srgbClr val="FF0000"/>
                </a:solidFill>
              </a:rPr>
              <a:t>ou une menace pour son évolution professionnelle.</a:t>
            </a:r>
          </a:p>
          <a:p>
            <a:r>
              <a:rPr lang="fr-FR" sz="2400" b="1" dirty="0"/>
              <a:t>Si vous êtes victime de harcèlement moral dans le secteur public, vous pouvez bénéficier de la protection de la loi, que vous soyez fonctionnaire titulaire, contractuel ou stagiaire.</a:t>
            </a:r>
          </a:p>
          <a:p>
            <a:endParaRPr lang="fr-FR" sz="2400" b="1" dirty="0"/>
          </a:p>
          <a:p>
            <a:r>
              <a:rPr lang="fr-FR" sz="2400" b="1" dirty="0"/>
              <a:t>Ces agissements sont interdits, même en l'absence de lien hiérarchique avec l'auteur des faits.</a:t>
            </a:r>
          </a:p>
        </p:txBody>
      </p:sp>
    </p:spTree>
    <p:extLst>
      <p:ext uri="{BB962C8B-B14F-4D97-AF65-F5344CB8AC3E}">
        <p14:creationId xmlns:p14="http://schemas.microsoft.com/office/powerpoint/2010/main" val="386605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5283E37-A599-403B-8837-ABA891707791}"/>
              </a:ext>
            </a:extLst>
          </p:cNvPr>
          <p:cNvSpPr txBox="1"/>
          <p:nvPr/>
        </p:nvSpPr>
        <p:spPr>
          <a:xfrm>
            <a:off x="729204" y="219920"/>
            <a:ext cx="11157995" cy="6740307"/>
          </a:xfrm>
          <a:prstGeom prst="rect">
            <a:avLst/>
          </a:prstGeom>
          <a:noFill/>
        </p:spPr>
        <p:txBody>
          <a:bodyPr wrap="square">
            <a:spAutoFit/>
          </a:bodyPr>
          <a:lstStyle/>
          <a:p>
            <a:pPr algn="l"/>
            <a:r>
              <a:rPr lang="fr-FR" sz="5400" i="0" u="sng" dirty="0">
                <a:solidFill>
                  <a:srgbClr val="FF0000"/>
                </a:solidFill>
                <a:effectLst/>
                <a:latin typeface="Marianne"/>
              </a:rPr>
              <a:t>Exemples</a:t>
            </a:r>
            <a:r>
              <a:rPr lang="fr-FR" sz="5400" i="0" dirty="0">
                <a:effectLst/>
                <a:latin typeface="Marianne"/>
              </a:rPr>
              <a:t> :</a:t>
            </a:r>
          </a:p>
          <a:p>
            <a:pPr algn="l">
              <a:buFont typeface="Arial" panose="020B0604020202020204" pitchFamily="34" charset="0"/>
              <a:buChar char="•"/>
            </a:pPr>
            <a:r>
              <a:rPr lang="fr-FR" sz="5400" b="1" i="0" dirty="0">
                <a:effectLst/>
                <a:latin typeface="Marianne"/>
              </a:rPr>
              <a:t>Insultes régulières et répétées</a:t>
            </a:r>
          </a:p>
          <a:p>
            <a:pPr algn="l">
              <a:buFont typeface="Arial" panose="020B0604020202020204" pitchFamily="34" charset="0"/>
              <a:buChar char="•"/>
            </a:pPr>
            <a:r>
              <a:rPr lang="fr-FR" sz="5400" b="1" i="0" dirty="0">
                <a:effectLst/>
                <a:latin typeface="Marianne"/>
              </a:rPr>
              <a:t>Communications ou messages téléphoniques intempestifs</a:t>
            </a:r>
          </a:p>
          <a:p>
            <a:pPr algn="l">
              <a:buFont typeface="Arial" panose="020B0604020202020204" pitchFamily="34" charset="0"/>
              <a:buChar char="•"/>
            </a:pPr>
            <a:r>
              <a:rPr lang="fr-FR" sz="5400" b="1" i="0" dirty="0">
                <a:effectLst/>
                <a:latin typeface="Marianne"/>
              </a:rPr>
              <a:t>Réflexions déplacées vis à vis d'un genre</a:t>
            </a:r>
          </a:p>
          <a:p>
            <a:pPr algn="l">
              <a:buFont typeface="Arial" panose="020B0604020202020204" pitchFamily="34" charset="0"/>
              <a:buChar char="•"/>
            </a:pPr>
            <a:r>
              <a:rPr lang="fr-FR" sz="5400" b="1" i="0" dirty="0">
                <a:effectLst/>
                <a:latin typeface="Marianne"/>
              </a:rPr>
              <a:t>Menaces de licenciement</a:t>
            </a:r>
          </a:p>
          <a:p>
            <a:pPr algn="l">
              <a:buFont typeface="Arial" panose="020B0604020202020204" pitchFamily="34" charset="0"/>
              <a:buChar char="•"/>
            </a:pPr>
            <a:r>
              <a:rPr lang="fr-FR" sz="5400" b="1" i="0" dirty="0">
                <a:effectLst/>
                <a:latin typeface="Marianne"/>
              </a:rPr>
              <a:t>Retrait de mission</a:t>
            </a:r>
          </a:p>
        </p:txBody>
      </p:sp>
    </p:spTree>
    <p:extLst>
      <p:ext uri="{BB962C8B-B14F-4D97-AF65-F5344CB8AC3E}">
        <p14:creationId xmlns:p14="http://schemas.microsoft.com/office/powerpoint/2010/main" val="1736527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E29157C-5ABF-475C-951E-7B364B024C08}"/>
              </a:ext>
            </a:extLst>
          </p:cNvPr>
          <p:cNvSpPr txBox="1"/>
          <p:nvPr/>
        </p:nvSpPr>
        <p:spPr>
          <a:xfrm>
            <a:off x="378106" y="-64264"/>
            <a:ext cx="11435787" cy="6986528"/>
          </a:xfrm>
          <a:prstGeom prst="rect">
            <a:avLst/>
          </a:prstGeom>
          <a:noFill/>
        </p:spPr>
        <p:txBody>
          <a:bodyPr wrap="square">
            <a:spAutoFit/>
          </a:bodyPr>
          <a:lstStyle/>
          <a:p>
            <a:r>
              <a:rPr lang="fr-FR" sz="3200" b="1" dirty="0"/>
              <a:t>Prévenir son employeur</a:t>
            </a:r>
          </a:p>
          <a:p>
            <a:r>
              <a:rPr lang="fr-FR" sz="3200" b="1" dirty="0"/>
              <a:t>Votre administration a l'obligation de prendre toutes les mesures nécessaires pour prévenir le harcèlement moral.</a:t>
            </a:r>
          </a:p>
          <a:p>
            <a:endParaRPr lang="fr-FR" sz="3200" b="1" dirty="0"/>
          </a:p>
          <a:p>
            <a:r>
              <a:rPr lang="fr-FR" sz="3200" b="1" dirty="0"/>
              <a:t>Elle doit porter à la connaissance de ses agents les dispositions du code pénal réprimant le harcèlement moral. Elle doit collaborer avec le comité social.</a:t>
            </a:r>
          </a:p>
          <a:p>
            <a:endParaRPr lang="fr-FR" sz="3200" b="1" dirty="0"/>
          </a:p>
          <a:p>
            <a:r>
              <a:rPr lang="fr-FR" sz="3200" b="1" dirty="0"/>
              <a:t>Les personnes qui dénoncent ou qui combattent le harcèlement moral ne peuvent pas être sanctionnées pour ce motif. Les sanctions sont uniquement autorisées dans l'hypothèse où le dénonciateur est de mauvaise foi, et qu'il fait la dénonciation dans le seul but de nuire, par exemple en se basant sur des faits dont il connaît pertinemment l'inexactitude.</a:t>
            </a:r>
          </a:p>
        </p:txBody>
      </p:sp>
    </p:spTree>
    <p:extLst>
      <p:ext uri="{BB962C8B-B14F-4D97-AF65-F5344CB8AC3E}">
        <p14:creationId xmlns:p14="http://schemas.microsoft.com/office/powerpoint/2010/main" val="2900065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330CE73-11FF-454E-AEE6-88304FA36E8F}"/>
              </a:ext>
            </a:extLst>
          </p:cNvPr>
          <p:cNvSpPr txBox="1"/>
          <p:nvPr/>
        </p:nvSpPr>
        <p:spPr>
          <a:xfrm>
            <a:off x="233423" y="-64264"/>
            <a:ext cx="11725154" cy="6986528"/>
          </a:xfrm>
          <a:prstGeom prst="rect">
            <a:avLst/>
          </a:prstGeom>
          <a:noFill/>
        </p:spPr>
        <p:txBody>
          <a:bodyPr wrap="square">
            <a:spAutoFit/>
          </a:bodyPr>
          <a:lstStyle/>
          <a:p>
            <a:r>
              <a:rPr lang="fr-FR" sz="2800" b="1" u="sng" dirty="0">
                <a:solidFill>
                  <a:srgbClr val="FF0000"/>
                </a:solidFill>
              </a:rPr>
              <a:t>Recours</a:t>
            </a:r>
          </a:p>
          <a:p>
            <a:r>
              <a:rPr lang="fr-FR" sz="2800" b="1" dirty="0"/>
              <a:t>Pour vous défendre, vous avez le droit de recourir à l'une des procédures suivantes ou à plusieurs d'entre elles en même temps.</a:t>
            </a:r>
          </a:p>
          <a:p>
            <a:endParaRPr lang="fr-FR" sz="2800" b="1" dirty="0"/>
          </a:p>
          <a:p>
            <a:r>
              <a:rPr lang="fr-FR" sz="2800" b="1" dirty="0"/>
              <a:t>Faire un signalement</a:t>
            </a:r>
          </a:p>
          <a:p>
            <a:r>
              <a:rPr lang="fr-FR" sz="2800" b="1" dirty="0"/>
              <a:t>Vous pouvez utiliser le dispositif de signalement des actes de violence, de discrimination, de harcèlement moral ou sexuel et des agissements sexistes dans la fonction publique. Il prévoit des procédures appropriées pour recueillir des signalement et orienter l'agent qui se déclare victime ou témoin.</a:t>
            </a:r>
          </a:p>
          <a:p>
            <a:endParaRPr lang="fr-FR" sz="2800" b="1" dirty="0"/>
          </a:p>
          <a:p>
            <a:r>
              <a:rPr lang="fr-FR" sz="2800" b="1" dirty="0"/>
              <a:t>Le chef de service doit informer l'agent placé sous son autorité de l'existence du dispositif de signalement, de son mode d'utilisation. et des procédures qu'il prévoit.</a:t>
            </a:r>
          </a:p>
          <a:p>
            <a:endParaRPr lang="fr-FR" sz="2800" b="1" dirty="0"/>
          </a:p>
          <a:p>
            <a:r>
              <a:rPr lang="fr-FR" sz="2800" b="1" dirty="0"/>
              <a:t>Le dispositif doit garantir la stricte confidentialité des informations transmises par la victime ou le témoin lors du traitement du signalement.</a:t>
            </a:r>
          </a:p>
        </p:txBody>
      </p:sp>
    </p:spTree>
    <p:extLst>
      <p:ext uri="{BB962C8B-B14F-4D97-AF65-F5344CB8AC3E}">
        <p14:creationId xmlns:p14="http://schemas.microsoft.com/office/powerpoint/2010/main" val="3512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FE52126-FCF7-40BB-9948-731926A1BDD5}"/>
              </a:ext>
            </a:extLst>
          </p:cNvPr>
          <p:cNvSpPr txBox="1"/>
          <p:nvPr/>
        </p:nvSpPr>
        <p:spPr>
          <a:xfrm>
            <a:off x="439838" y="196770"/>
            <a:ext cx="11609408" cy="6740307"/>
          </a:xfrm>
          <a:prstGeom prst="rect">
            <a:avLst/>
          </a:prstGeom>
          <a:noFill/>
        </p:spPr>
        <p:txBody>
          <a:bodyPr wrap="square">
            <a:spAutoFit/>
          </a:bodyPr>
          <a:lstStyle/>
          <a:p>
            <a:r>
              <a:rPr lang="fr-FR" sz="2400" b="1" u="sng" dirty="0">
                <a:solidFill>
                  <a:srgbClr val="FF0000"/>
                </a:solidFill>
              </a:rPr>
              <a:t>Alerter le comité social et les représentants du personnel</a:t>
            </a:r>
          </a:p>
          <a:p>
            <a:r>
              <a:rPr lang="fr-FR" sz="2400" b="1" u="sng" dirty="0">
                <a:solidFill>
                  <a:srgbClr val="FF0000"/>
                </a:solidFill>
              </a:rPr>
              <a:t>Vous pouvez aussi prévenir </a:t>
            </a:r>
          </a:p>
          <a:p>
            <a:r>
              <a:rPr lang="fr-FR" sz="2400" b="1" dirty="0"/>
              <a:t>les représentants du personnel (ils pourront vous aider dans toutes vos démarches)</a:t>
            </a:r>
          </a:p>
          <a:p>
            <a:r>
              <a:rPr lang="fr-FR" sz="2400" b="1" dirty="0"/>
              <a:t>ou le comité social. Le comité social dispose d'un droit d'alerte qui lui permet de prévenir l'administration de tout cas de harcèlement moral.</a:t>
            </a:r>
          </a:p>
          <a:p>
            <a:r>
              <a:rPr lang="fr-FR" sz="2400" b="1" dirty="0"/>
              <a:t>Médiation</a:t>
            </a:r>
          </a:p>
          <a:p>
            <a:r>
              <a:rPr lang="fr-FR" sz="2400" b="1" dirty="0"/>
              <a:t>Vous pouvez aussi engager une procédure de médiation avec l'auteur des faits. Le choix du médiateur doit faire l'objet d'un accord entre les 2 parties.</a:t>
            </a:r>
          </a:p>
          <a:p>
            <a:endParaRPr lang="fr-FR" sz="2400" b="1" dirty="0"/>
          </a:p>
          <a:p>
            <a:r>
              <a:rPr lang="fr-FR" sz="2400" b="1" dirty="0"/>
              <a:t>Plusieurs professionnels proposent ce type de services. Vous pouvez vous renseigner auprès de votre employeur.</a:t>
            </a:r>
          </a:p>
          <a:p>
            <a:endParaRPr lang="fr-FR" sz="2400" b="1" dirty="0"/>
          </a:p>
          <a:p>
            <a:r>
              <a:rPr lang="fr-FR" sz="2400" b="1" dirty="0"/>
              <a:t>Le rôle du médiateur est de tenter de concilier les parties. Il leur soumet par écrit des propositions en vue de mettre fin au harcèlement : un changement de poste pour l'auteur des faits par exemple.</a:t>
            </a:r>
          </a:p>
          <a:p>
            <a:endParaRPr lang="fr-FR" sz="2400" b="1" dirty="0"/>
          </a:p>
          <a:p>
            <a:r>
              <a:rPr lang="fr-FR" sz="2400" b="1" dirty="0"/>
              <a:t>En cas d'échec de la conciliation, le médiateur doit vous informer de la manière de faire valoir vos droits en justice.</a:t>
            </a:r>
          </a:p>
        </p:txBody>
      </p:sp>
    </p:spTree>
    <p:extLst>
      <p:ext uri="{BB962C8B-B14F-4D97-AF65-F5344CB8AC3E}">
        <p14:creationId xmlns:p14="http://schemas.microsoft.com/office/powerpoint/2010/main" val="3014143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07EC4F1-87B7-4B56-A1E2-0C480DC7AE28}"/>
              </a:ext>
            </a:extLst>
          </p:cNvPr>
          <p:cNvSpPr txBox="1"/>
          <p:nvPr/>
        </p:nvSpPr>
        <p:spPr>
          <a:xfrm>
            <a:off x="729204" y="797510"/>
            <a:ext cx="11088547" cy="5262979"/>
          </a:xfrm>
          <a:prstGeom prst="rect">
            <a:avLst/>
          </a:prstGeom>
          <a:noFill/>
        </p:spPr>
        <p:txBody>
          <a:bodyPr wrap="square">
            <a:spAutoFit/>
          </a:bodyPr>
          <a:lstStyle/>
          <a:p>
            <a:r>
              <a:rPr lang="fr-FR" sz="4800" b="1" i="0" dirty="0">
                <a:solidFill>
                  <a:srgbClr val="333333"/>
                </a:solidFill>
                <a:effectLst/>
              </a:rPr>
              <a:t>En application du </a:t>
            </a:r>
            <a:r>
              <a:rPr lang="fr-FR" sz="4800" b="1" i="0" dirty="0">
                <a:solidFill>
                  <a:srgbClr val="00ADCE"/>
                </a:solidFill>
                <a:effectLst/>
                <a:hlinkClick r:id="rId2"/>
              </a:rPr>
              <a:t>décret n° 2020-256 du 13 mars 2020</a:t>
            </a:r>
            <a:r>
              <a:rPr lang="fr-FR" sz="4800" b="1" i="0" dirty="0">
                <a:solidFill>
                  <a:srgbClr val="333333"/>
                </a:solidFill>
                <a:effectLst/>
              </a:rPr>
              <a:t>, les collectivités doivent mettre en œuvre, depuis le 1</a:t>
            </a:r>
            <a:r>
              <a:rPr lang="fr-FR" sz="4800" b="1" i="0" baseline="30000" dirty="0">
                <a:solidFill>
                  <a:srgbClr val="333333"/>
                </a:solidFill>
                <a:effectLst/>
              </a:rPr>
              <a:t>er</a:t>
            </a:r>
            <a:r>
              <a:rPr lang="fr-FR" sz="4800" b="1" i="0" dirty="0">
                <a:solidFill>
                  <a:srgbClr val="333333"/>
                </a:solidFill>
                <a:effectLst/>
              </a:rPr>
              <a:t> mai 2020, un dispositif de signalement et de traitement des actes de violence, de discri­­mination, de harcèlement sexuel ou moral et d’agissements sexistes.</a:t>
            </a:r>
            <a:endParaRPr lang="fr-FR" sz="4800" b="1" dirty="0"/>
          </a:p>
        </p:txBody>
      </p:sp>
    </p:spTree>
    <p:extLst>
      <p:ext uri="{BB962C8B-B14F-4D97-AF65-F5344CB8AC3E}">
        <p14:creationId xmlns:p14="http://schemas.microsoft.com/office/powerpoint/2010/main" val="3159306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a:extLst>
              <a:ext uri="{FF2B5EF4-FFF2-40B4-BE49-F238E27FC236}">
                <a16:creationId xmlns:a16="http://schemas.microsoft.com/office/drawing/2014/main" id="{0341AEFB-57CA-4294-811E-2B833F41F63D}"/>
              </a:ext>
            </a:extLst>
          </p:cNvPr>
          <p:cNvSpPr/>
          <p:nvPr/>
        </p:nvSpPr>
        <p:spPr>
          <a:xfrm>
            <a:off x="567159" y="115747"/>
            <a:ext cx="10776031" cy="6539696"/>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u="sng" dirty="0">
                <a:solidFill>
                  <a:srgbClr val="FF0000"/>
                </a:solidFill>
              </a:rPr>
              <a:t>CGT TEMPLEUVE-EN-PEVELE</a:t>
            </a:r>
          </a:p>
          <a:p>
            <a:pPr algn="ctr"/>
            <a:endParaRPr lang="fr-FR" sz="4400" b="1" dirty="0"/>
          </a:p>
          <a:p>
            <a:pPr algn="ctr"/>
            <a:r>
              <a:rPr lang="fr-FR" sz="5400" b="1" dirty="0">
                <a:solidFill>
                  <a:schemeClr val="tx1"/>
                </a:solidFill>
              </a:rPr>
              <a:t>CONTACT : cgt.templeuve@orange.fr</a:t>
            </a:r>
          </a:p>
        </p:txBody>
      </p:sp>
    </p:spTree>
    <p:extLst>
      <p:ext uri="{BB962C8B-B14F-4D97-AF65-F5344CB8AC3E}">
        <p14:creationId xmlns:p14="http://schemas.microsoft.com/office/powerpoint/2010/main" val="32535810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673</Words>
  <Application>Microsoft Office PowerPoint</Application>
  <PresentationFormat>Grand écran</PresentationFormat>
  <Paragraphs>51</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Calibri Light</vt:lpstr>
      <vt:lpstr>Marianne</vt:lpstr>
      <vt:lpstr>Thème Office</vt:lpstr>
      <vt:lpstr>Harcèlement moral au travail  Le harcèlement moral est un délit. Il entraîne la dégradation des conditions de travail. Il est puni dans le secteur privé comme dans le secteur public. La loi organise la protection des salariés, des agents publics et des stagiaires.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Harcèlement moral au travail  Le harcèlement moral est un délit. Il entraîne la dégradation des conditions de travail. Il est puni dans le secteur privé comme dans le secteur public. La loi organise la protection des salariés, des agents publics et des stagiaires. </dc:title>
  <dc:creator>sylvie.gaudeau@orange.fr</dc:creator>
  <cp:lastModifiedBy>sylvie.gaudeau@orange.fr</cp:lastModifiedBy>
  <cp:revision>8</cp:revision>
  <dcterms:created xsi:type="dcterms:W3CDTF">2023-07-12T11:05:19Z</dcterms:created>
  <dcterms:modified xsi:type="dcterms:W3CDTF">2023-07-13T08:54:55Z</dcterms:modified>
</cp:coreProperties>
</file>