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sldIdLst>
    <p:sldId id="256" r:id="rId2"/>
    <p:sldId id="260" r:id="rId3"/>
    <p:sldId id="261" r:id="rId4"/>
    <p:sldId id="262" r:id="rId5"/>
    <p:sldId id="266" r:id="rId6"/>
    <p:sldId id="267" r:id="rId7"/>
    <p:sldId id="268" r:id="rId8"/>
    <p:sldId id="269" r:id="rId9"/>
    <p:sldId id="272" r:id="rId10"/>
    <p:sldId id="273" r:id="rId11"/>
    <p:sldId id="274" r:id="rId12"/>
    <p:sldId id="270" r:id="rId13"/>
    <p:sldId id="276" r:id="rId14"/>
    <p:sldId id="279" r:id="rId15"/>
    <p:sldId id="277" r:id="rId16"/>
    <p:sldId id="278" r:id="rId17"/>
    <p:sldId id="280" r:id="rId18"/>
    <p:sldId id="281" r:id="rId19"/>
    <p:sldId id="282" r:id="rId20"/>
    <p:sldId id="283" r:id="rId21"/>
    <p:sldId id="285" r:id="rId22"/>
    <p:sldId id="286" r:id="rId23"/>
    <p:sldId id="287" r:id="rId24"/>
    <p:sldId id="288" r:id="rId2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4/21/2020</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‹N°›</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0649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4/21/2020</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1206372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4/21/2020</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50231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4/21/2020</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468570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4/21/2020</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1417429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4/21/2020</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813171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4/21/2020</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2683576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4/21/2020</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4161809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4/21/2020</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2579288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4/21/2020</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1898519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4/21/2020</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1135829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4/21/2020</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‹N°›</a:t>
            </a:fld>
            <a:endParaRPr lang="en-US"/>
          </a:p>
        </p:txBody>
      </p:sp>
    </p:spTree>
    <p:extLst>
      <p:ext uri="{BB962C8B-B14F-4D97-AF65-F5344CB8AC3E}">
        <p14:creationId xmlns:p14="http://schemas.microsoft.com/office/powerpoint/2010/main" val="3658089372"/>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693" r:id="rId6"/>
    <p:sldLayoutId id="2147483689" r:id="rId7"/>
    <p:sldLayoutId id="2147483690" r:id="rId8"/>
    <p:sldLayoutId id="2147483691" r:id="rId9"/>
    <p:sldLayoutId id="2147483692" r:id="rId10"/>
    <p:sldLayoutId id="214748369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F75991-DDD2-4C2F-B615-ACF05D265FDB}"/>
              </a:ext>
            </a:extLst>
          </p:cNvPr>
          <p:cNvSpPr>
            <a:spLocks noGrp="1"/>
          </p:cNvSpPr>
          <p:nvPr>
            <p:ph type="ctrTitle"/>
          </p:nvPr>
        </p:nvSpPr>
        <p:spPr>
          <a:xfrm>
            <a:off x="489098" y="1106034"/>
            <a:ext cx="5019074" cy="3204134"/>
          </a:xfrm>
        </p:spPr>
        <p:txBody>
          <a:bodyPr anchor="b">
            <a:normAutofit/>
          </a:bodyPr>
          <a:lstStyle/>
          <a:p>
            <a:r>
              <a:rPr lang="fr-FR" sz="5400"/>
              <a:t>Plan</a:t>
            </a:r>
            <a:br>
              <a:rPr lang="fr-FR" sz="5400"/>
            </a:br>
            <a:r>
              <a:rPr lang="fr-FR" sz="5400"/>
              <a:t>Continuité</a:t>
            </a:r>
            <a:br>
              <a:rPr lang="fr-FR" sz="5400"/>
            </a:br>
            <a:r>
              <a:rPr lang="fr-FR" sz="5400"/>
              <a:t>Activité</a:t>
            </a:r>
            <a:br>
              <a:rPr lang="fr-FR" sz="5400"/>
            </a:br>
            <a:endParaRPr lang="fr-FR" sz="5400"/>
          </a:p>
        </p:txBody>
      </p:sp>
      <p:sp>
        <p:nvSpPr>
          <p:cNvPr id="3" name="Sous-titre 2">
            <a:extLst>
              <a:ext uri="{FF2B5EF4-FFF2-40B4-BE49-F238E27FC236}">
                <a16:creationId xmlns:a16="http://schemas.microsoft.com/office/drawing/2014/main" id="{D099955F-CD2C-401B-84C0-4AD4B72F952B}"/>
              </a:ext>
            </a:extLst>
          </p:cNvPr>
          <p:cNvSpPr>
            <a:spLocks noGrp="1"/>
          </p:cNvSpPr>
          <p:nvPr>
            <p:ph type="subTitle" idx="1"/>
          </p:nvPr>
        </p:nvSpPr>
        <p:spPr>
          <a:xfrm>
            <a:off x="494124" y="4872922"/>
            <a:ext cx="5013698" cy="1208141"/>
          </a:xfrm>
        </p:spPr>
        <p:txBody>
          <a:bodyPr>
            <a:normAutofit/>
          </a:bodyPr>
          <a:lstStyle/>
          <a:p>
            <a:r>
              <a:rPr lang="fr-FR" sz="2400" dirty="0"/>
              <a:t>CRAEYE Claude       Avril 2020</a:t>
            </a:r>
          </a:p>
        </p:txBody>
      </p:sp>
      <p:pic>
        <p:nvPicPr>
          <p:cNvPr id="6" name="Image 5">
            <a:extLst>
              <a:ext uri="{FF2B5EF4-FFF2-40B4-BE49-F238E27FC236}">
                <a16:creationId xmlns:a16="http://schemas.microsoft.com/office/drawing/2014/main" id="{20ACA478-66FE-42E1-904F-CE49F673BD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6659" y="625683"/>
            <a:ext cx="1803654" cy="2743200"/>
          </a:xfrm>
          <a:prstGeom prst="rect">
            <a:avLst/>
          </a:prstGeom>
        </p:spPr>
      </p:pic>
      <p:pic>
        <p:nvPicPr>
          <p:cNvPr id="20" name="Picture 3">
            <a:extLst>
              <a:ext uri="{FF2B5EF4-FFF2-40B4-BE49-F238E27FC236}">
                <a16:creationId xmlns:a16="http://schemas.microsoft.com/office/drawing/2014/main" id="{220A93A6-D182-4B03-BD81-D30A88BDBAE1}"/>
              </a:ext>
            </a:extLst>
          </p:cNvPr>
          <p:cNvPicPr>
            <a:picLocks noChangeAspect="1"/>
          </p:cNvPicPr>
          <p:nvPr/>
        </p:nvPicPr>
        <p:blipFill rotWithShape="1">
          <a:blip r:embed="rId3"/>
          <a:srcRect r="5200"/>
          <a:stretch/>
        </p:blipFill>
        <p:spPr>
          <a:xfrm>
            <a:off x="7614785" y="3550309"/>
            <a:ext cx="3467404" cy="2743200"/>
          </a:xfrm>
          <a:prstGeom prst="rect">
            <a:avLst/>
          </a:prstGeom>
        </p:spPr>
      </p:pic>
    </p:spTree>
    <p:extLst>
      <p:ext uri="{BB962C8B-B14F-4D97-AF65-F5344CB8AC3E}">
        <p14:creationId xmlns:p14="http://schemas.microsoft.com/office/powerpoint/2010/main" val="2977733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366B8C-43BE-4118-B82E-6EC609331C58}"/>
              </a:ext>
            </a:extLst>
          </p:cNvPr>
          <p:cNvSpPr>
            <a:spLocks noGrp="1"/>
          </p:cNvSpPr>
          <p:nvPr>
            <p:ph type="title"/>
          </p:nvPr>
        </p:nvSpPr>
        <p:spPr>
          <a:xfrm>
            <a:off x="1115568" y="106017"/>
            <a:ext cx="10168128" cy="1060174"/>
          </a:xfrm>
        </p:spPr>
        <p:txBody>
          <a:bodyPr>
            <a:normAutofit fontScale="90000"/>
          </a:bodyPr>
          <a:lstStyle/>
          <a:p>
            <a:pPr algn="ctr"/>
            <a:br>
              <a:rPr lang="fr-FR" b="1" dirty="0">
                <a:latin typeface="Times New Roman" panose="02020603050405020304" pitchFamily="18" charset="0"/>
                <a:cs typeface="Times New Roman" panose="02020603050405020304" pitchFamily="18" charset="0"/>
              </a:rPr>
            </a:br>
            <a:r>
              <a:rPr lang="fr-FR" b="1" dirty="0">
                <a:latin typeface="Times New Roman" panose="02020603050405020304" pitchFamily="18" charset="0"/>
                <a:cs typeface="Times New Roman" panose="02020603050405020304" pitchFamily="18" charset="0"/>
              </a:rPr>
              <a:t>Les grandes orientations</a:t>
            </a:r>
            <a:r>
              <a:rPr lang="fr-FR" dirty="0">
                <a:latin typeface="Times New Roman" panose="02020603050405020304" pitchFamily="18" charset="0"/>
                <a:cs typeface="Times New Roman" panose="02020603050405020304" pitchFamily="18" charset="0"/>
              </a:rPr>
              <a:t> </a:t>
            </a:r>
            <a:br>
              <a:rPr lang="fr-FR" dirty="0"/>
            </a:br>
            <a:endParaRPr lang="fr-FR" dirty="0"/>
          </a:p>
        </p:txBody>
      </p:sp>
      <p:sp>
        <p:nvSpPr>
          <p:cNvPr id="3" name="Espace réservé du contenu 2">
            <a:extLst>
              <a:ext uri="{FF2B5EF4-FFF2-40B4-BE49-F238E27FC236}">
                <a16:creationId xmlns:a16="http://schemas.microsoft.com/office/drawing/2014/main" id="{1A41F1BC-7233-48A7-AAAC-062D4A156A47}"/>
              </a:ext>
            </a:extLst>
          </p:cNvPr>
          <p:cNvSpPr>
            <a:spLocks noGrp="1"/>
          </p:cNvSpPr>
          <p:nvPr>
            <p:ph idx="1"/>
          </p:nvPr>
        </p:nvSpPr>
        <p:spPr>
          <a:xfrm>
            <a:off x="1115568" y="2133599"/>
            <a:ext cx="10168128" cy="4157870"/>
          </a:xfrm>
        </p:spPr>
        <p:txBody>
          <a:bodyPr>
            <a:normAutofit/>
          </a:bodyPr>
          <a:lstStyle/>
          <a:p>
            <a:pPr marL="0" lvl="0" indent="0">
              <a:buNone/>
            </a:pPr>
            <a:r>
              <a:rPr lang="fr-FR" b="1" dirty="0"/>
              <a:t> </a:t>
            </a:r>
            <a:r>
              <a:rPr lang="fr-FR" sz="2100" b="1" dirty="0">
                <a:latin typeface="Times New Roman" panose="02020603050405020304" pitchFamily="18" charset="0"/>
                <a:cs typeface="Times New Roman" panose="02020603050405020304" pitchFamily="18" charset="0"/>
              </a:rPr>
              <a:t>Des mesures générales</a:t>
            </a:r>
            <a:endParaRPr lang="fr-FR" sz="2100" dirty="0">
              <a:latin typeface="Times New Roman" panose="02020603050405020304" pitchFamily="18" charset="0"/>
              <a:cs typeface="Times New Roman" panose="02020603050405020304" pitchFamily="18" charset="0"/>
            </a:endParaRPr>
          </a:p>
          <a:p>
            <a:pPr marL="0" indent="0">
              <a:buNone/>
            </a:pPr>
            <a:endParaRPr lang="fr-FR" sz="2100" dirty="0">
              <a:latin typeface="Times New Roman" panose="02020603050405020304" pitchFamily="18" charset="0"/>
              <a:cs typeface="Times New Roman" panose="02020603050405020304" pitchFamily="18" charset="0"/>
            </a:endParaRPr>
          </a:p>
          <a:p>
            <a:r>
              <a:rPr lang="fr-FR" sz="2100" dirty="0">
                <a:latin typeface="Times New Roman" panose="02020603050405020304" pitchFamily="18" charset="0"/>
                <a:cs typeface="Times New Roman" panose="02020603050405020304" pitchFamily="18" charset="0"/>
              </a:rPr>
              <a:t>Faciliter le covoiturage</a:t>
            </a:r>
            <a:r>
              <a:rPr lang="fr-FR" sz="2100" i="1" dirty="0">
                <a:latin typeface="Times New Roman" panose="02020603050405020304" pitchFamily="18" charset="0"/>
                <a:cs typeface="Times New Roman" panose="02020603050405020304" pitchFamily="18" charset="0"/>
              </a:rPr>
              <a:t> </a:t>
            </a:r>
            <a:r>
              <a:rPr lang="fr-FR" sz="2100" dirty="0">
                <a:latin typeface="Times New Roman" panose="02020603050405020304" pitchFamily="18" charset="0"/>
                <a:cs typeface="Times New Roman" panose="02020603050405020304" pitchFamily="18" charset="0"/>
              </a:rPr>
              <a:t>en cas de difficultés de transport (prévoir le cas échéant un questionnaire et/ ou un espace sur l’Intranet pour centraliser les informations) sur les trajets domicile - lieu de travail</a:t>
            </a:r>
          </a:p>
          <a:p>
            <a:r>
              <a:rPr lang="fr-FR" sz="2100" dirty="0">
                <a:latin typeface="Times New Roman" panose="02020603050405020304" pitchFamily="18" charset="0"/>
                <a:cs typeface="Times New Roman" panose="02020603050405020304" pitchFamily="18" charset="0"/>
              </a:rPr>
              <a:t>Recours au télétravail (sous réserve de l’accord du collaborateur) par exemple  dès qu’un agent non malade doit rester à son domicile (fermeture des crèches ou des écoles, transports interrompus ou fortement perturbés, ascendant ou descendant malade),      </a:t>
            </a:r>
          </a:p>
          <a:p>
            <a:r>
              <a:rPr lang="fr-FR" sz="2100" dirty="0">
                <a:latin typeface="Times New Roman" panose="02020603050405020304" pitchFamily="18" charset="0"/>
                <a:cs typeface="Times New Roman" panose="02020603050405020304" pitchFamily="18" charset="0"/>
              </a:rPr>
              <a:t>Recours aux astreintes pour les services de maintenance interne, l’informatique… </a:t>
            </a:r>
          </a:p>
          <a:p>
            <a:pPr marL="0" indent="0">
              <a:buNone/>
            </a:pPr>
            <a:endParaRPr lang="fr-FR" dirty="0"/>
          </a:p>
          <a:p>
            <a:endParaRPr lang="fr-FR" dirty="0"/>
          </a:p>
        </p:txBody>
      </p:sp>
    </p:spTree>
    <p:extLst>
      <p:ext uri="{BB962C8B-B14F-4D97-AF65-F5344CB8AC3E}">
        <p14:creationId xmlns:p14="http://schemas.microsoft.com/office/powerpoint/2010/main" val="3239787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366B8C-43BE-4118-B82E-6EC609331C58}"/>
              </a:ext>
            </a:extLst>
          </p:cNvPr>
          <p:cNvSpPr>
            <a:spLocks noGrp="1"/>
          </p:cNvSpPr>
          <p:nvPr>
            <p:ph type="title"/>
          </p:nvPr>
        </p:nvSpPr>
        <p:spPr/>
        <p:txBody>
          <a:bodyPr>
            <a:normAutofit fontScale="90000"/>
          </a:bodyPr>
          <a:lstStyle/>
          <a:p>
            <a:pPr algn="ctr"/>
            <a:r>
              <a:rPr lang="fr-FR" sz="2700" b="1" dirty="0">
                <a:latin typeface="Times New Roman" panose="02020603050405020304" pitchFamily="18" charset="0"/>
                <a:cs typeface="Times New Roman" panose="02020603050405020304" pitchFamily="18" charset="0"/>
              </a:rPr>
              <a:t>Des mesures en cas d’absentéisme égal à 25%  (période  évaluée par les pouvoirs publics de 8 à 12 semaines) </a:t>
            </a:r>
            <a:br>
              <a:rPr lang="fr-FR" dirty="0"/>
            </a:br>
            <a:endParaRPr lang="fr-FR" dirty="0"/>
          </a:p>
        </p:txBody>
      </p:sp>
      <p:sp>
        <p:nvSpPr>
          <p:cNvPr id="3" name="Espace réservé du contenu 2">
            <a:extLst>
              <a:ext uri="{FF2B5EF4-FFF2-40B4-BE49-F238E27FC236}">
                <a16:creationId xmlns:a16="http://schemas.microsoft.com/office/drawing/2014/main" id="{1A41F1BC-7233-48A7-AAAC-062D4A156A47}"/>
              </a:ext>
            </a:extLst>
          </p:cNvPr>
          <p:cNvSpPr>
            <a:spLocks noGrp="1"/>
          </p:cNvSpPr>
          <p:nvPr>
            <p:ph idx="1"/>
          </p:nvPr>
        </p:nvSpPr>
        <p:spPr/>
        <p:txBody>
          <a:bodyPr>
            <a:normAutofit fontScale="70000" lnSpcReduction="20000"/>
          </a:bodyPr>
          <a:lstStyle/>
          <a:p>
            <a:pPr marL="0" indent="0">
              <a:buNone/>
            </a:pPr>
            <a:endParaRPr lang="fr-FR" dirty="0"/>
          </a:p>
          <a:p>
            <a:r>
              <a:rPr lang="fr-FR" sz="2600" dirty="0">
                <a:latin typeface="Times New Roman" panose="02020603050405020304" pitchFamily="18" charset="0"/>
                <a:cs typeface="Times New Roman" panose="02020603050405020304" pitchFamily="18" charset="0"/>
              </a:rPr>
              <a:t>Modification des missions / réaffectations des taches compatibles avec la qualification (sous réserve des mentions de la fiche de poste et du respect des statuts)</a:t>
            </a:r>
          </a:p>
          <a:p>
            <a:r>
              <a:rPr lang="fr-FR" sz="2600" dirty="0">
                <a:latin typeface="Times New Roman" panose="02020603050405020304" pitchFamily="18" charset="0"/>
                <a:cs typeface="Times New Roman" panose="02020603050405020304" pitchFamily="18" charset="0"/>
              </a:rPr>
              <a:t>Modification des horaires (sous réserve de l’accord des collaborateurs sauf heures supplémentaires)</a:t>
            </a:r>
          </a:p>
          <a:p>
            <a:pPr marL="0" indent="0">
              <a:buNone/>
            </a:pPr>
            <a:r>
              <a:rPr lang="fr-FR" sz="2600" dirty="0">
                <a:latin typeface="Times New Roman" panose="02020603050405020304" pitchFamily="18" charset="0"/>
                <a:cs typeface="Times New Roman" panose="02020603050405020304" pitchFamily="18" charset="0"/>
              </a:rPr>
              <a:t> </a:t>
            </a:r>
          </a:p>
          <a:p>
            <a:r>
              <a:rPr lang="fr-FR" sz="2600" dirty="0">
                <a:latin typeface="Times New Roman" panose="02020603050405020304" pitchFamily="18" charset="0"/>
                <a:cs typeface="Times New Roman" panose="02020603050405020304" pitchFamily="18" charset="0"/>
                <a:sym typeface="Wingdings 3" panose="05040102010807070707" pitchFamily="18" charset="2"/>
              </a:rPr>
              <a:t></a:t>
            </a:r>
            <a:r>
              <a:rPr lang="fr-FR" sz="2600" dirty="0">
                <a:latin typeface="Times New Roman" panose="02020603050405020304" pitchFamily="18" charset="0"/>
                <a:cs typeface="Times New Roman" panose="02020603050405020304" pitchFamily="18" charset="0"/>
              </a:rPr>
              <a:t> Recours aux heures supplémentaires (après vérification de la compatibilité avec les statuts)</a:t>
            </a:r>
          </a:p>
          <a:p>
            <a:r>
              <a:rPr lang="fr-FR" sz="2600" dirty="0">
                <a:latin typeface="Times New Roman" panose="02020603050405020304" pitchFamily="18" charset="0"/>
                <a:cs typeface="Times New Roman" panose="02020603050405020304" pitchFamily="18" charset="0"/>
                <a:sym typeface="Wingdings 3" panose="05040102010807070707" pitchFamily="18" charset="2"/>
              </a:rPr>
              <a:t></a:t>
            </a:r>
            <a:r>
              <a:rPr lang="fr-FR" sz="2600" dirty="0">
                <a:latin typeface="Times New Roman" panose="02020603050405020304" pitchFamily="18" charset="0"/>
                <a:cs typeface="Times New Roman" panose="02020603050405020304" pitchFamily="18" charset="0"/>
              </a:rPr>
              <a:t> Passage ponctuel à temps complet des temps partiels </a:t>
            </a:r>
          </a:p>
          <a:p>
            <a:r>
              <a:rPr lang="fr-FR" sz="2600" dirty="0">
                <a:latin typeface="Times New Roman" panose="02020603050405020304" pitchFamily="18" charset="0"/>
                <a:cs typeface="Times New Roman" panose="02020603050405020304" pitchFamily="18" charset="0"/>
                <a:sym typeface="Wingdings 3" panose="05040102010807070707" pitchFamily="18" charset="2"/>
              </a:rPr>
              <a:t></a:t>
            </a:r>
            <a:r>
              <a:rPr lang="fr-FR" sz="2600" dirty="0">
                <a:latin typeface="Times New Roman" panose="02020603050405020304" pitchFamily="18" charset="0"/>
                <a:cs typeface="Times New Roman" panose="02020603050405020304" pitchFamily="18" charset="0"/>
              </a:rPr>
              <a:t> Recours à l’intérim </a:t>
            </a:r>
          </a:p>
          <a:p>
            <a:r>
              <a:rPr lang="fr-FR" sz="2600" dirty="0">
                <a:latin typeface="Times New Roman" panose="02020603050405020304" pitchFamily="18" charset="0"/>
                <a:cs typeface="Times New Roman" panose="02020603050405020304" pitchFamily="18" charset="0"/>
                <a:sym typeface="Wingdings 3" panose="05040102010807070707" pitchFamily="18" charset="2"/>
              </a:rPr>
              <a:t></a:t>
            </a:r>
            <a:r>
              <a:rPr lang="fr-FR" sz="2600" dirty="0">
                <a:latin typeface="Times New Roman" panose="02020603050405020304" pitchFamily="18" charset="0"/>
                <a:cs typeface="Times New Roman" panose="02020603050405020304" pitchFamily="18" charset="0"/>
              </a:rPr>
              <a:t> Suspension des différents congés (CP, RTT …)</a:t>
            </a:r>
          </a:p>
          <a:p>
            <a:pPr marL="0" indent="0">
              <a:buNone/>
            </a:pPr>
            <a:r>
              <a:rPr lang="fr-FR" sz="2600" dirty="0">
                <a:latin typeface="Times New Roman" panose="02020603050405020304" pitchFamily="18" charset="0"/>
                <a:cs typeface="Times New Roman" panose="02020603050405020304" pitchFamily="18" charset="0"/>
              </a:rPr>
              <a:t> </a:t>
            </a:r>
          </a:p>
          <a:p>
            <a:endParaRPr lang="fr-FR" dirty="0"/>
          </a:p>
        </p:txBody>
      </p:sp>
    </p:spTree>
    <p:extLst>
      <p:ext uri="{BB962C8B-B14F-4D97-AF65-F5344CB8AC3E}">
        <p14:creationId xmlns:p14="http://schemas.microsoft.com/office/powerpoint/2010/main" val="2514194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AB6215-1542-460F-8C02-3871E2B56327}"/>
              </a:ext>
            </a:extLst>
          </p:cNvPr>
          <p:cNvSpPr>
            <a:spLocks noGrp="1"/>
          </p:cNvSpPr>
          <p:nvPr>
            <p:ph type="title"/>
          </p:nvPr>
        </p:nvSpPr>
        <p:spPr/>
        <p:txBody>
          <a:bodyPr>
            <a:normAutofit/>
          </a:bodyPr>
          <a:lstStyle/>
          <a:p>
            <a:pPr algn="ctr"/>
            <a:r>
              <a:rPr lang="fr-FR" sz="2400" b="1" dirty="0">
                <a:latin typeface="Times New Roman" panose="02020603050405020304" pitchFamily="18" charset="0"/>
                <a:cs typeface="Times New Roman" panose="02020603050405020304" pitchFamily="18" charset="0"/>
              </a:rPr>
              <a:t>Des mesures en cas d’absentéisme égal à 40% (période  évaluée par les pouvoirs publics de 2 à 4 semaines)</a:t>
            </a:r>
            <a:endParaRPr lang="fr-FR" sz="2400"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0C334C87-F84C-4997-9BE6-3F8FF6FCFEBE}"/>
              </a:ext>
            </a:extLst>
          </p:cNvPr>
          <p:cNvSpPr>
            <a:spLocks noGrp="1"/>
          </p:cNvSpPr>
          <p:nvPr>
            <p:ph idx="1"/>
          </p:nvPr>
        </p:nvSpPr>
        <p:spPr/>
        <p:txBody>
          <a:bodyPr>
            <a:normAutofit/>
          </a:bodyPr>
          <a:lstStyle/>
          <a:p>
            <a:pPr lvl="1"/>
            <a:endParaRPr lang="fr-FR" sz="2000" dirty="0">
              <a:latin typeface="Times New Roman" panose="02020603050405020304" pitchFamily="18" charset="0"/>
              <a:cs typeface="Times New Roman" panose="02020603050405020304" pitchFamily="18" charset="0"/>
            </a:endParaRPr>
          </a:p>
          <a:p>
            <a:pPr lvl="0"/>
            <a:r>
              <a:rPr lang="fr-FR" sz="2400" dirty="0">
                <a:latin typeface="Times New Roman" panose="02020603050405020304" pitchFamily="18" charset="0"/>
                <a:cs typeface="Times New Roman" panose="02020603050405020304" pitchFamily="18" charset="0"/>
              </a:rPr>
              <a:t>  Horaires décalés   (sous réserve de l’accord préalable des collaborateurs)</a:t>
            </a:r>
          </a:p>
          <a:p>
            <a:pPr marL="0" lvl="0" indent="0">
              <a:buNone/>
            </a:pPr>
            <a:endParaRPr lang="fr-FR" sz="2400" dirty="0">
              <a:latin typeface="Times New Roman" panose="02020603050405020304" pitchFamily="18" charset="0"/>
              <a:cs typeface="Times New Roman" panose="02020603050405020304" pitchFamily="18" charset="0"/>
            </a:endParaRPr>
          </a:p>
          <a:p>
            <a:r>
              <a:rPr lang="fr-FR" sz="2400" dirty="0">
                <a:latin typeface="Times New Roman" panose="02020603050405020304" pitchFamily="18" charset="0"/>
                <a:cs typeface="Times New Roman" panose="02020603050405020304" pitchFamily="18" charset="0"/>
              </a:rPr>
              <a:t> Appel aux retraités </a:t>
            </a:r>
          </a:p>
          <a:p>
            <a:endParaRPr lang="fr-FR" sz="2400" dirty="0">
              <a:latin typeface="Times New Roman" panose="02020603050405020304" pitchFamily="18" charset="0"/>
              <a:cs typeface="Times New Roman" panose="02020603050405020304" pitchFamily="18" charset="0"/>
            </a:endParaRPr>
          </a:p>
          <a:p>
            <a:endParaRPr lang="fr-FR" sz="2000" dirty="0">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293101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497B53-6F34-4E81-8689-CDC1C76A3919}"/>
              </a:ext>
            </a:extLst>
          </p:cNvPr>
          <p:cNvSpPr>
            <a:spLocks noGrp="1"/>
          </p:cNvSpPr>
          <p:nvPr>
            <p:ph type="title"/>
          </p:nvPr>
        </p:nvSpPr>
        <p:spPr/>
        <p:txBody>
          <a:bodyPr>
            <a:normAutofit/>
          </a:bodyPr>
          <a:lstStyle/>
          <a:p>
            <a:pPr algn="ctr"/>
            <a:r>
              <a:rPr lang="fr-FR" sz="2800" b="1" dirty="0">
                <a:latin typeface="Times New Roman" panose="02020603050405020304" pitchFamily="18" charset="0"/>
                <a:cs typeface="Times New Roman" panose="02020603050405020304" pitchFamily="18" charset="0"/>
              </a:rPr>
              <a:t>La mise en œuvre dans chacun des services</a:t>
            </a:r>
            <a:endParaRPr lang="fr-FR" sz="2800"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413FC8C1-ACA0-4D53-883A-B02FCAC12C7D}"/>
              </a:ext>
            </a:extLst>
          </p:cNvPr>
          <p:cNvSpPr>
            <a:spLocks noGrp="1"/>
          </p:cNvSpPr>
          <p:nvPr>
            <p:ph idx="1"/>
          </p:nvPr>
        </p:nvSpPr>
        <p:spPr/>
        <p:txBody>
          <a:bodyPr>
            <a:normAutofit fontScale="77500" lnSpcReduction="20000"/>
          </a:bodyPr>
          <a:lstStyle/>
          <a:p>
            <a:r>
              <a:rPr lang="fr-FR" dirty="0"/>
              <a:t>Le pourcentage d’absences simultanées par structure pour mesurer l’atteinte des différents seuils s’apprécie  selon les modalités suivantes :</a:t>
            </a:r>
          </a:p>
          <a:p>
            <a:r>
              <a:rPr lang="fr-FR" dirty="0"/>
              <a:t>-sur la base d’un effectif ramené à temps complet….</a:t>
            </a:r>
          </a:p>
          <a:p>
            <a:r>
              <a:rPr lang="fr-FR" dirty="0"/>
              <a:t> </a:t>
            </a:r>
          </a:p>
          <a:p>
            <a:r>
              <a:rPr lang="fr-FR" dirty="0">
                <a:sym typeface="Wingdings 3" panose="05040102010807070707" pitchFamily="18" charset="2"/>
              </a:rPr>
              <a:t></a:t>
            </a:r>
            <a:r>
              <a:rPr lang="fr-FR" dirty="0"/>
              <a:t> Dès que les seuils de déclenchement  sont atteints, l’ensemble de ces mesures est susceptible d’être mis en œuvre cumulativement.</a:t>
            </a:r>
          </a:p>
          <a:p>
            <a:r>
              <a:rPr lang="fr-FR" i="1" dirty="0"/>
              <a:t>    </a:t>
            </a:r>
            <a:endParaRPr lang="fr-FR" dirty="0"/>
          </a:p>
          <a:p>
            <a:r>
              <a:rPr lang="fr-FR" i="1" dirty="0"/>
              <a:t>Pour l’organisation de chaque Direction  prévoir de se reporter à des annexes pour faciliter la lecture.</a:t>
            </a:r>
            <a:endParaRPr lang="fr-FR" dirty="0"/>
          </a:p>
          <a:p>
            <a:endParaRPr lang="fr-FR" dirty="0"/>
          </a:p>
          <a:p>
            <a:endParaRPr lang="fr-FR" dirty="0"/>
          </a:p>
        </p:txBody>
      </p:sp>
    </p:spTree>
    <p:extLst>
      <p:ext uri="{BB962C8B-B14F-4D97-AF65-F5344CB8AC3E}">
        <p14:creationId xmlns:p14="http://schemas.microsoft.com/office/powerpoint/2010/main" val="2208060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03CAF1-FD60-4176-A0F1-6A68108CE0D2}"/>
              </a:ext>
            </a:extLst>
          </p:cNvPr>
          <p:cNvSpPr>
            <a:spLocks noGrp="1"/>
          </p:cNvSpPr>
          <p:nvPr>
            <p:ph type="title"/>
          </p:nvPr>
        </p:nvSpPr>
        <p:spPr/>
        <p:txBody>
          <a:bodyPr/>
          <a:lstStyle/>
          <a:p>
            <a:pPr algn="ctr"/>
            <a:r>
              <a:rPr lang="fr-FR" b="1" dirty="0">
                <a:solidFill>
                  <a:srgbClr val="FF0000"/>
                </a:solidFill>
              </a:rPr>
              <a:t>III-Les Mesures de prévention </a:t>
            </a:r>
            <a:br>
              <a:rPr lang="fr-FR" dirty="0"/>
            </a:br>
            <a:endParaRPr lang="fr-FR" dirty="0"/>
          </a:p>
        </p:txBody>
      </p:sp>
    </p:spTree>
    <p:extLst>
      <p:ext uri="{BB962C8B-B14F-4D97-AF65-F5344CB8AC3E}">
        <p14:creationId xmlns:p14="http://schemas.microsoft.com/office/powerpoint/2010/main" val="3277712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497B53-6F34-4E81-8689-CDC1C76A3919}"/>
              </a:ext>
            </a:extLst>
          </p:cNvPr>
          <p:cNvSpPr>
            <a:spLocks noGrp="1"/>
          </p:cNvSpPr>
          <p:nvPr>
            <p:ph type="title"/>
          </p:nvPr>
        </p:nvSpPr>
        <p:spPr/>
        <p:txBody>
          <a:bodyPr>
            <a:normAutofit/>
          </a:bodyPr>
          <a:lstStyle/>
          <a:p>
            <a:pPr algn="ctr"/>
            <a:r>
              <a:rPr lang="fr-FR" sz="2800" b="1" dirty="0">
                <a:latin typeface="Times New Roman" panose="02020603050405020304" pitchFamily="18" charset="0"/>
                <a:cs typeface="Times New Roman" panose="02020603050405020304" pitchFamily="18" charset="0"/>
              </a:rPr>
              <a:t>Les règles d’hygiène et sécurité 1/2</a:t>
            </a:r>
            <a:endParaRPr lang="fr-FR" sz="2800"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413FC8C1-ACA0-4D53-883A-B02FCAC12C7D}"/>
              </a:ext>
            </a:extLst>
          </p:cNvPr>
          <p:cNvSpPr>
            <a:spLocks noGrp="1"/>
          </p:cNvSpPr>
          <p:nvPr>
            <p:ph idx="1"/>
          </p:nvPr>
        </p:nvSpPr>
        <p:spPr/>
        <p:txBody>
          <a:bodyPr>
            <a:normAutofit fontScale="70000" lnSpcReduction="20000"/>
          </a:bodyPr>
          <a:lstStyle/>
          <a:p>
            <a:r>
              <a:rPr lang="fr-FR" b="1" dirty="0"/>
              <a:t>Les mesures générales pour tous les collaborateurs</a:t>
            </a:r>
            <a:endParaRPr lang="fr-FR" dirty="0"/>
          </a:p>
          <a:p>
            <a:r>
              <a:rPr lang="fr-FR" b="1" dirty="0"/>
              <a:t>Les mesures spécifiques pour les collaborateurs en contact avec le public</a:t>
            </a:r>
            <a:endParaRPr lang="fr-FR" dirty="0"/>
          </a:p>
          <a:p>
            <a:r>
              <a:rPr lang="fr-FR" dirty="0"/>
              <a:t>- accueil </a:t>
            </a:r>
          </a:p>
          <a:p>
            <a:r>
              <a:rPr lang="fr-FR" dirty="0"/>
              <a:t>- service de sécurité</a:t>
            </a:r>
          </a:p>
          <a:p>
            <a:r>
              <a:rPr lang="fr-FR" dirty="0"/>
              <a:t>- agents fréquemment en déplacement professionnel ou en contact avec des tiers </a:t>
            </a:r>
          </a:p>
          <a:p>
            <a:r>
              <a:rPr lang="fr-FR" dirty="0"/>
              <a:t> </a:t>
            </a:r>
            <a:r>
              <a:rPr lang="fr-FR" i="1" dirty="0"/>
              <a:t>Prévoir par exemple de leur remettre des kits individuels comprenant gants, masques FFP2, gel hydro alcoolique, lingettes ou produits pour nettoyer leur matériel…,</a:t>
            </a:r>
            <a:endParaRPr lang="fr-FR" dirty="0"/>
          </a:p>
          <a:p>
            <a:endParaRPr lang="fr-FR" dirty="0"/>
          </a:p>
        </p:txBody>
      </p:sp>
    </p:spTree>
    <p:extLst>
      <p:ext uri="{BB962C8B-B14F-4D97-AF65-F5344CB8AC3E}">
        <p14:creationId xmlns:p14="http://schemas.microsoft.com/office/powerpoint/2010/main" val="2523089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497B53-6F34-4E81-8689-CDC1C76A3919}"/>
              </a:ext>
            </a:extLst>
          </p:cNvPr>
          <p:cNvSpPr>
            <a:spLocks noGrp="1"/>
          </p:cNvSpPr>
          <p:nvPr>
            <p:ph type="title"/>
          </p:nvPr>
        </p:nvSpPr>
        <p:spPr/>
        <p:txBody>
          <a:bodyPr>
            <a:normAutofit/>
          </a:bodyPr>
          <a:lstStyle/>
          <a:p>
            <a:pPr algn="ctr"/>
            <a:r>
              <a:rPr lang="fr-FR" sz="2800" b="1" dirty="0">
                <a:latin typeface="Times New Roman" panose="02020603050405020304" pitchFamily="18" charset="0"/>
                <a:cs typeface="Times New Roman" panose="02020603050405020304" pitchFamily="18" charset="0"/>
              </a:rPr>
              <a:t>Les règles d’hygiène et sécurité 2/2</a:t>
            </a:r>
            <a:endParaRPr lang="fr-FR" sz="2800" dirty="0"/>
          </a:p>
        </p:txBody>
      </p:sp>
      <p:sp>
        <p:nvSpPr>
          <p:cNvPr id="3" name="Espace réservé du contenu 2">
            <a:extLst>
              <a:ext uri="{FF2B5EF4-FFF2-40B4-BE49-F238E27FC236}">
                <a16:creationId xmlns:a16="http://schemas.microsoft.com/office/drawing/2014/main" id="{413FC8C1-ACA0-4D53-883A-B02FCAC12C7D}"/>
              </a:ext>
            </a:extLst>
          </p:cNvPr>
          <p:cNvSpPr>
            <a:spLocks noGrp="1"/>
          </p:cNvSpPr>
          <p:nvPr>
            <p:ph idx="1"/>
          </p:nvPr>
        </p:nvSpPr>
        <p:spPr/>
        <p:txBody>
          <a:bodyPr>
            <a:normAutofit fontScale="70000" lnSpcReduction="20000"/>
          </a:bodyPr>
          <a:lstStyle/>
          <a:p>
            <a:r>
              <a:rPr lang="fr-FR" i="1" dirty="0"/>
              <a:t>Prévoir par exemple de leur remettre des kits individuels comprenant gants, masques FFP2, gel hydro alcoolique, lingettes ou produits pour nettoyer leur matériel…,</a:t>
            </a:r>
            <a:endParaRPr lang="fr-FR" dirty="0"/>
          </a:p>
          <a:p>
            <a:pPr marL="0" indent="0">
              <a:buNone/>
            </a:pPr>
            <a:r>
              <a:rPr lang="fr-FR" i="1" dirty="0"/>
              <a:t> </a:t>
            </a:r>
            <a:endParaRPr lang="fr-FR" dirty="0"/>
          </a:p>
          <a:p>
            <a:r>
              <a:rPr lang="fr-FR" b="1" dirty="0"/>
              <a:t>Les mesures pour les visiteurs</a:t>
            </a:r>
            <a:endParaRPr lang="fr-FR" dirty="0"/>
          </a:p>
          <a:p>
            <a:endParaRPr lang="fr-FR" dirty="0"/>
          </a:p>
          <a:p>
            <a:r>
              <a:rPr lang="fr-FR" b="1" dirty="0"/>
              <a:t>Les mesures pour les prestataires (nettoyage et gardiennage des locaux notamment)</a:t>
            </a:r>
            <a:endParaRPr lang="fr-FR" dirty="0"/>
          </a:p>
          <a:p>
            <a:pPr marL="0" indent="0">
              <a:buNone/>
            </a:pPr>
            <a:r>
              <a:rPr lang="fr-FR" b="1" dirty="0"/>
              <a:t> </a:t>
            </a:r>
            <a:endParaRPr lang="fr-FR" dirty="0"/>
          </a:p>
          <a:p>
            <a:r>
              <a:rPr lang="fr-FR" i="1" dirty="0"/>
              <a:t>Penser à modifier le document unique, le plan de prévention, le règlement intérieur dans le respect des règles de formalisme</a:t>
            </a:r>
            <a:endParaRPr lang="fr-FR" dirty="0"/>
          </a:p>
          <a:p>
            <a:endParaRPr lang="fr-FR" dirty="0"/>
          </a:p>
          <a:p>
            <a:endParaRPr lang="fr-FR" dirty="0"/>
          </a:p>
        </p:txBody>
      </p:sp>
    </p:spTree>
    <p:extLst>
      <p:ext uri="{BB962C8B-B14F-4D97-AF65-F5344CB8AC3E}">
        <p14:creationId xmlns:p14="http://schemas.microsoft.com/office/powerpoint/2010/main" val="2899954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147751-4322-41BA-AD37-7B6A7DBA427E}"/>
              </a:ext>
            </a:extLst>
          </p:cNvPr>
          <p:cNvSpPr>
            <a:spLocks noGrp="1"/>
          </p:cNvSpPr>
          <p:nvPr>
            <p:ph type="title"/>
          </p:nvPr>
        </p:nvSpPr>
        <p:spPr/>
        <p:txBody>
          <a:bodyPr>
            <a:normAutofit/>
          </a:bodyPr>
          <a:lstStyle/>
          <a:p>
            <a:pPr algn="ctr"/>
            <a:r>
              <a:rPr lang="fr-FR" sz="2800" b="1" dirty="0">
                <a:latin typeface="Times New Roman" panose="02020603050405020304" pitchFamily="18" charset="0"/>
                <a:cs typeface="Times New Roman" panose="02020603050405020304" pitchFamily="18" charset="0"/>
              </a:rPr>
              <a:t>Les procédures internes</a:t>
            </a:r>
            <a:endParaRPr lang="fr-FR" sz="2800"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4576B868-85DE-4B60-918A-1AE9A03B5683}"/>
              </a:ext>
            </a:extLst>
          </p:cNvPr>
          <p:cNvSpPr>
            <a:spLocks noGrp="1"/>
          </p:cNvSpPr>
          <p:nvPr>
            <p:ph idx="1"/>
          </p:nvPr>
        </p:nvSpPr>
        <p:spPr/>
        <p:txBody>
          <a:bodyPr>
            <a:normAutofit fontScale="92500" lnSpcReduction="20000"/>
          </a:bodyPr>
          <a:lstStyle/>
          <a:p>
            <a:r>
              <a:rPr lang="fr-FR" b="1" dirty="0"/>
              <a:t>L’organisation du retour à domicile des agents présentant les symptômes</a:t>
            </a:r>
            <a:endParaRPr lang="fr-FR" dirty="0"/>
          </a:p>
          <a:p>
            <a:endParaRPr lang="fr-FR" dirty="0"/>
          </a:p>
          <a:p>
            <a:r>
              <a:rPr lang="fr-FR" b="1" dirty="0"/>
              <a:t>Une note aux responsables de services</a:t>
            </a:r>
            <a:endParaRPr lang="fr-FR" dirty="0"/>
          </a:p>
          <a:p>
            <a:endParaRPr lang="fr-FR" dirty="0"/>
          </a:p>
          <a:p>
            <a:r>
              <a:rPr lang="fr-FR" i="1" dirty="0"/>
              <a:t>Prévoir une note rappelant le rôle et la responsabilité du management dans le respect des mesures de prévention et des procédures</a:t>
            </a:r>
            <a:r>
              <a:rPr lang="fr-FR" b="1" dirty="0"/>
              <a:t> </a:t>
            </a:r>
            <a:r>
              <a:rPr lang="fr-FR" i="1" dirty="0"/>
              <a:t>internes définies</a:t>
            </a:r>
            <a:endParaRPr lang="fr-FR" dirty="0"/>
          </a:p>
          <a:p>
            <a:endParaRPr lang="fr-FR" dirty="0"/>
          </a:p>
        </p:txBody>
      </p:sp>
    </p:spTree>
    <p:extLst>
      <p:ext uri="{BB962C8B-B14F-4D97-AF65-F5344CB8AC3E}">
        <p14:creationId xmlns:p14="http://schemas.microsoft.com/office/powerpoint/2010/main" val="1086382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0E2789-9950-4C79-A7E9-9C6B94C29612}"/>
              </a:ext>
            </a:extLst>
          </p:cNvPr>
          <p:cNvSpPr>
            <a:spLocks noGrp="1"/>
          </p:cNvSpPr>
          <p:nvPr>
            <p:ph type="title"/>
          </p:nvPr>
        </p:nvSpPr>
        <p:spPr/>
        <p:txBody>
          <a:bodyPr/>
          <a:lstStyle/>
          <a:p>
            <a:pPr algn="ctr"/>
            <a:r>
              <a:rPr lang="fr-FR" b="1" dirty="0">
                <a:solidFill>
                  <a:srgbClr val="FF0000"/>
                </a:solidFill>
              </a:rPr>
              <a:t>IV – La communication  </a:t>
            </a:r>
            <a:br>
              <a:rPr lang="fr-FR" dirty="0"/>
            </a:br>
            <a:endParaRPr lang="fr-FR" dirty="0"/>
          </a:p>
        </p:txBody>
      </p:sp>
    </p:spTree>
    <p:extLst>
      <p:ext uri="{BB962C8B-B14F-4D97-AF65-F5344CB8AC3E}">
        <p14:creationId xmlns:p14="http://schemas.microsoft.com/office/powerpoint/2010/main" val="1162090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E84340-D43F-4759-85D3-B57F04D80E2B}"/>
              </a:ext>
            </a:extLst>
          </p:cNvPr>
          <p:cNvSpPr>
            <a:spLocks noGrp="1"/>
          </p:cNvSpPr>
          <p:nvPr>
            <p:ph type="title"/>
          </p:nvPr>
        </p:nvSpPr>
        <p:spPr/>
        <p:txBody>
          <a:bodyPr>
            <a:normAutofit/>
          </a:bodyPr>
          <a:lstStyle/>
          <a:p>
            <a:pPr algn="ctr"/>
            <a:r>
              <a:rPr lang="fr-FR" sz="2800" b="1" dirty="0">
                <a:latin typeface="Times New Roman" panose="02020603050405020304" pitchFamily="18" charset="0"/>
                <a:cs typeface="Times New Roman" panose="02020603050405020304" pitchFamily="18" charset="0"/>
              </a:rPr>
              <a:t>La communication interne</a:t>
            </a:r>
            <a:endParaRPr lang="fr-FR" sz="2800"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86A0B3CF-699F-47B1-926A-15962D9A53D4}"/>
              </a:ext>
            </a:extLst>
          </p:cNvPr>
          <p:cNvSpPr>
            <a:spLocks noGrp="1"/>
          </p:cNvSpPr>
          <p:nvPr>
            <p:ph idx="1"/>
          </p:nvPr>
        </p:nvSpPr>
        <p:spPr>
          <a:xfrm>
            <a:off x="718003" y="2014330"/>
            <a:ext cx="10168128" cy="3826566"/>
          </a:xfrm>
        </p:spPr>
        <p:txBody>
          <a:bodyPr>
            <a:normAutofit fontScale="77500" lnSpcReduction="20000"/>
          </a:bodyPr>
          <a:lstStyle/>
          <a:p>
            <a:r>
              <a:rPr lang="fr-FR" sz="2200" b="1" dirty="0">
                <a:latin typeface="Times New Roman" panose="02020603050405020304" pitchFamily="18" charset="0"/>
                <a:cs typeface="Times New Roman" panose="02020603050405020304" pitchFamily="18" charset="0"/>
              </a:rPr>
              <a:t>LES REPRESENTANTS DU PERSONNEL</a:t>
            </a:r>
            <a:endParaRPr lang="fr-FR" sz="2200" dirty="0">
              <a:latin typeface="Times New Roman" panose="02020603050405020304" pitchFamily="18" charset="0"/>
              <a:cs typeface="Times New Roman" panose="02020603050405020304" pitchFamily="18" charset="0"/>
            </a:endParaRPr>
          </a:p>
          <a:p>
            <a:r>
              <a:rPr lang="fr-FR" sz="2200" b="1" dirty="0">
                <a:latin typeface="Times New Roman" panose="02020603050405020304" pitchFamily="18" charset="0"/>
                <a:cs typeface="Times New Roman" panose="02020603050405020304" pitchFamily="18" charset="0"/>
              </a:rPr>
              <a:t> </a:t>
            </a:r>
            <a:r>
              <a:rPr lang="fr-FR" sz="2200" dirty="0">
                <a:latin typeface="Times New Roman" panose="02020603050405020304" pitchFamily="18" charset="0"/>
                <a:cs typeface="Times New Roman" panose="02020603050405020304" pitchFamily="18" charset="0"/>
              </a:rPr>
              <a:t>Consultation du CTP et/ou CHS sur le PCA et les éventuelles modifications du règlement intérieur et du document unique</a:t>
            </a:r>
          </a:p>
          <a:p>
            <a:r>
              <a:rPr lang="fr-FR" sz="2200" dirty="0">
                <a:latin typeface="Times New Roman" panose="02020603050405020304" pitchFamily="18" charset="0"/>
                <a:cs typeface="Times New Roman" panose="02020603050405020304" pitchFamily="18" charset="0"/>
              </a:rPr>
              <a:t> </a:t>
            </a:r>
            <a:r>
              <a:rPr lang="fr-FR" sz="2200" b="1" dirty="0">
                <a:latin typeface="Times New Roman" panose="02020603050405020304" pitchFamily="18" charset="0"/>
                <a:cs typeface="Times New Roman" panose="02020603050405020304" pitchFamily="18" charset="0"/>
              </a:rPr>
              <a:t>LES AGENTS</a:t>
            </a:r>
            <a:endParaRPr lang="fr-FR" sz="2200" dirty="0">
              <a:latin typeface="Times New Roman" panose="02020603050405020304" pitchFamily="18" charset="0"/>
              <a:cs typeface="Times New Roman" panose="02020603050405020304" pitchFamily="18" charset="0"/>
            </a:endParaRPr>
          </a:p>
          <a:p>
            <a:r>
              <a:rPr lang="fr-FR" sz="2200" b="1" dirty="0">
                <a:latin typeface="Times New Roman" panose="02020603050405020304" pitchFamily="18" charset="0"/>
                <a:cs typeface="Times New Roman" panose="02020603050405020304" pitchFamily="18" charset="0"/>
              </a:rPr>
              <a:t> </a:t>
            </a:r>
            <a:r>
              <a:rPr lang="fr-FR" sz="2200" dirty="0">
                <a:latin typeface="Times New Roman" panose="02020603050405020304" pitchFamily="18" charset="0"/>
                <a:cs typeface="Times New Roman" panose="02020603050405020304" pitchFamily="18" charset="0"/>
              </a:rPr>
              <a:t>Communication sur les mesures de prévention par voie d’affiches reprenant les modes de diffusion du virus,  les gestes et règles d’hygiène à respecter, les lieux de mise à disposition des masques, gants, produits de nettoyage des mains et du matériel</a:t>
            </a:r>
          </a:p>
          <a:p>
            <a:r>
              <a:rPr lang="fr-FR" sz="2200" dirty="0">
                <a:latin typeface="Times New Roman" panose="02020603050405020304" pitchFamily="18" charset="0"/>
                <a:cs typeface="Times New Roman" panose="02020603050405020304" pitchFamily="18" charset="0"/>
              </a:rPr>
              <a:t> Communication sur les procédures internes mises en place si un agent présente les symptômes de COVID 19</a:t>
            </a:r>
          </a:p>
          <a:p>
            <a:r>
              <a:rPr lang="fr-FR" sz="2200" b="1" dirty="0">
                <a:latin typeface="Times New Roman" panose="02020603050405020304" pitchFamily="18" charset="0"/>
                <a:cs typeface="Times New Roman" panose="02020603050405020304" pitchFamily="18" charset="0"/>
              </a:rPr>
              <a:t>LE MANAGEMENT </a:t>
            </a:r>
            <a:endParaRPr lang="fr-FR" sz="2200" dirty="0">
              <a:latin typeface="Times New Roman" panose="02020603050405020304" pitchFamily="18" charset="0"/>
              <a:cs typeface="Times New Roman" panose="02020603050405020304" pitchFamily="18" charset="0"/>
            </a:endParaRPr>
          </a:p>
          <a:p>
            <a:r>
              <a:rPr lang="fr-FR" sz="2200" dirty="0">
                <a:latin typeface="Times New Roman" panose="02020603050405020304" pitchFamily="18" charset="0"/>
                <a:cs typeface="Times New Roman" panose="02020603050405020304" pitchFamily="18" charset="0"/>
              </a:rPr>
              <a:t>Le management doit veiller à l’application des mesures de prévention et doit assurer une communication régulière sur l’évolution de la situation.</a:t>
            </a:r>
          </a:p>
          <a:p>
            <a:endParaRPr lang="fr-FR" dirty="0"/>
          </a:p>
        </p:txBody>
      </p:sp>
    </p:spTree>
    <p:extLst>
      <p:ext uri="{BB962C8B-B14F-4D97-AF65-F5344CB8AC3E}">
        <p14:creationId xmlns:p14="http://schemas.microsoft.com/office/powerpoint/2010/main" val="484389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497A5D-6B46-441A-91CB-64F46A9A4107}"/>
              </a:ext>
            </a:extLst>
          </p:cNvPr>
          <p:cNvSpPr>
            <a:spLocks noGrp="1"/>
          </p:cNvSpPr>
          <p:nvPr>
            <p:ph type="title"/>
          </p:nvPr>
        </p:nvSpPr>
        <p:spPr/>
        <p:txBody>
          <a:bodyPr>
            <a:normAutofit fontScale="90000"/>
          </a:bodyPr>
          <a:lstStyle/>
          <a:p>
            <a:pPr algn="ctr"/>
            <a:r>
              <a:rPr lang="fr-FR" dirty="0"/>
              <a:t>Rappel de l’objectif du PCA : maintien de l’activité et mesures de prévention</a:t>
            </a:r>
            <a:br>
              <a:rPr lang="fr-FR" dirty="0"/>
            </a:br>
            <a:endParaRPr lang="fr-FR" dirty="0"/>
          </a:p>
        </p:txBody>
      </p:sp>
    </p:spTree>
    <p:extLst>
      <p:ext uri="{BB962C8B-B14F-4D97-AF65-F5344CB8AC3E}">
        <p14:creationId xmlns:p14="http://schemas.microsoft.com/office/powerpoint/2010/main" val="1639481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515B82-18F2-4E7B-ACF2-456E08A6DA08}"/>
              </a:ext>
            </a:extLst>
          </p:cNvPr>
          <p:cNvSpPr>
            <a:spLocks noGrp="1"/>
          </p:cNvSpPr>
          <p:nvPr>
            <p:ph type="title"/>
          </p:nvPr>
        </p:nvSpPr>
        <p:spPr/>
        <p:txBody>
          <a:bodyPr>
            <a:normAutofit/>
          </a:bodyPr>
          <a:lstStyle/>
          <a:p>
            <a:pPr algn="ctr"/>
            <a:r>
              <a:rPr lang="fr-FR" sz="2800" b="1" dirty="0">
                <a:latin typeface="Times New Roman" panose="02020603050405020304" pitchFamily="18" charset="0"/>
                <a:cs typeface="Times New Roman" panose="02020603050405020304" pitchFamily="18" charset="0"/>
              </a:rPr>
              <a:t>La communication externe</a:t>
            </a:r>
            <a:endParaRPr lang="fr-FR" sz="2800"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1D286D0B-4D56-421B-903D-009746C78BC4}"/>
              </a:ext>
            </a:extLst>
          </p:cNvPr>
          <p:cNvSpPr>
            <a:spLocks noGrp="1"/>
          </p:cNvSpPr>
          <p:nvPr>
            <p:ph idx="1"/>
          </p:nvPr>
        </p:nvSpPr>
        <p:spPr/>
        <p:txBody>
          <a:bodyPr>
            <a:normAutofit fontScale="62500" lnSpcReduction="20000"/>
          </a:bodyPr>
          <a:lstStyle/>
          <a:p>
            <a:pPr marL="0" indent="0">
              <a:buNone/>
            </a:pPr>
            <a:endParaRPr lang="fr-FR" dirty="0"/>
          </a:p>
          <a:p>
            <a:r>
              <a:rPr lang="fr-FR" b="1" dirty="0"/>
              <a:t>Vis-à-vis des usagers</a:t>
            </a:r>
            <a:endParaRPr lang="fr-FR" dirty="0"/>
          </a:p>
          <a:p>
            <a:endParaRPr lang="fr-FR" dirty="0"/>
          </a:p>
          <a:p>
            <a:r>
              <a:rPr lang="fr-FR" dirty="0"/>
              <a:t>Prendre l’initiative de communiquer auprès du public, sur l’ensemble des mesures du PCA  </a:t>
            </a:r>
          </a:p>
          <a:p>
            <a:pPr marL="0" indent="0">
              <a:buNone/>
            </a:pPr>
            <a:r>
              <a:rPr lang="fr-FR" b="1" dirty="0"/>
              <a:t> </a:t>
            </a:r>
            <a:endParaRPr lang="fr-FR" dirty="0"/>
          </a:p>
          <a:p>
            <a:r>
              <a:rPr lang="fr-FR" b="1" dirty="0"/>
              <a:t>Vis-à-vis des prestataires</a:t>
            </a:r>
            <a:endParaRPr lang="fr-FR" dirty="0"/>
          </a:p>
          <a:p>
            <a:endParaRPr lang="fr-FR" dirty="0"/>
          </a:p>
          <a:p>
            <a:r>
              <a:rPr lang="fr-FR" dirty="0"/>
              <a:t>Informer les principaux prestataires des mesures de prévention et d’organisation du PCA afin qu’ils puissent s’y conformer</a:t>
            </a:r>
          </a:p>
          <a:p>
            <a:r>
              <a:rPr lang="fr-FR" dirty="0"/>
              <a:t> </a:t>
            </a:r>
          </a:p>
          <a:p>
            <a:endParaRPr lang="fr-FR" dirty="0"/>
          </a:p>
        </p:txBody>
      </p:sp>
    </p:spTree>
    <p:extLst>
      <p:ext uri="{BB962C8B-B14F-4D97-AF65-F5344CB8AC3E}">
        <p14:creationId xmlns:p14="http://schemas.microsoft.com/office/powerpoint/2010/main" val="2474564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D349A1-FCC0-40EC-A31A-AF96D02C72E1}"/>
              </a:ext>
            </a:extLst>
          </p:cNvPr>
          <p:cNvSpPr>
            <a:spLocks noGrp="1"/>
          </p:cNvSpPr>
          <p:nvPr>
            <p:ph type="title"/>
          </p:nvPr>
        </p:nvSpPr>
        <p:spPr>
          <a:xfrm>
            <a:off x="1158505" y="1933956"/>
            <a:ext cx="10177272" cy="2990088"/>
          </a:xfrm>
        </p:spPr>
        <p:txBody>
          <a:bodyPr>
            <a:normAutofit/>
          </a:bodyPr>
          <a:lstStyle/>
          <a:p>
            <a:pPr algn="ctr"/>
            <a:r>
              <a:rPr lang="fr-FR" sz="4400" b="1" dirty="0">
                <a:latin typeface="Times New Roman" panose="02020603050405020304" pitchFamily="18" charset="0"/>
                <a:cs typeface="Times New Roman" panose="02020603050405020304" pitchFamily="18" charset="0"/>
              </a:rPr>
              <a:t> </a:t>
            </a:r>
            <a:r>
              <a:rPr lang="fr-FR" sz="4400" b="1" dirty="0">
                <a:solidFill>
                  <a:srgbClr val="FF0000"/>
                </a:solidFill>
                <a:latin typeface="Times New Roman" panose="02020603050405020304" pitchFamily="18" charset="0"/>
                <a:cs typeface="Times New Roman" panose="02020603050405020304" pitchFamily="18" charset="0"/>
              </a:rPr>
              <a:t>V- La mise en œuvre et le suivi du PCA</a:t>
            </a:r>
            <a:r>
              <a:rPr lang="fr-FR" b="1" dirty="0">
                <a:solidFill>
                  <a:srgbClr val="FF0000"/>
                </a:solidFill>
              </a:rPr>
              <a:t> </a:t>
            </a:r>
            <a:br>
              <a:rPr lang="fr-FR" dirty="0"/>
            </a:br>
            <a:endParaRPr lang="fr-FR" dirty="0"/>
          </a:p>
        </p:txBody>
      </p:sp>
    </p:spTree>
    <p:extLst>
      <p:ext uri="{BB962C8B-B14F-4D97-AF65-F5344CB8AC3E}">
        <p14:creationId xmlns:p14="http://schemas.microsoft.com/office/powerpoint/2010/main" val="36505519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2FF24B-B0A0-482E-B3F6-14491350E247}"/>
              </a:ext>
            </a:extLst>
          </p:cNvPr>
          <p:cNvSpPr>
            <a:spLocks noGrp="1"/>
          </p:cNvSpPr>
          <p:nvPr>
            <p:ph type="title"/>
          </p:nvPr>
        </p:nvSpPr>
        <p:spPr>
          <a:xfrm>
            <a:off x="1234838" y="397565"/>
            <a:ext cx="10168128" cy="1126435"/>
          </a:xfrm>
        </p:spPr>
        <p:txBody>
          <a:bodyPr>
            <a:normAutofit/>
          </a:bodyPr>
          <a:lstStyle/>
          <a:p>
            <a:pPr algn="ctr"/>
            <a:br>
              <a:rPr lang="fr-FR" sz="3100" b="1" dirty="0">
                <a:latin typeface="Times New Roman" panose="02020603050405020304" pitchFamily="18" charset="0"/>
                <a:cs typeface="Times New Roman" panose="02020603050405020304" pitchFamily="18" charset="0"/>
              </a:rPr>
            </a:br>
            <a:r>
              <a:rPr lang="fr-FR" sz="2800" b="1" dirty="0">
                <a:latin typeface="Times New Roman" panose="02020603050405020304" pitchFamily="18" charset="0"/>
                <a:cs typeface="Times New Roman" panose="02020603050405020304" pitchFamily="18" charset="0"/>
              </a:rPr>
              <a:t>le rôle et la composition de la cellule de crise</a:t>
            </a:r>
            <a:endParaRPr lang="fr-FR" dirty="0"/>
          </a:p>
        </p:txBody>
      </p:sp>
      <p:sp>
        <p:nvSpPr>
          <p:cNvPr id="3" name="Espace réservé du contenu 2">
            <a:extLst>
              <a:ext uri="{FF2B5EF4-FFF2-40B4-BE49-F238E27FC236}">
                <a16:creationId xmlns:a16="http://schemas.microsoft.com/office/drawing/2014/main" id="{340E0C77-B329-4EE7-A360-974CF1AB5DED}"/>
              </a:ext>
            </a:extLst>
          </p:cNvPr>
          <p:cNvSpPr>
            <a:spLocks noGrp="1"/>
          </p:cNvSpPr>
          <p:nvPr>
            <p:ph idx="1"/>
          </p:nvPr>
        </p:nvSpPr>
        <p:spPr/>
        <p:txBody>
          <a:bodyPr>
            <a:normAutofit fontScale="92500" lnSpcReduction="10000"/>
          </a:bodyPr>
          <a:lstStyle/>
          <a:p>
            <a:pPr marL="0" indent="0">
              <a:buNone/>
            </a:pPr>
            <a:endParaRPr lang="fr-FR" b="1" dirty="0"/>
          </a:p>
          <a:p>
            <a:pPr marL="0" indent="0">
              <a:buNone/>
            </a:pPr>
            <a:r>
              <a:rPr lang="fr-FR" dirty="0">
                <a:latin typeface="Times New Roman" panose="02020603050405020304" pitchFamily="18" charset="0"/>
                <a:cs typeface="Times New Roman" panose="02020603050405020304" pitchFamily="18" charset="0"/>
              </a:rPr>
              <a:t>Indiquer </a:t>
            </a:r>
            <a:r>
              <a:rPr lang="fr-FR" dirty="0"/>
              <a:t>qui est responsable du PCA</a:t>
            </a:r>
          </a:p>
          <a:p>
            <a:pPr marL="0" indent="0">
              <a:buNone/>
            </a:pPr>
            <a:r>
              <a:rPr lang="fr-FR" dirty="0"/>
              <a:t>Indiquer qui compose la cellule de crise  (Nom et Fonction et  qui assure le remplacement en cas d’empêchement)</a:t>
            </a:r>
          </a:p>
          <a:p>
            <a:pPr marL="0" indent="0">
              <a:buNone/>
            </a:pPr>
            <a:r>
              <a:rPr lang="fr-FR" dirty="0"/>
              <a:t>Préciser les missions de la cellule de crise (par exemple elle décide de la mise en œuvre des mesures dès que les seuils d’absentéisme sont atteints et décide de toute mesure à prendre pour faire face à l’évolution de la situation)</a:t>
            </a:r>
          </a:p>
          <a:p>
            <a:pPr marL="0" indent="0">
              <a:buNone/>
            </a:pPr>
            <a:endParaRPr lang="fr-FR" dirty="0"/>
          </a:p>
          <a:p>
            <a:endParaRPr lang="fr-FR" dirty="0"/>
          </a:p>
        </p:txBody>
      </p:sp>
    </p:spTree>
    <p:extLst>
      <p:ext uri="{BB962C8B-B14F-4D97-AF65-F5344CB8AC3E}">
        <p14:creationId xmlns:p14="http://schemas.microsoft.com/office/powerpoint/2010/main" val="3654531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52D7F8-C621-4E23-89C6-302ED5A011B6}"/>
              </a:ext>
            </a:extLst>
          </p:cNvPr>
          <p:cNvSpPr>
            <a:spLocks noGrp="1"/>
          </p:cNvSpPr>
          <p:nvPr>
            <p:ph type="title"/>
          </p:nvPr>
        </p:nvSpPr>
        <p:spPr/>
        <p:txBody>
          <a:bodyPr>
            <a:normAutofit/>
          </a:bodyPr>
          <a:lstStyle/>
          <a:p>
            <a:pPr algn="ctr"/>
            <a:r>
              <a:rPr lang="fr-FR" sz="2800" b="1" dirty="0">
                <a:latin typeface="Times New Roman" panose="02020603050405020304" pitchFamily="18" charset="0"/>
                <a:cs typeface="Times New Roman" panose="02020603050405020304" pitchFamily="18" charset="0"/>
              </a:rPr>
              <a:t>La mise en œuvre opérationnelle des mesures du PCA</a:t>
            </a:r>
            <a:br>
              <a:rPr lang="fr-FR" sz="2800" dirty="0">
                <a:latin typeface="Times New Roman" panose="02020603050405020304" pitchFamily="18" charset="0"/>
                <a:cs typeface="Times New Roman" panose="02020603050405020304" pitchFamily="18" charset="0"/>
              </a:rPr>
            </a:br>
            <a:endParaRPr lang="fr-FR" sz="2800"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80356748-955A-46E6-882A-3F0143153476}"/>
              </a:ext>
            </a:extLst>
          </p:cNvPr>
          <p:cNvSpPr>
            <a:spLocks noGrp="1"/>
          </p:cNvSpPr>
          <p:nvPr>
            <p:ph idx="1"/>
          </p:nvPr>
        </p:nvSpPr>
        <p:spPr/>
        <p:txBody>
          <a:bodyPr>
            <a:normAutofit/>
          </a:bodyPr>
          <a:lstStyle/>
          <a:p>
            <a:endParaRPr lang="fr-FR" dirty="0"/>
          </a:p>
          <a:p>
            <a:r>
              <a:rPr lang="fr-FR" dirty="0">
                <a:latin typeface="Times New Roman" panose="02020603050405020304" pitchFamily="18" charset="0"/>
                <a:cs typeface="Times New Roman" panose="02020603050405020304" pitchFamily="18" charset="0"/>
              </a:rPr>
              <a:t>Préciser dans chaque Direction voire service qui a la responsabilité d’appliquer les mesures décidées (Nom et fonction y compris du remplaçant si besoin</a:t>
            </a:r>
            <a:r>
              <a:rPr lang="fr-FR" b="1" dirty="0">
                <a:latin typeface="Times New Roman" panose="02020603050405020304" pitchFamily="18" charset="0"/>
                <a:cs typeface="Times New Roman" panose="02020603050405020304" pitchFamily="18" charset="0"/>
              </a:rPr>
              <a:t>)</a:t>
            </a:r>
            <a:endParaRPr lang="fr-FR" dirty="0">
              <a:latin typeface="Times New Roman" panose="02020603050405020304" pitchFamily="18" charset="0"/>
              <a:cs typeface="Times New Roman" panose="02020603050405020304" pitchFamily="18" charset="0"/>
            </a:endParaRPr>
          </a:p>
          <a:p>
            <a:pPr marL="0" indent="0">
              <a:buNone/>
            </a:pPr>
            <a:r>
              <a:rPr lang="fr-FR" b="1" dirty="0"/>
              <a:t> </a:t>
            </a:r>
            <a:endParaRPr lang="fr-FR" dirty="0"/>
          </a:p>
          <a:p>
            <a:endParaRPr lang="fr-FR" dirty="0"/>
          </a:p>
        </p:txBody>
      </p:sp>
    </p:spTree>
    <p:extLst>
      <p:ext uri="{BB962C8B-B14F-4D97-AF65-F5344CB8AC3E}">
        <p14:creationId xmlns:p14="http://schemas.microsoft.com/office/powerpoint/2010/main" val="18391401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E75527-1663-4A5F-994F-81C23050FC54}"/>
              </a:ext>
            </a:extLst>
          </p:cNvPr>
          <p:cNvSpPr>
            <a:spLocks noGrp="1"/>
          </p:cNvSpPr>
          <p:nvPr>
            <p:ph type="title"/>
          </p:nvPr>
        </p:nvSpPr>
        <p:spPr/>
        <p:txBody>
          <a:bodyPr>
            <a:normAutofit/>
          </a:bodyPr>
          <a:lstStyle/>
          <a:p>
            <a:pPr algn="ctr"/>
            <a:r>
              <a:rPr lang="fr-FR" sz="3100" b="1" dirty="0">
                <a:latin typeface="Times New Roman" panose="02020603050405020304" pitchFamily="18" charset="0"/>
                <a:cs typeface="Times New Roman" panose="02020603050405020304" pitchFamily="18" charset="0"/>
              </a:rPr>
              <a:t>Le suivi du PCA</a:t>
            </a:r>
            <a:endParaRPr lang="fr-FR" dirty="0"/>
          </a:p>
        </p:txBody>
      </p:sp>
      <p:sp>
        <p:nvSpPr>
          <p:cNvPr id="3" name="Espace réservé du contenu 2">
            <a:extLst>
              <a:ext uri="{FF2B5EF4-FFF2-40B4-BE49-F238E27FC236}">
                <a16:creationId xmlns:a16="http://schemas.microsoft.com/office/drawing/2014/main" id="{6F86717B-91DC-4FA4-94D6-CD13BE8EAC59}"/>
              </a:ext>
            </a:extLst>
          </p:cNvPr>
          <p:cNvSpPr>
            <a:spLocks noGrp="1"/>
          </p:cNvSpPr>
          <p:nvPr>
            <p:ph idx="1"/>
          </p:nvPr>
        </p:nvSpPr>
        <p:spPr/>
        <p:txBody>
          <a:bodyPr>
            <a:normAutofit/>
          </a:bodyPr>
          <a:lstStyle/>
          <a:p>
            <a:endParaRPr lang="fr-FR" dirty="0"/>
          </a:p>
          <a:p>
            <a:r>
              <a:rPr lang="fr-FR" dirty="0"/>
              <a:t>Etablir une fiche de suivi du PCA qui pendant l’élaboration et au fur et à mesure des mesures mises en application permet de savoir ce qui a été fait ou est à faire et qui doit le faire </a:t>
            </a:r>
          </a:p>
          <a:p>
            <a:endParaRPr lang="fr-FR" dirty="0"/>
          </a:p>
          <a:p>
            <a:endParaRPr lang="fr-FR" dirty="0"/>
          </a:p>
        </p:txBody>
      </p:sp>
    </p:spTree>
    <p:extLst>
      <p:ext uri="{BB962C8B-B14F-4D97-AF65-F5344CB8AC3E}">
        <p14:creationId xmlns:p14="http://schemas.microsoft.com/office/powerpoint/2010/main" val="2648548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FB8869-5CDF-4001-A0CC-8811CE91EC91}"/>
              </a:ext>
            </a:extLst>
          </p:cNvPr>
          <p:cNvSpPr>
            <a:spLocks noGrp="1"/>
          </p:cNvSpPr>
          <p:nvPr>
            <p:ph type="title"/>
          </p:nvPr>
        </p:nvSpPr>
        <p:spPr/>
        <p:txBody>
          <a:bodyPr/>
          <a:lstStyle/>
          <a:p>
            <a:pPr algn="ctr"/>
            <a:r>
              <a:rPr lang="fr-FR" sz="4400" b="1" dirty="0">
                <a:solidFill>
                  <a:srgbClr val="FF0000"/>
                </a:solidFill>
              </a:rPr>
              <a:t>I - Mesures de maintien de l’activité   </a:t>
            </a:r>
            <a:br>
              <a:rPr lang="fr-FR" dirty="0"/>
            </a:br>
            <a:endParaRPr lang="fr-FR" dirty="0"/>
          </a:p>
        </p:txBody>
      </p:sp>
    </p:spTree>
    <p:extLst>
      <p:ext uri="{BB962C8B-B14F-4D97-AF65-F5344CB8AC3E}">
        <p14:creationId xmlns:p14="http://schemas.microsoft.com/office/powerpoint/2010/main" val="2963679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AB6215-1542-460F-8C02-3871E2B56327}"/>
              </a:ext>
            </a:extLst>
          </p:cNvPr>
          <p:cNvSpPr>
            <a:spLocks noGrp="1"/>
          </p:cNvSpPr>
          <p:nvPr>
            <p:ph type="title"/>
          </p:nvPr>
        </p:nvSpPr>
        <p:spPr/>
        <p:txBody>
          <a:bodyPr>
            <a:normAutofit fontScale="90000"/>
          </a:bodyPr>
          <a:lstStyle/>
          <a:p>
            <a:pPr algn="ctr"/>
            <a:r>
              <a:rPr lang="fr-FR" b="1" u="sng" dirty="0">
                <a:latin typeface="Times New Roman" panose="02020603050405020304" pitchFamily="18" charset="0"/>
                <a:cs typeface="Times New Roman" panose="02020603050405020304" pitchFamily="18" charset="0"/>
              </a:rPr>
              <a:t>Diagnostic des risques</a:t>
            </a:r>
            <a:br>
              <a:rPr lang="fr-FR" dirty="0">
                <a:latin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id="{0C334C87-F84C-4997-9BE6-3F8FF6FCFEBE}"/>
              </a:ext>
            </a:extLst>
          </p:cNvPr>
          <p:cNvSpPr>
            <a:spLocks noGrp="1"/>
          </p:cNvSpPr>
          <p:nvPr>
            <p:ph idx="1"/>
          </p:nvPr>
        </p:nvSpPr>
        <p:spPr>
          <a:xfrm>
            <a:off x="1115568" y="2027583"/>
            <a:ext cx="10168128" cy="4144617"/>
          </a:xfrm>
        </p:spPr>
        <p:txBody>
          <a:bodyPr>
            <a:normAutofit fontScale="25000" lnSpcReduction="20000"/>
          </a:bodyPr>
          <a:lstStyle/>
          <a:p>
            <a:pPr marL="457200" lvl="1" indent="0">
              <a:buNone/>
            </a:pPr>
            <a:r>
              <a:rPr lang="fr-FR" sz="7200" b="1" dirty="0">
                <a:latin typeface="Times New Roman" panose="02020603050405020304" pitchFamily="18" charset="0"/>
                <a:cs typeface="Times New Roman" panose="02020603050405020304" pitchFamily="18" charset="0"/>
              </a:rPr>
              <a:t> Impact sur l’absentéisme</a:t>
            </a:r>
            <a:endParaRPr lang="fr-FR" sz="7200" dirty="0">
              <a:latin typeface="Times New Roman" panose="02020603050405020304" pitchFamily="18" charset="0"/>
              <a:cs typeface="Times New Roman" panose="02020603050405020304" pitchFamily="18" charset="0"/>
            </a:endParaRPr>
          </a:p>
          <a:p>
            <a:endParaRPr lang="fr-FR" sz="7200" dirty="0">
              <a:latin typeface="Times New Roman" panose="02020603050405020304" pitchFamily="18" charset="0"/>
              <a:cs typeface="Times New Roman" panose="02020603050405020304" pitchFamily="18" charset="0"/>
            </a:endParaRPr>
          </a:p>
          <a:p>
            <a:r>
              <a:rPr lang="fr-FR" sz="7200" u="sng" dirty="0">
                <a:latin typeface="Times New Roman" panose="02020603050405020304" pitchFamily="18" charset="0"/>
                <a:cs typeface="Times New Roman" panose="02020603050405020304" pitchFamily="18" charset="0"/>
              </a:rPr>
              <a:t>Causes d’absentéisme prévisibles</a:t>
            </a:r>
            <a:r>
              <a:rPr lang="fr-FR" sz="7200" dirty="0">
                <a:latin typeface="Times New Roman" panose="02020603050405020304" pitchFamily="18" charset="0"/>
                <a:cs typeface="Times New Roman" panose="02020603050405020304" pitchFamily="18" charset="0"/>
              </a:rPr>
              <a:t> :</a:t>
            </a:r>
          </a:p>
          <a:p>
            <a:pPr marL="0" indent="0">
              <a:buNone/>
            </a:pPr>
            <a:r>
              <a:rPr lang="fr-FR" sz="7200" dirty="0">
                <a:latin typeface="Times New Roman" panose="02020603050405020304" pitchFamily="18" charset="0"/>
                <a:cs typeface="Times New Roman" panose="02020603050405020304" pitchFamily="18" charset="0"/>
              </a:rPr>
              <a:t> </a:t>
            </a:r>
          </a:p>
          <a:p>
            <a:pPr lvl="0"/>
            <a:r>
              <a:rPr lang="fr-FR" sz="7200" dirty="0">
                <a:latin typeface="Times New Roman" panose="02020603050405020304" pitchFamily="18" charset="0"/>
                <a:cs typeface="Times New Roman" panose="02020603050405020304" pitchFamily="18" charset="0"/>
              </a:rPr>
              <a:t>les agents malades</a:t>
            </a:r>
          </a:p>
          <a:p>
            <a:pPr lvl="0"/>
            <a:r>
              <a:rPr lang="fr-FR" sz="7200" dirty="0">
                <a:latin typeface="Times New Roman" panose="02020603050405020304" pitchFamily="18" charset="0"/>
                <a:cs typeface="Times New Roman" panose="02020603050405020304" pitchFamily="18" charset="0"/>
              </a:rPr>
              <a:t>les agents obligés de rester à leur domicile (fermeture des crèches, des écoles…)</a:t>
            </a:r>
          </a:p>
          <a:p>
            <a:pPr lvl="0"/>
            <a:r>
              <a:rPr lang="fr-FR" sz="7200" dirty="0">
                <a:latin typeface="Times New Roman" panose="02020603050405020304" pitchFamily="18" charset="0"/>
                <a:cs typeface="Times New Roman" panose="02020603050405020304" pitchFamily="18" charset="0"/>
              </a:rPr>
              <a:t>les agents rencontrant des difficultés de transport</a:t>
            </a:r>
          </a:p>
          <a:p>
            <a:endParaRPr lang="fr-FR" sz="7200" dirty="0">
              <a:latin typeface="Times New Roman" panose="02020603050405020304" pitchFamily="18" charset="0"/>
              <a:cs typeface="Times New Roman" panose="02020603050405020304" pitchFamily="18" charset="0"/>
            </a:endParaRPr>
          </a:p>
          <a:p>
            <a:r>
              <a:rPr lang="fr-FR" sz="7200" u="sng" dirty="0">
                <a:latin typeface="Times New Roman" panose="02020603050405020304" pitchFamily="18" charset="0"/>
                <a:cs typeface="Times New Roman" panose="02020603050405020304" pitchFamily="18" charset="0"/>
              </a:rPr>
              <a:t>Causes d’absentéisme prévisibles</a:t>
            </a:r>
            <a:r>
              <a:rPr lang="fr-FR" sz="7200" dirty="0">
                <a:latin typeface="Times New Roman" panose="02020603050405020304" pitchFamily="18" charset="0"/>
                <a:cs typeface="Times New Roman" panose="02020603050405020304" pitchFamily="18" charset="0"/>
              </a:rPr>
              <a:t> :</a:t>
            </a:r>
          </a:p>
          <a:p>
            <a:pPr marL="0" indent="0">
              <a:buNone/>
            </a:pPr>
            <a:r>
              <a:rPr lang="fr-FR" sz="7200" dirty="0">
                <a:latin typeface="Times New Roman" panose="02020603050405020304" pitchFamily="18" charset="0"/>
                <a:cs typeface="Times New Roman" panose="02020603050405020304" pitchFamily="18" charset="0"/>
              </a:rPr>
              <a:t> </a:t>
            </a:r>
          </a:p>
          <a:p>
            <a:r>
              <a:rPr lang="fr-FR" sz="7200" i="1" dirty="0">
                <a:latin typeface="Times New Roman" panose="02020603050405020304" pitchFamily="18" charset="0"/>
                <a:cs typeface="Times New Roman" panose="02020603050405020304" pitchFamily="18" charset="0"/>
              </a:rPr>
              <a:t> (</a:t>
            </a:r>
            <a:r>
              <a:rPr lang="fr-FR" sz="7200" i="1" dirty="0" err="1">
                <a:latin typeface="Times New Roman" panose="02020603050405020304" pitchFamily="18" charset="0"/>
                <a:cs typeface="Times New Roman" panose="02020603050405020304" pitchFamily="18" charset="0"/>
              </a:rPr>
              <a:t>cf</a:t>
            </a:r>
            <a:r>
              <a:rPr lang="fr-FR" sz="7200" i="1" dirty="0">
                <a:latin typeface="Times New Roman" panose="02020603050405020304" pitchFamily="18" charset="0"/>
                <a:cs typeface="Times New Roman" panose="02020603050405020304" pitchFamily="18" charset="0"/>
              </a:rPr>
              <a:t> : questionnaire collaborateurs)</a:t>
            </a:r>
            <a:endParaRPr lang="fr-FR" sz="7200" dirty="0">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081531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AB6215-1542-460F-8C02-3871E2B56327}"/>
              </a:ext>
            </a:extLst>
          </p:cNvPr>
          <p:cNvSpPr>
            <a:spLocks noGrp="1"/>
          </p:cNvSpPr>
          <p:nvPr>
            <p:ph type="title"/>
          </p:nvPr>
        </p:nvSpPr>
        <p:spPr/>
        <p:txBody>
          <a:bodyPr>
            <a:normAutofit fontScale="90000"/>
          </a:bodyPr>
          <a:lstStyle/>
          <a:p>
            <a:pPr algn="ctr"/>
            <a:r>
              <a:rPr lang="fr-FR" b="1" dirty="0">
                <a:latin typeface="Times New Roman" panose="02020603050405020304" pitchFamily="18" charset="0"/>
                <a:cs typeface="Times New Roman" panose="02020603050405020304" pitchFamily="18" charset="0"/>
              </a:rPr>
              <a:t>Impact sur l’activité de la collectivité</a:t>
            </a:r>
            <a:br>
              <a:rPr lang="fr-FR" dirty="0">
                <a:latin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id="{0C334C87-F84C-4997-9BE6-3F8FF6FCFEBE}"/>
              </a:ext>
            </a:extLst>
          </p:cNvPr>
          <p:cNvSpPr>
            <a:spLocks noGrp="1"/>
          </p:cNvSpPr>
          <p:nvPr>
            <p:ph idx="1"/>
          </p:nvPr>
        </p:nvSpPr>
        <p:spPr/>
        <p:txBody>
          <a:bodyPr>
            <a:normAutofit fontScale="62500" lnSpcReduction="20000"/>
          </a:bodyPr>
          <a:lstStyle/>
          <a:p>
            <a:pPr marL="0" indent="0">
              <a:buNone/>
            </a:pPr>
            <a:r>
              <a:rPr lang="fr-FR" sz="2500" dirty="0">
                <a:latin typeface="Times New Roman" panose="02020603050405020304" pitchFamily="18" charset="0"/>
                <a:cs typeface="Times New Roman" panose="02020603050405020304" pitchFamily="18" charset="0"/>
              </a:rPr>
              <a:t> </a:t>
            </a:r>
          </a:p>
          <a:p>
            <a:pPr lvl="0"/>
            <a:r>
              <a:rPr lang="fr-FR" sz="2900" dirty="0">
                <a:latin typeface="Times New Roman" panose="02020603050405020304" pitchFamily="18" charset="0"/>
                <a:cs typeface="Times New Roman" panose="02020603050405020304" pitchFamily="18" charset="0"/>
              </a:rPr>
              <a:t>Impact sur les services à maintenir :  </a:t>
            </a:r>
          </a:p>
          <a:p>
            <a:pPr marL="0" indent="0">
              <a:buNone/>
            </a:pPr>
            <a:r>
              <a:rPr lang="fr-FR" sz="2900" dirty="0">
                <a:latin typeface="Times New Roman" panose="02020603050405020304" pitchFamily="18" charset="0"/>
                <a:cs typeface="Times New Roman" panose="02020603050405020304" pitchFamily="18" charset="0"/>
              </a:rPr>
              <a:t> </a:t>
            </a:r>
          </a:p>
          <a:p>
            <a:r>
              <a:rPr lang="fr-FR" sz="2900" dirty="0">
                <a:latin typeface="Times New Roman" panose="02020603050405020304" pitchFamily="18" charset="0"/>
                <a:cs typeface="Times New Roman" panose="02020603050405020304" pitchFamily="18" charset="0"/>
                <a:sym typeface="Wingdings" panose="05000000000000000000" pitchFamily="2" charset="2"/>
              </a:rPr>
              <a:t></a:t>
            </a:r>
            <a:r>
              <a:rPr lang="fr-FR" sz="2900" dirty="0">
                <a:latin typeface="Times New Roman" panose="02020603050405020304" pitchFamily="18" charset="0"/>
                <a:cs typeface="Times New Roman" panose="02020603050405020304" pitchFamily="18" charset="0"/>
              </a:rPr>
              <a:t>  Recensement des fournisseurs stratégiques</a:t>
            </a:r>
          </a:p>
          <a:p>
            <a:r>
              <a:rPr lang="fr-FR" sz="2900" dirty="0">
                <a:latin typeface="Times New Roman" panose="02020603050405020304" pitchFamily="18" charset="0"/>
                <a:cs typeface="Times New Roman" panose="02020603050405020304" pitchFamily="18" charset="0"/>
                <a:sym typeface="Wingdings 3" panose="05040102010807070707" pitchFamily="18" charset="2"/>
              </a:rPr>
              <a:t></a:t>
            </a:r>
            <a:r>
              <a:rPr lang="fr-FR" sz="2900" dirty="0">
                <a:latin typeface="Times New Roman" panose="02020603050405020304" pitchFamily="18" charset="0"/>
                <a:cs typeface="Times New Roman" panose="02020603050405020304" pitchFamily="18" charset="0"/>
              </a:rPr>
              <a:t> Opérateur télécom</a:t>
            </a:r>
          </a:p>
          <a:p>
            <a:r>
              <a:rPr lang="fr-FR" sz="2900" dirty="0">
                <a:latin typeface="Times New Roman" panose="02020603050405020304" pitchFamily="18" charset="0"/>
                <a:cs typeface="Times New Roman" panose="02020603050405020304" pitchFamily="18" charset="0"/>
                <a:sym typeface="Wingdings 3" panose="05040102010807070707" pitchFamily="18" charset="2"/>
              </a:rPr>
              <a:t></a:t>
            </a:r>
            <a:r>
              <a:rPr lang="fr-FR" sz="2900" dirty="0">
                <a:latin typeface="Times New Roman" panose="02020603050405020304" pitchFamily="18" charset="0"/>
                <a:cs typeface="Times New Roman" panose="02020603050405020304" pitchFamily="18" charset="0"/>
              </a:rPr>
              <a:t> Fourniture d’électricité et sécurité de l’alimentation</a:t>
            </a:r>
          </a:p>
          <a:p>
            <a:pPr marL="0" indent="0">
              <a:buNone/>
            </a:pPr>
            <a:r>
              <a:rPr lang="fr-FR" sz="2900" dirty="0">
                <a:latin typeface="Times New Roman" panose="02020603050405020304" pitchFamily="18" charset="0"/>
                <a:cs typeface="Times New Roman" panose="02020603050405020304" pitchFamily="18" charset="0"/>
              </a:rPr>
              <a:t> </a:t>
            </a:r>
          </a:p>
          <a:p>
            <a:r>
              <a:rPr lang="fr-FR" sz="2900" dirty="0">
                <a:latin typeface="Times New Roman" panose="02020603050405020304" pitchFamily="18" charset="0"/>
                <a:cs typeface="Times New Roman" panose="02020603050405020304" pitchFamily="18" charset="0"/>
                <a:sym typeface="Wingdings" panose="05000000000000000000" pitchFamily="2" charset="2"/>
              </a:rPr>
              <a:t></a:t>
            </a:r>
            <a:r>
              <a:rPr lang="fr-FR" sz="2900" dirty="0">
                <a:latin typeface="Times New Roman" panose="02020603050405020304" pitchFamily="18" charset="0"/>
                <a:cs typeface="Times New Roman" panose="02020603050405020304" pitchFamily="18" charset="0"/>
              </a:rPr>
              <a:t>  Recensement des prestataires stratégiques</a:t>
            </a:r>
          </a:p>
          <a:p>
            <a:r>
              <a:rPr lang="fr-FR" sz="2900" dirty="0">
                <a:latin typeface="Times New Roman" panose="02020603050405020304" pitchFamily="18" charset="0"/>
                <a:cs typeface="Times New Roman" panose="02020603050405020304" pitchFamily="18" charset="0"/>
                <a:sym typeface="Wingdings 3" panose="05040102010807070707" pitchFamily="18" charset="2"/>
              </a:rPr>
              <a:t></a:t>
            </a:r>
            <a:r>
              <a:rPr lang="fr-FR" sz="2900" dirty="0">
                <a:latin typeface="Times New Roman" panose="02020603050405020304" pitchFamily="18" charset="0"/>
                <a:cs typeface="Times New Roman" panose="02020603050405020304" pitchFamily="18" charset="0"/>
              </a:rPr>
              <a:t> Entreprise de nettoyage et entreprise de gardiennage</a:t>
            </a:r>
          </a:p>
          <a:p>
            <a:r>
              <a:rPr lang="fr-FR" sz="2900" dirty="0">
                <a:latin typeface="Times New Roman" panose="02020603050405020304" pitchFamily="18" charset="0"/>
                <a:cs typeface="Times New Roman" panose="02020603050405020304" pitchFamily="18" charset="0"/>
                <a:sym typeface="Wingdings 3" panose="05040102010807070707" pitchFamily="18" charset="2"/>
              </a:rPr>
              <a:t></a:t>
            </a:r>
            <a:r>
              <a:rPr lang="fr-FR" sz="2900" dirty="0">
                <a:latin typeface="Times New Roman" panose="02020603050405020304" pitchFamily="18" charset="0"/>
                <a:cs typeface="Times New Roman" panose="02020603050405020304" pitchFamily="18" charset="0"/>
              </a:rPr>
              <a:t> Entreprises en lien direct avec les services à maintenir </a:t>
            </a:r>
          </a:p>
          <a:p>
            <a:endParaRPr lang="fr-FR" dirty="0"/>
          </a:p>
        </p:txBody>
      </p:sp>
    </p:spTree>
    <p:extLst>
      <p:ext uri="{BB962C8B-B14F-4D97-AF65-F5344CB8AC3E}">
        <p14:creationId xmlns:p14="http://schemas.microsoft.com/office/powerpoint/2010/main" val="569271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AB6215-1542-460F-8C02-3871E2B56327}"/>
              </a:ext>
            </a:extLst>
          </p:cNvPr>
          <p:cNvSpPr>
            <a:spLocks noGrp="1"/>
          </p:cNvSpPr>
          <p:nvPr>
            <p:ph type="title"/>
          </p:nvPr>
        </p:nvSpPr>
        <p:spPr/>
        <p:txBody>
          <a:bodyPr>
            <a:normAutofit fontScale="90000"/>
          </a:bodyPr>
          <a:lstStyle/>
          <a:p>
            <a:pPr algn="ctr"/>
            <a:r>
              <a:rPr lang="fr-FR" b="1" dirty="0">
                <a:latin typeface="Times New Roman" panose="02020603050405020304" pitchFamily="18" charset="0"/>
                <a:cs typeface="Times New Roman" panose="02020603050405020304" pitchFamily="18" charset="0"/>
              </a:rPr>
              <a:t>Impact sur le budget</a:t>
            </a:r>
            <a:br>
              <a:rPr lang="fr-FR" dirty="0">
                <a:latin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id="{0C334C87-F84C-4997-9BE6-3F8FF6FCFEBE}"/>
              </a:ext>
            </a:extLst>
          </p:cNvPr>
          <p:cNvSpPr>
            <a:spLocks noGrp="1"/>
          </p:cNvSpPr>
          <p:nvPr>
            <p:ph idx="1"/>
          </p:nvPr>
        </p:nvSpPr>
        <p:spPr/>
        <p:txBody>
          <a:bodyPr>
            <a:normAutofit/>
          </a:bodyPr>
          <a:lstStyle/>
          <a:p>
            <a:pPr marL="0" indent="0">
              <a:buNone/>
            </a:pPr>
            <a:r>
              <a:rPr lang="fr-FR" sz="2000" b="1" dirty="0">
                <a:latin typeface="Times New Roman" panose="02020603050405020304" pitchFamily="18" charset="0"/>
                <a:cs typeface="Times New Roman" panose="02020603050405020304" pitchFamily="18" charset="0"/>
              </a:rPr>
              <a:t> </a:t>
            </a:r>
            <a:endParaRPr lang="fr-FR" sz="2000" dirty="0">
              <a:latin typeface="Times New Roman" panose="02020603050405020304" pitchFamily="18" charset="0"/>
              <a:cs typeface="Times New Roman" panose="02020603050405020304" pitchFamily="18" charset="0"/>
            </a:endParaRPr>
          </a:p>
          <a:p>
            <a:pPr lvl="0"/>
            <a:r>
              <a:rPr lang="fr-FR" sz="1800" dirty="0">
                <a:latin typeface="Times New Roman" panose="02020603050405020304" pitchFamily="18" charset="0"/>
                <a:cs typeface="Times New Roman" panose="02020603050405020304" pitchFamily="18" charset="0"/>
              </a:rPr>
              <a:t>Cout du matériel de prévention</a:t>
            </a:r>
          </a:p>
          <a:p>
            <a:pPr marL="0" indent="0">
              <a:buNone/>
            </a:pPr>
            <a:r>
              <a:rPr lang="fr-FR" sz="1800" dirty="0">
                <a:latin typeface="Times New Roman" panose="02020603050405020304" pitchFamily="18" charset="0"/>
                <a:cs typeface="Times New Roman" panose="02020603050405020304" pitchFamily="18" charset="0"/>
              </a:rPr>
              <a:t> </a:t>
            </a:r>
          </a:p>
          <a:p>
            <a:pPr lvl="0"/>
            <a:r>
              <a:rPr lang="fr-FR" sz="1800" dirty="0">
                <a:latin typeface="Times New Roman" panose="02020603050405020304" pitchFamily="18" charset="0"/>
                <a:cs typeface="Times New Roman" panose="02020603050405020304" pitchFamily="18" charset="0"/>
              </a:rPr>
              <a:t>Cout du matériel (téléphonie, informatique, sources documentaires électroniques) pour le télétravail</a:t>
            </a:r>
          </a:p>
          <a:p>
            <a:pPr marL="0" indent="0">
              <a:buNone/>
            </a:pPr>
            <a:r>
              <a:rPr lang="fr-FR" sz="1800" dirty="0">
                <a:latin typeface="Times New Roman" panose="02020603050405020304" pitchFamily="18" charset="0"/>
                <a:cs typeface="Times New Roman" panose="02020603050405020304" pitchFamily="18" charset="0"/>
              </a:rPr>
              <a:t> </a:t>
            </a:r>
          </a:p>
          <a:p>
            <a:pPr lvl="0"/>
            <a:r>
              <a:rPr lang="fr-FR" sz="1800" dirty="0">
                <a:latin typeface="Times New Roman" panose="02020603050405020304" pitchFamily="18" charset="0"/>
                <a:cs typeface="Times New Roman" panose="02020603050405020304" pitchFamily="18" charset="0"/>
              </a:rPr>
              <a:t>Impact sur la trésorerie (délais de paiement, pénalités de retard, risques d’impayés supplémentaires…)</a:t>
            </a:r>
          </a:p>
          <a:p>
            <a:endParaRPr lang="fr-FR" sz="2000" dirty="0">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600556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AB6215-1542-460F-8C02-3871E2B56327}"/>
              </a:ext>
            </a:extLst>
          </p:cNvPr>
          <p:cNvSpPr>
            <a:spLocks noGrp="1"/>
          </p:cNvSpPr>
          <p:nvPr>
            <p:ph type="title"/>
          </p:nvPr>
        </p:nvSpPr>
        <p:spPr/>
        <p:txBody>
          <a:bodyPr>
            <a:normAutofit fontScale="90000"/>
          </a:bodyPr>
          <a:lstStyle/>
          <a:p>
            <a:pPr lvl="0"/>
            <a:br>
              <a:rPr lang="fr-FR" dirty="0"/>
            </a:br>
            <a:r>
              <a:rPr lang="fr-FR" dirty="0"/>
              <a:t> </a:t>
            </a:r>
            <a:r>
              <a:rPr lang="fr-FR" sz="3600" b="1" u="sng" dirty="0">
                <a:latin typeface="Times New Roman" panose="02020603050405020304" pitchFamily="18" charset="0"/>
                <a:cs typeface="Times New Roman" panose="02020603050405020304" pitchFamily="18" charset="0"/>
              </a:rPr>
              <a:t>Missions vitales à maintenir  au niveau de la collectivité</a:t>
            </a:r>
            <a:br>
              <a:rPr lang="fr-FR" sz="3600" dirty="0"/>
            </a:br>
            <a:endParaRPr lang="fr-FR" sz="3600" dirty="0"/>
          </a:p>
        </p:txBody>
      </p:sp>
      <p:sp>
        <p:nvSpPr>
          <p:cNvPr id="3" name="Espace réservé du contenu 2">
            <a:extLst>
              <a:ext uri="{FF2B5EF4-FFF2-40B4-BE49-F238E27FC236}">
                <a16:creationId xmlns:a16="http://schemas.microsoft.com/office/drawing/2014/main" id="{0C334C87-F84C-4997-9BE6-3F8FF6FCFEBE}"/>
              </a:ext>
            </a:extLst>
          </p:cNvPr>
          <p:cNvSpPr>
            <a:spLocks noGrp="1"/>
          </p:cNvSpPr>
          <p:nvPr>
            <p:ph idx="1"/>
          </p:nvPr>
        </p:nvSpPr>
        <p:spPr/>
        <p:txBody>
          <a:bodyPr>
            <a:normAutofit/>
          </a:bodyPr>
          <a:lstStyle/>
          <a:p>
            <a:pPr lvl="1"/>
            <a:endParaRPr lang="fr-FR" sz="2000" dirty="0">
              <a:latin typeface="Times New Roman" panose="02020603050405020304" pitchFamily="18" charset="0"/>
              <a:cs typeface="Times New Roman" panose="02020603050405020304" pitchFamily="18" charset="0"/>
            </a:endParaRPr>
          </a:p>
          <a:p>
            <a:pPr lvl="0"/>
            <a:r>
              <a:rPr lang="fr-FR" sz="2000" dirty="0">
                <a:latin typeface="Times New Roman" panose="02020603050405020304" pitchFamily="18" charset="0"/>
                <a:cs typeface="Times New Roman" panose="02020603050405020304" pitchFamily="18" charset="0"/>
              </a:rPr>
              <a:t>Services … au vu des services publics à maintenir impérativement</a:t>
            </a:r>
          </a:p>
          <a:p>
            <a:pPr marL="0" indent="0">
              <a:buNone/>
            </a:pPr>
            <a:r>
              <a:rPr lang="fr-FR" sz="2000" dirty="0">
                <a:latin typeface="Times New Roman" panose="02020603050405020304" pitchFamily="18" charset="0"/>
                <a:cs typeface="Times New Roman" panose="02020603050405020304" pitchFamily="18" charset="0"/>
              </a:rPr>
              <a:t> </a:t>
            </a:r>
          </a:p>
          <a:p>
            <a:pPr lvl="0"/>
            <a:r>
              <a:rPr lang="fr-FR" sz="2000" dirty="0">
                <a:latin typeface="Times New Roman" panose="02020603050405020304" pitchFamily="18" charset="0"/>
                <a:cs typeface="Times New Roman" panose="02020603050405020304" pitchFamily="18" charset="0"/>
              </a:rPr>
              <a:t>Trésorerie : paiement des fournisseurs et prestataires stratégiques</a:t>
            </a:r>
          </a:p>
          <a:p>
            <a:pPr marL="0" indent="0">
              <a:buNone/>
            </a:pPr>
            <a:r>
              <a:rPr lang="fr-FR" sz="2000" dirty="0">
                <a:latin typeface="Times New Roman" panose="02020603050405020304" pitchFamily="18" charset="0"/>
                <a:cs typeface="Times New Roman" panose="02020603050405020304" pitchFamily="18" charset="0"/>
              </a:rPr>
              <a:t> </a:t>
            </a:r>
          </a:p>
          <a:p>
            <a:pPr lvl="0"/>
            <a:r>
              <a:rPr lang="fr-FR" sz="2000" dirty="0">
                <a:latin typeface="Times New Roman" panose="02020603050405020304" pitchFamily="18" charset="0"/>
                <a:cs typeface="Times New Roman" panose="02020603050405020304" pitchFamily="18" charset="0"/>
              </a:rPr>
              <a:t>Paye</a:t>
            </a:r>
          </a:p>
          <a:p>
            <a:endParaRPr lang="fr-FR" sz="2000" dirty="0">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453557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AB6215-1542-460F-8C02-3871E2B56327}"/>
              </a:ext>
            </a:extLst>
          </p:cNvPr>
          <p:cNvSpPr>
            <a:spLocks noGrp="1"/>
          </p:cNvSpPr>
          <p:nvPr>
            <p:ph type="title"/>
          </p:nvPr>
        </p:nvSpPr>
        <p:spPr/>
        <p:txBody>
          <a:bodyPr>
            <a:normAutofit/>
          </a:bodyPr>
          <a:lstStyle/>
          <a:p>
            <a:pPr algn="ctr"/>
            <a:r>
              <a:rPr lang="fr-FR" sz="2800" b="1" u="sng" dirty="0">
                <a:latin typeface="Times New Roman" panose="02020603050405020304" pitchFamily="18" charset="0"/>
                <a:cs typeface="Times New Roman" panose="02020603050405020304" pitchFamily="18" charset="0"/>
              </a:rPr>
              <a:t>Missions / postes clés et moyens nécessaires par Direction</a:t>
            </a:r>
            <a:endParaRPr lang="fr-FR" sz="2800"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0C334C87-F84C-4997-9BE6-3F8FF6FCFEBE}"/>
              </a:ext>
            </a:extLst>
          </p:cNvPr>
          <p:cNvSpPr>
            <a:spLocks noGrp="1"/>
          </p:cNvSpPr>
          <p:nvPr>
            <p:ph idx="1"/>
          </p:nvPr>
        </p:nvSpPr>
        <p:spPr>
          <a:xfrm>
            <a:off x="1115568" y="2018836"/>
            <a:ext cx="10168128" cy="3694176"/>
          </a:xfrm>
        </p:spPr>
        <p:txBody>
          <a:bodyPr>
            <a:normAutofit fontScale="25000" lnSpcReduction="20000"/>
          </a:bodyPr>
          <a:lstStyle/>
          <a:p>
            <a:pPr lvl="1"/>
            <a:endParaRPr lang="fr-FR" sz="2000" dirty="0">
              <a:latin typeface="Times New Roman" panose="02020603050405020304" pitchFamily="18" charset="0"/>
              <a:cs typeface="Times New Roman" panose="02020603050405020304" pitchFamily="18" charset="0"/>
            </a:endParaRPr>
          </a:p>
          <a:p>
            <a:r>
              <a:rPr lang="fr-FR" sz="6400" dirty="0">
                <a:latin typeface="Times New Roman" panose="02020603050405020304" pitchFamily="18" charset="0"/>
                <a:cs typeface="Times New Roman" panose="02020603050405020304" pitchFamily="18" charset="0"/>
              </a:rPr>
              <a:t>Les missions clés : </a:t>
            </a:r>
          </a:p>
          <a:p>
            <a:pPr lvl="0"/>
            <a:r>
              <a:rPr lang="fr-FR" sz="6400" dirty="0">
                <a:latin typeface="Times New Roman" panose="02020603050405020304" pitchFamily="18" charset="0"/>
                <a:cs typeface="Times New Roman" panose="02020603050405020304" pitchFamily="18" charset="0"/>
              </a:rPr>
              <a:t>Les postes clés : </a:t>
            </a:r>
          </a:p>
          <a:p>
            <a:pPr lvl="0"/>
            <a:r>
              <a:rPr lang="fr-FR" sz="6400" dirty="0">
                <a:latin typeface="Times New Roman" panose="02020603050405020304" pitchFamily="18" charset="0"/>
                <a:cs typeface="Times New Roman" panose="02020603050405020304" pitchFamily="18" charset="0"/>
              </a:rPr>
              <a:t>Les missions/taches suspendues si 25% d’absentéisme</a:t>
            </a:r>
          </a:p>
          <a:p>
            <a:r>
              <a:rPr lang="fr-FR" sz="6400" dirty="0">
                <a:latin typeface="Times New Roman" panose="02020603050405020304" pitchFamily="18" charset="0"/>
                <a:cs typeface="Times New Roman" panose="02020603050405020304" pitchFamily="18" charset="0"/>
              </a:rPr>
              <a:t>Les missions/taches suspendues si 40% d’absentéisme </a:t>
            </a:r>
          </a:p>
          <a:p>
            <a:r>
              <a:rPr lang="fr-FR" sz="6400" dirty="0">
                <a:latin typeface="Times New Roman" panose="02020603050405020304" pitchFamily="18" charset="0"/>
                <a:cs typeface="Times New Roman" panose="02020603050405020304" pitchFamily="18" charset="0"/>
              </a:rPr>
              <a:t> Les missions /taches susceptibles d’être exercées à distance </a:t>
            </a:r>
          </a:p>
          <a:p>
            <a:r>
              <a:rPr lang="fr-FR" sz="6400" dirty="0">
                <a:latin typeface="Times New Roman" panose="02020603050405020304" pitchFamily="18" charset="0"/>
                <a:cs typeface="Times New Roman" panose="02020603050405020304" pitchFamily="18" charset="0"/>
              </a:rPr>
              <a:t> Les moyens/outils /applications indispensables</a:t>
            </a:r>
          </a:p>
          <a:p>
            <a:r>
              <a:rPr lang="fr-FR" sz="6400" dirty="0">
                <a:latin typeface="Times New Roman" panose="02020603050405020304" pitchFamily="18" charset="0"/>
                <a:cs typeface="Times New Roman" panose="02020603050405020304" pitchFamily="18" charset="0"/>
              </a:rPr>
              <a:t> Téléphonie/Informatique   </a:t>
            </a:r>
          </a:p>
          <a:p>
            <a:pPr lvl="0"/>
            <a:r>
              <a:rPr lang="fr-FR" sz="6400" dirty="0">
                <a:latin typeface="Times New Roman" panose="02020603050405020304" pitchFamily="18" charset="0"/>
                <a:cs typeface="Times New Roman" panose="02020603050405020304" pitchFamily="18" charset="0"/>
              </a:rPr>
              <a:t>Accès internet : messagerie…</a:t>
            </a:r>
          </a:p>
          <a:p>
            <a:pPr lvl="0"/>
            <a:r>
              <a:rPr lang="fr-FR" sz="6400" dirty="0">
                <a:latin typeface="Times New Roman" panose="02020603050405020304" pitchFamily="18" charset="0"/>
                <a:cs typeface="Times New Roman" panose="02020603050405020304" pitchFamily="18" charset="0"/>
              </a:rPr>
              <a:t>Serveurs ….</a:t>
            </a:r>
          </a:p>
          <a:p>
            <a:pPr lvl="0"/>
            <a:r>
              <a:rPr lang="fr-FR" sz="6400" dirty="0">
                <a:latin typeface="Times New Roman" panose="02020603050405020304" pitchFamily="18" charset="0"/>
                <a:cs typeface="Times New Roman" panose="02020603050405020304" pitchFamily="18" charset="0"/>
              </a:rPr>
              <a:t>Les stocks de matériel indispensable : </a:t>
            </a:r>
          </a:p>
          <a:p>
            <a:endParaRPr lang="fr-FR" dirty="0"/>
          </a:p>
        </p:txBody>
      </p:sp>
    </p:spTree>
    <p:extLst>
      <p:ext uri="{BB962C8B-B14F-4D97-AF65-F5344CB8AC3E}">
        <p14:creationId xmlns:p14="http://schemas.microsoft.com/office/powerpoint/2010/main" val="3241278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7C6C3A-957D-4AA7-9BE6-282CD28F7E31}"/>
              </a:ext>
            </a:extLst>
          </p:cNvPr>
          <p:cNvSpPr>
            <a:spLocks noGrp="1"/>
          </p:cNvSpPr>
          <p:nvPr>
            <p:ph type="title"/>
          </p:nvPr>
        </p:nvSpPr>
        <p:spPr/>
        <p:txBody>
          <a:bodyPr/>
          <a:lstStyle/>
          <a:p>
            <a:pPr algn="ctr"/>
            <a:r>
              <a:rPr lang="fr-FR" b="1" dirty="0">
                <a:solidFill>
                  <a:srgbClr val="FF0000"/>
                </a:solidFill>
              </a:rPr>
              <a:t>II -Les Mesures d’organisation </a:t>
            </a:r>
            <a:endParaRPr lang="fr-FR" dirty="0">
              <a:solidFill>
                <a:srgbClr val="FF0000"/>
              </a:solidFill>
            </a:endParaRPr>
          </a:p>
        </p:txBody>
      </p:sp>
    </p:spTree>
    <p:extLst>
      <p:ext uri="{BB962C8B-B14F-4D97-AF65-F5344CB8AC3E}">
        <p14:creationId xmlns:p14="http://schemas.microsoft.com/office/powerpoint/2010/main" val="1868897912"/>
      </p:ext>
    </p:extLst>
  </p:cSld>
  <p:clrMapOvr>
    <a:masterClrMapping/>
  </p:clrMapOvr>
</p:sld>
</file>

<file path=ppt/theme/theme1.xml><?xml version="1.0" encoding="utf-8"?>
<a:theme xmlns:a="http://schemas.openxmlformats.org/drawingml/2006/main" name="AccentBoxVTI">
  <a:themeElements>
    <a:clrScheme name="AnalogousFromRegularSeedLeftStep">
      <a:dk1>
        <a:srgbClr val="000000"/>
      </a:dk1>
      <a:lt1>
        <a:srgbClr val="FFFFFF"/>
      </a:lt1>
      <a:dk2>
        <a:srgbClr val="243141"/>
      </a:dk2>
      <a:lt2>
        <a:srgbClr val="E2E8E3"/>
      </a:lt2>
      <a:accent1>
        <a:srgbClr val="E729BA"/>
      </a:accent1>
      <a:accent2>
        <a:srgbClr val="B217D5"/>
      </a:accent2>
      <a:accent3>
        <a:srgbClr val="7529E7"/>
      </a:accent3>
      <a:accent4>
        <a:srgbClr val="4447DD"/>
      </a:accent4>
      <a:accent5>
        <a:srgbClr val="297BE7"/>
      </a:accent5>
      <a:accent6>
        <a:srgbClr val="16B3CE"/>
      </a:accent6>
      <a:hlink>
        <a:srgbClr val="319549"/>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emplate/>
  <TotalTime>94</TotalTime>
  <Words>1139</Words>
  <Application>Microsoft Office PowerPoint</Application>
  <PresentationFormat>Grand écran</PresentationFormat>
  <Paragraphs>137</Paragraphs>
  <Slides>24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24</vt:i4>
      </vt:variant>
    </vt:vector>
  </HeadingPairs>
  <TitlesOfParts>
    <vt:vector size="29" baseType="lpstr">
      <vt:lpstr>Arial</vt:lpstr>
      <vt:lpstr>Avenir Next LT Pro</vt:lpstr>
      <vt:lpstr>Calibri</vt:lpstr>
      <vt:lpstr>Times New Roman</vt:lpstr>
      <vt:lpstr>AccentBoxVTI</vt:lpstr>
      <vt:lpstr>Plan Continuité Activité </vt:lpstr>
      <vt:lpstr>Rappel de l’objectif du PCA : maintien de l’activité et mesures de prévention </vt:lpstr>
      <vt:lpstr>I - Mesures de maintien de l’activité    </vt:lpstr>
      <vt:lpstr>Diagnostic des risques </vt:lpstr>
      <vt:lpstr>Impact sur l’activité de la collectivité </vt:lpstr>
      <vt:lpstr>Impact sur le budget </vt:lpstr>
      <vt:lpstr>  Missions vitales à maintenir  au niveau de la collectivité </vt:lpstr>
      <vt:lpstr>Missions / postes clés et moyens nécessaires par Direction</vt:lpstr>
      <vt:lpstr>II -Les Mesures d’organisation </vt:lpstr>
      <vt:lpstr> Les grandes orientations  </vt:lpstr>
      <vt:lpstr>Des mesures en cas d’absentéisme égal à 25%  (période  évaluée par les pouvoirs publics de 8 à 12 semaines)  </vt:lpstr>
      <vt:lpstr>Des mesures en cas d’absentéisme égal à 40% (période  évaluée par les pouvoirs publics de 2 à 4 semaines)</vt:lpstr>
      <vt:lpstr>La mise en œuvre dans chacun des services</vt:lpstr>
      <vt:lpstr>III-Les Mesures de prévention  </vt:lpstr>
      <vt:lpstr>Les règles d’hygiène et sécurité 1/2</vt:lpstr>
      <vt:lpstr>Les règles d’hygiène et sécurité 2/2</vt:lpstr>
      <vt:lpstr>Les procédures internes</vt:lpstr>
      <vt:lpstr>IV – La communication   </vt:lpstr>
      <vt:lpstr>La communication interne</vt:lpstr>
      <vt:lpstr>La communication externe</vt:lpstr>
      <vt:lpstr> V- La mise en œuvre et le suivi du PCA  </vt:lpstr>
      <vt:lpstr> le rôle et la composition de la cellule de crise</vt:lpstr>
      <vt:lpstr>La mise en œuvre opérationnelle des mesures du PCA </vt:lpstr>
      <vt:lpstr>Le suivi du PCA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Continuité Activité </dc:title>
  <dc:creator>Claude</dc:creator>
  <cp:lastModifiedBy>Claude</cp:lastModifiedBy>
  <cp:revision>19</cp:revision>
  <dcterms:created xsi:type="dcterms:W3CDTF">2020-04-17T07:48:00Z</dcterms:created>
  <dcterms:modified xsi:type="dcterms:W3CDTF">2020-04-21T16:34:20Z</dcterms:modified>
</cp:coreProperties>
</file>