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3" r:id="rId8"/>
    <p:sldId id="262" r:id="rId9"/>
    <p:sldId id="264" r:id="rId10"/>
    <p:sldId id="267" r:id="rId11"/>
    <p:sldId id="268" r:id="rId12"/>
    <p:sldId id="269" r:id="rId13"/>
    <p:sldId id="26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00F5634-6936-3247-A254-3F4D1FE13D07}">
          <p14:sldIdLst>
            <p14:sldId id="257"/>
            <p14:sldId id="258"/>
            <p14:sldId id="259"/>
            <p14:sldId id="260"/>
            <p14:sldId id="261"/>
            <p14:sldId id="266"/>
            <p14:sldId id="263"/>
            <p14:sldId id="262"/>
            <p14:sldId id="264"/>
          </p14:sldIdLst>
        </p14:section>
        <p14:section name="parcours" id="{E204537B-99EB-6D44-8976-D6956B37C7CF}">
          <p14:sldIdLst>
            <p14:sldId id="267"/>
            <p14:sldId id="268"/>
            <p14:sldId id="269"/>
          </p14:sldIdLst>
        </p14:section>
        <p14:section name="fin" id="{D64CCFFD-5816-C141-9637-66C538B24D2F}">
          <p14:sldIdLst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1"/>
    <p:restoredTop sz="95988"/>
  </p:normalViewPr>
  <p:slideViewPr>
    <p:cSldViewPr snapToGrid="0" snapToObjects="1">
      <p:cViewPr>
        <p:scale>
          <a:sx n="94" d="100"/>
          <a:sy n="94" d="100"/>
        </p:scale>
        <p:origin x="95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2099733"/>
            <a:ext cx="8825659" cy="2677648"/>
          </a:xfrm>
        </p:spPr>
        <p:txBody>
          <a:bodyPr anchor="b"/>
          <a:lstStyle>
            <a:lvl1pPr>
              <a:defRPr sz="540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4" y="1792224"/>
            <a:ext cx="990599" cy="304798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1"/>
            <a:ext cx="3859795" cy="304802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437814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11" y="292610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16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7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4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75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4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623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0519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8" y="3678767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1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0437814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23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437814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50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7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93563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3" y="2617301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1" y="3193563"/>
            <a:ext cx="3164718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2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2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81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1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6" y="5109109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7" y="2603501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9" y="5184002"/>
            <a:ext cx="3050437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8" y="4532847"/>
            <a:ext cx="3050437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8" y="5184002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6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158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8" y="1278470"/>
            <a:ext cx="1413932" cy="4748589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1278468"/>
            <a:ext cx="6247547" cy="474859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4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40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4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677645"/>
            <a:ext cx="4351022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2" y="2677646"/>
            <a:ext cx="3755380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37814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42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8" y="2603500"/>
            <a:ext cx="4825157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3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51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8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8" y="3179762"/>
            <a:ext cx="4825157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3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12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89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4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89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7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8" y="2895602"/>
            <a:ext cx="2793157" cy="3129279"/>
          </a:xfrm>
        </p:spPr>
        <p:txBody>
          <a:bodyPr/>
          <a:lstStyle>
            <a:lvl1pPr marL="0" indent="0">
              <a:buNone/>
              <a:defRPr sz="1401">
                <a:solidFill>
                  <a:schemeClr val="accent1"/>
                </a:solidFill>
              </a:defRPr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37814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1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8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1">
                <a:solidFill>
                  <a:schemeClr val="accent1"/>
                </a:solidFill>
              </a:defRPr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4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43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6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1" b="1" i="0">
                <a:solidFill>
                  <a:schemeClr val="accent1"/>
                </a:solidFill>
              </a:defRPr>
            </a:lvl1pPr>
          </a:lstStyle>
          <a:p>
            <a:fld id="{C7387CAF-BC37-CE41-A45A-8F2F6038182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62" y="6391839"/>
            <a:ext cx="3859796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1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0437814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3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249CBC3-0E77-E34B-B483-5C6DB36C78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52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11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9" indent="-342909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1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69" indent="-285756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28" indent="-228606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1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40" indent="-228606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51" indent="-228606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64" indent="-228606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74" indent="-228606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86" indent="-228606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97" indent="-228606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463E802-F7E4-184A-9DD2-97BBC590A1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64024" y="464025"/>
            <a:ext cx="11245755" cy="59341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ED9D2C7-DE19-CC44-8FD4-9B66C18E4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844" y="1338593"/>
            <a:ext cx="669083" cy="673259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03CCE920-B880-FD40-9CA2-68C98456F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Dans le cadre d’un projet de sortie à vélo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BEBEE4B-0D5C-6249-AC1C-0CD482CAE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Agréments des bénévoles</a:t>
            </a:r>
          </a:p>
        </p:txBody>
      </p:sp>
    </p:spTree>
    <p:extLst>
      <p:ext uri="{BB962C8B-B14F-4D97-AF65-F5344CB8AC3E}">
        <p14:creationId xmlns:p14="http://schemas.microsoft.com/office/powerpoint/2010/main" val="29852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E98F09-8BDE-AC44-8C32-DF3F025C4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56" y="2"/>
            <a:ext cx="4849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8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D5D41D-F216-EA44-A47A-6868B8F04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000" y="0"/>
            <a:ext cx="5080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2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0164F98-08C8-3E4E-B080-3E9E769C2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11" y="0"/>
            <a:ext cx="4846032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ECCE6CF-33BF-8349-BFEF-4DD2C602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043" y="0"/>
            <a:ext cx="48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3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73259E0-6014-A84C-A800-985DCE715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36979" y="478268"/>
            <a:ext cx="10645255" cy="61432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9A33601-9CD8-064C-92A3-5597CA8E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Merci de votre attention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4A21F5A-6C88-0F49-BB61-4742A64428BF}"/>
              </a:ext>
            </a:extLst>
          </p:cNvPr>
          <p:cNvSpPr txBox="1">
            <a:spLocks/>
          </p:cNvSpPr>
          <p:nvPr/>
        </p:nvSpPr>
        <p:spPr>
          <a:xfrm>
            <a:off x="8239147" y="2131082"/>
            <a:ext cx="2883780" cy="415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1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2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5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8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2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>
                <a:solidFill>
                  <a:schemeClr val="tx1"/>
                </a:solidFill>
              </a:rPr>
              <a:t>Mars 2021</a:t>
            </a:r>
          </a:p>
          <a:p>
            <a:pPr algn="r"/>
            <a:r>
              <a:rPr lang="fr-FR" sz="1200" dirty="0">
                <a:solidFill>
                  <a:schemeClr val="tx1"/>
                </a:solidFill>
              </a:rPr>
              <a:t>Estelle ZULIANI CPD EPS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C034DBF-3546-1148-8D30-79EF9DF81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844" y="1338593"/>
            <a:ext cx="669083" cy="6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5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C0F1E4-766F-EF41-9AA9-BD4911B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Cadre général et réglementaire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015108-A434-1440-8B58-961E414F2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1"/>
            <a:ext cx="9899732" cy="3416300"/>
          </a:xfrm>
        </p:spPr>
        <p:txBody>
          <a:bodyPr>
            <a:normAutofit/>
          </a:bodyPr>
          <a:lstStyle/>
          <a:p>
            <a:r>
              <a:rPr lang="fr-FR" dirty="0"/>
              <a:t>Ecole élémentaire</a:t>
            </a:r>
          </a:p>
          <a:p>
            <a:pPr lvl="1"/>
            <a:r>
              <a:rPr lang="fr-FR" dirty="0"/>
              <a:t>La pratique du vélo à l’extérieur de l’école est une activité à encadrement renforcé</a:t>
            </a:r>
          </a:p>
          <a:p>
            <a:pPr lvl="1"/>
            <a:r>
              <a:rPr lang="fr-FR" dirty="0"/>
              <a:t>le maître + 1 adulte agréé pour 12 élèves</a:t>
            </a:r>
          </a:p>
          <a:p>
            <a:pPr lvl="1"/>
            <a:r>
              <a:rPr lang="fr-FR" dirty="0"/>
              <a:t>1 intervenant agréé supplémentaire par fraction de 6 au-delà de 12 élèves</a:t>
            </a:r>
          </a:p>
          <a:p>
            <a:pPr lvl="1"/>
            <a:r>
              <a:rPr lang="fr-FR" dirty="0"/>
              <a:t>Lors de ce type de déplacement, il est recommandé de constituer des groupes de 6 élèves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1C5195-4F60-F849-979B-3FFE741C3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137" y="4951221"/>
            <a:ext cx="1398361" cy="13881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97763B2-9675-D944-A07C-42FBFAE1B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80294" y="5400696"/>
            <a:ext cx="996287" cy="9386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77D7B34-FC97-BD4B-AFC9-7CACED7E4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809" y="5400692"/>
            <a:ext cx="967409" cy="9386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AC1B46D-1FDA-CA4F-8F1E-26CC96C08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74868" y="5400695"/>
            <a:ext cx="996287" cy="9386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7D67925-0A4D-C04D-8271-F533A8AF9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22181" y="5400692"/>
            <a:ext cx="996287" cy="9386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5AFD6DB-C3A2-F144-A405-A63D191C5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007" y="5400692"/>
            <a:ext cx="967409" cy="93868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55DB2FF-7D02-744F-B528-E2CC8FCC2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541" y="5400692"/>
            <a:ext cx="967409" cy="9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0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3B1664-5003-5F4D-AFCA-E4E2829C6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Un travail dans l’école d’apprentissage du maniement du vélo en terrain adapté et protégé </a:t>
            </a:r>
          </a:p>
          <a:p>
            <a:pPr lvl="1"/>
            <a:r>
              <a:rPr lang="fr-FR" dirty="0"/>
              <a:t>Sécurité </a:t>
            </a:r>
          </a:p>
          <a:p>
            <a:pPr lvl="1"/>
            <a:r>
              <a:rPr lang="fr-FR" dirty="0"/>
              <a:t>Entretien du vélo</a:t>
            </a:r>
          </a:p>
          <a:p>
            <a:pPr lvl="1"/>
            <a:r>
              <a:rPr lang="fr-FR" dirty="0"/>
              <a:t>Maniabilité, équilibre</a:t>
            </a:r>
          </a:p>
          <a:p>
            <a:r>
              <a:rPr lang="fr-FR" dirty="0"/>
              <a:t>Sortie: mise en pratique </a:t>
            </a:r>
          </a:p>
          <a:p>
            <a:pPr lvl="1"/>
            <a:r>
              <a:rPr lang="fr-FR" dirty="0"/>
              <a:t>Apprendre à circuler en groupe </a:t>
            </a:r>
          </a:p>
          <a:p>
            <a:pPr marL="457213" lvl="1" indent="0">
              <a:buNone/>
            </a:pPr>
            <a:r>
              <a:rPr lang="fr-FR" dirty="0"/>
              <a:t>et en autonomie</a:t>
            </a:r>
          </a:p>
          <a:p>
            <a:pPr lvl="1"/>
            <a:r>
              <a:rPr lang="fr-FR" dirty="0"/>
              <a:t>En extérieur</a:t>
            </a:r>
          </a:p>
          <a:p>
            <a:pPr lvl="2"/>
            <a:r>
              <a:rPr lang="fr-FR" dirty="0"/>
              <a:t>Chemins, parcs</a:t>
            </a:r>
          </a:p>
          <a:p>
            <a:pPr lvl="2"/>
            <a:r>
              <a:rPr lang="fr-FR" dirty="0"/>
              <a:t>Voie publique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C617E0C-204B-E445-8DCC-7EED48C9E20A}"/>
              </a:ext>
            </a:extLst>
          </p:cNvPr>
          <p:cNvSpPr txBox="1">
            <a:spLocks/>
          </p:cNvSpPr>
          <p:nvPr/>
        </p:nvSpPr>
        <p:spPr bwMode="gray">
          <a:xfrm>
            <a:off x="1154956" y="995442"/>
            <a:ext cx="8761413" cy="706964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Etapes du projet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BEAB06-6C65-1440-AF30-9A104476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648" y="2921682"/>
            <a:ext cx="2721212" cy="7668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A5C547E-FA9C-EF4C-AEAF-58082978B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93" y="3929795"/>
            <a:ext cx="2265067" cy="259667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1F0C1BA-C3B4-464D-A32F-8F935BC46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42" y="3047123"/>
            <a:ext cx="2377494" cy="33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13156-0F41-024D-9375-BE6AD9B8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B5AFB1-92A6-344E-BB82-EE939CB8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7060998" cy="3416300"/>
          </a:xfrm>
        </p:spPr>
        <p:txBody>
          <a:bodyPr/>
          <a:lstStyle/>
          <a:p>
            <a:r>
              <a:rPr lang="fr-FR" dirty="0"/>
              <a:t>Vérification des vélos en amont</a:t>
            </a:r>
          </a:p>
          <a:p>
            <a:r>
              <a:rPr lang="fr-FR" dirty="0"/>
              <a:t>Vérification des trousses de réparation et de soin complètes</a:t>
            </a:r>
          </a:p>
          <a:p>
            <a:r>
              <a:rPr lang="fr-FR" dirty="0"/>
              <a:t>Port obligatoire du casque pour tous (élèves + adultes)</a:t>
            </a:r>
          </a:p>
          <a:p>
            <a:r>
              <a:rPr lang="fr-FR" dirty="0"/>
              <a:t>Identification des accompagnateurs par une chasuble fluorescente</a:t>
            </a:r>
          </a:p>
          <a:p>
            <a:r>
              <a:rPr lang="fr-FR" dirty="0"/>
              <a:t>Tenues adaptées à la pratique et aux conditions climatiques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24E914-4225-414E-830E-85BD439CD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737" y="2603500"/>
            <a:ext cx="3332234" cy="17131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A3F3B4-5F91-F54F-A24C-E96D947ED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378" y="4575267"/>
            <a:ext cx="1625580" cy="13284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5006348-CCFF-4144-8605-E0AF3AE36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475" y="4630995"/>
            <a:ext cx="1575738" cy="16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6C5F3-4529-5F4F-AAB8-5FE4C523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rôle d’intervenant bénévole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0CDAEC-65F9-FD49-BE52-05E3686D5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50" y="2347415"/>
            <a:ext cx="11054686" cy="429904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J’ai identifié les élèves de mon groupe – je m’assure que les élèves m’ont bien identifié (e) aussi …</a:t>
            </a:r>
          </a:p>
          <a:p>
            <a:r>
              <a:rPr lang="fr-FR" dirty="0"/>
              <a:t>J’assure la sécurité de l’ensemble du groupe dont j’ai la charge et je vérifie régulièrement que mon groupe est au complet</a:t>
            </a:r>
          </a:p>
          <a:p>
            <a:r>
              <a:rPr lang="fr-FR" dirty="0"/>
              <a:t>Je respecte strictement le code de la route (progression en file indienne sur route)</a:t>
            </a:r>
          </a:p>
          <a:p>
            <a:r>
              <a:rPr lang="fr-FR" dirty="0"/>
              <a:t>Je ne pas laisse pas les élèves « zigzaguer ».</a:t>
            </a:r>
          </a:p>
          <a:p>
            <a:r>
              <a:rPr lang="fr-FR" dirty="0"/>
              <a:t>Je fais respecter les consignes et rappeler les règles de fonctionnement au sein du groupe</a:t>
            </a:r>
          </a:p>
          <a:p>
            <a:pPr lvl="1"/>
            <a:r>
              <a:rPr lang="fr-FR" dirty="0"/>
              <a:t>respecter sa place dans le groupe</a:t>
            </a:r>
          </a:p>
          <a:p>
            <a:pPr lvl="1"/>
            <a:r>
              <a:rPr lang="fr-FR" dirty="0"/>
              <a:t>signaler </a:t>
            </a:r>
          </a:p>
          <a:p>
            <a:pPr lvl="2"/>
            <a:r>
              <a:rPr lang="fr-FR" dirty="0"/>
              <a:t>les changements de direction</a:t>
            </a:r>
          </a:p>
          <a:p>
            <a:pPr lvl="2"/>
            <a:r>
              <a:rPr lang="fr-FR" dirty="0"/>
              <a:t>les arrêts longtemps à l’avance (bras + voix)</a:t>
            </a:r>
          </a:p>
          <a:p>
            <a:pPr lvl="2"/>
            <a:r>
              <a:rPr lang="fr-FR" dirty="0"/>
              <a:t>les obstacles (trous, branches)</a:t>
            </a:r>
          </a:p>
          <a:p>
            <a:pPr lvl="2"/>
            <a:r>
              <a:rPr lang="fr-FR" dirty="0"/>
              <a:t>les véhicules venant de l’arrière (faire « remonter » l’information)</a:t>
            </a:r>
          </a:p>
          <a:p>
            <a:pPr lvl="2"/>
            <a:r>
              <a:rPr lang="fr-FR" dirty="0"/>
              <a:t>positionner sa pédale en position haute avant chaque nouveau démarrage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47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6C5F3-4529-5F4F-AAB8-5FE4C523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rôle d’intervenant bénévole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0CDAEC-65F9-FD49-BE52-05E3686D5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5" y="2439726"/>
            <a:ext cx="11054685" cy="3974722"/>
          </a:xfrm>
        </p:spPr>
        <p:txBody>
          <a:bodyPr>
            <a:normAutofit/>
          </a:bodyPr>
          <a:lstStyle/>
          <a:p>
            <a:r>
              <a:rPr lang="fr-FR" dirty="0"/>
              <a:t>J’exerce une vigilance accrue aux endroits délicats (croisements, feux, dépassements, </a:t>
            </a:r>
            <a:r>
              <a:rPr lang="fr-FR" dirty="0" err="1"/>
              <a:t>etc</a:t>
            </a:r>
            <a:r>
              <a:rPr lang="fr-FR" dirty="0"/>
              <a:t>) </a:t>
            </a:r>
          </a:p>
          <a:p>
            <a:r>
              <a:rPr lang="fr-FR" dirty="0"/>
              <a:t>Je surveiller l’état de fatigue des élèves et adapte l’allure</a:t>
            </a:r>
          </a:p>
          <a:p>
            <a:r>
              <a:rPr lang="fr-FR" dirty="0"/>
              <a:t>Je prévois des regroupements réguliers dans des endroits sécurisés </a:t>
            </a:r>
          </a:p>
          <a:p>
            <a:r>
              <a:rPr lang="fr-FR" dirty="0"/>
              <a:t>Je connais le protocole à respecter en cas d’incident (mécanique ou chute)</a:t>
            </a:r>
          </a:p>
          <a:p>
            <a:pPr lvl="1"/>
            <a:r>
              <a:rPr lang="fr-FR" dirty="0"/>
              <a:t>Crevaison, se rabattre sur le côté et réparer dans le bas côté</a:t>
            </a:r>
          </a:p>
          <a:p>
            <a:pPr lvl="1"/>
            <a:r>
              <a:rPr lang="fr-FR" dirty="0"/>
              <a:t>Pas d’arrêt au sommet d’une côte ni en sortie de virage. </a:t>
            </a:r>
          </a:p>
          <a:p>
            <a:pPr lvl="1"/>
            <a:r>
              <a:rPr lang="fr-FR" dirty="0"/>
              <a:t>Assurer la protection de tout le groupe en cas de chute , baliser la route  et secourir l’élève « accidenté » -</a:t>
            </a:r>
          </a:p>
          <a:p>
            <a:pPr lvl="1"/>
            <a:r>
              <a:rPr lang="fr-FR" dirty="0"/>
              <a:t>Alerter en cas de besoin (secours dans un premier temps, responsable du groupe s’il est passé hors de vue) – penser à échanger le numéro de téléphone avec le responsable du groupe et les autres intervenants - liste des élèves – coordonnées de l’école au cas où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702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3660BE-77B9-9646-82A7-8CA06AAA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ABB471-9907-ED42-9A68-63032E5A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603500"/>
            <a:ext cx="10472939" cy="341630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Placement des adultes:</a:t>
            </a:r>
          </a:p>
          <a:p>
            <a:pPr lvl="1"/>
            <a:r>
              <a:rPr lang="fr-FR" dirty="0"/>
              <a:t>1 à l’avant : rythme, placement, signaux</a:t>
            </a:r>
          </a:p>
          <a:p>
            <a:pPr lvl="1"/>
            <a:r>
              <a:rPr lang="fr-FR" dirty="0"/>
              <a:t>1 à l’arrière : protection, observation, arrêt</a:t>
            </a:r>
          </a:p>
          <a:p>
            <a:r>
              <a:rPr lang="fr-FR" dirty="0"/>
              <a:t>Des élèves :</a:t>
            </a:r>
          </a:p>
          <a:p>
            <a:pPr lvl="1"/>
            <a:r>
              <a:rPr lang="fr-FR" dirty="0"/>
              <a:t>En file derrière l’adulte meneur</a:t>
            </a:r>
          </a:p>
          <a:p>
            <a:pPr lvl="1"/>
            <a:r>
              <a:rPr lang="fr-FR" dirty="0"/>
              <a:t>Intervalle adapté (de 1 à 2 mètres)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915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C0654-3D97-E749-B73F-9B63F39E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Posture à privilégier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0FD6B3-278F-C54E-A24E-F1639E7DE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Rester serein et rassurant</a:t>
            </a:r>
          </a:p>
          <a:p>
            <a:r>
              <a:rPr lang="fr-FR" dirty="0"/>
              <a:t>Adapter le rythme du groupe à celui du plus lent</a:t>
            </a:r>
          </a:p>
          <a:p>
            <a:r>
              <a:rPr lang="fr-FR" dirty="0"/>
              <a:t>Eviter de pousser un élève lent </a:t>
            </a:r>
          </a:p>
          <a:p>
            <a:pPr lvl="1"/>
            <a:r>
              <a:rPr lang="fr-FR" dirty="0"/>
              <a:t>Préférer l’encourager de manière bienveillante</a:t>
            </a:r>
          </a:p>
          <a:p>
            <a:r>
              <a:rPr lang="fr-FR" dirty="0"/>
              <a:t>Donner des conseils et des consignes sereinement sans précipitation </a:t>
            </a:r>
          </a:p>
          <a:p>
            <a:pPr lvl="1"/>
            <a:r>
              <a:rPr lang="fr-FR" dirty="0"/>
              <a:t>Eviter de penser que l’on motive les élèves lorsqu’on les encourage trop fort et tout le temps</a:t>
            </a:r>
          </a:p>
          <a:p>
            <a:r>
              <a:rPr lang="fr-FR" dirty="0"/>
              <a:t>Eviter d’arrêter la circulation </a:t>
            </a:r>
          </a:p>
          <a:p>
            <a:pPr lvl="1"/>
            <a:r>
              <a:rPr lang="fr-FR" dirty="0"/>
              <a:t>Le but étant justement d’évoluer dans un espace public avec les contraintes de circulation</a:t>
            </a:r>
          </a:p>
          <a:p>
            <a:pPr lvl="1"/>
            <a:r>
              <a:rPr lang="fr-FR" dirty="0"/>
              <a:t>Pour rappel ; un intervenant n’est pas habilité à interrompre la circulation (prérogative de la police ou la gendarmerie)</a:t>
            </a:r>
          </a:p>
        </p:txBody>
      </p:sp>
    </p:spTree>
    <p:extLst>
      <p:ext uri="{BB962C8B-B14F-4D97-AF65-F5344CB8AC3E}">
        <p14:creationId xmlns:p14="http://schemas.microsoft.com/office/powerpoint/2010/main" val="54190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AEAF6-6B37-7849-86DC-A0535754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Compétences techniques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0493C8-24EF-0646-A3FF-C033348F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340430"/>
            <a:ext cx="10459291" cy="4245428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Un parcours à réaliser en milieu protégé devra être validé pour les intervenants bénévoles accompagnant une sortie à vélo.</a:t>
            </a:r>
          </a:p>
          <a:p>
            <a:r>
              <a:rPr lang="fr-FR" dirty="0"/>
              <a:t>Cette passation pratique se déroule en présence du conseiller pédagogique de circonscription en charge du dossier EPS qui valide les compétences des futurs accompagnateurs. </a:t>
            </a:r>
          </a:p>
          <a:p>
            <a:r>
              <a:rPr lang="fr-FR" dirty="0"/>
              <a:t>Le parcours permet de valider la capacité de l’intervenant à </a:t>
            </a:r>
          </a:p>
          <a:p>
            <a:pPr lvl="1"/>
            <a:r>
              <a:rPr lang="fr-FR" dirty="0"/>
              <a:t>Monter à vélo</a:t>
            </a:r>
          </a:p>
          <a:p>
            <a:pPr lvl="1"/>
            <a:r>
              <a:rPr lang="fr-FR" dirty="0"/>
              <a:t>Rouler droit</a:t>
            </a:r>
          </a:p>
          <a:p>
            <a:pPr lvl="1"/>
            <a:r>
              <a:rPr lang="fr-FR" dirty="0"/>
              <a:t>Slalomer</a:t>
            </a:r>
          </a:p>
          <a:p>
            <a:pPr lvl="1"/>
            <a:r>
              <a:rPr lang="fr-FR" dirty="0"/>
              <a:t>Freiner et s’arrêter dans une zone de manière précise</a:t>
            </a:r>
          </a:p>
          <a:p>
            <a:pPr lvl="1"/>
            <a:r>
              <a:rPr lang="fr-FR" dirty="0"/>
              <a:t>Rouler dans un couloir étroit</a:t>
            </a:r>
          </a:p>
          <a:p>
            <a:pPr lvl="1"/>
            <a:r>
              <a:rPr lang="fr-FR" dirty="0"/>
              <a:t>Lâcher une main et appréhender un sens giratoire</a:t>
            </a:r>
          </a:p>
          <a:p>
            <a:pPr lvl="1"/>
            <a:r>
              <a:rPr lang="fr-FR" dirty="0"/>
              <a:t>Prendre des informations et réagir en fonction de celles-ci</a:t>
            </a:r>
          </a:p>
          <a:p>
            <a:pPr lvl="1"/>
            <a:r>
              <a:rPr lang="fr-FR" dirty="0"/>
              <a:t>Eviter, contourner et passer sous des obstacles </a:t>
            </a:r>
          </a:p>
          <a:p>
            <a:pPr lvl="1"/>
            <a:r>
              <a:rPr lang="fr-FR" dirty="0"/>
              <a:t>Réaliser un virage à 90°</a:t>
            </a:r>
          </a:p>
          <a:p>
            <a:pPr lvl="1"/>
            <a:r>
              <a:rPr lang="fr-FR" dirty="0"/>
              <a:t>Franchir un petit obstacle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07B03A-FB21-7C4A-BC22-9D4AC7F1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818" y="3378636"/>
            <a:ext cx="1419366" cy="28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86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1304</TotalTime>
  <Words>698</Words>
  <Application>Microsoft Macintosh PowerPoint</Application>
  <PresentationFormat>Grand écran</PresentationFormat>
  <Paragraphs>82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Salle d’ions</vt:lpstr>
      <vt:lpstr>Agréments des bénévoles</vt:lpstr>
      <vt:lpstr>Cadre général et réglementaire</vt:lpstr>
      <vt:lpstr>Présentation PowerPoint</vt:lpstr>
      <vt:lpstr>Sécurité </vt:lpstr>
      <vt:lpstr>Mon rôle d’intervenant bénévole</vt:lpstr>
      <vt:lpstr>Mon rôle d’intervenant bénévole</vt:lpstr>
      <vt:lpstr>Organisation</vt:lpstr>
      <vt:lpstr>Posture à privilégier</vt:lpstr>
      <vt:lpstr>Compétences techniques</vt:lpstr>
      <vt:lpstr>Présentation PowerPoint</vt:lpstr>
      <vt:lpstr>Présentation PowerPoint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Agréments des bénévoles</dc:title>
  <dc:creator>Estelle Zuliani</dc:creator>
  <cp:lastModifiedBy>Estelle Zuliani</cp:lastModifiedBy>
  <cp:revision>19</cp:revision>
  <dcterms:created xsi:type="dcterms:W3CDTF">2021-03-23T10:38:45Z</dcterms:created>
  <dcterms:modified xsi:type="dcterms:W3CDTF">2021-03-24T08:23:21Z</dcterms:modified>
</cp:coreProperties>
</file>