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1" r:id="rId19"/>
    <p:sldId id="272" r:id="rId20"/>
    <p:sldId id="276" r:id="rId21"/>
    <p:sldId id="277" r:id="rId22"/>
    <p:sldId id="274" r:id="rId23"/>
    <p:sldId id="275" r:id="rId24"/>
    <p:sldId id="278" r:id="rId25"/>
    <p:sldId id="28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65EE-5FFC-482C-BD33-F4EB4DF9CDE6}" type="datetimeFigureOut">
              <a:rPr lang="fr-FR" smtClean="0"/>
              <a:t>02/04/2013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06BF-CBC3-4889-B84E-EB29674A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17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65EE-5FFC-482C-BD33-F4EB4DF9CDE6}" type="datetimeFigureOut">
              <a:rPr lang="fr-FR" smtClean="0"/>
              <a:t>02/04/2013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06BF-CBC3-4889-B84E-EB29674A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91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65EE-5FFC-482C-BD33-F4EB4DF9CDE6}" type="datetimeFigureOut">
              <a:rPr lang="fr-FR" smtClean="0"/>
              <a:t>02/04/2013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06BF-CBC3-4889-B84E-EB29674A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83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65EE-5FFC-482C-BD33-F4EB4DF9CDE6}" type="datetimeFigureOut">
              <a:rPr lang="fr-FR" smtClean="0"/>
              <a:t>02/04/2013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06BF-CBC3-4889-B84E-EB29674A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69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65EE-5FFC-482C-BD33-F4EB4DF9CDE6}" type="datetimeFigureOut">
              <a:rPr lang="fr-FR" smtClean="0"/>
              <a:t>02/04/2013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06BF-CBC3-4889-B84E-EB29674A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51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65EE-5FFC-482C-BD33-F4EB4DF9CDE6}" type="datetimeFigureOut">
              <a:rPr lang="fr-FR" smtClean="0"/>
              <a:t>02/04/2013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06BF-CBC3-4889-B84E-EB29674A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59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65EE-5FFC-482C-BD33-F4EB4DF9CDE6}" type="datetimeFigureOut">
              <a:rPr lang="fr-FR" smtClean="0"/>
              <a:t>02/04/2013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06BF-CBC3-4889-B84E-EB29674A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72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65EE-5FFC-482C-BD33-F4EB4DF9CDE6}" type="datetimeFigureOut">
              <a:rPr lang="fr-FR" smtClean="0"/>
              <a:t>02/04/2013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06BF-CBC3-4889-B84E-EB29674A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7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65EE-5FFC-482C-BD33-F4EB4DF9CDE6}" type="datetimeFigureOut">
              <a:rPr lang="fr-FR" smtClean="0"/>
              <a:t>02/04/2013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06BF-CBC3-4889-B84E-EB29674A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41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65EE-5FFC-482C-BD33-F4EB4DF9CDE6}" type="datetimeFigureOut">
              <a:rPr lang="fr-FR" smtClean="0"/>
              <a:t>02/04/2013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06BF-CBC3-4889-B84E-EB29674A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4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65EE-5FFC-482C-BD33-F4EB4DF9CDE6}" type="datetimeFigureOut">
              <a:rPr lang="fr-FR" smtClean="0"/>
              <a:t>02/04/2013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06BF-CBC3-4889-B84E-EB29674A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66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465EE-5FFC-482C-BD33-F4EB4DF9CDE6}" type="datetimeFigureOut">
              <a:rPr lang="fr-FR" smtClean="0"/>
              <a:t>02/04/2013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06BF-CBC3-4889-B84E-EB29674A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58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um=1&amp;newwindow=1&amp;client=firefox-a&amp;rls=org.mozilla:fr:official&amp;hl=en&amp;tbm=isch&amp;q=the+saturday+evening+post+norman+rockwell&amp;spell=1&amp;sa=X&amp;ei=sTFbUamELI-ChQexpIFo&amp;ved=0CFIQBSgA&amp;biw=1628&amp;bih=88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836712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/>
              <a:t>H.I.D.A.</a:t>
            </a:r>
            <a:endParaRPr lang="fr-FR" sz="3000" dirty="0"/>
          </a:p>
        </p:txBody>
      </p:sp>
      <p:sp>
        <p:nvSpPr>
          <p:cNvPr id="3" name="ZoneTexte 2"/>
          <p:cNvSpPr txBox="1"/>
          <p:nvPr/>
        </p:nvSpPr>
        <p:spPr>
          <a:xfrm>
            <a:off x="4067944" y="1556792"/>
            <a:ext cx="36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/>
              <a:t>Cours d’anglais</a:t>
            </a:r>
            <a:endParaRPr lang="fr-FR" sz="3000" dirty="0"/>
          </a:p>
        </p:txBody>
      </p:sp>
      <p:pic>
        <p:nvPicPr>
          <p:cNvPr id="11266" name="Picture 2" descr="https://encrypted-tbn0.gstatic.com/images?q=tbn:ANd9GcS1WSox0DZgGcQLEYLoHnoqXvc06PZzdd8fgxl667kuw5nFAoUP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56" y="2420888"/>
            <a:ext cx="475297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7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692696"/>
            <a:ext cx="7272808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/>
              <a:t>«  New Kids in the </a:t>
            </a:r>
            <a:r>
              <a:rPr lang="fr-FR" sz="2500" b="1" dirty="0" err="1" smtClean="0"/>
              <a:t>Neighbourhood</a:t>
            </a:r>
            <a:r>
              <a:rPr lang="fr-FR" sz="2500" b="1" dirty="0" smtClean="0"/>
              <a:t> »,</a:t>
            </a:r>
          </a:p>
          <a:p>
            <a:r>
              <a:rPr lang="fr-FR" sz="2500" b="1" dirty="0"/>
              <a:t> </a:t>
            </a:r>
            <a:r>
              <a:rPr lang="fr-FR" sz="2800" b="1" dirty="0"/>
              <a:t>Présentation : description de l'</a:t>
            </a:r>
            <a:r>
              <a:rPr lang="fr-FR" sz="2800" b="1" dirty="0" err="1"/>
              <a:t>oeuvre</a:t>
            </a:r>
            <a:endParaRPr lang="fr-FR" sz="2500" b="1" dirty="0" smtClean="0"/>
          </a:p>
        </p:txBody>
      </p:sp>
      <p:pic>
        <p:nvPicPr>
          <p:cNvPr id="3" name="Picture 2" descr="http://www.public.asu.edu/%7Ekheenan/courses/472/sp09/New_kids_in_the_neighborhood_Nor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611888" cy="413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4868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3000" dirty="0"/>
              <a:t>Nature </a:t>
            </a:r>
            <a:r>
              <a:rPr lang="fr-FR" sz="3000" dirty="0" smtClean="0"/>
              <a:t>: </a:t>
            </a:r>
            <a:r>
              <a:rPr lang="fr-FR" sz="3000" b="1" dirty="0" smtClean="0"/>
              <a:t>Image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3000" b="1" dirty="0" smtClean="0"/>
              <a:t>Peinture</a:t>
            </a:r>
            <a:r>
              <a:rPr lang="fr-FR" sz="3000" b="1" dirty="0"/>
              <a:t>, huile sur toile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9832" y="1844824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fr-FR" sz="2500" dirty="0"/>
              <a:t>Source </a:t>
            </a:r>
            <a:r>
              <a:rPr lang="fr-FR" sz="2500" dirty="0" smtClean="0"/>
              <a:t>: </a:t>
            </a:r>
            <a:r>
              <a:rPr lang="fr-FR" sz="2500" b="1" dirty="0" smtClean="0"/>
              <a:t>Norman </a:t>
            </a:r>
            <a:r>
              <a:rPr lang="fr-FR" sz="2500" b="1" dirty="0"/>
              <a:t>Rockwell</a:t>
            </a:r>
          </a:p>
          <a:p>
            <a:r>
              <a:rPr lang="fr-FR" sz="2500" b="1" dirty="0"/>
              <a:t>Museum, </a:t>
            </a:r>
            <a:r>
              <a:rPr lang="fr-FR" sz="2500" b="1" dirty="0" err="1"/>
              <a:t>Stockbridge</a:t>
            </a:r>
            <a:r>
              <a:rPr lang="fr-FR" sz="2500" b="1" dirty="0"/>
              <a:t>,</a:t>
            </a:r>
          </a:p>
          <a:p>
            <a:r>
              <a:rPr lang="fr-FR" sz="2500" b="1" dirty="0"/>
              <a:t>Massachusetts, USA</a:t>
            </a:r>
            <a:endParaRPr lang="fr-FR" sz="2500" dirty="0"/>
          </a:p>
        </p:txBody>
      </p:sp>
      <p:sp>
        <p:nvSpPr>
          <p:cNvPr id="4" name="Rectangle 3"/>
          <p:cNvSpPr/>
          <p:nvPr/>
        </p:nvSpPr>
        <p:spPr>
          <a:xfrm>
            <a:off x="755576" y="3420152"/>
            <a:ext cx="21919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3000" dirty="0"/>
              <a:t>Date :</a:t>
            </a:r>
            <a:r>
              <a:rPr lang="fr-FR" sz="3000" b="1" dirty="0"/>
              <a:t>1967</a:t>
            </a:r>
            <a:endParaRPr lang="fr-FR" sz="3000" dirty="0"/>
          </a:p>
        </p:txBody>
      </p:sp>
      <p:sp>
        <p:nvSpPr>
          <p:cNvPr id="5" name="Rectangle 4"/>
          <p:cNvSpPr/>
          <p:nvPr/>
        </p:nvSpPr>
        <p:spPr>
          <a:xfrm>
            <a:off x="744334" y="4509120"/>
            <a:ext cx="77107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3000" dirty="0"/>
              <a:t>Courant artistique :</a:t>
            </a:r>
            <a:r>
              <a:rPr lang="fr-FR" sz="3000" b="1" dirty="0"/>
              <a:t>Illustration, hyperréalisme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3798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908720"/>
            <a:ext cx="7704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fr-FR" sz="2000" b="1" dirty="0" smtClean="0"/>
              <a:t>Etude</a:t>
            </a:r>
            <a:r>
              <a:rPr lang="fr-FR" sz="2000" dirty="0" smtClean="0"/>
              <a:t>: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Dans </a:t>
            </a:r>
            <a:r>
              <a:rPr lang="fr-FR" sz="2000" dirty="0"/>
              <a:t>le cadre du </a:t>
            </a:r>
            <a:r>
              <a:rPr lang="fr-FR" sz="2000" b="1" dirty="0" smtClean="0"/>
              <a:t>mouvement </a:t>
            </a:r>
            <a:r>
              <a:rPr lang="fr-FR" sz="2000" b="1" dirty="0"/>
              <a:t>des Droits </a:t>
            </a:r>
            <a:r>
              <a:rPr lang="fr-FR" sz="2000" b="1" dirty="0" smtClean="0"/>
              <a:t>Civiques (Civil </a:t>
            </a:r>
            <a:r>
              <a:rPr lang="fr-FR" sz="2000" b="1" dirty="0" err="1" smtClean="0"/>
              <a:t>Rights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Movement</a:t>
            </a:r>
            <a:r>
              <a:rPr lang="fr-FR" sz="2000" b="1" dirty="0" smtClean="0"/>
              <a:t>) </a:t>
            </a:r>
            <a:r>
              <a:rPr lang="fr-FR" sz="2000" dirty="0"/>
              <a:t>aux Etats-Unis dans les </a:t>
            </a:r>
            <a:r>
              <a:rPr lang="fr-FR" sz="2000" dirty="0" smtClean="0"/>
              <a:t>années 1960</a:t>
            </a:r>
            <a:r>
              <a:rPr lang="fr-FR" sz="2000" dirty="0"/>
              <a:t>, l'état de l'Illinois offre à des familles </a:t>
            </a:r>
            <a:r>
              <a:rPr lang="fr-FR" sz="2000" dirty="0" smtClean="0"/>
              <a:t>Afro-Américaines (</a:t>
            </a:r>
            <a:r>
              <a:rPr lang="fr-FR" sz="2000" dirty="0" err="1" smtClean="0"/>
              <a:t>African</a:t>
            </a:r>
            <a:r>
              <a:rPr lang="fr-FR" sz="2000" dirty="0" smtClean="0"/>
              <a:t>-American </a:t>
            </a:r>
            <a:r>
              <a:rPr lang="fr-FR" sz="2000" dirty="0" err="1" smtClean="0"/>
              <a:t>families</a:t>
            </a:r>
            <a:r>
              <a:rPr lang="fr-FR" sz="2000" dirty="0" smtClean="0"/>
              <a:t>) </a:t>
            </a:r>
            <a:r>
              <a:rPr lang="fr-FR" sz="2000" dirty="0"/>
              <a:t>la possibilité </a:t>
            </a:r>
            <a:r>
              <a:rPr lang="fr-FR" sz="2000" dirty="0" smtClean="0"/>
              <a:t>de s'installer </a:t>
            </a:r>
            <a:r>
              <a:rPr lang="fr-FR" sz="2000" dirty="0"/>
              <a:t>dans des </a:t>
            </a:r>
            <a:r>
              <a:rPr lang="fr-FR" sz="2000" b="1" dirty="0"/>
              <a:t>quartiers résidentiels (</a:t>
            </a:r>
            <a:r>
              <a:rPr lang="fr-FR" sz="2000" b="1" dirty="0" err="1"/>
              <a:t>suburbs</a:t>
            </a:r>
            <a:r>
              <a:rPr lang="fr-FR" sz="2000" b="1" dirty="0"/>
              <a:t>) jusqu'ici réservés aux blancs</a:t>
            </a:r>
            <a:r>
              <a:rPr lang="fr-FR" sz="2000" b="1" dirty="0" smtClean="0"/>
              <a:t>. </a:t>
            </a:r>
          </a:p>
          <a:p>
            <a:endParaRPr lang="fr-FR" sz="2000" b="1" dirty="0" smtClean="0"/>
          </a:p>
          <a:p>
            <a:r>
              <a:rPr lang="fr-FR" sz="2000" dirty="0" smtClean="0"/>
              <a:t>Cette </a:t>
            </a:r>
            <a:r>
              <a:rPr lang="fr-FR" sz="2000" dirty="0"/>
              <a:t>toile illustre un </a:t>
            </a:r>
            <a:r>
              <a:rPr lang="fr-FR" sz="2000" b="1" dirty="0"/>
              <a:t>article de la revue </a:t>
            </a:r>
            <a:r>
              <a:rPr lang="fr-FR" sz="2000" b="1" i="1" dirty="0"/>
              <a:t>Look</a:t>
            </a:r>
            <a:r>
              <a:rPr lang="fr-FR" sz="2000" b="1" dirty="0"/>
              <a:t> </a:t>
            </a:r>
            <a:r>
              <a:rPr lang="fr-FR" sz="2000" dirty="0"/>
              <a:t>qui parle du </a:t>
            </a:r>
            <a:r>
              <a:rPr lang="fr-FR" sz="2000" b="1" dirty="0"/>
              <a:t>White Flight </a:t>
            </a:r>
            <a:r>
              <a:rPr lang="fr-FR" sz="2000" dirty="0"/>
              <a:t>(fuite de la population blanche hors des centre villes vers des quartiers résidentiels excentrés pour échapper aux manifestations pour les droits civiques).</a:t>
            </a:r>
          </a:p>
          <a:p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3242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764704"/>
            <a:ext cx="78488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fr-FR" sz="3000" dirty="0"/>
              <a:t>Poursuivant son inspiration sur les Droits Civiques, Norman Rockwell nous présente</a:t>
            </a:r>
          </a:p>
          <a:p>
            <a:r>
              <a:rPr lang="fr-FR" sz="3000" dirty="0"/>
              <a:t>les </a:t>
            </a:r>
            <a:r>
              <a:rPr lang="fr-FR" sz="3000" b="1" dirty="0"/>
              <a:t>difficultés d'imposer l'idée d'intégration des Afro-Américains à une </a:t>
            </a:r>
            <a:r>
              <a:rPr lang="fr-FR" sz="3000" b="1" dirty="0" smtClean="0"/>
              <a:t>société blanche </a:t>
            </a:r>
            <a:r>
              <a:rPr lang="fr-FR" sz="3000" b="1" dirty="0"/>
              <a:t>qui les </a:t>
            </a:r>
            <a:r>
              <a:rPr lang="fr-FR" sz="3000" b="1" dirty="0" smtClean="0"/>
              <a:t>rejette. </a:t>
            </a:r>
          </a:p>
          <a:p>
            <a:endParaRPr lang="fr-FR" sz="3000" b="1" dirty="0" smtClean="0"/>
          </a:p>
          <a:p>
            <a:r>
              <a:rPr lang="fr-FR" sz="3000" b="1" dirty="0"/>
              <a:t> </a:t>
            </a:r>
            <a:r>
              <a:rPr lang="fr-FR" sz="3000" b="1" dirty="0" smtClean="0"/>
              <a:t>Voici COMMENT: 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978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764704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500" dirty="0"/>
              <a:t>Attirant notre regard sur les </a:t>
            </a:r>
            <a:r>
              <a:rPr lang="fr-FR" sz="2500" b="1" dirty="0"/>
              <a:t>vêtements blancs immaculés des enfants </a:t>
            </a:r>
            <a:r>
              <a:rPr lang="fr-FR" sz="2500" b="1" dirty="0" smtClean="0"/>
              <a:t>noirs,</a:t>
            </a:r>
            <a:r>
              <a:rPr lang="fr-FR" sz="2500" dirty="0" smtClean="0"/>
              <a:t> et </a:t>
            </a:r>
            <a:r>
              <a:rPr lang="fr-FR" sz="2500" dirty="0"/>
              <a:t>les </a:t>
            </a:r>
            <a:r>
              <a:rPr lang="fr-FR" sz="2500" b="1" dirty="0"/>
              <a:t>vêtements colorés des enfants blancs </a:t>
            </a:r>
            <a:r>
              <a:rPr lang="fr-FR" sz="2500" dirty="0"/>
              <a:t>(une fillette blonde, un </a:t>
            </a:r>
            <a:r>
              <a:rPr lang="fr-FR" sz="2500" dirty="0" smtClean="0"/>
              <a:t>garçon roux</a:t>
            </a:r>
            <a:r>
              <a:rPr lang="fr-FR" sz="2500" dirty="0"/>
              <a:t>, un garçon brun)</a:t>
            </a:r>
          </a:p>
        </p:txBody>
      </p:sp>
      <p:pic>
        <p:nvPicPr>
          <p:cNvPr id="5122" name="Picture 2" descr="https://encrypted-tbn3.gstatic.com/images?q=tbn:ANd9GcQYTR4CGdPbmDMpbu8Me6jHynBpUk51idsa8nyHLGAfDppkfb_3C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573" y="2708920"/>
            <a:ext cx="4680520" cy="351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2483768" y="3068960"/>
            <a:ext cx="1440160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5436096" y="2956756"/>
            <a:ext cx="1440160" cy="27446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571999" y="188640"/>
            <a:ext cx="341971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300" b="1" dirty="0"/>
              <a:t>Interprétation de </a:t>
            </a:r>
            <a:r>
              <a:rPr lang="fr-FR" sz="2300" b="1" dirty="0" smtClean="0"/>
              <a:t>l'</a:t>
            </a:r>
            <a:r>
              <a:rPr lang="fr-FR" sz="2300" b="1" dirty="0" err="1" smtClean="0"/>
              <a:t>oeuvre</a:t>
            </a:r>
            <a:r>
              <a:rPr lang="fr-FR" sz="2300" b="1" dirty="0" smtClean="0"/>
              <a:t> </a:t>
            </a:r>
            <a:endParaRPr lang="fr-FR" sz="2300" dirty="0"/>
          </a:p>
        </p:txBody>
      </p:sp>
    </p:spTree>
    <p:extLst>
      <p:ext uri="{BB962C8B-B14F-4D97-AF65-F5344CB8AC3E}">
        <p14:creationId xmlns:p14="http://schemas.microsoft.com/office/powerpoint/2010/main" val="5262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20689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3000" dirty="0"/>
              <a:t>Au centre un </a:t>
            </a:r>
            <a:r>
              <a:rPr lang="fr-FR" sz="3000" b="1" dirty="0"/>
              <a:t>espace vide </a:t>
            </a:r>
            <a:r>
              <a:rPr lang="fr-FR" sz="3000" dirty="0"/>
              <a:t>symbolisant le </a:t>
            </a:r>
            <a:r>
              <a:rPr lang="fr-FR" sz="3000" b="1" dirty="0"/>
              <a:t>manque de contact </a:t>
            </a:r>
            <a:r>
              <a:rPr lang="fr-FR" sz="3000" dirty="0"/>
              <a:t>des deux</a:t>
            </a:r>
          </a:p>
          <a:p>
            <a:r>
              <a:rPr lang="fr-FR" sz="3000" dirty="0"/>
              <a:t>communautés et leurs </a:t>
            </a:r>
            <a:r>
              <a:rPr lang="fr-FR" sz="3000" b="1" dirty="0"/>
              <a:t>apparentes différences</a:t>
            </a:r>
            <a:r>
              <a:rPr lang="fr-FR" sz="3000" dirty="0"/>
              <a:t>.</a:t>
            </a:r>
          </a:p>
        </p:txBody>
      </p:sp>
      <p:pic>
        <p:nvPicPr>
          <p:cNvPr id="3" name="Picture 2" descr="https://encrypted-tbn3.gstatic.com/images?q=tbn:ANd9GcQYTR4CGdPbmDMpbu8Me6jHynBpUk51idsa8nyHLGAfDppkfb_3C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4680520" cy="351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2843808" y="3212976"/>
            <a:ext cx="1728192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6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756084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3000" dirty="0"/>
              <a:t>Les </a:t>
            </a:r>
            <a:r>
              <a:rPr lang="fr-FR" sz="3000" b="1" dirty="0"/>
              <a:t>ressemblances</a:t>
            </a:r>
            <a:r>
              <a:rPr lang="fr-FR" sz="3000" dirty="0"/>
              <a:t> sont pourtant </a:t>
            </a:r>
            <a:r>
              <a:rPr lang="fr-FR" sz="3000" b="1" dirty="0"/>
              <a:t>nombreuses</a:t>
            </a:r>
            <a:r>
              <a:rPr lang="fr-FR" sz="3000" dirty="0"/>
              <a:t> ou montrées </a:t>
            </a:r>
            <a:r>
              <a:rPr lang="fr-FR" sz="3000" dirty="0" smtClean="0"/>
              <a:t>comme </a:t>
            </a:r>
            <a:r>
              <a:rPr lang="fr-FR" sz="3000" b="1" dirty="0" smtClean="0"/>
              <a:t>complémentaires</a:t>
            </a:r>
            <a:r>
              <a:rPr lang="fr-FR" sz="3000" dirty="0" smtClean="0"/>
              <a:t> </a:t>
            </a:r>
            <a:r>
              <a:rPr lang="fr-FR" sz="2000" dirty="0"/>
              <a:t>(chat blanc et chien noir, chaussures des </a:t>
            </a:r>
            <a:r>
              <a:rPr lang="fr-FR" sz="2000" dirty="0" smtClean="0"/>
              <a:t>garçons identiques</a:t>
            </a:r>
            <a:r>
              <a:rPr lang="fr-FR" sz="2000" dirty="0"/>
              <a:t>, les rubans dans les cheveux des fillettes, les accessoires de </a:t>
            </a:r>
            <a:r>
              <a:rPr lang="fr-FR" sz="2000" dirty="0" smtClean="0"/>
              <a:t>baseball </a:t>
            </a:r>
            <a:r>
              <a:rPr lang="fr-FR" sz="2000" dirty="0"/>
              <a:t>des garçons, les regards et les visages...)</a:t>
            </a:r>
          </a:p>
        </p:txBody>
      </p:sp>
      <p:pic>
        <p:nvPicPr>
          <p:cNvPr id="3" name="Picture 2" descr="https://encrypted-tbn3.gstatic.com/images?q=tbn:ANd9GcQYTR4CGdPbmDMpbu8Me6jHynBpUk51idsa8nyHLGAfDppkfb_3C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4680520" cy="351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2771800" y="4437112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644008" y="5013176"/>
            <a:ext cx="72008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123728" y="5229200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004048" y="5373143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447764" y="4004583"/>
            <a:ext cx="54006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652120" y="3775172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979712" y="4554197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004048" y="4122630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364088" y="4554196"/>
            <a:ext cx="792088" cy="12510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123728" y="3487139"/>
            <a:ext cx="1008112" cy="10935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946376" y="3457754"/>
            <a:ext cx="1209800" cy="8934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18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4" y="1412776"/>
            <a:ext cx="5976666" cy="418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1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476672"/>
            <a:ext cx="61744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3000" dirty="0"/>
              <a:t>Une </a:t>
            </a:r>
            <a:r>
              <a:rPr lang="fr-FR" sz="3000" b="1" dirty="0"/>
              <a:t>curiosité</a:t>
            </a:r>
            <a:r>
              <a:rPr lang="fr-FR" sz="3000" dirty="0"/>
              <a:t>, </a:t>
            </a:r>
            <a:r>
              <a:rPr lang="fr-FR" sz="3000" dirty="0" smtClean="0"/>
              <a:t>peut-être </a:t>
            </a:r>
            <a:r>
              <a:rPr lang="fr-FR" sz="3000" dirty="0"/>
              <a:t>une </a:t>
            </a:r>
            <a:r>
              <a:rPr lang="fr-FR" sz="3000" b="1" dirty="0"/>
              <a:t>crainte</a:t>
            </a:r>
            <a:r>
              <a:rPr lang="fr-FR" sz="3000" dirty="0"/>
              <a:t> mais </a:t>
            </a:r>
            <a:r>
              <a:rPr lang="fr-FR" sz="3000" b="1" dirty="0"/>
              <a:t>pas d'hostilité</a:t>
            </a:r>
            <a:r>
              <a:rPr lang="fr-FR" sz="3000" dirty="0" smtClean="0"/>
              <a:t>.</a:t>
            </a:r>
          </a:p>
          <a:p>
            <a:endParaRPr lang="fr-FR" sz="3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3000" dirty="0" smtClean="0"/>
              <a:t> </a:t>
            </a:r>
            <a:r>
              <a:rPr lang="fr-FR" sz="3200" dirty="0"/>
              <a:t>Vont-ils jouer au </a:t>
            </a:r>
            <a:r>
              <a:rPr lang="fr-FR" sz="3200" dirty="0" smtClean="0"/>
              <a:t>baseball </a:t>
            </a:r>
            <a:r>
              <a:rPr lang="fr-FR" sz="3200" dirty="0"/>
              <a:t>ensemble ? Vont-ils se parler ? Qui va avancer </a:t>
            </a:r>
            <a:r>
              <a:rPr lang="fr-FR" sz="3200" dirty="0" smtClean="0"/>
              <a:t>en premier </a:t>
            </a:r>
            <a:r>
              <a:rPr lang="fr-FR" sz="3200" dirty="0"/>
              <a:t>? </a:t>
            </a:r>
            <a:endParaRPr lang="fr-FR" sz="3200" dirty="0" smtClean="0"/>
          </a:p>
          <a:p>
            <a:pPr marL="285750" indent="-285750">
              <a:buFont typeface="Wingdings" pitchFamily="2" charset="2"/>
              <a:buChar char="ü"/>
            </a:pPr>
            <a:endParaRPr lang="fr-FR" sz="3200" dirty="0"/>
          </a:p>
          <a:p>
            <a:r>
              <a:rPr lang="fr-FR" sz="3200" dirty="0" smtClean="0"/>
              <a:t>Les </a:t>
            </a:r>
            <a:r>
              <a:rPr lang="fr-FR" sz="3200" dirty="0"/>
              <a:t>questions sont posées par l'artiste à son public.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9807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908720"/>
            <a:ext cx="712879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500" dirty="0"/>
              <a:t>Norman Rockwell travaille en </a:t>
            </a:r>
            <a:r>
              <a:rPr lang="fr-FR" sz="2500" dirty="0" smtClean="0"/>
              <a:t>s'appuyant sur </a:t>
            </a:r>
            <a:r>
              <a:rPr lang="fr-FR" sz="2500" dirty="0"/>
              <a:t>des </a:t>
            </a:r>
            <a:r>
              <a:rPr lang="fr-FR" sz="2500" b="1" dirty="0"/>
              <a:t>photographies</a:t>
            </a:r>
            <a:r>
              <a:rPr lang="fr-FR" sz="2500" dirty="0"/>
              <a:t>, fait des </a:t>
            </a:r>
            <a:r>
              <a:rPr lang="fr-FR" sz="2500" b="1" dirty="0" smtClean="0"/>
              <a:t>croquis au </a:t>
            </a:r>
            <a:r>
              <a:rPr lang="fr-FR" sz="2500" b="1" dirty="0"/>
              <a:t>fusain </a:t>
            </a:r>
            <a:r>
              <a:rPr lang="fr-FR" sz="2500" dirty="0"/>
              <a:t>puis </a:t>
            </a:r>
            <a:r>
              <a:rPr lang="fr-FR" sz="2500" b="1" dirty="0"/>
              <a:t>peint à l'huile très </a:t>
            </a:r>
            <a:r>
              <a:rPr lang="fr-FR" sz="2500" b="1" dirty="0" smtClean="0"/>
              <a:t>diluée.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500" dirty="0" smtClean="0"/>
              <a:t>Ses </a:t>
            </a:r>
            <a:r>
              <a:rPr lang="fr-FR" sz="2500" dirty="0"/>
              <a:t>modèles sont souvent des </a:t>
            </a:r>
            <a:r>
              <a:rPr lang="fr-FR" sz="2500" b="1" dirty="0" smtClean="0"/>
              <a:t>enfants</a:t>
            </a:r>
            <a:r>
              <a:rPr lang="fr-FR" sz="2500" dirty="0" smtClean="0"/>
              <a:t>, dépeints </a:t>
            </a:r>
            <a:r>
              <a:rPr lang="fr-FR" sz="2500" dirty="0"/>
              <a:t>dans leur </a:t>
            </a:r>
            <a:r>
              <a:rPr lang="fr-FR" sz="2500" b="1" dirty="0"/>
              <a:t>vie ordinaire</a:t>
            </a:r>
            <a:r>
              <a:rPr lang="fr-FR" sz="2500" dirty="0"/>
              <a:t>, </a:t>
            </a:r>
            <a:r>
              <a:rPr lang="fr-FR" sz="2500" dirty="0" smtClean="0"/>
              <a:t>des </a:t>
            </a:r>
            <a:r>
              <a:rPr lang="fr-FR" sz="2500" b="1" dirty="0" smtClean="0"/>
              <a:t>enfants </a:t>
            </a:r>
            <a:r>
              <a:rPr lang="fr-FR" sz="2500" b="1" dirty="0"/>
              <a:t>innocents au milieu </a:t>
            </a:r>
            <a:r>
              <a:rPr lang="fr-FR" sz="2500" b="1" dirty="0" smtClean="0"/>
              <a:t>des changements </a:t>
            </a:r>
            <a:r>
              <a:rPr lang="fr-FR" sz="2500" b="1" dirty="0"/>
              <a:t>de la société adulte</a:t>
            </a:r>
            <a:r>
              <a:rPr lang="fr-FR" sz="2500" dirty="0"/>
              <a:t>. </a:t>
            </a:r>
            <a:r>
              <a:rPr lang="fr-FR" sz="2800" dirty="0" smtClean="0"/>
              <a:t>Ces enfants partagent les </a:t>
            </a:r>
            <a:r>
              <a:rPr lang="fr-FR" sz="2800" b="1" dirty="0" smtClean="0"/>
              <a:t>mêmes passions </a:t>
            </a:r>
            <a:r>
              <a:rPr lang="fr-FR" sz="2800" dirty="0" smtClean="0"/>
              <a:t>et vont </a:t>
            </a:r>
            <a:r>
              <a:rPr lang="fr-FR" sz="2800" b="1" dirty="0" smtClean="0"/>
              <a:t>sympathiser</a:t>
            </a:r>
            <a:r>
              <a:rPr lang="fr-FR" sz="2800" dirty="0" smtClean="0"/>
              <a:t>, ils ne représentent </a:t>
            </a:r>
            <a:r>
              <a:rPr lang="fr-FR" sz="2800" b="1" dirty="0" smtClean="0"/>
              <a:t>aucune menace </a:t>
            </a:r>
          </a:p>
          <a:p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27724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060432" cy="158417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« New Kids in the </a:t>
            </a:r>
            <a:r>
              <a:rPr lang="fr-FR" dirty="0" err="1" smtClean="0"/>
              <a:t>Neighbourhood</a:t>
            </a:r>
            <a:r>
              <a:rPr lang="fr-FR" dirty="0" smtClean="0"/>
              <a:t> »</a:t>
            </a:r>
            <a:br>
              <a:rPr lang="fr-FR" dirty="0" smtClean="0"/>
            </a:br>
            <a:r>
              <a:rPr lang="fr-FR" dirty="0" smtClean="0"/>
              <a:t>or </a:t>
            </a:r>
            <a:br>
              <a:rPr lang="fr-FR" dirty="0" smtClean="0"/>
            </a:br>
            <a:r>
              <a:rPr lang="fr-FR" dirty="0" smtClean="0"/>
              <a:t>« </a:t>
            </a:r>
            <a:r>
              <a:rPr lang="fr-FR" dirty="0" err="1" smtClean="0"/>
              <a:t>Moving</a:t>
            </a:r>
            <a:r>
              <a:rPr lang="fr-FR" dirty="0" smtClean="0"/>
              <a:t> In »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11760" y="3501008"/>
            <a:ext cx="475252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 smtClean="0"/>
              <a:t>By Norman Rockwell</a:t>
            </a:r>
            <a:endParaRPr lang="fr-FR" sz="3500" dirty="0"/>
          </a:p>
        </p:txBody>
      </p:sp>
    </p:spTree>
    <p:extLst>
      <p:ext uri="{BB962C8B-B14F-4D97-AF65-F5344CB8AC3E}">
        <p14:creationId xmlns:p14="http://schemas.microsoft.com/office/powerpoint/2010/main" val="21112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76672"/>
            <a:ext cx="6624736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fr-FR" sz="2300" dirty="0"/>
              <a:t>La distance entre les deux groupes symbolise les </a:t>
            </a:r>
            <a:r>
              <a:rPr lang="fr-FR" sz="2300" b="1" dirty="0"/>
              <a:t>différences apparentes </a:t>
            </a:r>
            <a:r>
              <a:rPr lang="fr-FR" sz="2300" dirty="0"/>
              <a:t>et </a:t>
            </a:r>
            <a:r>
              <a:rPr lang="fr-FR" sz="2300" b="1" dirty="0"/>
              <a:t>l'éloignement</a:t>
            </a:r>
            <a:r>
              <a:rPr lang="fr-FR" sz="2300" dirty="0"/>
              <a:t> des deux communautés, mais au delà de cela les </a:t>
            </a:r>
            <a:r>
              <a:rPr lang="fr-FR" sz="2300" b="1" dirty="0"/>
              <a:t>similitudes prennent le dessus</a:t>
            </a:r>
            <a:r>
              <a:rPr lang="fr-FR" sz="2300" dirty="0"/>
              <a:t> et sont montrées comme </a:t>
            </a:r>
            <a:r>
              <a:rPr lang="fr-FR" sz="2300" b="1" dirty="0"/>
              <a:t>complémentaires</a:t>
            </a:r>
            <a:r>
              <a:rPr lang="fr-FR" sz="2300" dirty="0"/>
              <a:t> (grâce à la </a:t>
            </a:r>
            <a:r>
              <a:rPr lang="fr-FR" sz="2300" b="1" dirty="0"/>
              <a:t>symétrie</a:t>
            </a:r>
            <a:r>
              <a:rPr lang="fr-FR" sz="2300" dirty="0"/>
              <a:t>). </a:t>
            </a:r>
            <a:endParaRPr lang="fr-FR" sz="23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Les deux groupes s'observent, au spectateur de juger l'événement et ce qui va se passer.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N. Rockwell nous laisse nous interroger et tirer nos propres conclusions, mais </a:t>
            </a:r>
            <a:r>
              <a:rPr lang="fr-FR" sz="2400" b="1" dirty="0" smtClean="0"/>
              <a:t>il nous guide</a:t>
            </a:r>
            <a:r>
              <a:rPr lang="fr-FR" sz="2400" dirty="0" smtClean="0"/>
              <a:t>..</a:t>
            </a:r>
            <a:endParaRPr lang="fr-FR" sz="23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fr-FR" sz="2300" dirty="0" smtClean="0"/>
              <a:t>Il veut </a:t>
            </a:r>
            <a:r>
              <a:rPr lang="fr-FR" sz="2300" b="1" dirty="0" smtClean="0"/>
              <a:t>dénoncer</a:t>
            </a:r>
            <a:r>
              <a:rPr lang="fr-FR" sz="2300" dirty="0" smtClean="0"/>
              <a:t> </a:t>
            </a:r>
            <a:r>
              <a:rPr lang="fr-FR" sz="2300" dirty="0"/>
              <a:t>et </a:t>
            </a:r>
            <a:r>
              <a:rPr lang="fr-FR" sz="2300" b="1" dirty="0"/>
              <a:t>combattre les préjugés</a:t>
            </a:r>
            <a:r>
              <a:rPr lang="fr-FR" sz="2300" dirty="0" smtClean="0"/>
              <a:t>. Il </a:t>
            </a:r>
            <a:r>
              <a:rPr lang="fr-FR" sz="2300" dirty="0"/>
              <a:t>plaide pour </a:t>
            </a:r>
            <a:r>
              <a:rPr lang="fr-FR" sz="2300" b="1" dirty="0"/>
              <a:t>l'intégration et la mixité raciale.</a:t>
            </a:r>
          </a:p>
        </p:txBody>
      </p:sp>
    </p:spTree>
    <p:extLst>
      <p:ext uri="{BB962C8B-B14F-4D97-AF65-F5344CB8AC3E}">
        <p14:creationId xmlns:p14="http://schemas.microsoft.com/office/powerpoint/2010/main" val="4845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260648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3000" dirty="0" smtClean="0"/>
              <a:t>Même si le chemin à parcourir semble encore long…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3000" dirty="0" smtClean="0"/>
              <a:t>au loin, à la fenêtre, une dame se cache derrière son rideau</a:t>
            </a:r>
          </a:p>
          <a:p>
            <a:r>
              <a:rPr lang="fr-FR" sz="3000" dirty="0" smtClean="0"/>
              <a:t> et observe la scène..</a:t>
            </a:r>
          </a:p>
          <a:p>
            <a:endParaRPr lang="fr-FR" sz="3000" dirty="0" smtClean="0"/>
          </a:p>
        </p:txBody>
      </p:sp>
      <p:pic>
        <p:nvPicPr>
          <p:cNvPr id="8194" name="Picture 2" descr="http://www.letshavefunwithenglish.com/projects/country_film/images/new_k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57230"/>
            <a:ext cx="5049575" cy="3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3995936" y="1700808"/>
            <a:ext cx="54006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56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4387" y="116632"/>
            <a:ext cx="6048672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smtClean="0"/>
              <a:t>“Moving In”, </a:t>
            </a:r>
            <a:r>
              <a:rPr lang="en-US" sz="2100" b="1" dirty="0"/>
              <a:t>by Norman Rockwell</a:t>
            </a:r>
            <a:r>
              <a:rPr lang="en-US" sz="2100" b="1" dirty="0" smtClean="0"/>
              <a:t>.</a:t>
            </a:r>
          </a:p>
          <a:p>
            <a:endParaRPr lang="en-US" sz="21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100" dirty="0" smtClean="0"/>
              <a:t>The </a:t>
            </a:r>
            <a:r>
              <a:rPr lang="en-US" sz="2100" dirty="0"/>
              <a:t>document is a painting by American artist Norman </a:t>
            </a:r>
            <a:r>
              <a:rPr lang="en-US" sz="2100" dirty="0" smtClean="0"/>
              <a:t>Rockwell.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100" dirty="0" smtClean="0"/>
              <a:t> In the </a:t>
            </a:r>
            <a:r>
              <a:rPr lang="en-US" sz="2100" dirty="0"/>
              <a:t>foreground I can see 2 groups of </a:t>
            </a:r>
            <a:r>
              <a:rPr lang="en-US" sz="2100" dirty="0" smtClean="0"/>
              <a:t>children.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100" dirty="0" smtClean="0"/>
              <a:t>On </a:t>
            </a:r>
            <a:r>
              <a:rPr lang="en-US" sz="2100" dirty="0"/>
              <a:t>the left there are 2 </a:t>
            </a:r>
            <a:r>
              <a:rPr lang="en-US" sz="2100" dirty="0" smtClean="0"/>
              <a:t>black </a:t>
            </a:r>
            <a:r>
              <a:rPr lang="en-US" sz="2100" dirty="0"/>
              <a:t>children</a:t>
            </a:r>
            <a:r>
              <a:rPr lang="en-US" sz="2100" dirty="0" smtClean="0"/>
              <a:t>: a </a:t>
            </a:r>
            <a:r>
              <a:rPr lang="en-US" sz="2100" dirty="0"/>
              <a:t>boy and a girl. </a:t>
            </a:r>
            <a:r>
              <a:rPr lang="en-US" sz="2100" dirty="0" smtClean="0"/>
              <a:t>They are probably brother and sister, They </a:t>
            </a:r>
            <a:r>
              <a:rPr lang="en-US" sz="2100" dirty="0"/>
              <a:t>wear </a:t>
            </a:r>
            <a:r>
              <a:rPr lang="en-US" sz="2100" dirty="0" smtClean="0"/>
              <a:t>elegant clothes</a:t>
            </a:r>
            <a:r>
              <a:rPr lang="en-US" sz="2100" dirty="0"/>
              <a:t>, they've got a white cat and they like playing </a:t>
            </a:r>
            <a:r>
              <a:rPr lang="en-US" sz="2100" dirty="0" smtClean="0"/>
              <a:t>baseball.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100" dirty="0" smtClean="0"/>
              <a:t>On </a:t>
            </a:r>
            <a:r>
              <a:rPr lang="en-US" sz="2100" dirty="0"/>
              <a:t>the right there are 3 </a:t>
            </a:r>
            <a:r>
              <a:rPr lang="en-US" sz="2100" dirty="0" smtClean="0"/>
              <a:t>white </a:t>
            </a:r>
            <a:r>
              <a:rPr lang="en-US" sz="2100" dirty="0"/>
              <a:t>children: 2 boys and a </a:t>
            </a:r>
            <a:r>
              <a:rPr lang="en-US" sz="2100" dirty="0" smtClean="0"/>
              <a:t>girl. They may be brothers and sisters, or just </a:t>
            </a:r>
            <a:r>
              <a:rPr lang="en-US" sz="2100" dirty="0" err="1" smtClean="0"/>
              <a:t>neighbours</a:t>
            </a:r>
            <a:r>
              <a:rPr lang="en-US" sz="2100" dirty="0" smtClean="0"/>
              <a:t>. They </a:t>
            </a:r>
            <a:r>
              <a:rPr lang="en-US" sz="2100" dirty="0"/>
              <a:t>wear elegant clothes, they've got a black dog and they like playing</a:t>
            </a:r>
          </a:p>
          <a:p>
            <a:r>
              <a:rPr lang="fr-FR" sz="2100" dirty="0" smtClean="0"/>
              <a:t>baseball.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100" dirty="0" smtClean="0"/>
              <a:t>In </a:t>
            </a:r>
            <a:r>
              <a:rPr lang="en-US" sz="2100" dirty="0"/>
              <a:t>the background I can see nice houses. The </a:t>
            </a:r>
            <a:r>
              <a:rPr lang="en-US" sz="2100" dirty="0" smtClean="0"/>
              <a:t>black </a:t>
            </a:r>
            <a:r>
              <a:rPr lang="en-US" sz="2100" dirty="0"/>
              <a:t>family is moving </a:t>
            </a:r>
            <a:r>
              <a:rPr lang="en-US" sz="2100" dirty="0" smtClean="0"/>
              <a:t>in </a:t>
            </a:r>
            <a:r>
              <a:rPr lang="fr-FR" sz="2100" dirty="0" err="1" smtClean="0"/>
              <a:t>this</a:t>
            </a:r>
            <a:r>
              <a:rPr lang="fr-FR" sz="2100" dirty="0" smtClean="0"/>
              <a:t> </a:t>
            </a:r>
            <a:r>
              <a:rPr lang="fr-FR" sz="2100" dirty="0" err="1"/>
              <a:t>rich</a:t>
            </a:r>
            <a:r>
              <a:rPr lang="fr-FR" sz="2100" dirty="0"/>
              <a:t> </a:t>
            </a:r>
            <a:r>
              <a:rPr lang="fr-FR" sz="2100" dirty="0" err="1" smtClean="0"/>
              <a:t>street</a:t>
            </a:r>
            <a:r>
              <a:rPr lang="fr-FR" sz="2100" dirty="0" smtClean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100" dirty="0" smtClean="0"/>
              <a:t>This </a:t>
            </a:r>
            <a:r>
              <a:rPr lang="en-US" sz="2100" dirty="0"/>
              <a:t>painting shows there are no differences between Blacks and </a:t>
            </a:r>
            <a:r>
              <a:rPr lang="en-US" sz="2100" dirty="0" smtClean="0"/>
              <a:t>Whites and </a:t>
            </a:r>
            <a:r>
              <a:rPr lang="en-US" sz="2100" dirty="0"/>
              <a:t>they can be friends.</a:t>
            </a:r>
            <a:endParaRPr lang="fr-FR" sz="2100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332656"/>
            <a:ext cx="2088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/>
              <a:t>Description and</a:t>
            </a:r>
          </a:p>
          <a:p>
            <a:r>
              <a:rPr lang="fr-FR" sz="2500" dirty="0" smtClean="0"/>
              <a:t> </a:t>
            </a:r>
            <a:r>
              <a:rPr lang="fr-FR" sz="2500" dirty="0" err="1" smtClean="0"/>
              <a:t>analysis</a:t>
            </a:r>
            <a:r>
              <a:rPr lang="fr-FR" sz="2500" dirty="0" smtClean="0"/>
              <a:t> </a:t>
            </a:r>
          </a:p>
          <a:p>
            <a:r>
              <a:rPr lang="fr-FR" sz="2500" dirty="0" smtClean="0"/>
              <a:t>in English</a:t>
            </a:r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17524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60901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dirty="0"/>
              <a:t>Liens avec </a:t>
            </a:r>
            <a:r>
              <a:rPr lang="fr-FR" sz="3000" dirty="0" smtClean="0"/>
              <a:t>le cours d’anglais en classe:</a:t>
            </a:r>
            <a:endParaRPr lang="fr-FR" sz="3000" dirty="0"/>
          </a:p>
        </p:txBody>
      </p:sp>
      <p:sp>
        <p:nvSpPr>
          <p:cNvPr id="3" name="ZoneTexte 2"/>
          <p:cNvSpPr txBox="1"/>
          <p:nvPr/>
        </p:nvSpPr>
        <p:spPr>
          <a:xfrm>
            <a:off x="1259632" y="1556793"/>
            <a:ext cx="68407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3000" dirty="0" err="1" smtClean="0"/>
              <a:t>History</a:t>
            </a:r>
            <a:r>
              <a:rPr lang="fr-FR" sz="3000" dirty="0" smtClean="0"/>
              <a:t> of </a:t>
            </a:r>
            <a:r>
              <a:rPr lang="fr-FR" sz="3000" dirty="0" err="1" smtClean="0"/>
              <a:t>African</a:t>
            </a:r>
            <a:r>
              <a:rPr lang="fr-FR" sz="3000" dirty="0" smtClean="0"/>
              <a:t> </a:t>
            </a:r>
            <a:r>
              <a:rPr lang="fr-FR" sz="3000" dirty="0" err="1" smtClean="0"/>
              <a:t>Americans</a:t>
            </a:r>
            <a:r>
              <a:rPr lang="fr-FR" sz="3000" dirty="0" smtClean="0"/>
              <a:t> in the USA.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3000" dirty="0" err="1" smtClean="0"/>
              <a:t>Slavery</a:t>
            </a:r>
            <a:r>
              <a:rPr lang="fr-FR" sz="3000" dirty="0" smtClean="0"/>
              <a:t>, Abolition of </a:t>
            </a:r>
            <a:r>
              <a:rPr lang="fr-FR" sz="3000" dirty="0" err="1" smtClean="0"/>
              <a:t>slavery</a:t>
            </a:r>
            <a:endParaRPr lang="fr-FR" sz="3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3000" dirty="0" err="1" smtClean="0"/>
              <a:t>Segregation</a:t>
            </a:r>
            <a:r>
              <a:rPr lang="fr-FR" sz="3000" dirty="0" smtClean="0"/>
              <a:t> – Rosa </a:t>
            </a:r>
            <a:r>
              <a:rPr lang="fr-FR" sz="3000" dirty="0" err="1" smtClean="0"/>
              <a:t>Parks</a:t>
            </a:r>
            <a:endParaRPr lang="fr-FR" sz="3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3000" dirty="0" smtClean="0"/>
              <a:t>The Civil </a:t>
            </a:r>
            <a:r>
              <a:rPr lang="fr-FR" sz="3000" dirty="0" err="1" smtClean="0"/>
              <a:t>Rights</a:t>
            </a:r>
            <a:r>
              <a:rPr lang="fr-FR" sz="3000" dirty="0" smtClean="0"/>
              <a:t> </a:t>
            </a:r>
            <a:r>
              <a:rPr lang="fr-FR" sz="3000" dirty="0" err="1" smtClean="0"/>
              <a:t>Movement</a:t>
            </a:r>
            <a:r>
              <a:rPr lang="fr-FR" sz="3000" dirty="0" smtClean="0"/>
              <a:t> – Martin Luther King, Ruby Bridges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9396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76672"/>
            <a:ext cx="23326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/>
              <a:t>- Conclusion -</a:t>
            </a:r>
            <a:endParaRPr lang="fr-FR" sz="3000" dirty="0"/>
          </a:p>
        </p:txBody>
      </p:sp>
      <p:sp>
        <p:nvSpPr>
          <p:cNvPr id="3" name="ZoneTexte 2"/>
          <p:cNvSpPr txBox="1"/>
          <p:nvPr/>
        </p:nvSpPr>
        <p:spPr>
          <a:xfrm>
            <a:off x="1187624" y="1916832"/>
            <a:ext cx="554461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/>
              <a:t>À vous de travailler!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286000" y="2828836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500" dirty="0" smtClean="0"/>
              <a:t>justification </a:t>
            </a:r>
            <a:r>
              <a:rPr lang="fr-FR" sz="2500" dirty="0"/>
              <a:t>du </a:t>
            </a:r>
            <a:r>
              <a:rPr lang="fr-FR" sz="2500" dirty="0" smtClean="0"/>
              <a:t>choix de l'œuvre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500" dirty="0" smtClean="0"/>
              <a:t>vision </a:t>
            </a:r>
            <a:r>
              <a:rPr lang="fr-FR" sz="2500" dirty="0"/>
              <a:t>personnelle </a:t>
            </a:r>
            <a:r>
              <a:rPr lang="fr-FR" sz="2500" dirty="0" smtClean="0"/>
              <a:t>de </a:t>
            </a:r>
            <a:r>
              <a:rPr lang="fr-FR" sz="2500" dirty="0"/>
              <a:t>l'élève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75656" y="486916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BON TRAVAIL!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64667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0.gstatic.com/images?q=tbn:ANd9GcS1WSox0DZgGcQLEYLoHnoqXvc06PZzdd8fgxl667kuw5nFAoUP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416" y="1772816"/>
            <a:ext cx="475297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6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.asu.edu/%7Ekheenan/courses/472/sp09/New_kids_in_the_neighborhood_Nor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9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35569" y="558388"/>
            <a:ext cx="5256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/>
              <a:t>Norman Rockwell – sa vie</a:t>
            </a:r>
            <a:endParaRPr lang="fr-FR" sz="3000" b="1" dirty="0"/>
          </a:p>
        </p:txBody>
      </p:sp>
      <p:sp>
        <p:nvSpPr>
          <p:cNvPr id="4" name="Rectangle 3"/>
          <p:cNvSpPr/>
          <p:nvPr/>
        </p:nvSpPr>
        <p:spPr>
          <a:xfrm>
            <a:off x="827584" y="1124744"/>
            <a:ext cx="6984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400" b="1" dirty="0" smtClean="0"/>
              <a:t>Peintre américain</a:t>
            </a:r>
            <a:r>
              <a:rPr lang="fr-FR" sz="2400" dirty="0" smtClean="0"/>
              <a:t>, 1894-1978</a:t>
            </a:r>
          </a:p>
          <a:p>
            <a:endParaRPr lang="fr-FR" sz="2400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Très </a:t>
            </a:r>
            <a:r>
              <a:rPr lang="fr-FR" sz="2400" dirty="0"/>
              <a:t>jeune, </a:t>
            </a:r>
            <a:r>
              <a:rPr lang="fr-FR" sz="2400" dirty="0" smtClean="0"/>
              <a:t>il s’intéresse </a:t>
            </a:r>
            <a:r>
              <a:rPr lang="fr-FR" sz="2400" dirty="0"/>
              <a:t>au dessin</a:t>
            </a:r>
            <a:r>
              <a:rPr lang="fr-FR" sz="2400" dirty="0" smtClean="0"/>
              <a:t>.</a:t>
            </a:r>
          </a:p>
          <a:p>
            <a:endParaRPr lang="fr-FR" sz="2400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Norman </a:t>
            </a:r>
            <a:r>
              <a:rPr lang="fr-FR" sz="2400" dirty="0"/>
              <a:t>Rockwell ne se </a:t>
            </a:r>
            <a:r>
              <a:rPr lang="fr-FR" sz="2400" dirty="0" smtClean="0"/>
              <a:t>définissait pas </a:t>
            </a:r>
            <a:r>
              <a:rPr lang="fr-FR" sz="2400" dirty="0"/>
              <a:t>comme un peintre, </a:t>
            </a:r>
            <a:r>
              <a:rPr lang="fr-FR" sz="2400" dirty="0" smtClean="0"/>
              <a:t>mais </a:t>
            </a:r>
            <a:r>
              <a:rPr lang="fr-FR" sz="2400" dirty="0"/>
              <a:t>comme un </a:t>
            </a:r>
            <a:r>
              <a:rPr lang="fr-FR" sz="2400" b="1" dirty="0"/>
              <a:t>illustrateur</a:t>
            </a:r>
            <a:r>
              <a:rPr lang="fr-FR" sz="2400" dirty="0" smtClean="0"/>
              <a:t>.</a:t>
            </a:r>
          </a:p>
          <a:p>
            <a:endParaRPr lang="fr-FR" sz="2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b="1" i="1" dirty="0"/>
              <a:t>The Saturday Evening Post</a:t>
            </a:r>
            <a:r>
              <a:rPr lang="en-US" sz="2400" dirty="0"/>
              <a:t>. </a:t>
            </a:r>
            <a:r>
              <a:rPr lang="en-US" sz="2400" dirty="0" smtClean="0"/>
              <a:t>Son </a:t>
            </a:r>
            <a:r>
              <a:rPr lang="fr-FR" sz="2400" dirty="0" smtClean="0"/>
              <a:t>nom </a:t>
            </a:r>
            <a:r>
              <a:rPr lang="fr-FR" sz="2400" dirty="0"/>
              <a:t>reste identifié à ce </a:t>
            </a:r>
            <a:r>
              <a:rPr lang="fr-FR" sz="2400" b="1" dirty="0" smtClean="0"/>
              <a:t>magazine</a:t>
            </a:r>
            <a:r>
              <a:rPr lang="fr-FR" sz="2400" dirty="0" smtClean="0"/>
              <a:t> dont </a:t>
            </a:r>
            <a:r>
              <a:rPr lang="fr-FR" sz="2400" dirty="0"/>
              <a:t>il réalise les plus </a:t>
            </a:r>
            <a:r>
              <a:rPr lang="fr-FR" sz="2400" dirty="0" smtClean="0"/>
              <a:t>célèbres </a:t>
            </a:r>
            <a:r>
              <a:rPr lang="fr-FR" sz="2400" b="1" dirty="0" smtClean="0"/>
              <a:t>illustrations </a:t>
            </a:r>
            <a:r>
              <a:rPr lang="fr-FR" sz="2400" b="1" dirty="0"/>
              <a:t>et </a:t>
            </a:r>
            <a:r>
              <a:rPr lang="fr-FR" sz="2400" b="1" dirty="0" smtClean="0"/>
              <a:t>couvertures </a:t>
            </a:r>
            <a:r>
              <a:rPr lang="fr-FR" sz="2400" dirty="0" smtClean="0"/>
              <a:t>jusqu'en </a:t>
            </a:r>
            <a:r>
              <a:rPr lang="fr-FR" sz="2400" dirty="0"/>
              <a:t>1960</a:t>
            </a:r>
            <a:r>
              <a:rPr lang="fr-FR" sz="2400" dirty="0" smtClean="0"/>
              <a:t>.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	</a:t>
            </a:r>
          </a:p>
          <a:p>
            <a:pPr algn="ctr"/>
            <a:r>
              <a:rPr lang="fr-FR" sz="2400" dirty="0" smtClean="0">
                <a:hlinkClick r:id="rId2"/>
              </a:rPr>
              <a:t>Exemples de couvertures</a:t>
            </a:r>
            <a:endParaRPr lang="fr-FR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2509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260648"/>
            <a:ext cx="46085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000" dirty="0"/>
              <a:t>Dans les années 50, il </a:t>
            </a:r>
            <a:r>
              <a:rPr lang="fr-FR" sz="2000" dirty="0" smtClean="0"/>
              <a:t>est considéré </a:t>
            </a:r>
            <a:r>
              <a:rPr lang="fr-FR" sz="2000" dirty="0"/>
              <a:t>comme l’un des </a:t>
            </a:r>
            <a:r>
              <a:rPr lang="fr-FR" sz="2000" dirty="0" smtClean="0"/>
              <a:t>plus </a:t>
            </a:r>
            <a:r>
              <a:rPr lang="fr-FR" sz="2000" b="1" dirty="0" smtClean="0"/>
              <a:t>populaires </a:t>
            </a:r>
            <a:r>
              <a:rPr lang="fr-FR" sz="2000" b="1" dirty="0"/>
              <a:t>artistes </a:t>
            </a:r>
            <a:r>
              <a:rPr lang="fr-FR" sz="2000" b="1" dirty="0" smtClean="0"/>
              <a:t>américains</a:t>
            </a:r>
            <a:r>
              <a:rPr lang="fr-FR" sz="2000" dirty="0" smtClean="0"/>
              <a:t>. Il </a:t>
            </a:r>
            <a:r>
              <a:rPr lang="fr-FR" sz="2000" dirty="0"/>
              <a:t>est célèbre pour avoir illustré les </a:t>
            </a:r>
            <a:r>
              <a:rPr lang="fr-FR" sz="2000" b="1" dirty="0"/>
              <a:t>couvertures du magazine </a:t>
            </a:r>
            <a:r>
              <a:rPr lang="fr-FR" sz="2000" b="1" i="1" dirty="0"/>
              <a:t>Saturday </a:t>
            </a:r>
            <a:r>
              <a:rPr lang="fr-FR" sz="2000" b="1" i="1" dirty="0" err="1"/>
              <a:t>Evening</a:t>
            </a:r>
            <a:r>
              <a:rPr lang="fr-FR" sz="2000" b="1" i="1" dirty="0"/>
              <a:t> Post</a:t>
            </a:r>
            <a:r>
              <a:rPr lang="fr-FR" sz="2000" i="1" dirty="0"/>
              <a:t> </a:t>
            </a:r>
            <a:r>
              <a:rPr lang="fr-FR" sz="2000" dirty="0"/>
              <a:t>de 1916 à 1960. Il a aussi </a:t>
            </a:r>
            <a:r>
              <a:rPr lang="fr-FR" sz="2000" b="1" dirty="0"/>
              <a:t>illustré des romans </a:t>
            </a:r>
            <a:r>
              <a:rPr lang="fr-FR" sz="2000" dirty="0"/>
              <a:t>(</a:t>
            </a:r>
            <a:r>
              <a:rPr lang="fr-FR" sz="2000" i="1" dirty="0"/>
              <a:t>Mark Twain, Tom Sawyer, </a:t>
            </a:r>
            <a:r>
              <a:rPr lang="fr-FR" sz="2000" i="1" dirty="0" err="1"/>
              <a:t>Huckleberry</a:t>
            </a:r>
            <a:r>
              <a:rPr lang="fr-FR" sz="2000" i="1" dirty="0"/>
              <a:t> Finn) </a:t>
            </a:r>
            <a:r>
              <a:rPr lang="fr-FR" sz="2000" dirty="0"/>
              <a:t>et fait des </a:t>
            </a:r>
            <a:r>
              <a:rPr lang="fr-FR" sz="2000" b="1" dirty="0"/>
              <a:t>portraits</a:t>
            </a:r>
            <a:r>
              <a:rPr lang="fr-FR" sz="2000" dirty="0"/>
              <a:t> (de Kennedy par exemple). A la fin des </a:t>
            </a:r>
            <a:r>
              <a:rPr lang="fr-FR" sz="2000" dirty="0" smtClean="0"/>
              <a:t>années 60, </a:t>
            </a:r>
            <a:r>
              <a:rPr lang="fr-FR" sz="2000" dirty="0"/>
              <a:t>il travaille pour la </a:t>
            </a:r>
            <a:r>
              <a:rPr lang="fr-FR" sz="2000" b="1" dirty="0"/>
              <a:t>revue </a:t>
            </a:r>
            <a:r>
              <a:rPr lang="fr-FR" sz="2000" b="1" i="1" dirty="0"/>
              <a:t>Look </a:t>
            </a:r>
            <a:r>
              <a:rPr lang="fr-FR" sz="2000" dirty="0"/>
              <a:t>et illustre les </a:t>
            </a:r>
            <a:r>
              <a:rPr lang="fr-FR" sz="2000" b="1" dirty="0"/>
              <a:t>thématiques propres à la société de son </a:t>
            </a:r>
            <a:r>
              <a:rPr lang="fr-FR" sz="2000" b="1" dirty="0" smtClean="0"/>
              <a:t>temps</a:t>
            </a:r>
            <a:r>
              <a:rPr lang="fr-FR" sz="2000" dirty="0" smtClean="0"/>
              <a:t>, comme la </a:t>
            </a:r>
            <a:r>
              <a:rPr lang="fr-FR" sz="2000" dirty="0"/>
              <a:t>ségrégation raciale dans </a:t>
            </a:r>
            <a:r>
              <a:rPr lang="fr-FR" sz="2000" dirty="0" smtClean="0"/>
              <a:t>« </a:t>
            </a:r>
            <a:r>
              <a:rPr lang="fr-FR" sz="2000" i="1" dirty="0" smtClean="0"/>
              <a:t>The </a:t>
            </a:r>
            <a:r>
              <a:rPr lang="fr-FR" sz="2000" i="1" dirty="0" err="1"/>
              <a:t>problem</a:t>
            </a:r>
            <a:r>
              <a:rPr lang="fr-FR" sz="2000" i="1" dirty="0"/>
              <a:t> </a:t>
            </a:r>
            <a:r>
              <a:rPr lang="fr-FR" sz="2000" i="1" dirty="0" err="1"/>
              <a:t>we</a:t>
            </a:r>
            <a:r>
              <a:rPr lang="fr-FR" sz="2000" i="1" dirty="0"/>
              <a:t> all live </a:t>
            </a:r>
            <a:r>
              <a:rPr lang="fr-FR" sz="2000" i="1" dirty="0" err="1" smtClean="0"/>
              <a:t>with</a:t>
            </a:r>
            <a:r>
              <a:rPr lang="fr-FR" sz="2000" i="1" dirty="0" smtClean="0"/>
              <a:t> ».</a:t>
            </a:r>
            <a:endParaRPr lang="fr-FR" sz="2000" dirty="0"/>
          </a:p>
          <a:p>
            <a:endParaRPr lang="fr-FR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dirty="0" smtClean="0"/>
              <a:t>C’est </a:t>
            </a:r>
            <a:r>
              <a:rPr lang="fr-FR" sz="2000" dirty="0"/>
              <a:t>à cette </a:t>
            </a:r>
            <a:r>
              <a:rPr lang="fr-FR" sz="2000" dirty="0" smtClean="0"/>
              <a:t>époque-là qu’il </a:t>
            </a:r>
            <a:r>
              <a:rPr lang="fr-FR" sz="2000" dirty="0"/>
              <a:t>peint un </a:t>
            </a:r>
            <a:r>
              <a:rPr lang="fr-FR" sz="2000" b="1" dirty="0"/>
              <a:t>triple </a:t>
            </a:r>
            <a:r>
              <a:rPr lang="fr-FR" sz="2000" b="1" dirty="0" err="1" smtClean="0"/>
              <a:t>auto-portrait</a:t>
            </a:r>
            <a:r>
              <a:rPr lang="fr-FR" sz="2000" b="1" dirty="0" smtClean="0"/>
              <a:t> très </a:t>
            </a:r>
            <a:r>
              <a:rPr lang="fr-FR" sz="2000" b="1" dirty="0"/>
              <a:t>mystérieux</a:t>
            </a:r>
            <a:r>
              <a:rPr lang="fr-FR" sz="2000" dirty="0"/>
              <a:t>. On y voit le peintre, la pipe aux lèvres, en train de </a:t>
            </a:r>
            <a:r>
              <a:rPr lang="fr-FR" sz="2000" dirty="0" smtClean="0"/>
              <a:t>se peindre </a:t>
            </a:r>
            <a:r>
              <a:rPr lang="fr-FR" sz="2000" dirty="0"/>
              <a:t>et se regardant pour cela dans un miroir.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54" y="908720"/>
            <a:ext cx="355689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9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48680"/>
            <a:ext cx="84969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3000" dirty="0"/>
              <a:t>À la fin des années 1960, il illustre des </a:t>
            </a:r>
            <a:r>
              <a:rPr lang="fr-FR" sz="3000" b="1" dirty="0"/>
              <a:t>thèmes plus politiques</a:t>
            </a:r>
            <a:r>
              <a:rPr lang="fr-FR" sz="3000" dirty="0"/>
              <a:t>. Sa </a:t>
            </a:r>
            <a:r>
              <a:rPr lang="fr-FR" sz="3000" dirty="0" smtClean="0"/>
              <a:t>plus célèbre </a:t>
            </a:r>
            <a:r>
              <a:rPr lang="fr-FR" sz="3000" dirty="0"/>
              <a:t>illustration pour </a:t>
            </a:r>
            <a:r>
              <a:rPr lang="fr-FR" sz="3000" i="1" dirty="0"/>
              <a:t>Look </a:t>
            </a:r>
            <a:r>
              <a:rPr lang="fr-FR" sz="3000" dirty="0"/>
              <a:t>représente une petite fille noire </a:t>
            </a:r>
            <a:r>
              <a:rPr lang="fr-FR" sz="3000" dirty="0" smtClean="0"/>
              <a:t>américaine se rendant </a:t>
            </a:r>
            <a:r>
              <a:rPr lang="fr-FR" sz="3000" dirty="0"/>
              <a:t>à l'école escortée par des agents </a:t>
            </a:r>
            <a:r>
              <a:rPr lang="fr-FR" sz="3000" dirty="0" smtClean="0"/>
              <a:t>fédéraux, </a:t>
            </a:r>
            <a:r>
              <a:rPr lang="fr-FR" sz="3000" b="1" dirty="0" smtClean="0"/>
              <a:t>«  The </a:t>
            </a:r>
            <a:r>
              <a:rPr lang="fr-FR" sz="3000" b="1" dirty="0" err="1" smtClean="0"/>
              <a:t>Problem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we</a:t>
            </a:r>
            <a:r>
              <a:rPr lang="fr-FR" sz="3000" b="1" dirty="0" smtClean="0"/>
              <a:t> All Live </a:t>
            </a:r>
            <a:r>
              <a:rPr lang="fr-FR" sz="3000" b="1" dirty="0" err="1" smtClean="0"/>
              <a:t>with</a:t>
            </a:r>
            <a:r>
              <a:rPr lang="fr-FR" sz="3000" b="1" dirty="0" smtClean="0"/>
              <a:t> ».</a:t>
            </a:r>
            <a:endParaRPr lang="fr-FR" sz="3000" b="1" dirty="0"/>
          </a:p>
        </p:txBody>
      </p:sp>
      <p:pic>
        <p:nvPicPr>
          <p:cNvPr id="4098" name="Picture 2" descr="http://upload.wikimedia.org/wikipedia/en/thumb/e/ed/The-problem-we-all-live-with-norman-rockwell.jpg/300px-The-problem-we-all-live-with-norman-rockw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03186"/>
            <a:ext cx="525463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7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2132856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3000" dirty="0"/>
              <a:t>Norman Rockwell est mort en 1978</a:t>
            </a:r>
            <a:r>
              <a:rPr lang="fr-FR" sz="3000" dirty="0" smtClean="0"/>
              <a:t>.</a:t>
            </a:r>
          </a:p>
          <a:p>
            <a:r>
              <a:rPr lang="fr-FR" sz="3000" dirty="0" smtClean="0"/>
              <a:t>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r-FR" sz="3000" dirty="0" smtClean="0"/>
              <a:t>Il </a:t>
            </a:r>
            <a:r>
              <a:rPr lang="fr-FR" sz="3000" dirty="0"/>
              <a:t>est un de ceux qui ont </a:t>
            </a:r>
            <a:r>
              <a:rPr lang="fr-FR" sz="3000" dirty="0" smtClean="0"/>
              <a:t>inspiré </a:t>
            </a:r>
            <a:r>
              <a:rPr lang="fr-FR" sz="3000" b="1" dirty="0" smtClean="0"/>
              <a:t>l'hyperréalisme</a:t>
            </a:r>
            <a:r>
              <a:rPr lang="fr-F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19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764704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Norman Rockwell - ses techniques</a:t>
            </a:r>
            <a:endParaRPr lang="fr-FR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043608" y="1412776"/>
            <a:ext cx="705678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3000" b="1" dirty="0"/>
              <a:t>Techniques</a:t>
            </a:r>
            <a:r>
              <a:rPr lang="fr-FR" sz="3000" dirty="0"/>
              <a:t>: Il commençait par choisir son sujet, dont il faisait </a:t>
            </a:r>
            <a:r>
              <a:rPr lang="fr-FR" sz="3000" dirty="0" smtClean="0"/>
              <a:t>plusieurs </a:t>
            </a:r>
            <a:r>
              <a:rPr lang="fr-FR" sz="3000" b="1" dirty="0" smtClean="0"/>
              <a:t>esquisses</a:t>
            </a:r>
            <a:r>
              <a:rPr lang="fr-FR" sz="3000" dirty="0" smtClean="0"/>
              <a:t> </a:t>
            </a:r>
            <a:r>
              <a:rPr lang="fr-FR" sz="3000" dirty="0"/>
              <a:t>et </a:t>
            </a:r>
            <a:r>
              <a:rPr lang="fr-FR" sz="3000" b="1" dirty="0"/>
              <a:t>croquis</a:t>
            </a:r>
            <a:r>
              <a:rPr lang="fr-FR" sz="3000" dirty="0"/>
              <a:t> pour élaborer l'idée de départ, puis il réalisait un </a:t>
            </a:r>
            <a:r>
              <a:rPr lang="fr-FR" sz="3000" b="1" dirty="0" smtClean="0"/>
              <a:t>dessin au </a:t>
            </a:r>
            <a:r>
              <a:rPr lang="fr-FR" sz="3000" b="1" dirty="0"/>
              <a:t>fusain très précis </a:t>
            </a:r>
            <a:r>
              <a:rPr lang="fr-FR" sz="3000" dirty="0"/>
              <a:t>au format identique à celui de la toile définitive. </a:t>
            </a:r>
            <a:r>
              <a:rPr lang="fr-FR" sz="3000" dirty="0" smtClean="0"/>
              <a:t>Il reportait </a:t>
            </a:r>
            <a:r>
              <a:rPr lang="fr-FR" sz="3000" dirty="0"/>
              <a:t>ce dessin sur la toile et commençait la </a:t>
            </a:r>
            <a:r>
              <a:rPr lang="fr-FR" sz="3000" b="1" dirty="0"/>
              <a:t>peinture</a:t>
            </a:r>
            <a:r>
              <a:rPr lang="fr-FR" sz="3000" dirty="0"/>
              <a:t> proprement dite. </a:t>
            </a:r>
            <a:r>
              <a:rPr lang="fr-FR" sz="3000" dirty="0" smtClean="0"/>
              <a:t>Il peignait </a:t>
            </a:r>
            <a:r>
              <a:rPr lang="fr-FR" sz="3000" dirty="0"/>
              <a:t>à la peinture à l'huile très diluée à </a:t>
            </a:r>
            <a:r>
              <a:rPr lang="fr-FR" sz="3000" dirty="0" smtClean="0"/>
              <a:t>l'essence, puis recouvrait </a:t>
            </a:r>
            <a:r>
              <a:rPr lang="fr-FR" sz="3200" dirty="0" smtClean="0"/>
              <a:t>chaque </a:t>
            </a:r>
            <a:r>
              <a:rPr lang="fr-FR" sz="3200" dirty="0"/>
              <a:t>couche de vernis.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9145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498" y="692696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400" dirty="0"/>
              <a:t>À partir des années 1930, Rockwell ajoute un nouvel auxiliaire à son </a:t>
            </a:r>
            <a:r>
              <a:rPr lang="fr-FR" sz="2400" dirty="0" smtClean="0"/>
              <a:t>travail, </a:t>
            </a:r>
            <a:r>
              <a:rPr lang="fr-FR" sz="2400" b="1" dirty="0" smtClean="0"/>
              <a:t>la </a:t>
            </a:r>
            <a:r>
              <a:rPr lang="fr-FR" sz="2400" b="1" dirty="0"/>
              <a:t>photographie</a:t>
            </a:r>
            <a:r>
              <a:rPr lang="fr-FR" sz="2400" dirty="0"/>
              <a:t>, ce qui lui permet de travailler avec ses modèles sans </a:t>
            </a:r>
            <a:r>
              <a:rPr lang="fr-FR" sz="2400" dirty="0" smtClean="0"/>
              <a:t>leur imposer </a:t>
            </a:r>
            <a:r>
              <a:rPr lang="fr-FR" sz="2400" dirty="0"/>
              <a:t>des temps de pose trop longs. Le procédé aura une influence sur </a:t>
            </a:r>
            <a:r>
              <a:rPr lang="fr-FR" sz="2400" dirty="0" smtClean="0"/>
              <a:t>son œuvre </a:t>
            </a:r>
            <a:r>
              <a:rPr lang="fr-FR" sz="2400" dirty="0"/>
              <a:t>en orientant sa peinture vers le </a:t>
            </a:r>
            <a:r>
              <a:rPr lang="fr-FR" sz="2400" b="1" dirty="0"/>
              <a:t>photoréalisme</a:t>
            </a:r>
            <a:r>
              <a:rPr lang="fr-FR" sz="2400" dirty="0" smtClean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2400" dirty="0"/>
              <a:t>Le style de Norman Rockwell a été qualifié de </a:t>
            </a:r>
            <a:r>
              <a:rPr lang="fr-FR" sz="2400" b="1" i="1" dirty="0" err="1"/>
              <a:t>storyteller</a:t>
            </a:r>
            <a:r>
              <a:rPr lang="fr-FR" sz="2400" b="1" i="1" dirty="0"/>
              <a:t> </a:t>
            </a:r>
            <a:r>
              <a:rPr lang="fr-FR" sz="2400" b="1" dirty="0"/>
              <a:t>(narratif)</a:t>
            </a:r>
            <a:r>
              <a:rPr lang="fr-FR" sz="2400" dirty="0"/>
              <a:t>. </a:t>
            </a:r>
            <a:r>
              <a:rPr lang="fr-FR" sz="2400" dirty="0" smtClean="0"/>
              <a:t>Comme illustrateur</a:t>
            </a:r>
            <a:r>
              <a:rPr lang="fr-FR" sz="2400" dirty="0"/>
              <a:t>, il faisait en sorte que ses </a:t>
            </a:r>
            <a:r>
              <a:rPr lang="fr-FR" sz="2400" dirty="0" smtClean="0"/>
              <a:t>œuvres </a:t>
            </a:r>
            <a:r>
              <a:rPr lang="fr-FR" sz="2400" dirty="0"/>
              <a:t>soient en </a:t>
            </a:r>
            <a:r>
              <a:rPr lang="fr-FR" sz="2400" dirty="0" smtClean="0"/>
              <a:t>parfaite correspondance </a:t>
            </a:r>
            <a:r>
              <a:rPr lang="fr-FR" sz="2400" dirty="0"/>
              <a:t>avec les textes qu'il </a:t>
            </a:r>
            <a:r>
              <a:rPr lang="fr-FR" sz="2400" dirty="0" smtClean="0"/>
              <a:t>illustrait,</a:t>
            </a:r>
            <a:endParaRPr lang="fr-FR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fr-FR" sz="2400" dirty="0"/>
              <a:t>Pour ses </a:t>
            </a:r>
            <a:r>
              <a:rPr lang="fr-FR" sz="2400" b="1" dirty="0"/>
              <a:t>couvertures</a:t>
            </a:r>
            <a:r>
              <a:rPr lang="fr-FR" sz="2400" dirty="0"/>
              <a:t> de magazines, chaque </a:t>
            </a:r>
            <a:r>
              <a:rPr lang="fr-FR" sz="2400" b="1" dirty="0"/>
              <a:t>détail</a:t>
            </a:r>
            <a:r>
              <a:rPr lang="fr-FR" sz="2400" dirty="0"/>
              <a:t> avait un rôle dans </a:t>
            </a:r>
            <a:r>
              <a:rPr lang="fr-FR" sz="2400" dirty="0" smtClean="0"/>
              <a:t>la narration </a:t>
            </a:r>
            <a:r>
              <a:rPr lang="fr-FR" sz="2400" dirty="0"/>
              <a:t>de la scène. Son travail a évolué d'un naturalisme hérité </a:t>
            </a:r>
            <a:r>
              <a:rPr lang="fr-FR" sz="2400" dirty="0" smtClean="0"/>
              <a:t>du XIXe </a:t>
            </a:r>
            <a:r>
              <a:rPr lang="fr-FR" sz="2400" dirty="0"/>
              <a:t>siècle à une peinture plus réaliste et précise dans sa période la </a:t>
            </a:r>
            <a:r>
              <a:rPr lang="fr-FR" sz="2400" dirty="0" err="1" smtClean="0"/>
              <a:t>plusprolifique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4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1085</Words>
  <Application>Microsoft Office PowerPoint</Application>
  <PresentationFormat>Affichage à l'écran (4:3)</PresentationFormat>
  <Paragraphs>85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Présentation PowerPoint</vt:lpstr>
      <vt:lpstr>« New Kids in the Neighbourhood » or  « Moving In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New Kids in the Neighborhood »</dc:title>
  <dc:creator>Sabrina</dc:creator>
  <cp:lastModifiedBy>Sabrina</cp:lastModifiedBy>
  <cp:revision>12</cp:revision>
  <dcterms:created xsi:type="dcterms:W3CDTF">2013-04-02T19:12:00Z</dcterms:created>
  <dcterms:modified xsi:type="dcterms:W3CDTF">2013-04-02T20:33:34Z</dcterms:modified>
</cp:coreProperties>
</file>