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2.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comments/comment1.xml" ContentType="application/vnd.openxmlformats-officedocument.presentationml.comments+xml"/>
  <Override PartName="/ppt/notesSlides/notesSlide3.xml" ContentType="application/vnd.openxmlformats-officedocument.presentationml.notesSlide+xml"/>
  <Override PartName="/ppt/ink/ink31.xml" ContentType="application/inkml+xml"/>
  <Override PartName="/ppt/ink/ink3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72" r:id="rId3"/>
    <p:sldMasterId id="2147483660" r:id="rId4"/>
  </p:sldMasterIdLst>
  <p:notesMasterIdLst>
    <p:notesMasterId r:id="rId64"/>
  </p:notesMasterIdLst>
  <p:handoutMasterIdLst>
    <p:handoutMasterId r:id="rId65"/>
  </p:handoutMasterIdLst>
  <p:sldIdLst>
    <p:sldId id="256" r:id="rId5"/>
    <p:sldId id="345" r:id="rId6"/>
    <p:sldId id="280" r:id="rId7"/>
    <p:sldId id="257" r:id="rId8"/>
    <p:sldId id="292" r:id="rId9"/>
    <p:sldId id="314" r:id="rId10"/>
    <p:sldId id="337" r:id="rId11"/>
    <p:sldId id="340" r:id="rId12"/>
    <p:sldId id="341" r:id="rId13"/>
    <p:sldId id="352" r:id="rId14"/>
    <p:sldId id="291" r:id="rId15"/>
    <p:sldId id="334" r:id="rId16"/>
    <p:sldId id="335" r:id="rId17"/>
    <p:sldId id="359" r:id="rId18"/>
    <p:sldId id="342" r:id="rId19"/>
    <p:sldId id="328" r:id="rId20"/>
    <p:sldId id="281" r:id="rId21"/>
    <p:sldId id="360" r:id="rId22"/>
    <p:sldId id="321" r:id="rId23"/>
    <p:sldId id="259" r:id="rId24"/>
    <p:sldId id="327" r:id="rId25"/>
    <p:sldId id="319" r:id="rId26"/>
    <p:sldId id="347" r:id="rId27"/>
    <p:sldId id="361" r:id="rId28"/>
    <p:sldId id="275" r:id="rId29"/>
    <p:sldId id="299" r:id="rId30"/>
    <p:sldId id="320" r:id="rId31"/>
    <p:sldId id="272" r:id="rId32"/>
    <p:sldId id="276" r:id="rId33"/>
    <p:sldId id="348" r:id="rId34"/>
    <p:sldId id="261" r:id="rId35"/>
    <p:sldId id="323" r:id="rId36"/>
    <p:sldId id="322" r:id="rId37"/>
    <p:sldId id="324" r:id="rId38"/>
    <p:sldId id="258" r:id="rId39"/>
    <p:sldId id="264" r:id="rId40"/>
    <p:sldId id="329" r:id="rId41"/>
    <p:sldId id="288" r:id="rId42"/>
    <p:sldId id="294" r:id="rId43"/>
    <p:sldId id="301" r:id="rId44"/>
    <p:sldId id="303" r:id="rId45"/>
    <p:sldId id="268" r:id="rId46"/>
    <p:sldId id="309" r:id="rId47"/>
    <p:sldId id="317" r:id="rId48"/>
    <p:sldId id="351" r:id="rId49"/>
    <p:sldId id="362" r:id="rId50"/>
    <p:sldId id="304" r:id="rId51"/>
    <p:sldId id="305" r:id="rId52"/>
    <p:sldId id="289" r:id="rId53"/>
    <p:sldId id="338" r:id="rId54"/>
    <p:sldId id="343" r:id="rId55"/>
    <p:sldId id="344" r:id="rId56"/>
    <p:sldId id="297" r:id="rId57"/>
    <p:sldId id="316" r:id="rId58"/>
    <p:sldId id="326" r:id="rId59"/>
    <p:sldId id="336" r:id="rId60"/>
    <p:sldId id="332" r:id="rId61"/>
    <p:sldId id="333" r:id="rId62"/>
    <p:sldId id="330" r:id="rId63"/>
  </p:sldIdLst>
  <p:sldSz cx="12192000" cy="6858000"/>
  <p:notesSz cx="6889750"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MAILLARD" initials="BM" lastIdx="3" clrIdx="0">
    <p:extLst>
      <p:ext uri="{19B8F6BF-5375-455C-9EA6-DF929625EA0E}">
        <p15:presenceInfo xmlns:p15="http://schemas.microsoft.com/office/powerpoint/2012/main" userId="0097ed26a4ac1ed6" providerId="Windows Live"/>
      </p:ext>
    </p:extLst>
  </p:cmAuthor>
  <p:cmAuthor id="2" name="HP" initials="H" lastIdx="1" clrIdx="1">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0" autoAdjust="0"/>
    <p:restoredTop sz="94481" autoAdjust="0"/>
  </p:normalViewPr>
  <p:slideViewPr>
    <p:cSldViewPr snapToGrid="0">
      <p:cViewPr varScale="1">
        <p:scale>
          <a:sx n="85" d="100"/>
          <a:sy n="85" d="100"/>
        </p:scale>
        <p:origin x="758" y="62"/>
      </p:cViewPr>
      <p:guideLst/>
    </p:cSldViewPr>
  </p:slideViewPr>
  <p:notesTextViewPr>
    <p:cViewPr>
      <p:scale>
        <a:sx n="1" d="1"/>
        <a:sy n="1" d="1"/>
      </p:scale>
      <p:origin x="0" y="0"/>
    </p:cViewPr>
  </p:notesTextViewPr>
  <p:sorterViewPr>
    <p:cViewPr varScale="1">
      <p:scale>
        <a:sx n="100" d="100"/>
        <a:sy n="100" d="100"/>
      </p:scale>
      <p:origin x="0" y="-6970"/>
    </p:cViewPr>
  </p:sorterViewPr>
  <p:notesViewPr>
    <p:cSldViewPr snapToGrid="0">
      <p:cViewPr varScale="1">
        <p:scale>
          <a:sx n="58" d="100"/>
          <a:sy n="58" d="100"/>
        </p:scale>
        <p:origin x="3182"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5-14T06:42:59.801" idx="3">
    <p:pos x="10" y="10"/>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9-25T09:12:14.734" idx="2">
    <p:pos x="6912" y="1529"/>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69BDA-3DFD-44E4-9998-CC2993F2FD1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B05183D0-81FC-4A5C-885C-15F2A8769834}">
      <dgm:prSet phldrT="[Texte]"/>
      <dgm:spPr/>
      <dgm:t>
        <a:bodyPr/>
        <a:lstStyle/>
        <a:p>
          <a:r>
            <a:rPr lang="fr-FR" dirty="0"/>
            <a:t>Energie</a:t>
          </a:r>
        </a:p>
      </dgm:t>
    </dgm:pt>
    <dgm:pt modelId="{DFF15C25-37DD-4265-ACD7-70596D778C6D}" type="parTrans" cxnId="{8D675013-EE90-4CA5-839B-CDE5822C7B23}">
      <dgm:prSet/>
      <dgm:spPr/>
      <dgm:t>
        <a:bodyPr/>
        <a:lstStyle/>
        <a:p>
          <a:endParaRPr lang="fr-FR"/>
        </a:p>
      </dgm:t>
    </dgm:pt>
    <dgm:pt modelId="{0B46232F-2C73-4FF0-9482-395ABFEB8483}" type="sibTrans" cxnId="{8D675013-EE90-4CA5-839B-CDE5822C7B23}">
      <dgm:prSet/>
      <dgm:spPr/>
      <dgm:t>
        <a:bodyPr/>
        <a:lstStyle/>
        <a:p>
          <a:endParaRPr lang="fr-FR"/>
        </a:p>
      </dgm:t>
    </dgm:pt>
    <dgm:pt modelId="{6ACF54D5-4D73-4647-B0D5-4F0D72BA45DE}">
      <dgm:prSet phldrT="[Texte]"/>
      <dgm:spPr/>
      <dgm:t>
        <a:bodyPr/>
        <a:lstStyle/>
        <a:p>
          <a:r>
            <a:rPr lang="fr-FR" dirty="0"/>
            <a:t>Acheminement (Transport – Distribution)</a:t>
          </a:r>
        </a:p>
      </dgm:t>
    </dgm:pt>
    <dgm:pt modelId="{4A816413-656B-4DBF-B8A1-FCF45F83B6A4}" type="parTrans" cxnId="{58BE8005-3EA0-4FD5-946F-D7A08C895E87}">
      <dgm:prSet/>
      <dgm:spPr/>
      <dgm:t>
        <a:bodyPr/>
        <a:lstStyle/>
        <a:p>
          <a:endParaRPr lang="fr-FR"/>
        </a:p>
      </dgm:t>
    </dgm:pt>
    <dgm:pt modelId="{BE0ECB67-D395-4538-9C14-8CCC6ACE85B2}" type="sibTrans" cxnId="{58BE8005-3EA0-4FD5-946F-D7A08C895E87}">
      <dgm:prSet/>
      <dgm:spPr/>
      <dgm:t>
        <a:bodyPr/>
        <a:lstStyle/>
        <a:p>
          <a:endParaRPr lang="fr-FR"/>
        </a:p>
      </dgm:t>
    </dgm:pt>
    <dgm:pt modelId="{49AED9B5-CCA9-480B-8CFC-D19D18238206}">
      <dgm:prSet phldrT="[Texte]"/>
      <dgm:spPr/>
      <dgm:t>
        <a:bodyPr/>
        <a:lstStyle/>
        <a:p>
          <a:r>
            <a:rPr lang="fr-FR" dirty="0"/>
            <a:t>Taxes</a:t>
          </a:r>
        </a:p>
      </dgm:t>
    </dgm:pt>
    <dgm:pt modelId="{2B6CA4A6-F12D-4747-A5DD-A2DC0DDD0168}" type="parTrans" cxnId="{01F2FBAF-238C-4A81-8970-89C9C975610C}">
      <dgm:prSet/>
      <dgm:spPr/>
      <dgm:t>
        <a:bodyPr/>
        <a:lstStyle/>
        <a:p>
          <a:endParaRPr lang="fr-FR"/>
        </a:p>
      </dgm:t>
    </dgm:pt>
    <dgm:pt modelId="{B93ADA52-AC9D-4964-9EA3-E2D44B680E03}" type="sibTrans" cxnId="{01F2FBAF-238C-4A81-8970-89C9C975610C}">
      <dgm:prSet/>
      <dgm:spPr/>
      <dgm:t>
        <a:bodyPr/>
        <a:lstStyle/>
        <a:p>
          <a:endParaRPr lang="fr-FR"/>
        </a:p>
      </dgm:t>
    </dgm:pt>
    <dgm:pt modelId="{18DCC6ED-8839-4711-AAB2-91D5BBD788AB}" type="pres">
      <dgm:prSet presAssocID="{AB869BDA-3DFD-44E4-9998-CC2993F2FD1F}" presName="diagram" presStyleCnt="0">
        <dgm:presLayoutVars>
          <dgm:dir/>
          <dgm:resizeHandles val="exact"/>
        </dgm:presLayoutVars>
      </dgm:prSet>
      <dgm:spPr/>
    </dgm:pt>
    <dgm:pt modelId="{5448C6A5-5440-4AE7-AA69-EAB9D065EF7D}" type="pres">
      <dgm:prSet presAssocID="{B05183D0-81FC-4A5C-885C-15F2A8769834}" presName="node" presStyleLbl="node1" presStyleIdx="0" presStyleCnt="3">
        <dgm:presLayoutVars>
          <dgm:bulletEnabled val="1"/>
        </dgm:presLayoutVars>
      </dgm:prSet>
      <dgm:spPr/>
    </dgm:pt>
    <dgm:pt modelId="{774CBDCA-733B-411D-A0BA-FB205ECA46C8}" type="pres">
      <dgm:prSet presAssocID="{0B46232F-2C73-4FF0-9482-395ABFEB8483}" presName="sibTrans" presStyleCnt="0"/>
      <dgm:spPr/>
    </dgm:pt>
    <dgm:pt modelId="{0D85AD47-5176-46B5-885A-2679975FFF46}" type="pres">
      <dgm:prSet presAssocID="{6ACF54D5-4D73-4647-B0D5-4F0D72BA45DE}" presName="node" presStyleLbl="node1" presStyleIdx="1" presStyleCnt="3">
        <dgm:presLayoutVars>
          <dgm:bulletEnabled val="1"/>
        </dgm:presLayoutVars>
      </dgm:prSet>
      <dgm:spPr/>
    </dgm:pt>
    <dgm:pt modelId="{7BAEB5A5-A245-45A5-A9FE-1519B06FB572}" type="pres">
      <dgm:prSet presAssocID="{BE0ECB67-D395-4538-9C14-8CCC6ACE85B2}" presName="sibTrans" presStyleCnt="0"/>
      <dgm:spPr/>
    </dgm:pt>
    <dgm:pt modelId="{78F2CF1B-5B15-44F5-95D4-EEBE2844EC1D}" type="pres">
      <dgm:prSet presAssocID="{49AED9B5-CCA9-480B-8CFC-D19D18238206}" presName="node" presStyleLbl="node1" presStyleIdx="2" presStyleCnt="3">
        <dgm:presLayoutVars>
          <dgm:bulletEnabled val="1"/>
        </dgm:presLayoutVars>
      </dgm:prSet>
      <dgm:spPr/>
    </dgm:pt>
  </dgm:ptLst>
  <dgm:cxnLst>
    <dgm:cxn modelId="{28224B02-C07F-426F-BD47-680559B58143}" type="presOf" srcId="{6ACF54D5-4D73-4647-B0D5-4F0D72BA45DE}" destId="{0D85AD47-5176-46B5-885A-2679975FFF46}" srcOrd="0" destOrd="0" presId="urn:microsoft.com/office/officeart/2005/8/layout/default"/>
    <dgm:cxn modelId="{58BE8005-3EA0-4FD5-946F-D7A08C895E87}" srcId="{AB869BDA-3DFD-44E4-9998-CC2993F2FD1F}" destId="{6ACF54D5-4D73-4647-B0D5-4F0D72BA45DE}" srcOrd="1" destOrd="0" parTransId="{4A816413-656B-4DBF-B8A1-FCF45F83B6A4}" sibTransId="{BE0ECB67-D395-4538-9C14-8CCC6ACE85B2}"/>
    <dgm:cxn modelId="{8D675013-EE90-4CA5-839B-CDE5822C7B23}" srcId="{AB869BDA-3DFD-44E4-9998-CC2993F2FD1F}" destId="{B05183D0-81FC-4A5C-885C-15F2A8769834}" srcOrd="0" destOrd="0" parTransId="{DFF15C25-37DD-4265-ACD7-70596D778C6D}" sibTransId="{0B46232F-2C73-4FF0-9482-395ABFEB8483}"/>
    <dgm:cxn modelId="{9BF96D7D-D670-45E7-B434-206CBE0DA22C}" type="presOf" srcId="{B05183D0-81FC-4A5C-885C-15F2A8769834}" destId="{5448C6A5-5440-4AE7-AA69-EAB9D065EF7D}" srcOrd="0" destOrd="0" presId="urn:microsoft.com/office/officeart/2005/8/layout/default"/>
    <dgm:cxn modelId="{01F2FBAF-238C-4A81-8970-89C9C975610C}" srcId="{AB869BDA-3DFD-44E4-9998-CC2993F2FD1F}" destId="{49AED9B5-CCA9-480B-8CFC-D19D18238206}" srcOrd="2" destOrd="0" parTransId="{2B6CA4A6-F12D-4747-A5DD-A2DC0DDD0168}" sibTransId="{B93ADA52-AC9D-4964-9EA3-E2D44B680E03}"/>
    <dgm:cxn modelId="{B47E96E3-0FC5-4EC2-B19F-40CAD438EA2D}" type="presOf" srcId="{AB869BDA-3DFD-44E4-9998-CC2993F2FD1F}" destId="{18DCC6ED-8839-4711-AAB2-91D5BBD788AB}" srcOrd="0" destOrd="0" presId="urn:microsoft.com/office/officeart/2005/8/layout/default"/>
    <dgm:cxn modelId="{0BF395F4-2FDC-4B83-82C8-08BEE2234DA8}" type="presOf" srcId="{49AED9B5-CCA9-480B-8CFC-D19D18238206}" destId="{78F2CF1B-5B15-44F5-95D4-EEBE2844EC1D}" srcOrd="0" destOrd="0" presId="urn:microsoft.com/office/officeart/2005/8/layout/default"/>
    <dgm:cxn modelId="{F48CB59D-AE1C-4B89-A19A-DF85B51B64D5}" type="presParOf" srcId="{18DCC6ED-8839-4711-AAB2-91D5BBD788AB}" destId="{5448C6A5-5440-4AE7-AA69-EAB9D065EF7D}" srcOrd="0" destOrd="0" presId="urn:microsoft.com/office/officeart/2005/8/layout/default"/>
    <dgm:cxn modelId="{4015ACA7-D304-40D9-98DC-F6EBC66A434F}" type="presParOf" srcId="{18DCC6ED-8839-4711-AAB2-91D5BBD788AB}" destId="{774CBDCA-733B-411D-A0BA-FB205ECA46C8}" srcOrd="1" destOrd="0" presId="urn:microsoft.com/office/officeart/2005/8/layout/default"/>
    <dgm:cxn modelId="{22DFD853-1D03-4B2F-8CC1-562B3E343D19}" type="presParOf" srcId="{18DCC6ED-8839-4711-AAB2-91D5BBD788AB}" destId="{0D85AD47-5176-46B5-885A-2679975FFF46}" srcOrd="2" destOrd="0" presId="urn:microsoft.com/office/officeart/2005/8/layout/default"/>
    <dgm:cxn modelId="{1AEDFA79-5CC7-4040-82F4-E72D2A38D042}" type="presParOf" srcId="{18DCC6ED-8839-4711-AAB2-91D5BBD788AB}" destId="{7BAEB5A5-A245-45A5-A9FE-1519B06FB572}" srcOrd="3" destOrd="0" presId="urn:microsoft.com/office/officeart/2005/8/layout/default"/>
    <dgm:cxn modelId="{FF0E0F76-DF51-4A64-A6AA-AE51F662BC3D}" type="presParOf" srcId="{18DCC6ED-8839-4711-AAB2-91D5BBD788AB}" destId="{78F2CF1B-5B15-44F5-95D4-EEBE2844EC1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6EFDCC-FCB2-47EC-9017-2557A7EEBA3C}" type="doc">
      <dgm:prSet loTypeId="urn:microsoft.com/office/officeart/2005/8/layout/arrow2" loCatId="process" qsTypeId="urn:microsoft.com/office/officeart/2005/8/quickstyle/simple1" qsCatId="simple" csTypeId="urn:microsoft.com/office/officeart/2005/8/colors/accent1_2" csCatId="accent1" phldr="1"/>
      <dgm:spPr/>
    </dgm:pt>
    <dgm:pt modelId="{EEFAB8BA-53E0-4A38-81DD-453B20B61F03}">
      <dgm:prSet phldrT="[Texte]" custT="1"/>
      <dgm:spPr/>
      <dgm:t>
        <a:bodyPr/>
        <a:lstStyle/>
        <a:p>
          <a:r>
            <a:rPr lang="fr-FR" sz="2000" dirty="0"/>
            <a:t>ARENH Régulation Nucléaire Historique</a:t>
          </a:r>
        </a:p>
      </dgm:t>
    </dgm:pt>
    <dgm:pt modelId="{B06C69E6-138F-401E-B379-77E9157A72D7}" type="parTrans" cxnId="{D645941E-DD79-46D2-BE65-F94023A89947}">
      <dgm:prSet/>
      <dgm:spPr/>
      <dgm:t>
        <a:bodyPr/>
        <a:lstStyle/>
        <a:p>
          <a:endParaRPr lang="fr-FR"/>
        </a:p>
      </dgm:t>
    </dgm:pt>
    <dgm:pt modelId="{07A6BA10-1CA7-4540-8649-84D76873071A}" type="sibTrans" cxnId="{D645941E-DD79-46D2-BE65-F94023A89947}">
      <dgm:prSet/>
      <dgm:spPr/>
      <dgm:t>
        <a:bodyPr/>
        <a:lstStyle/>
        <a:p>
          <a:endParaRPr lang="fr-FR"/>
        </a:p>
      </dgm:t>
    </dgm:pt>
    <dgm:pt modelId="{1B9A8E09-2031-478A-8661-13162FB23ACE}">
      <dgm:prSet phldrT="[Texte]" custT="1"/>
      <dgm:spPr/>
      <dgm:t>
        <a:bodyPr/>
        <a:lstStyle/>
        <a:p>
          <a:r>
            <a:rPr lang="fr-FR" sz="2000" dirty="0"/>
            <a:t>Diminution Nucléaire Augmentation Gaz</a:t>
          </a:r>
        </a:p>
      </dgm:t>
    </dgm:pt>
    <dgm:pt modelId="{2AB0536E-BC70-4DD5-AA25-EAE38731CB92}" type="parTrans" cxnId="{0CE33334-06A3-4C60-B610-D2B15C2A9FB1}">
      <dgm:prSet/>
      <dgm:spPr/>
      <dgm:t>
        <a:bodyPr/>
        <a:lstStyle/>
        <a:p>
          <a:endParaRPr lang="fr-FR"/>
        </a:p>
      </dgm:t>
    </dgm:pt>
    <dgm:pt modelId="{18F4462F-FCD9-4734-943B-E3D0BB1BD87A}" type="sibTrans" cxnId="{0CE33334-06A3-4C60-B610-D2B15C2A9FB1}">
      <dgm:prSet/>
      <dgm:spPr/>
      <dgm:t>
        <a:bodyPr/>
        <a:lstStyle/>
        <a:p>
          <a:endParaRPr lang="fr-FR"/>
        </a:p>
      </dgm:t>
    </dgm:pt>
    <dgm:pt modelId="{2353108A-6BD7-4000-B772-07683BA2C964}">
      <dgm:prSet phldrT="[Texte]" custT="1"/>
      <dgm:spPr/>
      <dgm:t>
        <a:bodyPr/>
        <a:lstStyle/>
        <a:p>
          <a:endParaRPr lang="fr-FR" sz="2000" dirty="0"/>
        </a:p>
        <a:p>
          <a:endParaRPr lang="fr-FR" sz="2000" dirty="0"/>
        </a:p>
        <a:p>
          <a:r>
            <a:rPr lang="fr-FR" sz="2000" dirty="0"/>
            <a:t>Éolien Photovoltaïque</a:t>
          </a:r>
        </a:p>
      </dgm:t>
    </dgm:pt>
    <dgm:pt modelId="{EC9DEFC3-9A64-4FE8-8570-8AC8B746831E}" type="parTrans" cxnId="{CE84F705-F990-46B1-9BDA-578D12FC241C}">
      <dgm:prSet/>
      <dgm:spPr/>
      <dgm:t>
        <a:bodyPr/>
        <a:lstStyle/>
        <a:p>
          <a:endParaRPr lang="fr-FR"/>
        </a:p>
      </dgm:t>
    </dgm:pt>
    <dgm:pt modelId="{CF134404-F0CF-48A2-8E76-5B1EB4C4EC40}" type="sibTrans" cxnId="{CE84F705-F990-46B1-9BDA-578D12FC241C}">
      <dgm:prSet/>
      <dgm:spPr/>
      <dgm:t>
        <a:bodyPr/>
        <a:lstStyle/>
        <a:p>
          <a:endParaRPr lang="fr-FR"/>
        </a:p>
      </dgm:t>
    </dgm:pt>
    <dgm:pt modelId="{DF911BAA-DF9F-423E-BE01-E2BE2161F300}" type="pres">
      <dgm:prSet presAssocID="{746EFDCC-FCB2-47EC-9017-2557A7EEBA3C}" presName="arrowDiagram" presStyleCnt="0">
        <dgm:presLayoutVars>
          <dgm:chMax val="5"/>
          <dgm:dir/>
          <dgm:resizeHandles val="exact"/>
        </dgm:presLayoutVars>
      </dgm:prSet>
      <dgm:spPr/>
    </dgm:pt>
    <dgm:pt modelId="{C94CF876-3D34-4C62-8CA6-C701133C1367}" type="pres">
      <dgm:prSet presAssocID="{746EFDCC-FCB2-47EC-9017-2557A7EEBA3C}" presName="arrow" presStyleLbl="bgShp" presStyleIdx="0" presStyleCnt="1" custLinFactNeighborX="-6923" custLinFactNeighborY="-13"/>
      <dgm:spPr/>
    </dgm:pt>
    <dgm:pt modelId="{BB5E4DC3-579C-4D5E-B344-4CC65658A737}" type="pres">
      <dgm:prSet presAssocID="{746EFDCC-FCB2-47EC-9017-2557A7EEBA3C}" presName="arrowDiagram3" presStyleCnt="0"/>
      <dgm:spPr/>
    </dgm:pt>
    <dgm:pt modelId="{5A69C4EF-5D3E-4957-9F9C-0E576B082FF8}" type="pres">
      <dgm:prSet presAssocID="{EEFAB8BA-53E0-4A38-81DD-453B20B61F03}" presName="bullet3a" presStyleLbl="node1" presStyleIdx="0" presStyleCnt="3" custLinFactX="-18600" custLinFactY="-36171" custLinFactNeighborX="-100000" custLinFactNeighborY="-100000"/>
      <dgm:spPr/>
    </dgm:pt>
    <dgm:pt modelId="{11A63C2D-0296-41DB-87C7-C294848A2C5B}" type="pres">
      <dgm:prSet presAssocID="{EEFAB8BA-53E0-4A38-81DD-453B20B61F03}" presName="textBox3a" presStyleLbl="revTx" presStyleIdx="0" presStyleCnt="3" custScaleX="93723" custScaleY="101796" custLinFactNeighborX="-9952" custLinFactNeighborY="-9524">
        <dgm:presLayoutVars>
          <dgm:bulletEnabled val="1"/>
        </dgm:presLayoutVars>
      </dgm:prSet>
      <dgm:spPr/>
    </dgm:pt>
    <dgm:pt modelId="{6BFF1080-D48A-470F-A1F1-F5DB072E8A54}" type="pres">
      <dgm:prSet presAssocID="{1B9A8E09-2031-478A-8661-13162FB23ACE}" presName="bullet3b" presStyleLbl="node1" presStyleIdx="1" presStyleCnt="3" custLinFactNeighborX="7290" custLinFactNeighborY="-35568"/>
      <dgm:spPr/>
    </dgm:pt>
    <dgm:pt modelId="{E4B6EB79-D453-4094-A389-7F4AE08E443B}" type="pres">
      <dgm:prSet presAssocID="{1B9A8E09-2031-478A-8661-13162FB23ACE}" presName="textBox3b" presStyleLbl="revTx" presStyleIdx="1" presStyleCnt="3" custScaleY="45078" custLinFactNeighborX="1595" custLinFactNeighborY="-19500">
        <dgm:presLayoutVars>
          <dgm:bulletEnabled val="1"/>
        </dgm:presLayoutVars>
      </dgm:prSet>
      <dgm:spPr/>
    </dgm:pt>
    <dgm:pt modelId="{BDA657C0-20F9-47C0-9D0C-404E0BE6D9B9}" type="pres">
      <dgm:prSet presAssocID="{2353108A-6BD7-4000-B772-07683BA2C964}" presName="bullet3c" presStyleLbl="node1" presStyleIdx="2" presStyleCnt="3" custLinFactNeighborX="-1757" custLinFactNeighborY="-8785"/>
      <dgm:spPr/>
    </dgm:pt>
    <dgm:pt modelId="{391F1AFD-5EDB-4EC3-86C0-6DD2FA1F3C12}" type="pres">
      <dgm:prSet presAssocID="{2353108A-6BD7-4000-B772-07683BA2C964}" presName="textBox3c" presStyleLbl="revTx" presStyleIdx="2" presStyleCnt="3" custScaleX="118504" custScaleY="107491" custLinFactNeighborX="-2008" custLinFactNeighborY="-4645">
        <dgm:presLayoutVars>
          <dgm:bulletEnabled val="1"/>
        </dgm:presLayoutVars>
      </dgm:prSet>
      <dgm:spPr/>
    </dgm:pt>
  </dgm:ptLst>
  <dgm:cxnLst>
    <dgm:cxn modelId="{CE84F705-F990-46B1-9BDA-578D12FC241C}" srcId="{746EFDCC-FCB2-47EC-9017-2557A7EEBA3C}" destId="{2353108A-6BD7-4000-B772-07683BA2C964}" srcOrd="2" destOrd="0" parTransId="{EC9DEFC3-9A64-4FE8-8570-8AC8B746831E}" sibTransId="{CF134404-F0CF-48A2-8E76-5B1EB4C4EC40}"/>
    <dgm:cxn modelId="{714E530C-1215-405D-AFBC-5EABC467C786}" type="presOf" srcId="{1B9A8E09-2031-478A-8661-13162FB23ACE}" destId="{E4B6EB79-D453-4094-A389-7F4AE08E443B}" srcOrd="0" destOrd="0" presId="urn:microsoft.com/office/officeart/2005/8/layout/arrow2"/>
    <dgm:cxn modelId="{D645941E-DD79-46D2-BE65-F94023A89947}" srcId="{746EFDCC-FCB2-47EC-9017-2557A7EEBA3C}" destId="{EEFAB8BA-53E0-4A38-81DD-453B20B61F03}" srcOrd="0" destOrd="0" parTransId="{B06C69E6-138F-401E-B379-77E9157A72D7}" sibTransId="{07A6BA10-1CA7-4540-8649-84D76873071A}"/>
    <dgm:cxn modelId="{0CE33334-06A3-4C60-B610-D2B15C2A9FB1}" srcId="{746EFDCC-FCB2-47EC-9017-2557A7EEBA3C}" destId="{1B9A8E09-2031-478A-8661-13162FB23ACE}" srcOrd="1" destOrd="0" parTransId="{2AB0536E-BC70-4DD5-AA25-EAE38731CB92}" sibTransId="{18F4462F-FCD9-4734-943B-E3D0BB1BD87A}"/>
    <dgm:cxn modelId="{1A30919E-6907-4CD7-AC3D-953FB1963590}" type="presOf" srcId="{746EFDCC-FCB2-47EC-9017-2557A7EEBA3C}" destId="{DF911BAA-DF9F-423E-BE01-E2BE2161F300}" srcOrd="0" destOrd="0" presId="urn:microsoft.com/office/officeart/2005/8/layout/arrow2"/>
    <dgm:cxn modelId="{653F07A1-1E59-4DA2-BD39-BB6EC256F61E}" type="presOf" srcId="{EEFAB8BA-53E0-4A38-81DD-453B20B61F03}" destId="{11A63C2D-0296-41DB-87C7-C294848A2C5B}" srcOrd="0" destOrd="0" presId="urn:microsoft.com/office/officeart/2005/8/layout/arrow2"/>
    <dgm:cxn modelId="{4D5569BC-4C16-42C6-AEF0-74E730BDD72B}" type="presOf" srcId="{2353108A-6BD7-4000-B772-07683BA2C964}" destId="{391F1AFD-5EDB-4EC3-86C0-6DD2FA1F3C12}" srcOrd="0" destOrd="0" presId="urn:microsoft.com/office/officeart/2005/8/layout/arrow2"/>
    <dgm:cxn modelId="{B2A51C89-8E0E-44CF-B9E1-9FA03B11FFB8}" type="presParOf" srcId="{DF911BAA-DF9F-423E-BE01-E2BE2161F300}" destId="{C94CF876-3D34-4C62-8CA6-C701133C1367}" srcOrd="0" destOrd="0" presId="urn:microsoft.com/office/officeart/2005/8/layout/arrow2"/>
    <dgm:cxn modelId="{D5DEBA83-DA76-4ABA-99D6-C77B24991FFC}" type="presParOf" srcId="{DF911BAA-DF9F-423E-BE01-E2BE2161F300}" destId="{BB5E4DC3-579C-4D5E-B344-4CC65658A737}" srcOrd="1" destOrd="0" presId="urn:microsoft.com/office/officeart/2005/8/layout/arrow2"/>
    <dgm:cxn modelId="{167B459A-998F-4DDC-A62D-064CA78224CA}" type="presParOf" srcId="{BB5E4DC3-579C-4D5E-B344-4CC65658A737}" destId="{5A69C4EF-5D3E-4957-9F9C-0E576B082FF8}" srcOrd="0" destOrd="0" presId="urn:microsoft.com/office/officeart/2005/8/layout/arrow2"/>
    <dgm:cxn modelId="{16215FC2-358D-4BCC-9BA5-0E805A2937C5}" type="presParOf" srcId="{BB5E4DC3-579C-4D5E-B344-4CC65658A737}" destId="{11A63C2D-0296-41DB-87C7-C294848A2C5B}" srcOrd="1" destOrd="0" presId="urn:microsoft.com/office/officeart/2005/8/layout/arrow2"/>
    <dgm:cxn modelId="{18E5EB1D-290F-4478-9B9E-C9E54CE69308}" type="presParOf" srcId="{BB5E4DC3-579C-4D5E-B344-4CC65658A737}" destId="{6BFF1080-D48A-470F-A1F1-F5DB072E8A54}" srcOrd="2" destOrd="0" presId="urn:microsoft.com/office/officeart/2005/8/layout/arrow2"/>
    <dgm:cxn modelId="{8DD6EBAE-5DCC-4D6A-9D98-0296C8E57A34}" type="presParOf" srcId="{BB5E4DC3-579C-4D5E-B344-4CC65658A737}" destId="{E4B6EB79-D453-4094-A389-7F4AE08E443B}" srcOrd="3" destOrd="0" presId="urn:microsoft.com/office/officeart/2005/8/layout/arrow2"/>
    <dgm:cxn modelId="{93DA0D6C-F16D-43D5-B471-EF265A48F12A}" type="presParOf" srcId="{BB5E4DC3-579C-4D5E-B344-4CC65658A737}" destId="{BDA657C0-20F9-47C0-9D0C-404E0BE6D9B9}" srcOrd="4" destOrd="0" presId="urn:microsoft.com/office/officeart/2005/8/layout/arrow2"/>
    <dgm:cxn modelId="{99379341-09B4-4228-9297-7767535BE396}" type="presParOf" srcId="{BB5E4DC3-579C-4D5E-B344-4CC65658A737}" destId="{391F1AFD-5EDB-4EC3-86C0-6DD2FA1F3C1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C6CA34-6359-43F5-A4C8-EA3E7ACDC95C}"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fr-FR"/>
        </a:p>
      </dgm:t>
    </dgm:pt>
    <dgm:pt modelId="{1AC1EDF5-196F-46F2-A43F-D1E00549257F}">
      <dgm:prSet phldrT="[Texte]"/>
      <dgm:spPr/>
      <dgm:t>
        <a:bodyPr/>
        <a:lstStyle/>
        <a:p>
          <a:r>
            <a:rPr lang="fr-FR" b="1" dirty="0"/>
            <a:t>Décroissance</a:t>
          </a:r>
        </a:p>
      </dgm:t>
    </dgm:pt>
    <dgm:pt modelId="{9CC468AE-B6B6-4329-B463-6D07DF9AFF66}" type="parTrans" cxnId="{4D3F4E23-01C1-4061-9586-EE3C972F0EE3}">
      <dgm:prSet/>
      <dgm:spPr/>
      <dgm:t>
        <a:bodyPr/>
        <a:lstStyle/>
        <a:p>
          <a:endParaRPr lang="fr-FR"/>
        </a:p>
      </dgm:t>
    </dgm:pt>
    <dgm:pt modelId="{6561E5F7-05EB-4A68-A2E8-85686C74B4E4}" type="sibTrans" cxnId="{4D3F4E23-01C1-4061-9586-EE3C972F0EE3}">
      <dgm:prSet/>
      <dgm:spPr/>
      <dgm:t>
        <a:bodyPr/>
        <a:lstStyle/>
        <a:p>
          <a:endParaRPr lang="fr-FR"/>
        </a:p>
      </dgm:t>
    </dgm:pt>
    <dgm:pt modelId="{78174417-DCBF-4A15-8119-F02FA6558A86}">
      <dgm:prSet phldrT="[Texte]" phldr="1"/>
      <dgm:spPr/>
      <dgm:t>
        <a:bodyPr/>
        <a:lstStyle/>
        <a:p>
          <a:endParaRPr lang="fr-FR" dirty="0"/>
        </a:p>
      </dgm:t>
    </dgm:pt>
    <dgm:pt modelId="{C84A7386-7349-461D-A0CB-BBC55E6A8746}" type="parTrans" cxnId="{4762AE35-6E04-4C86-B51E-B4A05C78A148}">
      <dgm:prSet/>
      <dgm:spPr/>
      <dgm:t>
        <a:bodyPr/>
        <a:lstStyle/>
        <a:p>
          <a:endParaRPr lang="fr-FR"/>
        </a:p>
      </dgm:t>
    </dgm:pt>
    <dgm:pt modelId="{00378FEB-9CA3-4E4D-A49E-3FD06BB77230}" type="sibTrans" cxnId="{4762AE35-6E04-4C86-B51E-B4A05C78A148}">
      <dgm:prSet/>
      <dgm:spPr/>
      <dgm:t>
        <a:bodyPr/>
        <a:lstStyle/>
        <a:p>
          <a:endParaRPr lang="fr-FR"/>
        </a:p>
      </dgm:t>
    </dgm:pt>
    <dgm:pt modelId="{6CAB4150-D5DC-41B1-9000-DDFCE2B3B739}">
      <dgm:prSet phldrT="[Texte]"/>
      <dgm:spPr/>
      <dgm:t>
        <a:bodyPr/>
        <a:lstStyle/>
        <a:p>
          <a:endParaRPr lang="fr-FR" dirty="0"/>
        </a:p>
      </dgm:t>
    </dgm:pt>
    <dgm:pt modelId="{4503397A-84FC-44C4-A261-EA96A9BC37F2}" type="parTrans" cxnId="{2C65C0E0-F763-4786-B9AF-30B337E68F66}">
      <dgm:prSet/>
      <dgm:spPr/>
      <dgm:t>
        <a:bodyPr/>
        <a:lstStyle/>
        <a:p>
          <a:endParaRPr lang="fr-FR"/>
        </a:p>
      </dgm:t>
    </dgm:pt>
    <dgm:pt modelId="{0A4F4457-60E8-4CF1-81CA-8242F7A9CC9E}" type="sibTrans" cxnId="{2C65C0E0-F763-4786-B9AF-30B337E68F66}">
      <dgm:prSet/>
      <dgm:spPr/>
      <dgm:t>
        <a:bodyPr/>
        <a:lstStyle/>
        <a:p>
          <a:endParaRPr lang="fr-FR"/>
        </a:p>
      </dgm:t>
    </dgm:pt>
    <dgm:pt modelId="{29F73BAA-FAC9-493A-8D92-8535F3C5C0B0}">
      <dgm:prSet phldrT="[Texte]" phldr="1"/>
      <dgm:spPr/>
      <dgm:t>
        <a:bodyPr/>
        <a:lstStyle/>
        <a:p>
          <a:endParaRPr lang="fr-FR" dirty="0"/>
        </a:p>
      </dgm:t>
    </dgm:pt>
    <dgm:pt modelId="{99360CC5-BC81-4BEA-A60A-9AA85DF57F09}" type="parTrans" cxnId="{26E28694-6FC8-4176-9349-4B781ED80CA8}">
      <dgm:prSet/>
      <dgm:spPr/>
      <dgm:t>
        <a:bodyPr/>
        <a:lstStyle/>
        <a:p>
          <a:endParaRPr lang="fr-FR"/>
        </a:p>
      </dgm:t>
    </dgm:pt>
    <dgm:pt modelId="{5A1E524C-08D0-4BC2-BE2A-F5F38D01B892}" type="sibTrans" cxnId="{26E28694-6FC8-4176-9349-4B781ED80CA8}">
      <dgm:prSet/>
      <dgm:spPr/>
      <dgm:t>
        <a:bodyPr/>
        <a:lstStyle/>
        <a:p>
          <a:endParaRPr lang="fr-FR"/>
        </a:p>
      </dgm:t>
    </dgm:pt>
    <dgm:pt modelId="{C1C8F565-22D3-44B8-ABCE-585E0DE69747}">
      <dgm:prSet phldrT="[Texte]" phldr="1"/>
      <dgm:spPr/>
      <dgm:t>
        <a:bodyPr/>
        <a:lstStyle/>
        <a:p>
          <a:endParaRPr lang="fr-FR" dirty="0"/>
        </a:p>
      </dgm:t>
    </dgm:pt>
    <dgm:pt modelId="{A0CA204E-9C26-420B-BC4C-1855DF042CDA}" type="parTrans" cxnId="{AC179625-9D2F-44EE-88FA-F625851E99E2}">
      <dgm:prSet/>
      <dgm:spPr/>
      <dgm:t>
        <a:bodyPr/>
        <a:lstStyle/>
        <a:p>
          <a:endParaRPr lang="fr-FR"/>
        </a:p>
      </dgm:t>
    </dgm:pt>
    <dgm:pt modelId="{7893B7F9-0D30-4A8D-8DA5-4917FDFA32D6}" type="sibTrans" cxnId="{AC179625-9D2F-44EE-88FA-F625851E99E2}">
      <dgm:prSet/>
      <dgm:spPr/>
      <dgm:t>
        <a:bodyPr/>
        <a:lstStyle/>
        <a:p>
          <a:endParaRPr lang="fr-FR"/>
        </a:p>
      </dgm:t>
    </dgm:pt>
    <dgm:pt modelId="{0FAC9977-467B-4932-BB68-58DCD62016D9}" type="pres">
      <dgm:prSet presAssocID="{1BC6CA34-6359-43F5-A4C8-EA3E7ACDC95C}" presName="Name0" presStyleCnt="0">
        <dgm:presLayoutVars>
          <dgm:chMax val="7"/>
          <dgm:chPref val="5"/>
        </dgm:presLayoutVars>
      </dgm:prSet>
      <dgm:spPr/>
    </dgm:pt>
    <dgm:pt modelId="{D373B131-DDC6-485E-BDF7-7D2C438C2EC4}" type="pres">
      <dgm:prSet presAssocID="{1BC6CA34-6359-43F5-A4C8-EA3E7ACDC95C}" presName="arrowNode" presStyleLbl="node1" presStyleIdx="0" presStyleCnt="1" custLinFactNeighborX="-69788" custLinFactNeighborY="-9036"/>
      <dgm:spPr/>
    </dgm:pt>
    <dgm:pt modelId="{E9E2BA1A-66A3-43D1-A7F7-4D61DFB5B8FE}" type="pres">
      <dgm:prSet presAssocID="{1AC1EDF5-196F-46F2-A43F-D1E00549257F}" presName="txNode1" presStyleLbl="revTx" presStyleIdx="0" presStyleCnt="5" custLinFactX="-50671" custLinFactY="74217" custLinFactNeighborX="-100000" custLinFactNeighborY="100000">
        <dgm:presLayoutVars>
          <dgm:bulletEnabled val="1"/>
        </dgm:presLayoutVars>
      </dgm:prSet>
      <dgm:spPr/>
    </dgm:pt>
    <dgm:pt modelId="{19F1E655-D265-460E-81FD-561A704F0427}" type="pres">
      <dgm:prSet presAssocID="{78174417-DCBF-4A15-8119-F02FA6558A86}" presName="txNode2" presStyleLbl="revTx" presStyleIdx="1" presStyleCnt="5">
        <dgm:presLayoutVars>
          <dgm:bulletEnabled val="1"/>
        </dgm:presLayoutVars>
      </dgm:prSet>
      <dgm:spPr/>
    </dgm:pt>
    <dgm:pt modelId="{06B93C52-3053-4D18-9037-638D5E474AC9}" type="pres">
      <dgm:prSet presAssocID="{00378FEB-9CA3-4E4D-A49E-3FD06BB77230}" presName="dotNode2" presStyleCnt="0"/>
      <dgm:spPr/>
    </dgm:pt>
    <dgm:pt modelId="{4B50AFAE-1FA8-4CE5-BEBC-3B00B5C83CCF}" type="pres">
      <dgm:prSet presAssocID="{00378FEB-9CA3-4E4D-A49E-3FD06BB77230}" presName="dotRepeatNode" presStyleLbl="fgShp" presStyleIdx="0" presStyleCnt="3"/>
      <dgm:spPr/>
    </dgm:pt>
    <dgm:pt modelId="{C8864192-6108-42A4-A18D-4ED49A1D8DC6}" type="pres">
      <dgm:prSet presAssocID="{6CAB4150-D5DC-41B1-9000-DDFCE2B3B739}" presName="txNode3" presStyleLbl="revTx" presStyleIdx="2" presStyleCnt="5">
        <dgm:presLayoutVars>
          <dgm:bulletEnabled val="1"/>
        </dgm:presLayoutVars>
      </dgm:prSet>
      <dgm:spPr/>
    </dgm:pt>
    <dgm:pt modelId="{0717B7F3-C647-4BFB-A892-1A9BD1D5CEDC}" type="pres">
      <dgm:prSet presAssocID="{0A4F4457-60E8-4CF1-81CA-8242F7A9CC9E}" presName="dotNode3" presStyleCnt="0"/>
      <dgm:spPr/>
    </dgm:pt>
    <dgm:pt modelId="{DF1303BD-BF9B-4BF6-A39E-281832C0AA8A}" type="pres">
      <dgm:prSet presAssocID="{0A4F4457-60E8-4CF1-81CA-8242F7A9CC9E}" presName="dotRepeatNode" presStyleLbl="fgShp" presStyleIdx="1" presStyleCnt="3" custLinFactX="-100000" custLinFactNeighborX="-154134" custLinFactNeighborY="-35052"/>
      <dgm:spPr/>
    </dgm:pt>
    <dgm:pt modelId="{F072BF4B-18AC-439E-BD2A-BEB8071E2D45}" type="pres">
      <dgm:prSet presAssocID="{29F73BAA-FAC9-493A-8D92-8535F3C5C0B0}" presName="txNode4" presStyleLbl="revTx" presStyleIdx="3" presStyleCnt="5">
        <dgm:presLayoutVars>
          <dgm:bulletEnabled val="1"/>
        </dgm:presLayoutVars>
      </dgm:prSet>
      <dgm:spPr/>
    </dgm:pt>
    <dgm:pt modelId="{0E1467F1-D548-46E9-9FD8-D0F994D94074}" type="pres">
      <dgm:prSet presAssocID="{5A1E524C-08D0-4BC2-BE2A-F5F38D01B892}" presName="dotNode4" presStyleCnt="0"/>
      <dgm:spPr/>
    </dgm:pt>
    <dgm:pt modelId="{F5A7EF03-3AB6-421D-8AB1-92D04AE65374}" type="pres">
      <dgm:prSet presAssocID="{5A1E524C-08D0-4BC2-BE2A-F5F38D01B892}" presName="dotRepeatNode" presStyleLbl="fgShp" presStyleIdx="2" presStyleCnt="3"/>
      <dgm:spPr/>
    </dgm:pt>
    <dgm:pt modelId="{00E29FA0-C276-4BF9-BEFB-258572C257DC}" type="pres">
      <dgm:prSet presAssocID="{C1C8F565-22D3-44B8-ABCE-585E0DE69747}" presName="txNode5" presStyleLbl="revTx" presStyleIdx="4" presStyleCnt="5">
        <dgm:presLayoutVars>
          <dgm:bulletEnabled val="1"/>
        </dgm:presLayoutVars>
      </dgm:prSet>
      <dgm:spPr/>
    </dgm:pt>
  </dgm:ptLst>
  <dgm:cxnLst>
    <dgm:cxn modelId="{B4B2B315-031B-4CAF-82BB-7C712063842B}" type="presOf" srcId="{29F73BAA-FAC9-493A-8D92-8535F3C5C0B0}" destId="{F072BF4B-18AC-439E-BD2A-BEB8071E2D45}" srcOrd="0" destOrd="0" presId="urn:microsoft.com/office/officeart/2009/3/layout/DescendingProcess"/>
    <dgm:cxn modelId="{4D3F4E23-01C1-4061-9586-EE3C972F0EE3}" srcId="{1BC6CA34-6359-43F5-A4C8-EA3E7ACDC95C}" destId="{1AC1EDF5-196F-46F2-A43F-D1E00549257F}" srcOrd="0" destOrd="0" parTransId="{9CC468AE-B6B6-4329-B463-6D07DF9AFF66}" sibTransId="{6561E5F7-05EB-4A68-A2E8-85686C74B4E4}"/>
    <dgm:cxn modelId="{91CB4424-2D9C-4F26-AAC9-6C77589CB2E5}" type="presOf" srcId="{78174417-DCBF-4A15-8119-F02FA6558A86}" destId="{19F1E655-D265-460E-81FD-561A704F0427}" srcOrd="0" destOrd="0" presId="urn:microsoft.com/office/officeart/2009/3/layout/DescendingProcess"/>
    <dgm:cxn modelId="{AC179625-9D2F-44EE-88FA-F625851E99E2}" srcId="{1BC6CA34-6359-43F5-A4C8-EA3E7ACDC95C}" destId="{C1C8F565-22D3-44B8-ABCE-585E0DE69747}" srcOrd="4" destOrd="0" parTransId="{A0CA204E-9C26-420B-BC4C-1855DF042CDA}" sibTransId="{7893B7F9-0D30-4A8D-8DA5-4917FDFA32D6}"/>
    <dgm:cxn modelId="{4762AE35-6E04-4C86-B51E-B4A05C78A148}" srcId="{1BC6CA34-6359-43F5-A4C8-EA3E7ACDC95C}" destId="{78174417-DCBF-4A15-8119-F02FA6558A86}" srcOrd="1" destOrd="0" parTransId="{C84A7386-7349-461D-A0CB-BBC55E6A8746}" sibTransId="{00378FEB-9CA3-4E4D-A49E-3FD06BB77230}"/>
    <dgm:cxn modelId="{E0D25343-1617-42B5-86B9-C4E80777C96A}" type="presOf" srcId="{5A1E524C-08D0-4BC2-BE2A-F5F38D01B892}" destId="{F5A7EF03-3AB6-421D-8AB1-92D04AE65374}" srcOrd="0" destOrd="0" presId="urn:microsoft.com/office/officeart/2009/3/layout/DescendingProcess"/>
    <dgm:cxn modelId="{8E2F387A-9DD7-4FDE-8C52-6AAC4A6229D8}" type="presOf" srcId="{00378FEB-9CA3-4E4D-A49E-3FD06BB77230}" destId="{4B50AFAE-1FA8-4CE5-BEBC-3B00B5C83CCF}" srcOrd="0" destOrd="0" presId="urn:microsoft.com/office/officeart/2009/3/layout/DescendingProcess"/>
    <dgm:cxn modelId="{26E28694-6FC8-4176-9349-4B781ED80CA8}" srcId="{1BC6CA34-6359-43F5-A4C8-EA3E7ACDC95C}" destId="{29F73BAA-FAC9-493A-8D92-8535F3C5C0B0}" srcOrd="3" destOrd="0" parTransId="{99360CC5-BC81-4BEA-A60A-9AA85DF57F09}" sibTransId="{5A1E524C-08D0-4BC2-BE2A-F5F38D01B892}"/>
    <dgm:cxn modelId="{CE077995-667A-4547-881F-5A92DAC90D06}" type="presOf" srcId="{6CAB4150-D5DC-41B1-9000-DDFCE2B3B739}" destId="{C8864192-6108-42A4-A18D-4ED49A1D8DC6}" srcOrd="0" destOrd="0" presId="urn:microsoft.com/office/officeart/2009/3/layout/DescendingProcess"/>
    <dgm:cxn modelId="{5E92BE9A-7B51-4863-A32C-74C923587EC7}" type="presOf" srcId="{0A4F4457-60E8-4CF1-81CA-8242F7A9CC9E}" destId="{DF1303BD-BF9B-4BF6-A39E-281832C0AA8A}" srcOrd="0" destOrd="0" presId="urn:microsoft.com/office/officeart/2009/3/layout/DescendingProcess"/>
    <dgm:cxn modelId="{2C65C0E0-F763-4786-B9AF-30B337E68F66}" srcId="{1BC6CA34-6359-43F5-A4C8-EA3E7ACDC95C}" destId="{6CAB4150-D5DC-41B1-9000-DDFCE2B3B739}" srcOrd="2" destOrd="0" parTransId="{4503397A-84FC-44C4-A261-EA96A9BC37F2}" sibTransId="{0A4F4457-60E8-4CF1-81CA-8242F7A9CC9E}"/>
    <dgm:cxn modelId="{4C76D7EC-B627-4240-9CB6-B99DDE7DC095}" type="presOf" srcId="{1AC1EDF5-196F-46F2-A43F-D1E00549257F}" destId="{E9E2BA1A-66A3-43D1-A7F7-4D61DFB5B8FE}" srcOrd="0" destOrd="0" presId="urn:microsoft.com/office/officeart/2009/3/layout/DescendingProcess"/>
    <dgm:cxn modelId="{DD49ACF1-18F6-478F-9CB6-B48B41A82877}" type="presOf" srcId="{1BC6CA34-6359-43F5-A4C8-EA3E7ACDC95C}" destId="{0FAC9977-467B-4932-BB68-58DCD62016D9}" srcOrd="0" destOrd="0" presId="urn:microsoft.com/office/officeart/2009/3/layout/DescendingProcess"/>
    <dgm:cxn modelId="{59D3ABF4-021B-4656-917F-43862DDF1DDC}" type="presOf" srcId="{C1C8F565-22D3-44B8-ABCE-585E0DE69747}" destId="{00E29FA0-C276-4BF9-BEFB-258572C257DC}" srcOrd="0" destOrd="0" presId="urn:microsoft.com/office/officeart/2009/3/layout/DescendingProcess"/>
    <dgm:cxn modelId="{7E65AA06-F4F5-49E2-9EF3-011AFF2AE1D7}" type="presParOf" srcId="{0FAC9977-467B-4932-BB68-58DCD62016D9}" destId="{D373B131-DDC6-485E-BDF7-7D2C438C2EC4}" srcOrd="0" destOrd="0" presId="urn:microsoft.com/office/officeart/2009/3/layout/DescendingProcess"/>
    <dgm:cxn modelId="{01F41D06-625E-49EC-9CF7-C9727B0BDD07}" type="presParOf" srcId="{0FAC9977-467B-4932-BB68-58DCD62016D9}" destId="{E9E2BA1A-66A3-43D1-A7F7-4D61DFB5B8FE}" srcOrd="1" destOrd="0" presId="urn:microsoft.com/office/officeart/2009/3/layout/DescendingProcess"/>
    <dgm:cxn modelId="{3F8D63EB-A867-4396-8565-AA79F1A898DE}" type="presParOf" srcId="{0FAC9977-467B-4932-BB68-58DCD62016D9}" destId="{19F1E655-D265-460E-81FD-561A704F0427}" srcOrd="2" destOrd="0" presId="urn:microsoft.com/office/officeart/2009/3/layout/DescendingProcess"/>
    <dgm:cxn modelId="{97E39819-2E81-4159-8434-388795DD3831}" type="presParOf" srcId="{0FAC9977-467B-4932-BB68-58DCD62016D9}" destId="{06B93C52-3053-4D18-9037-638D5E474AC9}" srcOrd="3" destOrd="0" presId="urn:microsoft.com/office/officeart/2009/3/layout/DescendingProcess"/>
    <dgm:cxn modelId="{9C02D5A0-B5C5-463B-BDB4-47177E2E0660}" type="presParOf" srcId="{06B93C52-3053-4D18-9037-638D5E474AC9}" destId="{4B50AFAE-1FA8-4CE5-BEBC-3B00B5C83CCF}" srcOrd="0" destOrd="0" presId="urn:microsoft.com/office/officeart/2009/3/layout/DescendingProcess"/>
    <dgm:cxn modelId="{B34044F8-B8DA-4457-9FE7-8180024780D5}" type="presParOf" srcId="{0FAC9977-467B-4932-BB68-58DCD62016D9}" destId="{C8864192-6108-42A4-A18D-4ED49A1D8DC6}" srcOrd="4" destOrd="0" presId="urn:microsoft.com/office/officeart/2009/3/layout/DescendingProcess"/>
    <dgm:cxn modelId="{98EC82B7-3710-4865-AA60-EB54D07D59CB}" type="presParOf" srcId="{0FAC9977-467B-4932-BB68-58DCD62016D9}" destId="{0717B7F3-C647-4BFB-A892-1A9BD1D5CEDC}" srcOrd="5" destOrd="0" presId="urn:microsoft.com/office/officeart/2009/3/layout/DescendingProcess"/>
    <dgm:cxn modelId="{E61D9A94-5537-425C-946A-01A5694926FF}" type="presParOf" srcId="{0717B7F3-C647-4BFB-A892-1A9BD1D5CEDC}" destId="{DF1303BD-BF9B-4BF6-A39E-281832C0AA8A}" srcOrd="0" destOrd="0" presId="urn:microsoft.com/office/officeart/2009/3/layout/DescendingProcess"/>
    <dgm:cxn modelId="{CBE7372B-A115-4CCC-805C-F94F299158C0}" type="presParOf" srcId="{0FAC9977-467B-4932-BB68-58DCD62016D9}" destId="{F072BF4B-18AC-439E-BD2A-BEB8071E2D45}" srcOrd="6" destOrd="0" presId="urn:microsoft.com/office/officeart/2009/3/layout/DescendingProcess"/>
    <dgm:cxn modelId="{FDFD28AF-09F4-4111-8F8D-ACB6847AEF97}" type="presParOf" srcId="{0FAC9977-467B-4932-BB68-58DCD62016D9}" destId="{0E1467F1-D548-46E9-9FD8-D0F994D94074}" srcOrd="7" destOrd="0" presId="urn:microsoft.com/office/officeart/2009/3/layout/DescendingProcess"/>
    <dgm:cxn modelId="{0AF5F6C9-C138-4459-9D21-EA8722402A4F}" type="presParOf" srcId="{0E1467F1-D548-46E9-9FD8-D0F994D94074}" destId="{F5A7EF03-3AB6-421D-8AB1-92D04AE65374}" srcOrd="0" destOrd="0" presId="urn:microsoft.com/office/officeart/2009/3/layout/DescendingProcess"/>
    <dgm:cxn modelId="{698CE436-E33F-48AB-885F-BAC68240B468}" type="presParOf" srcId="{0FAC9977-467B-4932-BB68-58DCD62016D9}" destId="{00E29FA0-C276-4BF9-BEFB-258572C257DC}"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4ED104-DA83-49AB-9620-CBB7D7DFCD27}" type="doc">
      <dgm:prSet loTypeId="urn:microsoft.com/office/officeart/2005/8/layout/arrow2" loCatId="process" qsTypeId="urn:microsoft.com/office/officeart/2005/8/quickstyle/simple1" qsCatId="simple" csTypeId="urn:microsoft.com/office/officeart/2005/8/colors/accent1_2" csCatId="accent1" phldr="1"/>
      <dgm:spPr/>
    </dgm:pt>
    <dgm:pt modelId="{3F5C74CA-5706-4D9A-9130-6D459D7A06E3}">
      <dgm:prSet phldrT="[Texte]"/>
      <dgm:spPr/>
      <dgm:t>
        <a:bodyPr/>
        <a:lstStyle/>
        <a:p>
          <a:r>
            <a:rPr lang="fr-FR" b="1" dirty="0"/>
            <a:t>Fuite en avant</a:t>
          </a:r>
        </a:p>
      </dgm:t>
    </dgm:pt>
    <dgm:pt modelId="{71B01AF2-9091-491C-A36B-E902DA060B7A}" type="parTrans" cxnId="{31F6DF65-726E-4919-9B0E-AEC40A3126A5}">
      <dgm:prSet/>
      <dgm:spPr/>
      <dgm:t>
        <a:bodyPr/>
        <a:lstStyle/>
        <a:p>
          <a:endParaRPr lang="fr-FR"/>
        </a:p>
      </dgm:t>
    </dgm:pt>
    <dgm:pt modelId="{9FAB37D2-318F-45FA-AFA0-7E586728A3C1}" type="sibTrans" cxnId="{31F6DF65-726E-4919-9B0E-AEC40A3126A5}">
      <dgm:prSet/>
      <dgm:spPr/>
      <dgm:t>
        <a:bodyPr/>
        <a:lstStyle/>
        <a:p>
          <a:endParaRPr lang="fr-FR"/>
        </a:p>
      </dgm:t>
    </dgm:pt>
    <dgm:pt modelId="{975B6B77-7007-4449-8FB2-2B8C8ED5F9FC}">
      <dgm:prSet phldrT="[Texte]"/>
      <dgm:spPr/>
      <dgm:t>
        <a:bodyPr/>
        <a:lstStyle/>
        <a:p>
          <a:endParaRPr lang="fr-FR" dirty="0"/>
        </a:p>
        <a:p>
          <a:r>
            <a:rPr lang="fr-FR" b="1" dirty="0"/>
            <a:t>exclusion</a:t>
          </a:r>
        </a:p>
      </dgm:t>
    </dgm:pt>
    <dgm:pt modelId="{6455B55F-D99F-4454-93C4-324E0A1C53B1}" type="parTrans" cxnId="{3B82DBB4-0A38-4D4E-8274-BA94B90AAAD0}">
      <dgm:prSet/>
      <dgm:spPr/>
      <dgm:t>
        <a:bodyPr/>
        <a:lstStyle/>
        <a:p>
          <a:endParaRPr lang="fr-FR"/>
        </a:p>
      </dgm:t>
    </dgm:pt>
    <dgm:pt modelId="{7FBB4E64-FC9C-4425-9B5E-7C38DC09275F}" type="sibTrans" cxnId="{3B82DBB4-0A38-4D4E-8274-BA94B90AAAD0}">
      <dgm:prSet/>
      <dgm:spPr/>
      <dgm:t>
        <a:bodyPr/>
        <a:lstStyle/>
        <a:p>
          <a:endParaRPr lang="fr-FR"/>
        </a:p>
      </dgm:t>
    </dgm:pt>
    <dgm:pt modelId="{36B82ADA-FF99-4DD4-BFBA-A79EDD367451}">
      <dgm:prSet phldrT="[Texte]"/>
      <dgm:spPr/>
      <dgm:t>
        <a:bodyPr/>
        <a:lstStyle/>
        <a:p>
          <a:endParaRPr lang="fr-FR" dirty="0"/>
        </a:p>
        <a:p>
          <a:endParaRPr lang="fr-FR" dirty="0"/>
        </a:p>
        <a:p>
          <a:r>
            <a:rPr lang="fr-FR" b="1" dirty="0"/>
            <a:t>spéculation</a:t>
          </a:r>
        </a:p>
      </dgm:t>
    </dgm:pt>
    <dgm:pt modelId="{D2D8E048-E5D1-4ED5-B0BB-4E2B61D1197E}" type="parTrans" cxnId="{56B3E69F-994A-4EC5-8EF2-6920BD4F1FED}">
      <dgm:prSet/>
      <dgm:spPr/>
      <dgm:t>
        <a:bodyPr/>
        <a:lstStyle/>
        <a:p>
          <a:endParaRPr lang="fr-FR"/>
        </a:p>
      </dgm:t>
    </dgm:pt>
    <dgm:pt modelId="{347B14BF-28E4-45EA-9885-BE88239B2E09}" type="sibTrans" cxnId="{56B3E69F-994A-4EC5-8EF2-6920BD4F1FED}">
      <dgm:prSet/>
      <dgm:spPr/>
      <dgm:t>
        <a:bodyPr/>
        <a:lstStyle/>
        <a:p>
          <a:endParaRPr lang="fr-FR"/>
        </a:p>
      </dgm:t>
    </dgm:pt>
    <dgm:pt modelId="{136167DF-8D7B-454C-A8C3-74810D9D4090}" type="pres">
      <dgm:prSet presAssocID="{AD4ED104-DA83-49AB-9620-CBB7D7DFCD27}" presName="arrowDiagram" presStyleCnt="0">
        <dgm:presLayoutVars>
          <dgm:chMax val="5"/>
          <dgm:dir/>
          <dgm:resizeHandles val="exact"/>
        </dgm:presLayoutVars>
      </dgm:prSet>
      <dgm:spPr/>
    </dgm:pt>
    <dgm:pt modelId="{EBE21E34-DFE9-4758-9A9A-A48E748B75F3}" type="pres">
      <dgm:prSet presAssocID="{AD4ED104-DA83-49AB-9620-CBB7D7DFCD27}" presName="arrow" presStyleLbl="bgShp" presStyleIdx="0" presStyleCnt="1" custLinFactNeighborX="-310" custLinFactNeighborY="-248"/>
      <dgm:spPr/>
    </dgm:pt>
    <dgm:pt modelId="{0E37A3FA-AA8B-47F4-8B37-65AEA6C8FFBE}" type="pres">
      <dgm:prSet presAssocID="{AD4ED104-DA83-49AB-9620-CBB7D7DFCD27}" presName="arrowDiagram3" presStyleCnt="0"/>
      <dgm:spPr/>
    </dgm:pt>
    <dgm:pt modelId="{2EC37EED-C210-4085-86B6-23E692495797}" type="pres">
      <dgm:prSet presAssocID="{3F5C74CA-5706-4D9A-9130-6D459D7A06E3}" presName="bullet3a" presStyleLbl="node1" presStyleIdx="0" presStyleCnt="3" custLinFactNeighborX="-66870" custLinFactNeighborY="98339"/>
      <dgm:spPr/>
    </dgm:pt>
    <dgm:pt modelId="{6EC013EC-8D8A-4A3C-AA0E-B6268BC6E13C}" type="pres">
      <dgm:prSet presAssocID="{3F5C74CA-5706-4D9A-9130-6D459D7A06E3}" presName="textBox3a" presStyleLbl="revTx" presStyleIdx="0" presStyleCnt="3" custLinFactY="-10314" custLinFactNeighborX="-22055" custLinFactNeighborY="-100000">
        <dgm:presLayoutVars>
          <dgm:bulletEnabled val="1"/>
        </dgm:presLayoutVars>
      </dgm:prSet>
      <dgm:spPr/>
    </dgm:pt>
    <dgm:pt modelId="{104C5B49-DF05-4437-BB52-D72029FF3BE5}" type="pres">
      <dgm:prSet presAssocID="{975B6B77-7007-4449-8FB2-2B8C8ED5F9FC}" presName="bullet3b" presStyleLbl="node1" presStyleIdx="1" presStyleCnt="3"/>
      <dgm:spPr/>
    </dgm:pt>
    <dgm:pt modelId="{FEDAE91E-7324-4D11-A65A-BB0D61F2378B}" type="pres">
      <dgm:prSet presAssocID="{975B6B77-7007-4449-8FB2-2B8C8ED5F9FC}" presName="textBox3b" presStyleLbl="revTx" presStyleIdx="1" presStyleCnt="3" custLinFactNeighborX="-8601" custLinFactNeighborY="-5147">
        <dgm:presLayoutVars>
          <dgm:bulletEnabled val="1"/>
        </dgm:presLayoutVars>
      </dgm:prSet>
      <dgm:spPr/>
    </dgm:pt>
    <dgm:pt modelId="{D143631C-5DE6-4564-BC9D-291F3A11B1DA}" type="pres">
      <dgm:prSet presAssocID="{36B82ADA-FF99-4DD4-BFBA-A79EDD367451}" presName="bullet3c" presStyleLbl="node1" presStyleIdx="2" presStyleCnt="3"/>
      <dgm:spPr/>
    </dgm:pt>
    <dgm:pt modelId="{5DE1E813-599A-4AC2-B90E-E26FBE31D67B}" type="pres">
      <dgm:prSet presAssocID="{36B82ADA-FF99-4DD4-BFBA-A79EDD367451}" presName="textBox3c" presStyleLbl="revTx" presStyleIdx="2" presStyleCnt="3" custScaleX="98351" custScaleY="106312" custLinFactNeighborX="-17271" custLinFactNeighborY="-10067">
        <dgm:presLayoutVars>
          <dgm:bulletEnabled val="1"/>
        </dgm:presLayoutVars>
      </dgm:prSet>
      <dgm:spPr/>
    </dgm:pt>
  </dgm:ptLst>
  <dgm:cxnLst>
    <dgm:cxn modelId="{E9931C0E-7669-4A88-A663-D4D0940C1EED}" type="presOf" srcId="{975B6B77-7007-4449-8FB2-2B8C8ED5F9FC}" destId="{FEDAE91E-7324-4D11-A65A-BB0D61F2378B}" srcOrd="0" destOrd="0" presId="urn:microsoft.com/office/officeart/2005/8/layout/arrow2"/>
    <dgm:cxn modelId="{EAD2245E-8CBB-430C-8310-E3F3FC6230DF}" type="presOf" srcId="{36B82ADA-FF99-4DD4-BFBA-A79EDD367451}" destId="{5DE1E813-599A-4AC2-B90E-E26FBE31D67B}" srcOrd="0" destOrd="0" presId="urn:microsoft.com/office/officeart/2005/8/layout/arrow2"/>
    <dgm:cxn modelId="{31F6DF65-726E-4919-9B0E-AEC40A3126A5}" srcId="{AD4ED104-DA83-49AB-9620-CBB7D7DFCD27}" destId="{3F5C74CA-5706-4D9A-9130-6D459D7A06E3}" srcOrd="0" destOrd="0" parTransId="{71B01AF2-9091-491C-A36B-E902DA060B7A}" sibTransId="{9FAB37D2-318F-45FA-AFA0-7E586728A3C1}"/>
    <dgm:cxn modelId="{F5D99A99-25C2-41EA-AA58-07BA846CF6D8}" type="presOf" srcId="{AD4ED104-DA83-49AB-9620-CBB7D7DFCD27}" destId="{136167DF-8D7B-454C-A8C3-74810D9D4090}" srcOrd="0" destOrd="0" presId="urn:microsoft.com/office/officeart/2005/8/layout/arrow2"/>
    <dgm:cxn modelId="{56B3E69F-994A-4EC5-8EF2-6920BD4F1FED}" srcId="{AD4ED104-DA83-49AB-9620-CBB7D7DFCD27}" destId="{36B82ADA-FF99-4DD4-BFBA-A79EDD367451}" srcOrd="2" destOrd="0" parTransId="{D2D8E048-E5D1-4ED5-B0BB-4E2B61D1197E}" sibTransId="{347B14BF-28E4-45EA-9885-BE88239B2E09}"/>
    <dgm:cxn modelId="{3B82DBB4-0A38-4D4E-8274-BA94B90AAAD0}" srcId="{AD4ED104-DA83-49AB-9620-CBB7D7DFCD27}" destId="{975B6B77-7007-4449-8FB2-2B8C8ED5F9FC}" srcOrd="1" destOrd="0" parTransId="{6455B55F-D99F-4454-93C4-324E0A1C53B1}" sibTransId="{7FBB4E64-FC9C-4425-9B5E-7C38DC09275F}"/>
    <dgm:cxn modelId="{521CE0F5-5E51-4F16-9D95-D51988BD8625}" type="presOf" srcId="{3F5C74CA-5706-4D9A-9130-6D459D7A06E3}" destId="{6EC013EC-8D8A-4A3C-AA0E-B6268BC6E13C}" srcOrd="0" destOrd="0" presId="urn:microsoft.com/office/officeart/2005/8/layout/arrow2"/>
    <dgm:cxn modelId="{4DAD0207-D5C0-47C1-B6AB-8FB7D96ADE4E}" type="presParOf" srcId="{136167DF-8D7B-454C-A8C3-74810D9D4090}" destId="{EBE21E34-DFE9-4758-9A9A-A48E748B75F3}" srcOrd="0" destOrd="0" presId="urn:microsoft.com/office/officeart/2005/8/layout/arrow2"/>
    <dgm:cxn modelId="{AB0AC6C3-B31F-4FD3-9A80-F3E5EF60D554}" type="presParOf" srcId="{136167DF-8D7B-454C-A8C3-74810D9D4090}" destId="{0E37A3FA-AA8B-47F4-8B37-65AEA6C8FFBE}" srcOrd="1" destOrd="0" presId="urn:microsoft.com/office/officeart/2005/8/layout/arrow2"/>
    <dgm:cxn modelId="{17BECA47-357B-4269-A0B5-4698A215152F}" type="presParOf" srcId="{0E37A3FA-AA8B-47F4-8B37-65AEA6C8FFBE}" destId="{2EC37EED-C210-4085-86B6-23E692495797}" srcOrd="0" destOrd="0" presId="urn:microsoft.com/office/officeart/2005/8/layout/arrow2"/>
    <dgm:cxn modelId="{DFB62D9E-EDAC-42AA-B1FE-73A4B1FDFA8E}" type="presParOf" srcId="{0E37A3FA-AA8B-47F4-8B37-65AEA6C8FFBE}" destId="{6EC013EC-8D8A-4A3C-AA0E-B6268BC6E13C}" srcOrd="1" destOrd="0" presId="urn:microsoft.com/office/officeart/2005/8/layout/arrow2"/>
    <dgm:cxn modelId="{EECDC26C-FA45-44D0-85EF-E222693C0BC2}" type="presParOf" srcId="{0E37A3FA-AA8B-47F4-8B37-65AEA6C8FFBE}" destId="{104C5B49-DF05-4437-BB52-D72029FF3BE5}" srcOrd="2" destOrd="0" presId="urn:microsoft.com/office/officeart/2005/8/layout/arrow2"/>
    <dgm:cxn modelId="{20354D9B-43B8-4084-B9D7-E01EDD7622F6}" type="presParOf" srcId="{0E37A3FA-AA8B-47F4-8B37-65AEA6C8FFBE}" destId="{FEDAE91E-7324-4D11-A65A-BB0D61F2378B}" srcOrd="3" destOrd="0" presId="urn:microsoft.com/office/officeart/2005/8/layout/arrow2"/>
    <dgm:cxn modelId="{DB009FE0-FBD8-405C-8BDC-687ACBEA3FFB}" type="presParOf" srcId="{0E37A3FA-AA8B-47F4-8B37-65AEA6C8FFBE}" destId="{D143631C-5DE6-4564-BC9D-291F3A11B1DA}" srcOrd="4" destOrd="0" presId="urn:microsoft.com/office/officeart/2005/8/layout/arrow2"/>
    <dgm:cxn modelId="{399B6D0D-4EA8-4E15-B400-76946D4CA49C}" type="presParOf" srcId="{0E37A3FA-AA8B-47F4-8B37-65AEA6C8FFBE}" destId="{5DE1E813-599A-4AC2-B90E-E26FBE31D67B}" srcOrd="5"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03F3D2-8DBB-4669-B2AD-D02524A4A7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247571DB-7EA8-4790-B183-FC6B0397687F}">
      <dgm:prSet phldrT="[Texte]"/>
      <dgm:spPr/>
      <dgm:t>
        <a:bodyPr/>
        <a:lstStyle/>
        <a:p>
          <a:r>
            <a:rPr lang="fr-FR" dirty="0"/>
            <a:t>Disposer d’une régulation permettant des  contrats de long terme fondés sur une base économique et prenant en compte l’intérêt général  </a:t>
          </a:r>
        </a:p>
      </dgm:t>
    </dgm:pt>
    <dgm:pt modelId="{EB3625DB-A1D3-41B8-A5B3-7803F7EA2850}" type="parTrans" cxnId="{F515AAD8-18D8-4270-B85C-B20FE476D0DD}">
      <dgm:prSet/>
      <dgm:spPr/>
      <dgm:t>
        <a:bodyPr/>
        <a:lstStyle/>
        <a:p>
          <a:endParaRPr lang="fr-FR"/>
        </a:p>
      </dgm:t>
    </dgm:pt>
    <dgm:pt modelId="{5E0F5AAF-3244-4B84-B3D1-0144A09FB175}" type="sibTrans" cxnId="{F515AAD8-18D8-4270-B85C-B20FE476D0DD}">
      <dgm:prSet/>
      <dgm:spPr/>
      <dgm:t>
        <a:bodyPr/>
        <a:lstStyle/>
        <a:p>
          <a:endParaRPr lang="fr-FR"/>
        </a:p>
      </dgm:t>
    </dgm:pt>
    <dgm:pt modelId="{163E618A-BF70-414D-B867-B1BD4523D953}">
      <dgm:prSet phldrT="[Texte]"/>
      <dgm:spPr/>
      <dgm:t>
        <a:bodyPr/>
        <a:lstStyle/>
        <a:p>
          <a:r>
            <a:rPr lang="fr-FR" dirty="0"/>
            <a:t>Maitriser  la  demande</a:t>
          </a:r>
        </a:p>
        <a:p>
          <a:r>
            <a:rPr lang="fr-FR" dirty="0"/>
            <a:t>Sobriété,  efficience, durabilité </a:t>
          </a:r>
        </a:p>
        <a:p>
          <a:r>
            <a:rPr lang="fr-FR" dirty="0"/>
            <a:t>Accès  de l’électricité décarbonée au plus grand nombre</a:t>
          </a:r>
        </a:p>
      </dgm:t>
    </dgm:pt>
    <dgm:pt modelId="{09B4787C-6C98-484B-BA3A-22533003E910}" type="parTrans" cxnId="{07FC83FC-86FD-423A-9775-36FE10FCEAEF}">
      <dgm:prSet/>
      <dgm:spPr/>
      <dgm:t>
        <a:bodyPr/>
        <a:lstStyle/>
        <a:p>
          <a:endParaRPr lang="fr-FR"/>
        </a:p>
      </dgm:t>
    </dgm:pt>
    <dgm:pt modelId="{5EA2A809-CA0A-4E3C-8B8A-218EF66394B2}" type="sibTrans" cxnId="{07FC83FC-86FD-423A-9775-36FE10FCEAEF}">
      <dgm:prSet/>
      <dgm:spPr/>
      <dgm:t>
        <a:bodyPr/>
        <a:lstStyle/>
        <a:p>
          <a:endParaRPr lang="fr-FR"/>
        </a:p>
      </dgm:t>
    </dgm:pt>
    <dgm:pt modelId="{32311E29-24FF-4BB2-AB19-ADB9EC2FF572}">
      <dgm:prSet phldrT="[Texte]"/>
      <dgm:spPr/>
      <dgm:t>
        <a:bodyPr/>
        <a:lstStyle/>
        <a:p>
          <a:r>
            <a:rPr lang="fr-FR" dirty="0"/>
            <a:t>Réinterroger la pertinence de l’ intermittent  massif en préservant le renouvelable local intégré dans les territoires</a:t>
          </a:r>
        </a:p>
      </dgm:t>
    </dgm:pt>
    <dgm:pt modelId="{BC180B20-9134-4066-A4D3-8CE56B6E8BC7}" type="parTrans" cxnId="{1A814742-D7F6-4FE0-9CBD-1FF0A7120298}">
      <dgm:prSet/>
      <dgm:spPr/>
      <dgm:t>
        <a:bodyPr/>
        <a:lstStyle/>
        <a:p>
          <a:endParaRPr lang="fr-FR"/>
        </a:p>
      </dgm:t>
    </dgm:pt>
    <dgm:pt modelId="{2AFE985B-76D1-48B5-B3CD-BE9BCAAD7373}" type="sibTrans" cxnId="{1A814742-D7F6-4FE0-9CBD-1FF0A7120298}">
      <dgm:prSet/>
      <dgm:spPr/>
      <dgm:t>
        <a:bodyPr/>
        <a:lstStyle/>
        <a:p>
          <a:endParaRPr lang="fr-FR"/>
        </a:p>
      </dgm:t>
    </dgm:pt>
    <dgm:pt modelId="{BDB80116-9449-4619-9DF9-ABBAADD74543}">
      <dgm:prSet phldrT="[Texte]"/>
      <dgm:spPr/>
      <dgm:t>
        <a:bodyPr/>
        <a:lstStyle/>
        <a:p>
          <a:r>
            <a:rPr lang="fr-FR" dirty="0"/>
            <a:t>Innover en intégrant conjointement toutes les incidences technologiques, environnementales, humaines, économiques, sociales, et sociétales</a:t>
          </a:r>
        </a:p>
        <a:p>
          <a:r>
            <a:rPr lang="fr-FR" dirty="0"/>
            <a:t> </a:t>
          </a:r>
        </a:p>
      </dgm:t>
    </dgm:pt>
    <dgm:pt modelId="{A9B2BF35-4272-4C95-A082-E18A93013AC4}" type="parTrans" cxnId="{0110A53F-2663-4C82-9F25-25D383FD394A}">
      <dgm:prSet/>
      <dgm:spPr/>
      <dgm:t>
        <a:bodyPr/>
        <a:lstStyle/>
        <a:p>
          <a:endParaRPr lang="fr-FR"/>
        </a:p>
      </dgm:t>
    </dgm:pt>
    <dgm:pt modelId="{ADDC9594-AD59-4A72-A86D-449265519902}" type="sibTrans" cxnId="{0110A53F-2663-4C82-9F25-25D383FD394A}">
      <dgm:prSet/>
      <dgm:spPr/>
      <dgm:t>
        <a:bodyPr/>
        <a:lstStyle/>
        <a:p>
          <a:endParaRPr lang="fr-FR"/>
        </a:p>
      </dgm:t>
    </dgm:pt>
    <dgm:pt modelId="{A990AB9E-4059-4C9E-BF90-0EBA3212D249}">
      <dgm:prSet phldrT="[Texte]"/>
      <dgm:spPr/>
      <dgm:t>
        <a:bodyPr/>
        <a:lstStyle/>
        <a:p>
          <a:r>
            <a:rPr lang="fr-FR" dirty="0"/>
            <a:t>Consolider la performance industrielle du pilotable décarboné </a:t>
          </a:r>
        </a:p>
        <a:p>
          <a:r>
            <a:rPr lang="fr-FR" dirty="0"/>
            <a:t>priorité 1 sûreté nucléaire</a:t>
          </a:r>
        </a:p>
        <a:p>
          <a:r>
            <a:rPr lang="fr-FR" dirty="0"/>
            <a:t>Renouveler à temps - EPR2</a:t>
          </a:r>
        </a:p>
      </dgm:t>
    </dgm:pt>
    <dgm:pt modelId="{ABFAF366-CAE1-4C91-B64C-20F98017EA95}" type="parTrans" cxnId="{0F91EEB2-F772-43A7-AB68-BF8899960A0F}">
      <dgm:prSet/>
      <dgm:spPr/>
      <dgm:t>
        <a:bodyPr/>
        <a:lstStyle/>
        <a:p>
          <a:endParaRPr lang="fr-FR"/>
        </a:p>
      </dgm:t>
    </dgm:pt>
    <dgm:pt modelId="{F54DFC0B-DFC2-4C61-B6AD-7E72F27B786A}" type="sibTrans" cxnId="{0F91EEB2-F772-43A7-AB68-BF8899960A0F}">
      <dgm:prSet/>
      <dgm:spPr/>
      <dgm:t>
        <a:bodyPr/>
        <a:lstStyle/>
        <a:p>
          <a:endParaRPr lang="fr-FR"/>
        </a:p>
      </dgm:t>
    </dgm:pt>
    <dgm:pt modelId="{E1095557-D43B-4D1E-B859-AECD2BFDA2D9}" type="pres">
      <dgm:prSet presAssocID="{0A03F3D2-8DBB-4669-B2AD-D02524A4A795}" presName="diagram" presStyleCnt="0">
        <dgm:presLayoutVars>
          <dgm:dir/>
          <dgm:resizeHandles val="exact"/>
        </dgm:presLayoutVars>
      </dgm:prSet>
      <dgm:spPr/>
    </dgm:pt>
    <dgm:pt modelId="{ABD23844-002F-4650-B4BF-9D7B40D39404}" type="pres">
      <dgm:prSet presAssocID="{247571DB-7EA8-4790-B183-FC6B0397687F}" presName="node" presStyleLbl="node1" presStyleIdx="0" presStyleCnt="5" custLinFactY="22872" custLinFactNeighborX="0" custLinFactNeighborY="100000">
        <dgm:presLayoutVars>
          <dgm:bulletEnabled val="1"/>
        </dgm:presLayoutVars>
      </dgm:prSet>
      <dgm:spPr/>
    </dgm:pt>
    <dgm:pt modelId="{6AA8B4E9-61D6-4911-875D-523D4B5EFF45}" type="pres">
      <dgm:prSet presAssocID="{5E0F5AAF-3244-4B84-B3D1-0144A09FB175}" presName="sibTrans" presStyleCnt="0"/>
      <dgm:spPr/>
    </dgm:pt>
    <dgm:pt modelId="{22BCACC4-D262-4F61-9E8E-F46C99E01EB5}" type="pres">
      <dgm:prSet presAssocID="{163E618A-BF70-414D-B867-B1BD4523D953}" presName="node" presStyleLbl="node1" presStyleIdx="1" presStyleCnt="5" custLinFactX="-10000" custLinFactNeighborX="-100000" custLinFactNeighborY="-2109">
        <dgm:presLayoutVars>
          <dgm:bulletEnabled val="1"/>
        </dgm:presLayoutVars>
      </dgm:prSet>
      <dgm:spPr/>
    </dgm:pt>
    <dgm:pt modelId="{3AE080F1-B66D-4109-A312-724B23FED97A}" type="pres">
      <dgm:prSet presAssocID="{5EA2A809-CA0A-4E3C-8B8A-218EF66394B2}" presName="sibTrans" presStyleCnt="0"/>
      <dgm:spPr/>
    </dgm:pt>
    <dgm:pt modelId="{99C5BFCB-9136-4913-9425-A0F39464BA15}" type="pres">
      <dgm:prSet presAssocID="{32311E29-24FF-4BB2-AB19-ADB9EC2FF572}" presName="node" presStyleLbl="node1" presStyleIdx="2" presStyleCnt="5" custLinFactY="16785" custLinFactNeighborX="0" custLinFactNeighborY="100000">
        <dgm:presLayoutVars>
          <dgm:bulletEnabled val="1"/>
        </dgm:presLayoutVars>
      </dgm:prSet>
      <dgm:spPr/>
    </dgm:pt>
    <dgm:pt modelId="{D3BC4CFC-1F5B-4F69-A867-FAF2B788F276}" type="pres">
      <dgm:prSet presAssocID="{2AFE985B-76D1-48B5-B3CD-BE9BCAAD7373}" presName="sibTrans" presStyleCnt="0"/>
      <dgm:spPr/>
    </dgm:pt>
    <dgm:pt modelId="{1F6DF2B2-0EFF-4E74-9DF3-CC69075FDB85}" type="pres">
      <dgm:prSet presAssocID="{BDB80116-9449-4619-9DF9-ABBAADD74543}" presName="node" presStyleLbl="node1" presStyleIdx="3" presStyleCnt="5" custLinFactNeighborX="55000" custLinFactNeighborY="-57206">
        <dgm:presLayoutVars>
          <dgm:bulletEnabled val="1"/>
        </dgm:presLayoutVars>
      </dgm:prSet>
      <dgm:spPr/>
    </dgm:pt>
    <dgm:pt modelId="{1B959251-1737-482A-B7B1-C87C5B2E62E0}" type="pres">
      <dgm:prSet presAssocID="{ADDC9594-AD59-4A72-A86D-449265519902}" presName="sibTrans" presStyleCnt="0"/>
      <dgm:spPr/>
    </dgm:pt>
    <dgm:pt modelId="{6EBCA241-701A-487A-B2ED-4F348083ED5E}" type="pres">
      <dgm:prSet presAssocID="{A990AB9E-4059-4C9E-BF90-0EBA3212D249}" presName="node" presStyleLbl="node1" presStyleIdx="4" presStyleCnt="5" custLinFactY="-15474" custLinFactNeighborX="55000" custLinFactNeighborY="-100000">
        <dgm:presLayoutVars>
          <dgm:bulletEnabled val="1"/>
        </dgm:presLayoutVars>
      </dgm:prSet>
      <dgm:spPr/>
    </dgm:pt>
  </dgm:ptLst>
  <dgm:cxnLst>
    <dgm:cxn modelId="{0110A53F-2663-4C82-9F25-25D383FD394A}" srcId="{0A03F3D2-8DBB-4669-B2AD-D02524A4A795}" destId="{BDB80116-9449-4619-9DF9-ABBAADD74543}" srcOrd="3" destOrd="0" parTransId="{A9B2BF35-4272-4C95-A082-E18A93013AC4}" sibTransId="{ADDC9594-AD59-4A72-A86D-449265519902}"/>
    <dgm:cxn modelId="{1A814742-D7F6-4FE0-9CBD-1FF0A7120298}" srcId="{0A03F3D2-8DBB-4669-B2AD-D02524A4A795}" destId="{32311E29-24FF-4BB2-AB19-ADB9EC2FF572}" srcOrd="2" destOrd="0" parTransId="{BC180B20-9134-4066-A4D3-8CE56B6E8BC7}" sibTransId="{2AFE985B-76D1-48B5-B3CD-BE9BCAAD7373}"/>
    <dgm:cxn modelId="{920FA06A-7414-40C8-8C09-E002FB06C13F}" type="presOf" srcId="{0A03F3D2-8DBB-4669-B2AD-D02524A4A795}" destId="{E1095557-D43B-4D1E-B859-AECD2BFDA2D9}" srcOrd="0" destOrd="0" presId="urn:microsoft.com/office/officeart/2005/8/layout/default"/>
    <dgm:cxn modelId="{8B9D846D-FAD3-4683-88C9-651BFC0B9123}" type="presOf" srcId="{247571DB-7EA8-4790-B183-FC6B0397687F}" destId="{ABD23844-002F-4650-B4BF-9D7B40D39404}" srcOrd="0" destOrd="0" presId="urn:microsoft.com/office/officeart/2005/8/layout/default"/>
    <dgm:cxn modelId="{00BE8DA6-1815-41D1-B6A1-5811AF883EE8}" type="presOf" srcId="{32311E29-24FF-4BB2-AB19-ADB9EC2FF572}" destId="{99C5BFCB-9136-4913-9425-A0F39464BA15}" srcOrd="0" destOrd="0" presId="urn:microsoft.com/office/officeart/2005/8/layout/default"/>
    <dgm:cxn modelId="{0F91EEB2-F772-43A7-AB68-BF8899960A0F}" srcId="{0A03F3D2-8DBB-4669-B2AD-D02524A4A795}" destId="{A990AB9E-4059-4C9E-BF90-0EBA3212D249}" srcOrd="4" destOrd="0" parTransId="{ABFAF366-CAE1-4C91-B64C-20F98017EA95}" sibTransId="{F54DFC0B-DFC2-4C61-B6AD-7E72F27B786A}"/>
    <dgm:cxn modelId="{F515AAD8-18D8-4270-B85C-B20FE476D0DD}" srcId="{0A03F3D2-8DBB-4669-B2AD-D02524A4A795}" destId="{247571DB-7EA8-4790-B183-FC6B0397687F}" srcOrd="0" destOrd="0" parTransId="{EB3625DB-A1D3-41B8-A5B3-7803F7EA2850}" sibTransId="{5E0F5AAF-3244-4B84-B3D1-0144A09FB175}"/>
    <dgm:cxn modelId="{14E98CE9-65E0-4CB2-8966-1C0EB65EFB8F}" type="presOf" srcId="{A990AB9E-4059-4C9E-BF90-0EBA3212D249}" destId="{6EBCA241-701A-487A-B2ED-4F348083ED5E}" srcOrd="0" destOrd="0" presId="urn:microsoft.com/office/officeart/2005/8/layout/default"/>
    <dgm:cxn modelId="{152C71F2-6FE1-43A5-B749-346015C5136D}" type="presOf" srcId="{163E618A-BF70-414D-B867-B1BD4523D953}" destId="{22BCACC4-D262-4F61-9E8E-F46C99E01EB5}" srcOrd="0" destOrd="0" presId="urn:microsoft.com/office/officeart/2005/8/layout/default"/>
    <dgm:cxn modelId="{07FC83FC-86FD-423A-9775-36FE10FCEAEF}" srcId="{0A03F3D2-8DBB-4669-B2AD-D02524A4A795}" destId="{163E618A-BF70-414D-B867-B1BD4523D953}" srcOrd="1" destOrd="0" parTransId="{09B4787C-6C98-484B-BA3A-22533003E910}" sibTransId="{5EA2A809-CA0A-4E3C-8B8A-218EF66394B2}"/>
    <dgm:cxn modelId="{B5F286FF-D498-4C37-A9D6-DCAA47A87DA3}" type="presOf" srcId="{BDB80116-9449-4619-9DF9-ABBAADD74543}" destId="{1F6DF2B2-0EFF-4E74-9DF3-CC69075FDB85}" srcOrd="0" destOrd="0" presId="urn:microsoft.com/office/officeart/2005/8/layout/default"/>
    <dgm:cxn modelId="{B378A909-BEEF-41EC-B737-43B069714E92}" type="presParOf" srcId="{E1095557-D43B-4D1E-B859-AECD2BFDA2D9}" destId="{ABD23844-002F-4650-B4BF-9D7B40D39404}" srcOrd="0" destOrd="0" presId="urn:microsoft.com/office/officeart/2005/8/layout/default"/>
    <dgm:cxn modelId="{A2DF28CD-9E12-4418-B614-F610EF212C42}" type="presParOf" srcId="{E1095557-D43B-4D1E-B859-AECD2BFDA2D9}" destId="{6AA8B4E9-61D6-4911-875D-523D4B5EFF45}" srcOrd="1" destOrd="0" presId="urn:microsoft.com/office/officeart/2005/8/layout/default"/>
    <dgm:cxn modelId="{5086EB18-7475-4454-96B3-F0A30AFC4519}" type="presParOf" srcId="{E1095557-D43B-4D1E-B859-AECD2BFDA2D9}" destId="{22BCACC4-D262-4F61-9E8E-F46C99E01EB5}" srcOrd="2" destOrd="0" presId="urn:microsoft.com/office/officeart/2005/8/layout/default"/>
    <dgm:cxn modelId="{D76990E6-67A0-4734-AE22-3768BE574B15}" type="presParOf" srcId="{E1095557-D43B-4D1E-B859-AECD2BFDA2D9}" destId="{3AE080F1-B66D-4109-A312-724B23FED97A}" srcOrd="3" destOrd="0" presId="urn:microsoft.com/office/officeart/2005/8/layout/default"/>
    <dgm:cxn modelId="{B2F893D4-166E-4DFE-958A-C63945EE13CB}" type="presParOf" srcId="{E1095557-D43B-4D1E-B859-AECD2BFDA2D9}" destId="{99C5BFCB-9136-4913-9425-A0F39464BA15}" srcOrd="4" destOrd="0" presId="urn:microsoft.com/office/officeart/2005/8/layout/default"/>
    <dgm:cxn modelId="{CA033BD3-98F7-446F-8107-77B8561DCABA}" type="presParOf" srcId="{E1095557-D43B-4D1E-B859-AECD2BFDA2D9}" destId="{D3BC4CFC-1F5B-4F69-A867-FAF2B788F276}" srcOrd="5" destOrd="0" presId="urn:microsoft.com/office/officeart/2005/8/layout/default"/>
    <dgm:cxn modelId="{D0AA0F69-3CDF-45E8-B529-C94E9559690D}" type="presParOf" srcId="{E1095557-D43B-4D1E-B859-AECD2BFDA2D9}" destId="{1F6DF2B2-0EFF-4E74-9DF3-CC69075FDB85}" srcOrd="6" destOrd="0" presId="urn:microsoft.com/office/officeart/2005/8/layout/default"/>
    <dgm:cxn modelId="{9AAD7433-96CD-47A6-9B77-CB9A17A55CF1}" type="presParOf" srcId="{E1095557-D43B-4D1E-B859-AECD2BFDA2D9}" destId="{1B959251-1737-482A-B7B1-C87C5B2E62E0}" srcOrd="7" destOrd="0" presId="urn:microsoft.com/office/officeart/2005/8/layout/default"/>
    <dgm:cxn modelId="{67FB405E-6DDC-4D06-B021-2B6BC5BA259F}" type="presParOf" srcId="{E1095557-D43B-4D1E-B859-AECD2BFDA2D9}" destId="{6EBCA241-701A-487A-B2ED-4F348083ED5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8C6A5-5440-4AE7-AA69-EAB9D065EF7D}">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Energie</a:t>
          </a:r>
        </a:p>
      </dsp:txBody>
      <dsp:txXfrm>
        <a:off x="1748064" y="2975"/>
        <a:ext cx="3342605" cy="2005563"/>
      </dsp:txXfrm>
    </dsp:sp>
    <dsp:sp modelId="{0D85AD47-5176-46B5-885A-2679975FFF46}">
      <dsp:nvSpPr>
        <dsp:cNvPr id="0" name=""/>
        <dsp:cNvSpPr/>
      </dsp:nvSpPr>
      <dsp:spPr>
        <a:xfrm>
          <a:off x="5424930"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Acheminement (Transport – Distribution)</a:t>
          </a:r>
        </a:p>
      </dsp:txBody>
      <dsp:txXfrm>
        <a:off x="5424930" y="2975"/>
        <a:ext cx="3342605" cy="2005563"/>
      </dsp:txXfrm>
    </dsp:sp>
    <dsp:sp modelId="{78F2CF1B-5B15-44F5-95D4-EEBE2844EC1D}">
      <dsp:nvSpPr>
        <dsp:cNvPr id="0" name=""/>
        <dsp:cNvSpPr/>
      </dsp:nvSpPr>
      <dsp:spPr>
        <a:xfrm>
          <a:off x="3586497"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Taxes</a:t>
          </a:r>
        </a:p>
      </dsp:txBody>
      <dsp:txXfrm>
        <a:off x="3586497" y="2342799"/>
        <a:ext cx="3342605" cy="2005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CF876-3D34-4C62-8CA6-C701133C1367}">
      <dsp:nvSpPr>
        <dsp:cNvPr id="0" name=""/>
        <dsp:cNvSpPr/>
      </dsp:nvSpPr>
      <dsp:spPr>
        <a:xfrm>
          <a:off x="1298329" y="-56584"/>
          <a:ext cx="6955836" cy="434739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69C4EF-5D3E-4957-9F9C-0E576B082FF8}">
      <dsp:nvSpPr>
        <dsp:cNvPr id="0" name=""/>
        <dsp:cNvSpPr/>
      </dsp:nvSpPr>
      <dsp:spPr>
        <a:xfrm>
          <a:off x="2448782" y="2697722"/>
          <a:ext cx="180851" cy="1808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63C2D-0296-41DB-87C7-C294848A2C5B}">
      <dsp:nvSpPr>
        <dsp:cNvPr id="0" name=""/>
        <dsp:cNvSpPr/>
      </dsp:nvSpPr>
      <dsp:spPr>
        <a:xfrm>
          <a:off x="2643271" y="2903474"/>
          <a:ext cx="1518978" cy="1278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30" tIns="0" rIns="0" bIns="0" numCol="1" spcCol="1270" anchor="t" anchorCtr="0">
          <a:noAutofit/>
        </a:bodyPr>
        <a:lstStyle/>
        <a:p>
          <a:pPr marL="0" lvl="0" indent="0" algn="l" defTabSz="889000">
            <a:lnSpc>
              <a:spcPct val="90000"/>
            </a:lnSpc>
            <a:spcBef>
              <a:spcPct val="0"/>
            </a:spcBef>
            <a:spcAft>
              <a:spcPct val="35000"/>
            </a:spcAft>
            <a:buNone/>
          </a:pPr>
          <a:r>
            <a:rPr lang="fr-FR" sz="2000" kern="1200" dirty="0"/>
            <a:t>ARENH Régulation Nucléaire Historique</a:t>
          </a:r>
        </a:p>
      </dsp:txBody>
      <dsp:txXfrm>
        <a:off x="2643271" y="2903474"/>
        <a:ext cx="1518978" cy="1278962"/>
      </dsp:txXfrm>
    </dsp:sp>
    <dsp:sp modelId="{6BFF1080-D48A-470F-A1F1-F5DB072E8A54}">
      <dsp:nvSpPr>
        <dsp:cNvPr id="0" name=""/>
        <dsp:cNvSpPr/>
      </dsp:nvSpPr>
      <dsp:spPr>
        <a:xfrm>
          <a:off x="4283470" y="1646086"/>
          <a:ext cx="326924" cy="3269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6EB79-D453-4094-A389-7F4AE08E443B}">
      <dsp:nvSpPr>
        <dsp:cNvPr id="0" name=""/>
        <dsp:cNvSpPr/>
      </dsp:nvSpPr>
      <dsp:spPr>
        <a:xfrm>
          <a:off x="4449726" y="2114105"/>
          <a:ext cx="1669400" cy="1066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230" tIns="0" rIns="0" bIns="0" numCol="1" spcCol="1270" anchor="t" anchorCtr="0">
          <a:noAutofit/>
        </a:bodyPr>
        <a:lstStyle/>
        <a:p>
          <a:pPr marL="0" lvl="0" indent="0" algn="l" defTabSz="889000">
            <a:lnSpc>
              <a:spcPct val="90000"/>
            </a:lnSpc>
            <a:spcBef>
              <a:spcPct val="0"/>
            </a:spcBef>
            <a:spcAft>
              <a:spcPct val="35000"/>
            </a:spcAft>
            <a:buNone/>
          </a:pPr>
          <a:r>
            <a:rPr lang="fr-FR" sz="2000" kern="1200" dirty="0"/>
            <a:t>Diminution Nucléaire Augmentation Gaz</a:t>
          </a:r>
        </a:p>
      </dsp:txBody>
      <dsp:txXfrm>
        <a:off x="4449726" y="2114105"/>
        <a:ext cx="1669400" cy="1066087"/>
      </dsp:txXfrm>
    </dsp:sp>
    <dsp:sp modelId="{BDA657C0-20F9-47C0-9D0C-404E0BE6D9B9}">
      <dsp:nvSpPr>
        <dsp:cNvPr id="0" name=""/>
        <dsp:cNvSpPr/>
      </dsp:nvSpPr>
      <dsp:spPr>
        <a:xfrm>
          <a:off x="6171504" y="1003588"/>
          <a:ext cx="452129" cy="4521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F1AFD-5EDB-4EC3-86C0-6DD2FA1F3C12}">
      <dsp:nvSpPr>
        <dsp:cNvPr id="0" name=""/>
        <dsp:cNvSpPr/>
      </dsp:nvSpPr>
      <dsp:spPr>
        <a:xfrm>
          <a:off x="6217538" y="1015858"/>
          <a:ext cx="1978306" cy="3247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74" tIns="0" rIns="0" bIns="0" numCol="1" spcCol="1270" anchor="t" anchorCtr="0">
          <a:noAutofit/>
        </a:bodyPr>
        <a:lstStyle/>
        <a:p>
          <a:pPr marL="0" lvl="0" indent="0" algn="l" defTabSz="889000">
            <a:lnSpc>
              <a:spcPct val="90000"/>
            </a:lnSpc>
            <a:spcBef>
              <a:spcPct val="0"/>
            </a:spcBef>
            <a:spcAft>
              <a:spcPct val="35000"/>
            </a:spcAft>
            <a:buNone/>
          </a:pPr>
          <a:endParaRPr lang="fr-FR" sz="2000" kern="1200" dirty="0"/>
        </a:p>
        <a:p>
          <a:pPr marL="0" lvl="0" indent="0" algn="l" defTabSz="889000">
            <a:lnSpc>
              <a:spcPct val="90000"/>
            </a:lnSpc>
            <a:spcBef>
              <a:spcPct val="0"/>
            </a:spcBef>
            <a:spcAft>
              <a:spcPct val="35000"/>
            </a:spcAft>
            <a:buNone/>
          </a:pPr>
          <a:endParaRPr lang="fr-FR" sz="2000" kern="1200" dirty="0"/>
        </a:p>
        <a:p>
          <a:pPr marL="0" lvl="0" indent="0" algn="l" defTabSz="889000">
            <a:lnSpc>
              <a:spcPct val="90000"/>
            </a:lnSpc>
            <a:spcBef>
              <a:spcPct val="0"/>
            </a:spcBef>
            <a:spcAft>
              <a:spcPct val="35000"/>
            </a:spcAft>
            <a:buNone/>
          </a:pPr>
          <a:r>
            <a:rPr lang="fr-FR" sz="2000" kern="1200" dirty="0"/>
            <a:t>Éolien Photovoltaïque</a:t>
          </a:r>
        </a:p>
      </dsp:txBody>
      <dsp:txXfrm>
        <a:off x="6217538" y="1015858"/>
        <a:ext cx="1978306" cy="3247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3B131-DDC6-485E-BDF7-7D2C438C2EC4}">
      <dsp:nvSpPr>
        <dsp:cNvPr id="0" name=""/>
        <dsp:cNvSpPr/>
      </dsp:nvSpPr>
      <dsp:spPr>
        <a:xfrm rot="4396374">
          <a:off x="611090" y="865882"/>
          <a:ext cx="3756332" cy="261957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0AFAE-1FA8-4CE5-BEBC-3B00B5C83CCF}">
      <dsp:nvSpPr>
        <dsp:cNvPr id="0" name=""/>
        <dsp:cNvSpPr/>
      </dsp:nvSpPr>
      <dsp:spPr>
        <a:xfrm>
          <a:off x="4523511" y="1207931"/>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1303BD-BF9B-4BF6-A39E-281832C0AA8A}">
      <dsp:nvSpPr>
        <dsp:cNvPr id="0" name=""/>
        <dsp:cNvSpPr/>
      </dsp:nvSpPr>
      <dsp:spPr>
        <a:xfrm>
          <a:off x="4931966" y="1698582"/>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A7EF03-3AB6-421D-8AB1-92D04AE65374}">
      <dsp:nvSpPr>
        <dsp:cNvPr id="0" name=""/>
        <dsp:cNvSpPr/>
      </dsp:nvSpPr>
      <dsp:spPr>
        <a:xfrm>
          <a:off x="5659820" y="2344500"/>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E2BA1A-66A3-43D1-A7F7-4D61DFB5B8FE}">
      <dsp:nvSpPr>
        <dsp:cNvPr id="0" name=""/>
        <dsp:cNvSpPr/>
      </dsp:nvSpPr>
      <dsp:spPr>
        <a:xfrm>
          <a:off x="196188" y="1212923"/>
          <a:ext cx="1770994"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ctr" defTabSz="1066800">
            <a:lnSpc>
              <a:spcPct val="90000"/>
            </a:lnSpc>
            <a:spcBef>
              <a:spcPct val="0"/>
            </a:spcBef>
            <a:spcAft>
              <a:spcPct val="35000"/>
            </a:spcAft>
            <a:buNone/>
          </a:pPr>
          <a:r>
            <a:rPr lang="fr-FR" sz="2400" b="1" kern="1200" dirty="0"/>
            <a:t>Décroissance</a:t>
          </a:r>
        </a:p>
      </dsp:txBody>
      <dsp:txXfrm>
        <a:off x="196188" y="1212923"/>
        <a:ext cx="1770994" cy="696214"/>
      </dsp:txXfrm>
    </dsp:sp>
    <dsp:sp modelId="{19F1E655-D265-460E-81FD-561A704F0427}">
      <dsp:nvSpPr>
        <dsp:cNvPr id="0" name=""/>
        <dsp:cNvSpPr/>
      </dsp:nvSpPr>
      <dsp:spPr>
        <a:xfrm>
          <a:off x="5066341" y="907253"/>
          <a:ext cx="2584694"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fr-FR" sz="2400" kern="1200" dirty="0"/>
        </a:p>
      </dsp:txBody>
      <dsp:txXfrm>
        <a:off x="5066341" y="907253"/>
        <a:ext cx="2584694" cy="696214"/>
      </dsp:txXfrm>
    </dsp:sp>
    <dsp:sp modelId="{C8864192-6108-42A4-A18D-4ED49A1D8DC6}">
      <dsp:nvSpPr>
        <dsp:cNvPr id="0" name=""/>
        <dsp:cNvSpPr/>
      </dsp:nvSpPr>
      <dsp:spPr>
        <a:xfrm>
          <a:off x="2864564" y="1431155"/>
          <a:ext cx="2058182"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35000"/>
            </a:spcAft>
            <a:buNone/>
          </a:pPr>
          <a:endParaRPr lang="fr-FR" sz="2400" kern="1200" dirty="0"/>
        </a:p>
      </dsp:txBody>
      <dsp:txXfrm>
        <a:off x="2864564" y="1431155"/>
        <a:ext cx="2058182" cy="696214"/>
      </dsp:txXfrm>
    </dsp:sp>
    <dsp:sp modelId="{F072BF4B-18AC-439E-BD2A-BEB8071E2D45}">
      <dsp:nvSpPr>
        <dsp:cNvPr id="0" name=""/>
        <dsp:cNvSpPr/>
      </dsp:nvSpPr>
      <dsp:spPr>
        <a:xfrm>
          <a:off x="6071500" y="2043823"/>
          <a:ext cx="1579535"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fr-FR" sz="2400" kern="1200" dirty="0"/>
        </a:p>
      </dsp:txBody>
      <dsp:txXfrm>
        <a:off x="6071500" y="2043823"/>
        <a:ext cx="1579535" cy="696214"/>
      </dsp:txXfrm>
    </dsp:sp>
    <dsp:sp modelId="{00E29FA0-C276-4BF9-BEFB-258572C257DC}">
      <dsp:nvSpPr>
        <dsp:cNvPr id="0" name=""/>
        <dsp:cNvSpPr/>
      </dsp:nvSpPr>
      <dsp:spPr>
        <a:xfrm>
          <a:off x="5257800" y="3655123"/>
          <a:ext cx="2393235"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endParaRPr lang="fr-FR" sz="2400" kern="1200" dirty="0"/>
        </a:p>
      </dsp:txBody>
      <dsp:txXfrm>
        <a:off x="5257800" y="3655123"/>
        <a:ext cx="2393235" cy="696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21E34-DFE9-4758-9A9A-A48E748B75F3}">
      <dsp:nvSpPr>
        <dsp:cNvPr id="0" name=""/>
        <dsp:cNvSpPr/>
      </dsp:nvSpPr>
      <dsp:spPr>
        <a:xfrm>
          <a:off x="0" y="101022"/>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37EED-C210-4085-86B6-23E692495797}">
      <dsp:nvSpPr>
        <dsp:cNvPr id="0" name=""/>
        <dsp:cNvSpPr/>
      </dsp:nvSpPr>
      <dsp:spPr>
        <a:xfrm>
          <a:off x="890940" y="3827654"/>
          <a:ext cx="211328" cy="2113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C013EC-8D8A-4A3C-AA0E-B6268BC6E13C}">
      <dsp:nvSpPr>
        <dsp:cNvPr id="0" name=""/>
        <dsp:cNvSpPr/>
      </dsp:nvSpPr>
      <dsp:spPr>
        <a:xfrm>
          <a:off x="720237" y="2105958"/>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1155700">
            <a:lnSpc>
              <a:spcPct val="90000"/>
            </a:lnSpc>
            <a:spcBef>
              <a:spcPct val="0"/>
            </a:spcBef>
            <a:spcAft>
              <a:spcPct val="35000"/>
            </a:spcAft>
            <a:buNone/>
          </a:pPr>
          <a:r>
            <a:rPr lang="fr-FR" sz="2600" b="1" kern="1200" dirty="0"/>
            <a:t>Fuite en avant</a:t>
          </a:r>
        </a:p>
      </dsp:txBody>
      <dsp:txXfrm>
        <a:off x="720237" y="2105958"/>
        <a:ext cx="1893824" cy="1468120"/>
      </dsp:txXfrm>
    </dsp:sp>
    <dsp:sp modelId="{104C5B49-DF05-4437-BB52-D72029FF3BE5}">
      <dsp:nvSpPr>
        <dsp:cNvPr id="0" name=""/>
        <dsp:cNvSpPr/>
      </dsp:nvSpPr>
      <dsp:spPr>
        <a:xfrm>
          <a:off x="2897632" y="2239092"/>
          <a:ext cx="382016" cy="382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DAE91E-7324-4D11-A65A-BB0D61F2378B}">
      <dsp:nvSpPr>
        <dsp:cNvPr id="0" name=""/>
        <dsp:cNvSpPr/>
      </dsp:nvSpPr>
      <dsp:spPr>
        <a:xfrm>
          <a:off x="2920858" y="2287862"/>
          <a:ext cx="1950720"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r>
            <a:rPr lang="fr-FR" sz="2600" b="1" kern="1200" dirty="0"/>
            <a:t>exclusion</a:t>
          </a:r>
        </a:p>
      </dsp:txBody>
      <dsp:txXfrm>
        <a:off x="2920858" y="2287862"/>
        <a:ext cx="1950720" cy="2763519"/>
      </dsp:txXfrm>
    </dsp:sp>
    <dsp:sp modelId="{D143631C-5DE6-4564-BC9D-291F3A11B1DA}">
      <dsp:nvSpPr>
        <dsp:cNvPr id="0" name=""/>
        <dsp:cNvSpPr/>
      </dsp:nvSpPr>
      <dsp:spPr>
        <a:xfrm>
          <a:off x="5140960" y="1398860"/>
          <a:ext cx="528320" cy="5283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1E813-599A-4AC2-B90E-E26FBE31D67B}">
      <dsp:nvSpPr>
        <dsp:cNvPr id="0" name=""/>
        <dsp:cNvSpPr/>
      </dsp:nvSpPr>
      <dsp:spPr>
        <a:xfrm>
          <a:off x="5084294" y="1196169"/>
          <a:ext cx="1918552" cy="375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r>
            <a:rPr lang="fr-FR" sz="2600" b="1" kern="1200" dirty="0"/>
            <a:t>spéculation</a:t>
          </a:r>
        </a:p>
      </dsp:txBody>
      <dsp:txXfrm>
        <a:off x="5084294" y="1196169"/>
        <a:ext cx="1918552" cy="37534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3844-002F-4650-B4BF-9D7B40D39404}">
      <dsp:nvSpPr>
        <dsp:cNvPr id="0" name=""/>
        <dsp:cNvSpPr/>
      </dsp:nvSpPr>
      <dsp:spPr>
        <a:xfrm>
          <a:off x="0" y="2379662"/>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Disposer d’une régulation permettant des  contrats de long terme fondés sur une base économique et prenant en compte l’intérêt général  </a:t>
          </a:r>
        </a:p>
      </dsp:txBody>
      <dsp:txXfrm>
        <a:off x="0" y="2379662"/>
        <a:ext cx="3286125" cy="1971675"/>
      </dsp:txXfrm>
    </dsp:sp>
    <dsp:sp modelId="{22BCACC4-D262-4F61-9E8E-F46C99E01EB5}">
      <dsp:nvSpPr>
        <dsp:cNvPr id="0" name=""/>
        <dsp:cNvSpPr/>
      </dsp:nvSpPr>
      <dsp:spPr>
        <a:xfrm>
          <a:off x="0" y="0"/>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Maitriser  la  demande</a:t>
          </a:r>
        </a:p>
        <a:p>
          <a:pPr marL="0" lvl="0" indent="0" algn="ctr" defTabSz="755650">
            <a:lnSpc>
              <a:spcPct val="90000"/>
            </a:lnSpc>
            <a:spcBef>
              <a:spcPct val="0"/>
            </a:spcBef>
            <a:spcAft>
              <a:spcPct val="35000"/>
            </a:spcAft>
            <a:buNone/>
          </a:pPr>
          <a:r>
            <a:rPr lang="fr-FR" sz="1700" kern="1200" dirty="0"/>
            <a:t>Sobriété,  efficience, durabilité </a:t>
          </a:r>
        </a:p>
        <a:p>
          <a:pPr marL="0" lvl="0" indent="0" algn="ctr" defTabSz="755650">
            <a:lnSpc>
              <a:spcPct val="90000"/>
            </a:lnSpc>
            <a:spcBef>
              <a:spcPct val="0"/>
            </a:spcBef>
            <a:spcAft>
              <a:spcPct val="35000"/>
            </a:spcAft>
            <a:buNone/>
          </a:pPr>
          <a:r>
            <a:rPr lang="fr-FR" sz="1700" kern="1200" dirty="0"/>
            <a:t>Accès  de l’électricité décarbonée au plus grand nombre</a:t>
          </a:r>
        </a:p>
      </dsp:txBody>
      <dsp:txXfrm>
        <a:off x="0" y="0"/>
        <a:ext cx="3286125" cy="1971675"/>
      </dsp:txXfrm>
    </dsp:sp>
    <dsp:sp modelId="{99C5BFCB-9136-4913-9425-A0F39464BA15}">
      <dsp:nvSpPr>
        <dsp:cNvPr id="0" name=""/>
        <dsp:cNvSpPr/>
      </dsp:nvSpPr>
      <dsp:spPr>
        <a:xfrm>
          <a:off x="7229475" y="2342308"/>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Réinterroger la pertinence de l’ intermittent  massif en préservant le renouvelable local intégré dans les territoires</a:t>
          </a:r>
        </a:p>
      </dsp:txBody>
      <dsp:txXfrm>
        <a:off x="7229475" y="2342308"/>
        <a:ext cx="3286125" cy="1971675"/>
      </dsp:txXfrm>
    </dsp:sp>
    <dsp:sp modelId="{1F6DF2B2-0EFF-4E74-9DF3-CC69075FDB85}">
      <dsp:nvSpPr>
        <dsp:cNvPr id="0" name=""/>
        <dsp:cNvSpPr/>
      </dsp:nvSpPr>
      <dsp:spPr>
        <a:xfrm>
          <a:off x="3614737" y="1212058"/>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Innover en intégrant conjointement toutes les incidences technologiques, environnementales, humaines, économiques, sociales, et sociétales</a:t>
          </a:r>
        </a:p>
        <a:p>
          <a:pPr marL="0" lvl="0" indent="0" algn="ctr" defTabSz="755650">
            <a:lnSpc>
              <a:spcPct val="90000"/>
            </a:lnSpc>
            <a:spcBef>
              <a:spcPct val="0"/>
            </a:spcBef>
            <a:spcAft>
              <a:spcPct val="35000"/>
            </a:spcAft>
            <a:buNone/>
          </a:pPr>
          <a:r>
            <a:rPr lang="fr-FR" sz="1700" kern="1200" dirty="0"/>
            <a:t> </a:t>
          </a:r>
        </a:p>
      </dsp:txBody>
      <dsp:txXfrm>
        <a:off x="3614737" y="1212058"/>
        <a:ext cx="3286125" cy="1971675"/>
      </dsp:txXfrm>
    </dsp:sp>
    <dsp:sp modelId="{6EBCA241-701A-487A-B2ED-4F348083ED5E}">
      <dsp:nvSpPr>
        <dsp:cNvPr id="0" name=""/>
        <dsp:cNvSpPr/>
      </dsp:nvSpPr>
      <dsp:spPr>
        <a:xfrm>
          <a:off x="7229475" y="63203"/>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Consolider la performance industrielle du pilotable décarboné </a:t>
          </a:r>
        </a:p>
        <a:p>
          <a:pPr marL="0" lvl="0" indent="0" algn="ctr" defTabSz="755650">
            <a:lnSpc>
              <a:spcPct val="90000"/>
            </a:lnSpc>
            <a:spcBef>
              <a:spcPct val="0"/>
            </a:spcBef>
            <a:spcAft>
              <a:spcPct val="35000"/>
            </a:spcAft>
            <a:buNone/>
          </a:pPr>
          <a:r>
            <a:rPr lang="fr-FR" sz="1700" kern="1200" dirty="0"/>
            <a:t>priorité 1 sûreté nucléaire</a:t>
          </a:r>
        </a:p>
        <a:p>
          <a:pPr marL="0" lvl="0" indent="0" algn="ctr" defTabSz="755650">
            <a:lnSpc>
              <a:spcPct val="90000"/>
            </a:lnSpc>
            <a:spcBef>
              <a:spcPct val="0"/>
            </a:spcBef>
            <a:spcAft>
              <a:spcPct val="35000"/>
            </a:spcAft>
            <a:buNone/>
          </a:pPr>
          <a:r>
            <a:rPr lang="fr-FR" sz="1700" kern="1200" dirty="0"/>
            <a:t>Renouveler à temps - EPR2</a:t>
          </a:r>
        </a:p>
      </dsp:txBody>
      <dsp:txXfrm>
        <a:off x="7229475" y="63203"/>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5F1DEA-0C2B-7604-248E-EBFE4D041FC9}"/>
              </a:ext>
            </a:extLst>
          </p:cNvPr>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E410E05-3BDF-4D66-5F50-7F23233D5819}"/>
              </a:ext>
            </a:extLst>
          </p:cNvPr>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7082CC8D-DC50-4C8B-A0CA-7DB492DA430B}" type="datetimeFigureOut">
              <a:rPr lang="fr-FR" smtClean="0"/>
              <a:t>04/03/2025</a:t>
            </a:fld>
            <a:endParaRPr lang="fr-FR"/>
          </a:p>
        </p:txBody>
      </p:sp>
      <p:sp>
        <p:nvSpPr>
          <p:cNvPr id="4" name="Espace réservé du pied de page 3">
            <a:extLst>
              <a:ext uri="{FF2B5EF4-FFF2-40B4-BE49-F238E27FC236}">
                <a16:creationId xmlns:a16="http://schemas.microsoft.com/office/drawing/2014/main" id="{0EAB3E55-54EA-B1E1-3698-76DC58B41003}"/>
              </a:ext>
            </a:extLst>
          </p:cNvPr>
          <p:cNvSpPr>
            <a:spLocks noGrp="1"/>
          </p:cNvSpPr>
          <p:nvPr>
            <p:ph type="ftr" sz="quarter" idx="2"/>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9CFAF64-8D8F-51B8-04A7-7B542FD085A2}"/>
              </a:ext>
            </a:extLst>
          </p:cNvPr>
          <p:cNvSpPr>
            <a:spLocks noGrp="1"/>
          </p:cNvSpPr>
          <p:nvPr>
            <p:ph type="sldNum" sz="quarter" idx="3"/>
          </p:nvPr>
        </p:nvSpPr>
        <p:spPr>
          <a:xfrm>
            <a:off x="3902075" y="9517063"/>
            <a:ext cx="2986088" cy="501650"/>
          </a:xfrm>
          <a:prstGeom prst="rect">
            <a:avLst/>
          </a:prstGeom>
        </p:spPr>
        <p:txBody>
          <a:bodyPr vert="horz" lIns="91440" tIns="45720" rIns="91440" bIns="45720" rtlCol="0" anchor="b"/>
          <a:lstStyle>
            <a:lvl1pPr algn="r">
              <a:defRPr sz="1200"/>
            </a:lvl1pPr>
          </a:lstStyle>
          <a:p>
            <a:fld id="{D5F8B2AF-B802-4788-8FEB-02616F4F5AE8}" type="slidenum">
              <a:rPr lang="fr-FR" smtClean="0"/>
              <a:t>‹N°›</a:t>
            </a:fld>
            <a:endParaRPr lang="fr-FR"/>
          </a:p>
        </p:txBody>
      </p:sp>
    </p:spTree>
    <p:extLst>
      <p:ext uri="{BB962C8B-B14F-4D97-AF65-F5344CB8AC3E}">
        <p14:creationId xmlns:p14="http://schemas.microsoft.com/office/powerpoint/2010/main" val="353398960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2:26.266"/>
    </inkml:context>
    <inkml:brush xml:id="br0">
      <inkml:brushProperty name="width" value="0.05" units="cm"/>
      <inkml:brushProperty name="height" value="0.05" units="cm"/>
      <inkml:brushProperty name="color" value="#E71224"/>
    </inkml:brush>
  </inkml:definitions>
  <inkml:trace contextRef="#ctx0" brushRef="#br0">0 1 24575,'6'0'0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7:03.805"/>
    </inkml:context>
    <inkml:brush xml:id="br0">
      <inkml:brushProperty name="width" value="0.05" units="cm"/>
      <inkml:brushProperty name="height" value="0.05" units="cm"/>
    </inkml:brush>
  </inkml:definitions>
  <inkml:trace contextRef="#ctx0" brushRef="#br0">0 667 24575,'1'0'0,"-1"-1"0,0 0 0,1 0 0,-1 0 0,1 1 0,-1-1 0,1 0 0,-1 1 0,1-1 0,-1 0 0,1 1 0,0-1 0,-1 1 0,1-1 0,0 1 0,-1-1 0,1 1 0,0 0 0,0-1 0,0 1 0,-1 0 0,2-1 0,24-6 0,-21 6 0,55-13 0,105-10 0,67 11 0,-147 9 0,1311-32 0,13 36 0,-614 2 0,-548-14 0,7 1 0,-237 10 0,1-1 0,-1 0 0,0-1 0,18-6 0,6-1 0,139-32 0,169-33 0,-254 59 0,169-6 0,406 8 0,-579 12 0,678-28 0,-448 1 0,332-20 0,157 43 0,-439 9 0,-265-4 0,179-26 0,-179 13 0,-54 8 0,0-2 0,52-14 0,459-115 0,-513 131 0,0 2 0,92 6 0,-40 1 0,78-3-1365,-161 0-5461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7:06.381"/>
    </inkml:context>
    <inkml:brush xml:id="br0">
      <inkml:brushProperty name="width" value="0.05" units="cm"/>
      <inkml:brushProperty name="height" value="0.05" units="cm"/>
    </inkml:brush>
  </inkml:definitions>
  <inkml:trace contextRef="#ctx0" brushRef="#br0">710 49 24575,'-9'0'0,"0"-2"0,0 1 0,0-2 0,0 1 0,0-1 0,-14-7 0,-31-8 0,23 14 0,0 0 0,-1 3 0,0 0 0,1 2 0,-1 1 0,1 2 0,0 1 0,0 2 0,0 0 0,-35 15 0,53-17 0,1 0 0,0 1 0,1 1 0,-1 0 0,1 0 0,1 1 0,-1 0 0,1 1 0,1 0 0,-1 1 0,2 0 0,-1 0 0,2 1 0,-1 0 0,1 1 0,1-1 0,0 1 0,1 1 0,0-1 0,1 1 0,0-1 0,1 1 0,0 0 0,1 1 0,1-1 0,0 20 0,1-22 0,0-1 0,1 1 0,1 0 0,-1-1 0,1 0 0,1 1 0,0-1 0,6 12 0,-6-16 0,0 0 0,1 0 0,0-1 0,0 1 0,0-1 0,0 0 0,1 0 0,0-1 0,0 1 0,1-1 0,-1 0 0,1 0 0,0-1 0,7 4 0,21 7 0,1-1 0,0-1 0,1-2 0,1-2 0,69 7 0,187-8 0,-229-7 0,-59 0 0,0-1 0,0 1 0,0-1 0,0 0 0,-1 0 0,1 0 0,0-1 0,0 0 0,-1 0 0,1 0 0,-1 0 0,1-1 0,-1 1 0,0-1 0,7-6 0,-5 2 0,-1 1 0,0 0 0,0-1 0,0 0 0,-1 0 0,0-1 0,-1 1 0,6-15 0,-2-2 0,-2 0 0,0-1 0,-2 1 0,0-1 0,-2-37 0,-1 43 0,0 1 0,0 0 0,-6-33 0,5 46 0,-1-1 0,1 1 0,-1 0 0,0 0 0,0 0 0,-1 0 0,0 0 0,1 0 0,-2 1 0,1 0 0,0-1 0,-1 1 0,-6-6 0,-4-1-227,1 1-1,-1 0 1,-1 1-1,0 0 1,-25-10-1,23 13-6598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7:08.848"/>
    </inkml:context>
    <inkml:brush xml:id="br0">
      <inkml:brushProperty name="width" value="0.05" units="cm"/>
      <inkml:brushProperty name="height" value="0.05" units="cm"/>
    </inkml:brush>
  </inkml:definitions>
  <inkml:trace contextRef="#ctx0" brushRef="#br0">1 1 24575,'18'46'0,"52"411"0,-63-399 0,9 170 0,-16-184 0,-1 5 0,1-1 0,14 83 0,-10-107-682,1 40-1,-5-45-6143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7:11.147"/>
    </inkml:context>
    <inkml:brush xml:id="br0">
      <inkml:brushProperty name="width" value="0.05" units="cm"/>
      <inkml:brushProperty name="height" value="0.05" units="cm"/>
    </inkml:brush>
  </inkml:definitions>
  <inkml:trace contextRef="#ctx0" brushRef="#br0">25 1 24575,'-1'0'0,"1"0"0,-1 0 0,0 1 0,0-1 0,1 0 0,-1 1 0,0-1 0,0 1 0,1-1 0,-1 1 0,0-1 0,1 1 0,-1-1 0,1 1 0,-1-1 0,1 1 0,-1 0 0,1 0 0,-1-1 0,1 1 0,0 0 0,-1 0 0,1-1 0,0 1 0,0 0 0,-1 0 0,1 1 0,-4 26 0,4-25 0,-5 322 0,7-178 0,-2 372-1365,0-500-5461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7:13.376"/>
    </inkml:context>
    <inkml:brush xml:id="br0">
      <inkml:brushProperty name="width" value="0.05" units="cm"/>
      <inkml:brushProperty name="height" value="0.05" units="cm"/>
    </inkml:brush>
  </inkml:definitions>
  <inkml:trace contextRef="#ctx0" brushRef="#br0">0 86 24575,'3'1'0,"-1"-1"0,1 1 0,-1 0 0,1 0 0,-1 1 0,0-1 0,1 0 0,-1 1 0,0-1 0,0 1 0,3 3 0,16 10 0,131 35 0,-134-44 0,-1 0 0,1-1 0,1-1 0,-1 0 0,32 1 0,98-5 0,-65-2 0,-73 1 0,-1 1 0,0-1 0,0-1 0,0 1 0,0-1 0,0-1 0,-1 0 0,1 0 0,-1-1 0,0 0 0,13-8 0,-11 5 0,0-2 0,0 1 0,0-1 0,-1 0 0,0-1 0,-1 0 0,11-17 0,-16 22-170,-1 0-1,1-1 0,-1 1 1,0 0-1,-1-1 0,1 1 1,1-12-1,-1 0-6655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30:48.051"/>
    </inkml:context>
    <inkml:brush xml:id="br0">
      <inkml:brushProperty name="width" value="0.05" units="cm"/>
      <inkml:brushProperty name="height" value="0.05" units="cm"/>
    </inkml:brush>
  </inkml:definitions>
  <inkml:trace contextRef="#ctx0" brushRef="#br0">1 2550 24575,'0'-3'0,"1"1"0,-1-1 0,1 0 0,0 1 0,0-1 0,0 0 0,0 1 0,0-1 0,1 1 0,-1 0 0,1-1 0,-1 1 0,1 0 0,0 0 0,0 0 0,0 0 0,0 0 0,0 0 0,3-1 0,2-4 0,177-148 0,22-16 0,1500-1197-2392,-1286 1022 2307,-267 213 2344,130-126-2041,-275 251-218,-3 2 0,0 0 0,0 0 0,0 1 0,1 0 0,0 0 0,0 0 0,0 1 0,0 0 0,11-5 0,-11 11-1365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30:54.208"/>
    </inkml:context>
    <inkml:brush xml:id="br0">
      <inkml:brushProperty name="width" value="0.05" units="cm"/>
      <inkml:brushProperty name="height" value="0.05" units="cm"/>
    </inkml:brush>
  </inkml:definitions>
  <inkml:trace contextRef="#ctx0" brushRef="#br0">24 1 24575,'0'9'0,"0"0"0,0-1 0,0 1 0,1-1 0,0 1 0,4 15 0,-4-21 0,1 0 0,-1 0 0,1 0 0,0 0 0,0 0 0,0 0 0,0-1 0,1 1 0,-1-1 0,1 0 0,-1 1 0,1-1 0,0 0 0,0 0 0,0-1 0,0 1 0,0-1 0,4 2 0,0 0 0,1-1 0,0 0 0,-1 0 0,1 0 0,9 0 0,-14-2 0,0 0 0,0 0 0,0 0 0,0 0 0,0 0 0,0 0 0,0-1 0,0 1 0,0-1 0,-1 0 0,1 0 0,0 0 0,0 0 0,-1-1 0,1 1 0,3-4 0,-5 5 0,-1-1 0,1 0 0,-1 1 0,1-1 0,-1 0 0,0 1 0,1-1 0,-1 0 0,0 0 0,0 0 0,0 1 0,1-1 0,-1 0 0,0 0 0,0 0 0,0 1 0,0-1 0,0 0 0,-1 0 0,1 0 0,0 1 0,0-1 0,0 0 0,-1 0 0,1 1 0,0-1 0,-1 0 0,1 0 0,-1 1 0,1-1 0,-1 0 0,1 1 0,-1-1 0,1 1 0,-1-1 0,1 1 0,-1-1 0,0 1 0,1-1 0,-1 1 0,0 0 0,0-1 0,1 1 0,-2-1 0,-35-15 0,11 7 0,20 5 0,0 2 0,-1-1 0,0 1 0,1 0 0,-1 0 0,0 1 0,0 0 0,0 0 0,0 1 0,0 0 0,-8 1 0,14-1 0,-1 1 0,1-1 0,0 1 0,0-1 0,0 1 0,-1-1 0,1 1 0,0 0 0,0 0 0,0 0 0,0 0 0,0 0 0,0 0 0,0 0 0,1 0 0,-1 0 0,0 0 0,1 0 0,-1 0 0,0 1 0,1-1 0,-1 0 0,1 0 0,0 1 0,-1-1 0,1 0 0,0 1 0,0-1 0,0 0 0,0 1 0,0-1 0,0 0 0,0 1 0,1-1 0,-1 0 0,0 1 0,1-1 0,-1 0 0,1 0 0,-1 1 0,2 1 0,0 1 0,0 0 0,0-1 0,0 1 0,1 0 0,-1-1 0,1 1 0,0-1 0,0 0 0,0 0 0,1 0 0,5 4 0,-2-4 0,0-1 0,0 0 0,0 0 0,1-1 0,-1 0 0,0 0 0,0-1 0,1 0 0,-1 0 0,0 0 0,1-1 0,9-3 0,-14 4 0,0-1 0,0 0 0,0 0 0,0 0 0,0-1 0,0 1 0,0-1 0,0 0 0,0 0 0,-1 0 0,1 0 0,-1 0 0,3-3 0,-4 4 0,0-1 0,0 0 0,0 1 0,0-1 0,-1 0 0,1 0 0,0 0 0,-1 0 0,1 0 0,-1 0 0,0 0 0,0 0 0,0 0 0,0 0 0,0 0 0,0 0 0,0 0 0,-1 0 0,1 0 0,-1 0 0,1 0 0,-1 1 0,-1-3 0,1 2 0,0 0 0,0 0 0,0 0 0,-1 0 0,1 0 0,0 1 0,-1-1 0,0 0 0,1 1 0,-1 0 0,0-1 0,0 1 0,0 0 0,0 0 0,0 0 0,0 0 0,0 0 0,0 0 0,0 1 0,0-1 0,-1 1 0,1-1 0,0 1 0,0 0 0,-1 0 0,1 0 0,0 0 0,0 0 0,-1 0 0,1 1 0,-3 0 0,3 0 0,0-1 0,0 1 0,0-1 0,1 1 0,-1 0 0,0-1 0,0 1 0,0 0 0,1 0 0,-1 0 0,1 0 0,-1 1 0,1-1 0,-1 0 0,1 1 0,0-1 0,-1 1 0,1-1 0,0 1 0,0 0 0,0 0 0,0-1 0,1 1 0,-1 0 0,0 0 0,1 0 0,-1 0 0,1 0 0,0 0 0,0-1 0,-1 1 0,1 0 0,1 0 0,-1 0 0,0 3 0,2-2 0,-1-1 0,0 0 0,0 0 0,1 0 0,-1 0 0,1-1 0,0 1 0,0 0 0,-1 0 0,1-1 0,0 0 0,0 1 0,0-1 0,1 0 0,-1 0 0,0 0 0,0 0 0,1 0 0,-1 0 0,0-1 0,1 1 0,-1-1 0,1 0 0,2 0 0,-1 1 0,-1-1 0,0 1 0,0-1 0,1 0 0,-1 0 0,0 0 0,1-1 0,-1 1 0,0-1 0,1 0 0,-1 0 0,0 0 0,0 0 0,0-1 0,0 1 0,0-1 0,3-2 0,-5 2 0,0 1 0,0-1 0,0 1 0,-1-1 0,1 1 0,-1-1 0,1 0 0,-1 1 0,1-1 0,-1 0 0,0 1 0,0-1 0,0 0 0,0 1 0,0-1 0,0 0 0,-1 1 0,1-1 0,0 0 0,-1 1 0,0-1 0,1 1 0,-1-1 0,0 1 0,0-1 0,1 1 0,-1-1 0,0 1 0,-1 0 0,1-1 0,-2-1 0,-3-3 0,0-1 0,0 2 0,-1-1 0,-13-9 0,13 11 0,0 0 0,-1 0 0,1 1 0,-1 0 0,0 0 0,0 1 0,0 0 0,0 0 0,0 1 0,-10 0 0,16 1 0,-1 0 0,1 0 0,-1 0 0,1 0 0,-1 1 0,1-1 0,0 1 0,-1 0 0,1-1 0,0 1 0,0 0 0,-1 1 0,1-1 0,0 0 0,0 1 0,0-1 0,1 1 0,-1-1 0,0 1 0,0 0 0,1 0 0,-1 0 0,1 0 0,0 0 0,0 0 0,-1 0 0,1 0 0,0 0 0,1 1 0,-1-1 0,0 0 0,1 1 0,-1-1 0,1 1 0,0-1 0,0 0 0,0 1 0,0 2 0,0-3 0,0 0 0,0 0 0,1 0 0,-1 0 0,0 0 0,1 0 0,-1 0 0,1 0 0,0 0 0,0-1 0,0 1 0,0 0 0,0 0 0,0-1 0,0 1 0,0-1 0,1 1 0,-1-1 0,3 2 0,0 0 0,0 0 0,0 0 0,1-1 0,-1 1 0,1-1 0,-1-1 0,9 3 0,4 0 0,0-1 0,0-1 0,26 1 0,-30-2 0,-9-1 0,0 1 0,0-1 0,0 1 0,0-1 0,0-1 0,0 1 0,0 0 0,0-1 0,0 0 0,0 0 0,7-3 0,-11 4 0,0 0 0,1 0 0,-1 0 0,0 0 0,0-1 0,0 1 0,0 0 0,0 0 0,0 0 0,0 0 0,0-1 0,0 1 0,0 0 0,0 0 0,0 0 0,0 0 0,0-1 0,0 1 0,0 0 0,0 0 0,0 0 0,0 0 0,0-1 0,0 1 0,0 0 0,0 0 0,0 0 0,0 0 0,0-1 0,0 1 0,0 0 0,-1 0 0,1 0 0,0 0 0,0 0 0,0-1 0,0 1 0,0 0 0,0 0 0,-1 0 0,1 0 0,0 0 0,0 0 0,0 0 0,0 0 0,-13-5 0,-12 0 0,23 5-31,0 0-1,1 0 0,-1 0 0,0 0 0,0 0 1,1 1-1,-1-1 0,0 1 0,0-1 1,1 1-1,-1-1 0,1 1 0,-1 0 1,0 0-1,1 0 0,0 0 0,-1 0 1,1 0-1,-1 0 0,1 1 0,0-1 1,0 0-1,0 1 0,0-1 0,0 1 1,0-1-1,0 1 0,0-1 0,1 1 1,-1 0-1,1-1 0,-1 1 0,1 0 1,0-1-1,-1 1 0,1 0 0,0 0 1,0 0-1,0-1 0,0 1 0,1 0 1,-1 2-1,3 9-6794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31:34.038"/>
    </inkml:context>
    <inkml:brush xml:id="br0">
      <inkml:brushProperty name="width" value="0.05" units="cm"/>
      <inkml:brushProperty name="height" value="0.05" units="cm"/>
    </inkml:brush>
  </inkml:definitions>
  <inkml:trace contextRef="#ctx0" brushRef="#br0">0 0 24575,'3'1'0,"-1"1"0,0-1 0,0 1 0,-1 0 0,1 0 0,0-1 0,-1 1 0,1 0 0,-1 0 0,1 0 0,-1 1 0,0-1 0,0 0 0,0 0 0,1 5 0,6 7 0,45 72 0,75 109 0,496 716 0,-563-822 0,-33-51 0,40 75 0,17 32 0,-39-71 0,-32-50 0,1 0 0,1-1 0,1-1 0,26 25 0,-37-41-170,-1 1-1,0-1 0,0 1 1,0 0-1,-1 0 0,0 0 1,5 13-1,-4-6-6655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31:40.198"/>
    </inkml:context>
    <inkml:brush xml:id="br0">
      <inkml:brushProperty name="width" value="0.05" units="cm"/>
      <inkml:brushProperty name="height" value="0.05" units="cm"/>
    </inkml:brush>
  </inkml:definitions>
  <inkml:trace contextRef="#ctx0" brushRef="#br0">97 18 24575,'-1'0'0,"0"0"0,-1 1 0,1-1 0,-1 1 0,1-1 0,0 1 0,-1-1 0,1 1 0,0-1 0,0 1 0,0 0 0,-1 0 0,1 0 0,0 0 0,0 0 0,0 0 0,0 0 0,0 0 0,1 0 0,-1 0 0,0 1 0,0-1 0,1 0 0,-1 0 0,1 1 0,-1 1 0,0-3 0,1 1 0,0 0 0,0 0 0,-1 0 0,1 0 0,0 0 0,0 0 0,0 0 0,0 0 0,0 0 0,0 0 0,0 0 0,0 0 0,1 0 0,-1-1 0,0 1 0,0 0 0,1 0 0,-1 0 0,1 0 0,-1 0 0,1-1 0,-1 1 0,1 0 0,-1 0 0,1-1 0,0 1 0,-1 0 0,1-1 0,0 1 0,0-1 0,0 1 0,-1-1 0,1 1 0,0-1 0,0 1 0,0-1 0,0 0 0,1 1 0,2-1 0,-1 1 0,1-1 0,-1 0 0,1 0 0,-1 0 0,1-1 0,-1 1 0,0-1 0,1 0 0,-1 0 0,1 0 0,-1 0 0,0 0 0,0-1 0,3-1 0,0-1 0,-1 1 0,0-1 0,0 0 0,0 0 0,0-1 0,-1 0 0,6-6 0,-10 10 0,1 0 0,-1 0 0,1 1 0,-1-1 0,1 0 0,-1 0 0,1 0 0,-1 0 0,0 0 0,0 0 0,1-1 0,-1 2 0,0-1 0,0 1 0,0-1 0,0 1 0,0 0 0,0-1 0,0 1 0,-1 0 0,1-1 0,0 1 0,0 0 0,0 0 0,0-1 0,0 1 0,-1 0 0,1-1 0,0 1 0,0 0 0,-1 0 0,1-1 0,0 1 0,-1 0 0,0-1 0,0 1 0,0-1 0,0 1 0,0 0 0,0 0 0,0 0 0,0-1 0,0 1 0,0 0 0,0 0 0,0 0 0,0 1 0,0-1 0,0 0 0,0 0 0,0 0 0,0 1 0,0-1 0,-2 1 0,-4 3 0,-1 1 0,1-1 0,-12 11 0,-12 7 0,9-12 0,18-8 0,-1-1 0,1 1 0,0 0 0,1 0 0,-1 1 0,-6 4 0,-1 1 0,-5 4 0,15-11 0,1 0 0,-1-1 0,0 1 0,1 0 0,-1 0 0,1-1 0,-1 1 0,1 0 0,-1 0 0,1 0 0,0 0 0,-1-1 0,1 1 0,0 0 0,-1 2 0,1-2 0,1-1 0,-1 1 0,0-1 0,0 1 0,1 0 0,-1-1 0,0 1 0,1-1 0,-1 1 0,0-1 0,1 1 0,-1-1 0,1 1 0,-1-1 0,1 0 0,-1 1 0,1-1 0,-1 0 0,1 1 0,-1-1 0,1 0 0,0 0 0,-1 1 0,1-1 0,-1 0 0,1 0 0,0 0 0,-1 0 0,2 0 0,19 1 0,-17-1 0,1-1 0,-1 0 0,0 0 0,0 0 0,0-1 0,0 0 0,7-3 0,26-20 0,-12 7 0,-21 16 0,-1 0 0,1-1 0,-1 0 0,0 0 0,0 0 0,3-4 0,-5 7 0,-1-1 0,0 1 0,1-1 0,-1 1 0,0-1 0,0 1 0,1-1 0,-1 1 0,0-1 0,0 1 0,0-1 0,0 1 0,1-1 0,-1 0 0,0 1 0,0-1 0,0 1 0,0-1 0,-1 1 0,1-1 0,0 0 0,0 0 0,-1 0 0,0 1 0,1-1 0,-1 0 0,1 1 0,-1-1 0,0 1 0,0-1 0,1 1 0,-1 0 0,0-1 0,0 1 0,1-1 0,-1 1 0,0 0 0,0 0 0,0 0 0,0 0 0,-1-1 0,0 1 0,0 0 0,-1-1 0,1 1 0,0 0 0,0 0 0,-1 0 0,1 1 0,0-1 0,0 0 0,-1 1 0,1-1 0,0 1 0,0 0 0,0 0 0,0 0 0,-3 2 0,0 1 0,0 0 0,1 0 0,-1 1 0,-5 8 0,8-10 0,-1 0 0,-1 0 0,1 0 0,0-1 0,-7 5 0,7-5 0,0 0 0,0 0 0,0 1 0,0-1 0,1 1 0,-1 0 0,-2 3 0,4-4-114,-1 0 1,0 0-1,1 0 0,-1 0 0,0 0 1,0 0-1,0 0 0,0-1 0,-1 1 1,1-1-1,-4 2 0,-2 1-6712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3.27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6:38.774"/>
    </inkml:context>
    <inkml:brush xml:id="br0">
      <inkml:brushProperty name="width" value="0.05" units="cm"/>
      <inkml:brushProperty name="height" value="0.05" units="cm"/>
    </inkml:brush>
  </inkml:definitions>
  <inkml:trace contextRef="#ctx0" brushRef="#br0">1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4.40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5.954"/>
    </inkml:context>
    <inkml:brush xml:id="br0">
      <inkml:brushProperty name="width" value="0.05" units="cm"/>
      <inkml:brushProperty name="height" value="0.05" units="cm"/>
      <inkml:brushProperty name="color" value="#E71224"/>
    </inkml:brush>
  </inkml:definitions>
  <inkml:trace contextRef="#ctx0" brushRef="#br0">1 1 24575,'3'0'0,"6"0"0,0 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7.067"/>
    </inkml:context>
    <inkml:brush xml:id="br0">
      <inkml:brushProperty name="width" value="0.05" units="cm"/>
      <inkml:brushProperty name="height" value="0.05" units="cm"/>
      <inkml:brushProperty name="color" value="#E71224"/>
    </inkml:brush>
  </inkml:definitions>
  <inkml:trace contextRef="#ctx0" brushRef="#br0">0 40 24575,'0'-4'0,"0"-5"0,0-4 0,0 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9.648"/>
    </inkml:context>
    <inkml:brush xml:id="br0">
      <inkml:brushProperty name="width" value="0.05" units="cm"/>
      <inkml:brushProperty name="height" value="0.05" units="cm"/>
      <inkml:brushProperty name="color" value="#E71224"/>
    </inkml:brush>
  </inkml:definitions>
  <inkml:trace contextRef="#ctx0" brushRef="#br0">1 0 24575,'0'4'0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7.791"/>
    </inkml:context>
    <inkml:brush xml:id="br0">
      <inkml:brushProperty name="width" value="0.05" units="cm"/>
      <inkml:brushProperty name="height" value="0.05" units="cm"/>
      <inkml:brushProperty name="color" value="#E71224"/>
    </inkml:brush>
  </inkml:definitions>
  <inkml:trace contextRef="#ctx0" brushRef="#br0">1 32 24575,'0'-5'0,"0"-8"0,0 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9.371"/>
    </inkml:context>
    <inkml:brush xml:id="br0">
      <inkml:brushProperty name="width" value="0.05" units="cm"/>
      <inkml:brushProperty name="height" value="0.05" units="cm"/>
      <inkml:brushProperty name="color" value="#E71224"/>
    </inkml:brush>
  </inkml:definitions>
  <inkml:trace contextRef="#ctx0" brushRef="#br0">0 32 24575,'0'-5'0,"0"-8"0,0 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1.985"/>
    </inkml:context>
    <inkml:brush xml:id="br0">
      <inkml:brushProperty name="width" value="0.05" units="cm"/>
      <inkml:brushProperty name="height" value="0.05" units="cm"/>
      <inkml:brushProperty name="color" value="#E71224"/>
    </inkml:brush>
  </inkml:definitions>
  <inkml:trace contextRef="#ctx0" brushRef="#br0">0 6 24575,'0'-6'0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270"/>
    </inkml:context>
    <inkml:brush xml:id="br0">
      <inkml:brushProperty name="width" value="0.05" units="cm"/>
      <inkml:brushProperty name="height" value="0.05" units="cm"/>
      <inkml:brushProperty name="color" value="#E71224"/>
    </inkml:brush>
  </inkml:definitions>
  <inkml:trace contextRef="#ctx0" brushRef="#br0">5 0 24575,'-5'0'0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697"/>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0.100"/>
    </inkml:context>
    <inkml:brush xml:id="br0">
      <inkml:brushProperty name="width" value="0.05" units="cm"/>
      <inkml:brushProperty name="height" value="0.05" units="cm"/>
      <inkml:brushProperty name="color" value="#E71224"/>
    </inkml:brush>
  </inkml:definitions>
  <inkml:trace contextRef="#ctx0" brushRef="#br0">153 63 24575,'-5'-5'0,"-7"-2"0,-8 0 0,1-4 0,-3 0 0,-2 1 0,-3 3 0,4 3-8191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6:39.597"/>
    </inkml:context>
    <inkml:brush xml:id="br0">
      <inkml:brushProperty name="width" value="0.05" units="cm"/>
      <inkml:brushProperty name="height" value="0.05" units="cm"/>
    </inkml:brush>
  </inkml:definitions>
  <inkml:trace contextRef="#ctx0" brushRef="#br0">1 1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1.13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1T17:51:53.358"/>
    </inkml:context>
    <inkml:brush xml:id="br0">
      <inkml:brushProperty name="width" value="0.05" units="cm"/>
      <inkml:brushProperty name="height" value="0.05" units="cm"/>
      <inkml:brushProperty name="color" value="#E71224"/>
    </inkml:brush>
  </inkml:definitions>
  <inkml:trace contextRef="#ctx0" brushRef="#br0">281 1 24575,'171'0'0,"733"6"0,-6 41 0,-610-11 0,-242-28 0,-1 3 0,0 1 0,0 2 0,44 19 0,-16 0 0,-1 2 0,118 76 0,-160-89 0,-2-1 0,0 2 0,-2 1 0,-1 2 0,-1-1 0,-2 2 0,-1 0 0,21 38 0,-22-28 0,-2 3 0,-2-2 0,-3 2 0,-1 0 0,10 69 0,-17-50 0,-2 0 0,-4 0 0,-12 83 0,-12-4 0,-7-2 0,-63 164 0,-154 250 0,145-347 0,-176 324 0,248-475 0,-3-3 0,-81 89 0,-104 75 0,162-160 0,-32 26 0,-3-3 0,-4-4 0,-117 66 0,-67 38 0,29-15 0,184-121 0,-28 16 0,3 4 0,-87 72 0,-211 223 0,294-271 0,60-54 0,2 0 0,-36 44 0,-25 26 0,58-71-1365,26-23-5461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1T17:51:57.144"/>
    </inkml:context>
    <inkml:brush xml:id="br0">
      <inkml:brushProperty name="width" value="0.05" units="cm"/>
      <inkml:brushProperty name="height" value="0.05" units="cm"/>
      <inkml:brushProperty name="color" value="#E71224"/>
    </inkml:brush>
  </inkml:definitions>
  <inkml:trace contextRef="#ctx0" brushRef="#br0">160 1 24575,'-1'29'0,"-9"49"0,5-47 0,-2 37 0,7-30 0,0-15 0,-5 40 0,4-55 0,-1 1 0,0-1 0,-1 0 0,0 0 0,0-1 0,-1 1 0,0 0 0,-7 9 0,-24 47 0,11-17 0,18-34 0,0 0 0,0 1 0,1-1 0,1 1 0,0 0 0,1 0 0,1 0 0,0 0 0,0 27 0,2-39 0,0-1 0,0 1 0,0 0 0,1 0 0,-1 0 0,0-1 0,1 1 0,-1 0 0,1 0 0,0-1 0,0 1 0,-1-1 0,1 1 0,0 0 0,0-1 0,3 3 0,-3-3 0,0 0 0,0-1 0,0 1 0,1-1 0,-1 1 0,0-1 0,0 1 0,1-1 0,-1 0 0,0 1 0,1-1 0,-1 0 0,0 0 0,1 0 0,-1 0 0,0 0 0,3-1 0,6-2 0,0 0 0,0-1 0,-1 0 0,0 0 0,10-7 0,14-6 0,57-16 0,-17 5 0,124-30 0,-97 43-369,0 5-1,175 4 0,-259 6 114,3 0-6570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9:15:54.646"/>
    </inkml:context>
    <inkml:brush xml:id="br0">
      <inkml:brushProperty name="width" value="0.05" units="cm"/>
      <inkml:brushProperty name="height" value="0.05" units="cm"/>
    </inkml:brush>
  </inkml:definitions>
  <inkml:trace contextRef="#ctx0" brushRef="#br0">0 508 24575,'326'-15'0,"-140"3"0,88-3 0,83-5-323,239-15-1153,1416-64 468,-1344 94 842,-328 4 490,-205-4 517,-1-6-1,261-56 1,243-119-714,-612 178-127,0 1 0,1 1 0,-1 1 0,1 1 0,0 2 0,1 0 0,-1 2 0,0 1 0,37 6 0,505 79 0,50 7 0,-21-60 0,-99-33 0,237-3 0,-412-11 0,373-65 0,-515 44-11,-114 19-327,0 4-1,1 2 1,90-1-1,-146 12-6487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9:16:46.972"/>
    </inkml:context>
    <inkml:brush xml:id="br0">
      <inkml:brushProperty name="width" value="0.05" units="cm"/>
      <inkml:brushProperty name="height" value="0.05" units="cm"/>
    </inkml:brush>
  </inkml:definitions>
  <inkml:trace contextRef="#ctx0" brushRef="#br0">0 667 24575,'1'0'0,"-1"-1"0,0 0 0,1 0 0,-1 0 0,1 1 0,-1-1 0,1 0 0,-1 1 0,1-1 0,-1 0 0,1 1 0,0-1 0,-1 1 0,1-1 0,0 1 0,-1-1 0,1 1 0,0 0 0,0-1 0,0 1 0,-1 0 0,2-1 0,24-6 0,-21 6 0,55-13 0,105-10 0,67 11 0,-147 9 0,1311-32 0,13 36 0,-614 2 0,-548-14 0,7 1 0,-237 10 0,1-1 0,-1 0 0,0-1 0,18-6 0,6-1 0,139-32 0,169-33 0,-254 59 0,169-6 0,406 8 0,-579 12 0,678-28 0,-448 1 0,332-20 0,157 43 0,-439 9 0,-265-4 0,179-26 0,-179 13 0,-54 8 0,0-2 0,52-14 0,459-115 0,-513 131 0,0 2 0,92 6 0,-40 1 0,78-3-1365,-161 0-5461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9:16:46.973"/>
    </inkml:context>
    <inkml:brush xml:id="br0">
      <inkml:brushProperty name="width" value="0.05" units="cm"/>
      <inkml:brushProperty name="height" value="0.05" units="cm"/>
    </inkml:brush>
  </inkml:definitions>
  <inkml:trace contextRef="#ctx0" brushRef="#br0">710 49 24575,'-9'0'0,"0"-2"0,0 1 0,0-2 0,0 1 0,0-1 0,-14-7 0,-31-8 0,23 14 0,0 0 0,-1 3 0,0 0 0,1 2 0,-1 1 0,1 2 0,0 1 0,0 2 0,0 0 0,-35 15 0,53-17 0,1 0 0,0 1 0,1 1 0,-1 0 0,1 0 0,1 1 0,-1 0 0,1 1 0,1 0 0,-1 1 0,2 0 0,-1 0 0,2 1 0,-1 0 0,1 1 0,1-1 0,0 1 0,1 1 0,0-1 0,1 1 0,0-1 0,1 1 0,0 0 0,1 1 0,1-1 0,0 20 0,1-22 0,0-1 0,1 1 0,1 0 0,-1-1 0,1 0 0,1 1 0,0-1 0,6 12 0,-6-16 0,0 0 0,1 0 0,0-1 0,0 1 0,0-1 0,0 0 0,1 0 0,0-1 0,0 1 0,1-1 0,-1 0 0,1 0 0,0-1 0,7 4 0,21 7 0,1-1 0,0-1 0,1-2 0,1-2 0,69 7 0,187-8 0,-229-7 0,-59 0 0,0-1 0,0 1 0,0-1 0,0 0 0,-1 0 0,1 0 0,0-1 0,0 0 0,-1 0 0,1 0 0,-1 0 0,1-1 0,-1 1 0,0-1 0,7-6 0,-5 2 0,-1 1 0,0 0 0,0-1 0,0 0 0,-1 0 0,0-1 0,-1 1 0,6-15 0,-2-2 0,-2 0 0,0-1 0,-2 1 0,0-1 0,-2-37 0,-1 43 0,0 1 0,0 0 0,-6-33 0,5 46 0,-1-1 0,1 1 0,-1 0 0,0 0 0,0 0 0,-1 0 0,0 0 0,1 0 0,-2 1 0,1 0 0,0-1 0,-1 1 0,-6-6 0,-4-1-227,1 1-1,-1 0 1,-1 1-1,0 0 1,-25-10-1,23 13-6598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9:16:46.974"/>
    </inkml:context>
    <inkml:brush xml:id="br0">
      <inkml:brushProperty name="width" value="0.05" units="cm"/>
      <inkml:brushProperty name="height" value="0.05" units="cm"/>
    </inkml:brush>
  </inkml:definitions>
  <inkml:trace contextRef="#ctx0" brushRef="#br0">1 1 24575,'18'46'0,"52"411"0,-63-399 0,9 170 0,-16-184 0,-1 5 0,1-1 0,14 83 0,-10-107-682,1 40-1,-5-45-6143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9:16:46.975"/>
    </inkml:context>
    <inkml:brush xml:id="br0">
      <inkml:brushProperty name="width" value="0.05" units="cm"/>
      <inkml:brushProperty name="height" value="0.05" units="cm"/>
    </inkml:brush>
  </inkml:definitions>
  <inkml:trace contextRef="#ctx0" brushRef="#br0">25 1 24575,'-1'0'0,"1"0"0,-1 0 0,0 1 0,0-1 0,1 0 0,-1 1 0,0-1 0,0 1 0,1-1 0,-1 1 0,0-1 0,1 1 0,-1-1 0,1 1 0,-1-1 0,1 1 0,-1 0 0,1 0 0,-1-1 0,1 1 0,0 0 0,-1 0 0,1-1 0,0 1 0,0 0 0,-1 0 0,1 1 0,-4 26 0,4-25 0,-5 322 0,7-178 0,-2 372-1365,0-500-5461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9:16:46.976"/>
    </inkml:context>
    <inkml:brush xml:id="br0">
      <inkml:brushProperty name="width" value="0.05" units="cm"/>
      <inkml:brushProperty name="height" value="0.05" units="cm"/>
    </inkml:brush>
  </inkml:definitions>
  <inkml:trace contextRef="#ctx0" brushRef="#br0">0 86 24575,'3'1'0,"-1"-1"0,1 1 0,-1 0 0,1 0 0,-1 1 0,0-1 0,1 0 0,-1 1 0,0-1 0,0 1 0,3 3 0,16 10 0,131 35 0,-134-44 0,-1 0 0,1-1 0,1-1 0,-1 0 0,32 1 0,98-5 0,-65-2 0,-73 1 0,-1 1 0,0-1 0,0-1 0,0 1 0,0-1 0,0-1 0,-1 0 0,1 0 0,-1-1 0,0 0 0,13-8 0,-11 5 0,0-2 0,0 1 0,0-1 0,-1 0 0,0-1 0,-1 0 0,11-17 0,-16 22-170,-1 0-1,1-1 0,-1 1 1,0 0-1,-1-1 0,1 1 1,1-12-1,-1 0-6655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3.27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6:40.516"/>
    </inkml:context>
    <inkml:brush xml:id="br0">
      <inkml:brushProperty name="width" value="0.05" units="cm"/>
      <inkml:brushProperty name="height" value="0.05" units="cm"/>
    </inkml:brush>
  </inkml:definitions>
  <inkml:trace contextRef="#ctx0" brushRef="#br0">0 4 24575,'0'-4'0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4.40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5.954"/>
    </inkml:context>
    <inkml:brush xml:id="br0">
      <inkml:brushProperty name="width" value="0.05" units="cm"/>
      <inkml:brushProperty name="height" value="0.05" units="cm"/>
      <inkml:brushProperty name="color" value="#E71224"/>
    </inkml:brush>
  </inkml:definitions>
  <inkml:trace contextRef="#ctx0" brushRef="#br0">1 1 24575,'3'0'0,"6"0"0,0 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7.067"/>
    </inkml:context>
    <inkml:brush xml:id="br0">
      <inkml:brushProperty name="width" value="0.05" units="cm"/>
      <inkml:brushProperty name="height" value="0.05" units="cm"/>
      <inkml:brushProperty name="color" value="#E71224"/>
    </inkml:brush>
  </inkml:definitions>
  <inkml:trace contextRef="#ctx0" brushRef="#br0">0 40 24575,'0'-4'0,"0"-5"0,0-4 0,0 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9.648"/>
    </inkml:context>
    <inkml:brush xml:id="br0">
      <inkml:brushProperty name="width" value="0.05" units="cm"/>
      <inkml:brushProperty name="height" value="0.05" units="cm"/>
      <inkml:brushProperty name="color" value="#E71224"/>
    </inkml:brush>
  </inkml:definitions>
  <inkml:trace contextRef="#ctx0" brushRef="#br0">1 0 24575,'0'4'0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7.791"/>
    </inkml:context>
    <inkml:brush xml:id="br0">
      <inkml:brushProperty name="width" value="0.05" units="cm"/>
      <inkml:brushProperty name="height" value="0.05" units="cm"/>
      <inkml:brushProperty name="color" value="#E71224"/>
    </inkml:brush>
  </inkml:definitions>
  <inkml:trace contextRef="#ctx0" brushRef="#br0">1 32 24575,'0'-5'0,"0"-8"0,0 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9.371"/>
    </inkml:context>
    <inkml:brush xml:id="br0">
      <inkml:brushProperty name="width" value="0.05" units="cm"/>
      <inkml:brushProperty name="height" value="0.05" units="cm"/>
      <inkml:brushProperty name="color" value="#E71224"/>
    </inkml:brush>
  </inkml:definitions>
  <inkml:trace contextRef="#ctx0" brushRef="#br0">0 32 24575,'0'-5'0,"0"-8"0,0 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1.985"/>
    </inkml:context>
    <inkml:brush xml:id="br0">
      <inkml:brushProperty name="width" value="0.05" units="cm"/>
      <inkml:brushProperty name="height" value="0.05" units="cm"/>
      <inkml:brushProperty name="color" value="#E71224"/>
    </inkml:brush>
  </inkml:definitions>
  <inkml:trace contextRef="#ctx0" brushRef="#br0">0 6 24575,'0'-6'0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270"/>
    </inkml:context>
    <inkml:brush xml:id="br0">
      <inkml:brushProperty name="width" value="0.05" units="cm"/>
      <inkml:brushProperty name="height" value="0.05" units="cm"/>
      <inkml:brushProperty name="color" value="#E71224"/>
    </inkml:brush>
  </inkml:definitions>
  <inkml:trace contextRef="#ctx0" brushRef="#br0">5 0 24575,'-5'0'0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697"/>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0.100"/>
    </inkml:context>
    <inkml:brush xml:id="br0">
      <inkml:brushProperty name="width" value="0.05" units="cm"/>
      <inkml:brushProperty name="height" value="0.05" units="cm"/>
      <inkml:brushProperty name="color" value="#E71224"/>
    </inkml:brush>
  </inkml:definitions>
  <inkml:trace contextRef="#ctx0" brushRef="#br0">153 63 24575,'-5'-5'0,"-7"-2"0,-8 0 0,1-4 0,-3 0 0,-2 1 0,-3 3 0,4 3-8191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6:41.747"/>
    </inkml:context>
    <inkml:brush xml:id="br0">
      <inkml:brushProperty name="width" value="0.05" units="cm"/>
      <inkml:brushProperty name="height" value="0.05" units="cm"/>
    </inkml:brush>
  </inkml:definitions>
  <inkml:trace contextRef="#ctx0" brushRef="#br0">0 1 24575,'0'0'-8191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1.13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6:45.564"/>
    </inkml:context>
    <inkml:brush xml:id="br0">
      <inkml:brushProperty name="width" value="0.05" units="cm"/>
      <inkml:brushProperty name="height" value="0.05" units="cm"/>
    </inkml:brush>
  </inkml:definitions>
  <inkml:trace contextRef="#ctx0" brushRef="#br0">0 4 24575,'0'-3'0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6:48.813"/>
    </inkml:context>
    <inkml:brush xml:id="br0">
      <inkml:brushProperty name="width" value="0.05" units="cm"/>
      <inkml:brushProperty name="height" value="0.05" units="cm"/>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6:49.683"/>
    </inkml:context>
    <inkml:brush xml:id="br0">
      <inkml:brushProperty name="width" value="0.05" units="cm"/>
      <inkml:brushProperty name="height" value="0.05" units="cm"/>
    </inkml:brush>
  </inkml:definitions>
  <inkml:trace contextRef="#ctx0" brushRef="#br0">0 1 24575,'0'3'0,"0"6"0,0 5 0,0 3 0,0 3 0,0 2 0,0 1 0,0 0 0,0 0 0,0-4-8191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6:58.750"/>
    </inkml:context>
    <inkml:brush xml:id="br0">
      <inkml:brushProperty name="width" value="0.05" units="cm"/>
      <inkml:brushProperty name="height" value="0.05" units="cm"/>
    </inkml:brush>
  </inkml:definitions>
  <inkml:trace contextRef="#ctx0" brushRef="#br0">0 506 24575,'326'-15'0,"-140"3"0,88-3 0,83-5-323,239-15-1153,1416-64 468,-1344 94 842,-328 4 490,-205-4 517,-1-6-1,261-56 1,243-119-714,-612 178-127,0 1 0,1 1 0,-1 1 0,1 1 0,0 2 0,1 0 0,-1 2 0,0 1 0,37 6 0,505 79 0,50 7 0,-21-60 0,-99-33 0,237-3 0,-412-11 0,373-65 0,-515 44-11,-114 19-327,0 4-1,1 2 1,90-1-1,-146 12-6487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28FC5C26-A024-4253-98F5-417A427C492D}" type="datetimeFigureOut">
              <a:rPr lang="fr-FR" smtClean="0"/>
              <a:t>04/03/2025</a:t>
            </a:fld>
            <a:endParaRPr lang="fr-FR"/>
          </a:p>
        </p:txBody>
      </p:sp>
      <p:sp>
        <p:nvSpPr>
          <p:cNvPr id="4" name="Espace réservé de l'image des diapositive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8975" y="4821238"/>
            <a:ext cx="5511800" cy="39449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17063"/>
            <a:ext cx="2986088" cy="501650"/>
          </a:xfrm>
          <a:prstGeom prst="rect">
            <a:avLst/>
          </a:prstGeom>
        </p:spPr>
        <p:txBody>
          <a:bodyPr vert="horz" lIns="91440" tIns="45720" rIns="91440" bIns="45720" rtlCol="0" anchor="b"/>
          <a:lstStyle>
            <a:lvl1pPr algn="r">
              <a:defRPr sz="1200"/>
            </a:lvl1pPr>
          </a:lstStyle>
          <a:p>
            <a:fld id="{CF84A65E-B445-4305-9AEB-B61D056BBA31}" type="slidenum">
              <a:rPr lang="fr-FR" smtClean="0"/>
              <a:t>‹N°›</a:t>
            </a:fld>
            <a:endParaRPr lang="fr-FR"/>
          </a:p>
        </p:txBody>
      </p:sp>
    </p:spTree>
    <p:extLst>
      <p:ext uri="{BB962C8B-B14F-4D97-AF65-F5344CB8AC3E}">
        <p14:creationId xmlns:p14="http://schemas.microsoft.com/office/powerpoint/2010/main" val="198468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1.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df.fr/sites/groupe/files/2022-03/edf-urd-rapport-financier-annuel-2021-fr-v2.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customXml" Target="../ink/ink47.xml"/><Relationship Id="rId13" Type="http://schemas.openxmlformats.org/officeDocument/2006/relationships/customXml" Target="../ink/ink50.xml"/><Relationship Id="rId3" Type="http://schemas.openxmlformats.org/officeDocument/2006/relationships/customXml" Target="../ink/ink44.xml"/><Relationship Id="rId7" Type="http://schemas.openxmlformats.org/officeDocument/2006/relationships/image" Target="../media/image1.png"/><Relationship Id="rId12" Type="http://schemas.openxmlformats.org/officeDocument/2006/relationships/image" Target="../media/image70.png"/><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customXml" Target="../ink/ink46.xml"/><Relationship Id="rId11" Type="http://schemas.openxmlformats.org/officeDocument/2006/relationships/customXml" Target="../ink/ink49.xml"/><Relationship Id="rId5" Type="http://schemas.openxmlformats.org/officeDocument/2006/relationships/customXml" Target="../ink/ink45.xml"/><Relationship Id="rId10" Type="http://schemas.openxmlformats.org/officeDocument/2006/relationships/image" Target="../media/image21.png"/><Relationship Id="rId4" Type="http://schemas.openxmlformats.org/officeDocument/2006/relationships/image" Target="../media/image60.png"/><Relationship Id="rId9" Type="http://schemas.openxmlformats.org/officeDocument/2006/relationships/customXml" Target="../ink/ink48.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customXml" Target="../ink/ink30.xml"/><Relationship Id="rId3" Type="http://schemas.openxmlformats.org/officeDocument/2006/relationships/customXml" Target="../ink/ink24.xml"/><Relationship Id="rId7" Type="http://schemas.openxmlformats.org/officeDocument/2006/relationships/image" Target="../media/image1.png"/><Relationship Id="rId12" Type="http://schemas.openxmlformats.org/officeDocument/2006/relationships/image" Target="../media/image70.png"/><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customXml" Target="../ink/ink26.xml"/><Relationship Id="rId11" Type="http://schemas.openxmlformats.org/officeDocument/2006/relationships/customXml" Target="../ink/ink29.xml"/><Relationship Id="rId5" Type="http://schemas.openxmlformats.org/officeDocument/2006/relationships/customXml" Target="../ink/ink25.xml"/><Relationship Id="rId10" Type="http://schemas.openxmlformats.org/officeDocument/2006/relationships/image" Target="../media/image21.png"/><Relationship Id="rId4" Type="http://schemas.openxmlformats.org/officeDocument/2006/relationships/image" Target="../media/image60.png"/><Relationship Id="rId9" Type="http://schemas.openxmlformats.org/officeDocument/2006/relationships/customXml" Target="../ink/ink28.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re.fr/Documents/Deliberations/Decision/evaluation-des-charges-de-service-public-de-l-energie-pour-2023"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a:t>
            </a:fld>
            <a:endParaRPr lang="fr-FR" dirty="0"/>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69F2DE2A-D6CF-DE23-E311-D922238EFDFD}"/>
                  </a:ext>
                </a:extLst>
              </p14:cNvPr>
              <p14:cNvContentPartPr/>
              <p14:nvPr/>
            </p14:nvContentPartPr>
            <p14:xfrm>
              <a:off x="1136520" y="4989857"/>
              <a:ext cx="2520" cy="360"/>
            </p14:xfrm>
          </p:contentPart>
        </mc:Choice>
        <mc:Fallback xmlns="">
          <p:pic>
            <p:nvPicPr>
              <p:cNvPr id="5" name="Encre 4">
                <a:extLst>
                  <a:ext uri="{FF2B5EF4-FFF2-40B4-BE49-F238E27FC236}">
                    <a16:creationId xmlns:a16="http://schemas.microsoft.com/office/drawing/2014/main" id="{69F2DE2A-D6CF-DE23-E311-D922238EFDFD}"/>
                  </a:ext>
                </a:extLst>
              </p:cNvPr>
              <p:cNvPicPr/>
              <p:nvPr/>
            </p:nvPicPr>
            <p:blipFill>
              <a:blip r:embed="rId4"/>
              <a:stretch>
                <a:fillRect/>
              </a:stretch>
            </p:blipFill>
            <p:spPr>
              <a:xfrm>
                <a:off x="1127520" y="4981217"/>
                <a:ext cx="20160" cy="18000"/>
              </a:xfrm>
              <a:prstGeom prst="rect">
                <a:avLst/>
              </a:prstGeom>
            </p:spPr>
          </p:pic>
        </mc:Fallback>
      </mc:AlternateContent>
    </p:spTree>
    <p:extLst>
      <p:ext uri="{BB962C8B-B14F-4D97-AF65-F5344CB8AC3E}">
        <p14:creationId xmlns:p14="http://schemas.microsoft.com/office/powerpoint/2010/main" val="114855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monde ne peut pas se permettre un nouveau Tchernobyl ou Fukushima</a:t>
            </a:r>
          </a:p>
          <a:p>
            <a:r>
              <a:rPr lang="fr-FR" b="1" dirty="0" err="1"/>
              <a:t>Role</a:t>
            </a:r>
            <a:r>
              <a:rPr lang="fr-FR" b="1" dirty="0"/>
              <a:t> AIEA, gouvernemental WANO, évaluation </a:t>
            </a:r>
            <a:r>
              <a:rPr lang="fr-FR" b="1" dirty="0" err="1"/>
              <a:t>croissée</a:t>
            </a:r>
            <a:r>
              <a:rPr lang="fr-FR" b="1" dirty="0"/>
              <a:t> entre pairs , dans une communauté mondiale, mise en place après Tchernobyl, </a:t>
            </a:r>
          </a:p>
          <a:p>
            <a:endParaRPr lang="fr-FR" b="1" dirty="0"/>
          </a:p>
          <a:p>
            <a:r>
              <a:rPr lang="fr-FR" b="1" dirty="0"/>
              <a:t>Séparation nucléaire civil et militaire</a:t>
            </a:r>
          </a:p>
          <a:p>
            <a:endParaRPr lang="fr-FR" b="1" dirty="0"/>
          </a:p>
          <a:p>
            <a:r>
              <a:rPr lang="fr-FR" b="1" dirty="0"/>
              <a:t>Propulsion navale civile déjà en Russie, projets aux US (</a:t>
            </a:r>
            <a:r>
              <a:rPr lang="fr-FR" b="1" dirty="0" err="1"/>
              <a:t>cf</a:t>
            </a:r>
            <a:r>
              <a:rPr lang="fr-FR" b="1" dirty="0"/>
              <a:t> Bill Gates qui s’y intéresse)</a:t>
            </a:r>
          </a:p>
          <a:p>
            <a:endParaRPr lang="fr-FR" b="1" dirty="0"/>
          </a:p>
          <a:p>
            <a:endParaRPr lang="fr-FR" b="1" dirty="0"/>
          </a:p>
          <a:p>
            <a:endParaRPr lang="fr-FR" b="1" dirty="0"/>
          </a:p>
          <a:p>
            <a:r>
              <a:rPr lang="fr-FR" b="1" dirty="0"/>
              <a:t>Réacteurs de troisième génération </a:t>
            </a:r>
            <a:r>
              <a:rPr lang="fr-FR" dirty="0"/>
              <a:t>( sûreté renforcée et absence d’impact durable pour population et territoire ) </a:t>
            </a:r>
          </a:p>
          <a:p>
            <a:pPr lvl="1"/>
            <a:r>
              <a:rPr lang="fr-FR" dirty="0"/>
              <a:t>Grande puissance ( type EPR </a:t>
            </a:r>
            <a:r>
              <a:rPr lang="fr-FR" dirty="0" err="1"/>
              <a:t>Taishan</a:t>
            </a:r>
            <a:r>
              <a:rPr lang="fr-FR" dirty="0"/>
              <a:t> 12 , OEL 3, Fla3, </a:t>
            </a:r>
            <a:r>
              <a:rPr lang="fr-FR" dirty="0" err="1"/>
              <a:t>Hinckley</a:t>
            </a:r>
            <a:r>
              <a:rPr lang="fr-FR" dirty="0"/>
              <a:t> Point C) et petits réacteurs (SMR type </a:t>
            </a:r>
            <a:r>
              <a:rPr lang="fr-FR" dirty="0" err="1"/>
              <a:t>Nuward</a:t>
            </a:r>
            <a:r>
              <a:rPr lang="fr-FR" dirty="0"/>
              <a:t> issus de la propulsion navale et autres innovations)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33</a:t>
            </a:fld>
            <a:endParaRPr lang="fr-FR"/>
          </a:p>
        </p:txBody>
      </p:sp>
    </p:spTree>
    <p:extLst>
      <p:ext uri="{BB962C8B-B14F-4D97-AF65-F5344CB8AC3E}">
        <p14:creationId xmlns:p14="http://schemas.microsoft.com/office/powerpoint/2010/main" val="162125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Gouvenance</a:t>
            </a:r>
            <a:r>
              <a:rPr lang="fr-FR" sz="1200" dirty="0"/>
              <a:t> publique, un démarche </a:t>
            </a:r>
            <a:r>
              <a:rPr lang="fr-FR" sz="1200" dirty="0" err="1"/>
              <a:t>deengagement</a:t>
            </a:r>
            <a:r>
              <a:rPr lang="fr-FR" sz="1200" dirty="0"/>
              <a:t> pluriannuel, territoire engage sur </a:t>
            </a:r>
            <a:r>
              <a:rPr lang="fr-FR" sz="1200" dirty="0" err="1"/>
              <a:t>plusierus</a:t>
            </a:r>
            <a:r>
              <a:rPr lang="fr-FR" sz="1200" dirty="0"/>
              <a:t> </a:t>
            </a:r>
            <a:r>
              <a:rPr lang="fr-FR" sz="1200" dirty="0" err="1"/>
              <a:t>siéelce,s</a:t>
            </a:r>
            <a:r>
              <a:rPr lang="fr-FR" sz="1200" dirty="0"/>
              <a:t> concernent le </a:t>
            </a:r>
            <a:r>
              <a:rPr lang="fr-FR" sz="1200" dirty="0" err="1"/>
              <a:t>niveai</a:t>
            </a:r>
            <a:r>
              <a:rPr lang="fr-FR" sz="1200" dirty="0"/>
              <a:t> </a:t>
            </a:r>
            <a:r>
              <a:rPr lang="fr-FR" sz="1200" dirty="0" err="1"/>
              <a:t>loacal</a:t>
            </a:r>
            <a:r>
              <a:rPr lang="fr-FR" sz="1200" dirty="0"/>
              <a:t> </a:t>
            </a:r>
            <a:r>
              <a:rPr lang="fr-FR" sz="1200" dirty="0" err="1"/>
              <a:t>terriorei</a:t>
            </a:r>
            <a:r>
              <a:rPr lang="fr-FR" sz="1200" dirty="0"/>
              <a:t> d’accueil, les élus et les partenaires </a:t>
            </a:r>
            <a:r>
              <a:rPr lang="fr-FR" sz="1200" dirty="0" err="1"/>
              <a:t>sociao</a:t>
            </a:r>
            <a:r>
              <a:rPr lang="fr-FR" sz="1200" dirty="0"/>
              <a:t> </a:t>
            </a:r>
            <a:r>
              <a:rPr lang="fr-FR" sz="1200" dirty="0" err="1"/>
              <a:t>économqies</a:t>
            </a:r>
            <a:r>
              <a:rPr lang="fr-FR" sz="1200" dirty="0"/>
              <a:t>, </a:t>
            </a:r>
            <a:r>
              <a:rPr lang="fr-FR" sz="1200"/>
              <a:t>le national,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exemple Flamanville 12, sur quelques dizaines d’ha, alimentation en électricité de Bretagne et Normandie réunies)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sûreté en priorité une,</a:t>
            </a:r>
            <a:r>
              <a:rPr lang="fr-FR" dirty="0"/>
              <a:t> de la conception à l’exploitation, puis à la déconstruction, conditionne performance, transparence et acceptabilité durable</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en compte du retour d’expérience de </a:t>
            </a:r>
            <a:r>
              <a:rPr lang="fr-FR" sz="1200" dirty="0" err="1"/>
              <a:t>Three</a:t>
            </a:r>
            <a:r>
              <a:rPr lang="fr-FR" sz="1200" dirty="0"/>
              <a:t> Mile Island aux US ( 1979 – interface homme machine et prise en compte de l’erreur humaine), de Tchernobyl en Ukraine en 1986 ( valorisation de la place de l’homme et culture de sûreté) , et de Fukushima au Japon en 2011 ( prise en compte des agressions naturelles exceptionnelles)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35</a:t>
            </a:fld>
            <a:endParaRPr lang="fr-FR"/>
          </a:p>
        </p:txBody>
      </p:sp>
    </p:spTree>
    <p:extLst>
      <p:ext uri="{BB962C8B-B14F-4D97-AF65-F5344CB8AC3E}">
        <p14:creationId xmlns:p14="http://schemas.microsoft.com/office/powerpoint/2010/main" val="2334659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lvl="1"/>
            <a:r>
              <a:rPr lang="fr-FR" dirty="0"/>
              <a:t>Cout intègre déconstruction et déchets  nucléaires 64,8 </a:t>
            </a:r>
            <a:r>
              <a:rPr lang="fr-FR" dirty="0" err="1"/>
              <a:t>MEuro</a:t>
            </a:r>
            <a:r>
              <a:rPr lang="fr-FR" dirty="0"/>
              <a:t> provisionnés </a:t>
            </a:r>
            <a:r>
              <a:rPr lang="fr-FR" dirty="0" err="1"/>
              <a:t>cf</a:t>
            </a:r>
            <a:r>
              <a:rPr lang="fr-FR" dirty="0"/>
              <a:t> p398</a:t>
            </a:r>
          </a:p>
          <a:p>
            <a:pPr marL="457200" lvl="1" indent="0">
              <a:buNone/>
            </a:pPr>
            <a:r>
              <a:rPr lang="fr-FR" dirty="0">
                <a:hlinkClick r:id="rId3"/>
              </a:rPr>
              <a:t>https://www.edf.fr/sites/groupe/files/2022-03/edf-urd-rapport-financier-annuel-2021-fr-v2.pdf</a:t>
            </a:r>
            <a:endParaRPr lang="fr-FR" dirty="0"/>
          </a:p>
          <a:p>
            <a:pPr lvl="1"/>
            <a:endParaRPr lang="fr-FR"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pour la part de production nucléaire (100 TWh) mise à disposition des concurrents d’EDF, + 20 </a:t>
            </a:r>
            <a:r>
              <a:rPr lang="fr-FR" dirty="0" err="1"/>
              <a:t>Twh</a:t>
            </a:r>
            <a:r>
              <a:rPr lang="fr-FR" dirty="0"/>
              <a:t> à 46,2 euro le MWh en 2022, </a:t>
            </a:r>
            <a:r>
              <a:rPr lang="fr-FR" b="1" dirty="0"/>
              <a:t>prix et volume en cours d’actualisation pour 2023</a:t>
            </a:r>
          </a:p>
          <a:p>
            <a:pPr lvl="1"/>
            <a:endParaRPr lang="fr-FR" dirty="0"/>
          </a:p>
          <a:p>
            <a:pPr lvl="2"/>
            <a:r>
              <a:rPr lang="fr-FR" dirty="0"/>
              <a:t>surcoût EPR Flamanville 3, bénéficie du retour d’expérience de </a:t>
            </a:r>
            <a:r>
              <a:rPr lang="fr-FR" dirty="0" err="1"/>
              <a:t>Taishan</a:t>
            </a:r>
            <a:r>
              <a:rPr lang="fr-FR" dirty="0"/>
              <a:t> 1 et 2 en Chine, et de </a:t>
            </a:r>
            <a:r>
              <a:rPr lang="fr-FR" dirty="0" err="1"/>
              <a:t>Olkiluoto</a:t>
            </a:r>
            <a:r>
              <a:rPr lang="fr-FR" dirty="0"/>
              <a:t> 3 en Finlande désormais à pleine puissance. </a:t>
            </a:r>
            <a:r>
              <a:rPr lang="fr-FR" b="1" dirty="0"/>
              <a:t>Débat Public EPR2 à partir du 27 octobre 2022</a:t>
            </a:r>
            <a:r>
              <a:rPr lang="fr-FR" dirty="0"/>
              <a:t> </a:t>
            </a:r>
          </a:p>
          <a:p>
            <a:pPr lvl="2"/>
            <a:r>
              <a:rPr lang="fr-FR" dirty="0" err="1"/>
              <a:t>Hinckley</a:t>
            </a:r>
            <a:r>
              <a:rPr lang="fr-FR" dirty="0"/>
              <a:t> Point C , Référence du CFD (</a:t>
            </a:r>
            <a:r>
              <a:rPr lang="fr-FR" i="1" dirty="0" err="1"/>
              <a:t>Contract</a:t>
            </a:r>
            <a:r>
              <a:rPr lang="fr-FR" i="1" dirty="0"/>
              <a:t> for </a:t>
            </a:r>
            <a:r>
              <a:rPr lang="fr-FR" i="1" dirty="0" err="1"/>
              <a:t>Difference</a:t>
            </a:r>
            <a:r>
              <a:rPr lang="fr-FR" dirty="0"/>
              <a:t>) </a:t>
            </a:r>
            <a:r>
              <a:rPr lang="fr-FR" b="1" dirty="0">
                <a:effectLst/>
                <a:latin typeface="Arial" panose="020B0604020202020204" pitchFamily="34" charset="0"/>
              </a:rPr>
              <a:t>92,50 £2012/MWh sur 35 ans</a:t>
            </a:r>
            <a:endParaRPr lang="fr-FR" b="1" dirty="0"/>
          </a:p>
          <a:p>
            <a:pPr lvl="1"/>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EPR 2 : </a:t>
            </a:r>
            <a:r>
              <a:rPr lang="fr-FR" dirty="0" err="1"/>
              <a:t>cf</a:t>
            </a:r>
            <a:r>
              <a:rPr lang="fr-FR" dirty="0"/>
              <a:t> dossier débat public à partir du 27 octobre 2022, pour 60 ans et plus de durée d’exploitation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Préserver diversification de l’origine d’approvisionnement de l’uranium </a:t>
            </a:r>
            <a:r>
              <a:rPr lang="fr-FR" dirty="0"/>
              <a:t>(quelques pour cents sur le prix du MWh nucléaire) et la fermeture du cycle de combustible avec demain, la filière rapide (aberration de la décision d’arrêter la recherche sur le rapide et l’abandon du Programme Astrid)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diversification d’approvisionnement est sur </a:t>
            </a:r>
            <a:r>
              <a:rPr lang="fr-FR" b="1" dirty="0"/>
              <a:t>plusieurs continents</a:t>
            </a:r>
            <a:r>
              <a:rPr lang="fr-FR" dirty="0"/>
              <a:t>, Afrique, mais aussi Asie, Océanie, Amérique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36</a:t>
            </a:fld>
            <a:endParaRPr lang="fr-FR"/>
          </a:p>
        </p:txBody>
      </p:sp>
    </p:spTree>
    <p:extLst>
      <p:ext uri="{BB962C8B-B14F-4D97-AF65-F5344CB8AC3E}">
        <p14:creationId xmlns:p14="http://schemas.microsoft.com/office/powerpoint/2010/main" val="712154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42</a:t>
            </a:fld>
            <a:endParaRPr lang="fr-FR"/>
          </a:p>
        </p:txBody>
      </p:sp>
    </p:spTree>
    <p:extLst>
      <p:ext uri="{BB962C8B-B14F-4D97-AF65-F5344CB8AC3E}">
        <p14:creationId xmlns:p14="http://schemas.microsoft.com/office/powerpoint/2010/main" val="454571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A91A0-6123-DBE4-588C-29A617E3E0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B7041C-EA0A-1521-C4B8-30CEC4C910A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75EACBB-8426-2F4D-3F08-5EB333F8CBEB}"/>
              </a:ext>
            </a:extLst>
          </p:cNvPr>
          <p:cNvSpPr>
            <a:spLocks noGrp="1"/>
          </p:cNvSpPr>
          <p:nvPr>
            <p:ph type="body" idx="1"/>
          </p:nvPr>
        </p:nvSpPr>
        <p:spPr/>
        <p:txBody>
          <a:bodyPr/>
          <a:lstStyle/>
          <a:p>
            <a:pPr lvl="2"/>
            <a:r>
              <a:rPr lang="fr-FR" dirty="0"/>
              <a:t>Nécessité de l’isolation thermique des bâtiments (en hiver – 1 degré, consommation + 2400 MW), importance de la </a:t>
            </a:r>
            <a:r>
              <a:rPr lang="fr-FR" b="1" dirty="0"/>
              <a:t>maîtrise de la consommation et de l’effacement des pointes</a:t>
            </a:r>
            <a:r>
              <a:rPr lang="fr-FR" dirty="0"/>
              <a:t>, prévoir le développement des véhicules électriques avec stockage batteries locales dont l’effet peut être neutre</a:t>
            </a:r>
          </a:p>
          <a:p>
            <a:pPr lvl="2"/>
            <a:endParaRPr lang="fr-FR" dirty="0"/>
          </a:p>
          <a:p>
            <a:pPr lvl="2"/>
            <a:r>
              <a:rPr lang="fr-FR" dirty="0" err="1"/>
              <a:t>Penetration</a:t>
            </a:r>
            <a:r>
              <a:rPr lang="fr-FR" dirty="0"/>
              <a:t> croissante de l’électricité dans l’économie, mais maitre de la </a:t>
            </a:r>
            <a:r>
              <a:rPr lang="fr-FR" dirty="0" err="1"/>
              <a:t>consomamtion</a:t>
            </a:r>
            <a:r>
              <a:rPr lang="fr-FR" dirty="0"/>
              <a:t> énergétique, conduit à stabilisation de la demande en électrique, . On n’est plus sur des taux de croissance à deux </a:t>
            </a:r>
            <a:r>
              <a:rPr lang="fr-FR" dirty="0" err="1"/>
              <a:t>chifrfres</a:t>
            </a:r>
            <a:r>
              <a:rPr lang="fr-FR" dirty="0"/>
              <a:t>, </a:t>
            </a:r>
            <a:r>
              <a:rPr lang="fr-FR" dirty="0" err="1"/>
              <a:t>meme</a:t>
            </a:r>
            <a:r>
              <a:rPr lang="fr-FR" dirty="0"/>
              <a:t> pas à un chiffre. En Franc et en Europe</a:t>
            </a:r>
          </a:p>
          <a:p>
            <a:pPr lvl="2"/>
            <a:endParaRPr lang="fr-FR" dirty="0"/>
          </a:p>
          <a:p>
            <a:pPr lvl="2"/>
            <a:r>
              <a:rPr lang="fr-FR" dirty="0"/>
              <a:t>Le monde sur un demi </a:t>
            </a:r>
            <a:r>
              <a:rPr lang="fr-FR" dirty="0" err="1"/>
              <a:t>siecle</a:t>
            </a:r>
            <a:r>
              <a:rPr lang="fr-FR" dirty="0"/>
              <a:t>, de 1973 à maintenant, , la population mondiale a pratiquement  doublé en passant de 4 à 8  milliards d’habitant. La demande en énergie a </a:t>
            </a:r>
            <a:r>
              <a:rPr lang="fr-FR" dirty="0" err="1"/>
              <a:t>égalment</a:t>
            </a:r>
            <a:r>
              <a:rPr lang="fr-FR" dirty="0"/>
              <a:t> un peu plus que doublé. </a:t>
            </a:r>
          </a:p>
          <a:p>
            <a:pPr lvl="2"/>
            <a:r>
              <a:rPr lang="fr-FR" dirty="0"/>
              <a:t>La demande en électricité a quant à elle été multipliée par 4, illustrant la pénétration croissante de l’électricité dans l’économie mondiale. </a:t>
            </a:r>
          </a:p>
          <a:p>
            <a:pPr lvl="2"/>
            <a:endParaRPr lang="fr-FR" dirty="0"/>
          </a:p>
          <a:p>
            <a:pPr lvl="2"/>
            <a:r>
              <a:rPr lang="fr-FR" dirty="0"/>
              <a:t>La demande en électricité de la Chine en 2017 , 6302 TWh, avec 1,4 milliards d’habitants, dépassaient la demande mondiale d’électricité de 1973 Alors que la </a:t>
            </a:r>
            <a:r>
              <a:rPr lang="fr-FR" dirty="0" err="1"/>
              <a:t>popualtion</a:t>
            </a:r>
            <a:r>
              <a:rPr lang="fr-FR" dirty="0"/>
              <a:t> mondiale était de de 3milliards 900 millions d’</a:t>
            </a:r>
            <a:r>
              <a:rPr lang="fr-FR" dirty="0" err="1"/>
              <a:t>ahbitants</a:t>
            </a:r>
            <a:r>
              <a:rPr lang="fr-FR" dirty="0"/>
              <a:t>. </a:t>
            </a:r>
          </a:p>
          <a:p>
            <a:pPr lvl="2"/>
            <a:endParaRPr lang="fr-FR" dirty="0"/>
          </a:p>
          <a:p>
            <a:pPr lvl="2"/>
            <a:endParaRPr lang="fr-FR" dirty="0"/>
          </a:p>
          <a:p>
            <a:pPr lvl="2"/>
            <a:endParaRPr lang="fr-FR" dirty="0"/>
          </a:p>
          <a:p>
            <a:pPr lvl="2"/>
            <a:r>
              <a:rPr lang="fr-FR" b="1" dirty="0"/>
              <a:t>Compteur Linky</a:t>
            </a:r>
            <a:r>
              <a:rPr lang="fr-FR" dirty="0"/>
              <a:t>, présent dans 35 millions de points de consommation en France, permet de connaitre précisément sa consommation, de </a:t>
            </a:r>
            <a:r>
              <a:rPr lang="fr-FR" b="1" dirty="0"/>
              <a:t>savoir la modérer, d’éviter tout gaspillage</a:t>
            </a:r>
          </a:p>
          <a:p>
            <a:endParaRPr lang="fr-FR" dirty="0"/>
          </a:p>
        </p:txBody>
      </p:sp>
      <p:sp>
        <p:nvSpPr>
          <p:cNvPr id="4" name="Espace réservé du numéro de diapositive 3">
            <a:extLst>
              <a:ext uri="{FF2B5EF4-FFF2-40B4-BE49-F238E27FC236}">
                <a16:creationId xmlns:a16="http://schemas.microsoft.com/office/drawing/2014/main" id="{5337A4A4-DD63-9930-FBBD-4B7D30CD58CF}"/>
              </a:ext>
            </a:extLst>
          </p:cNvPr>
          <p:cNvSpPr>
            <a:spLocks noGrp="1"/>
          </p:cNvSpPr>
          <p:nvPr>
            <p:ph type="sldNum" sz="quarter" idx="5"/>
          </p:nvPr>
        </p:nvSpPr>
        <p:spPr/>
        <p:txBody>
          <a:bodyPr/>
          <a:lstStyle/>
          <a:p>
            <a:fld id="{CF84A65E-B445-4305-9AEB-B61D056BBA31}" type="slidenum">
              <a:rPr lang="fr-FR" smtClean="0"/>
              <a:t>50</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80E20D07-4CB6-0AE2-6F72-93DEE47B63BC}"/>
                  </a:ext>
                </a:extLst>
              </p14:cNvPr>
              <p14:cNvContentPartPr/>
              <p14:nvPr/>
            </p14:nvContentPartPr>
            <p14:xfrm>
              <a:off x="1851147" y="5802142"/>
              <a:ext cx="360" cy="11520"/>
            </p14:xfrm>
          </p:contentPart>
        </mc:Choice>
        <mc:Fallback xmlns="">
          <p:pic>
            <p:nvPicPr>
              <p:cNvPr id="5" name="Encre 4">
                <a:extLst>
                  <a:ext uri="{FF2B5EF4-FFF2-40B4-BE49-F238E27FC236}">
                    <a16:creationId xmlns:a16="http://schemas.microsoft.com/office/drawing/2014/main" id="{F9007135-F920-4C6A-6FFE-95F91EC66DA4}"/>
                  </a:ext>
                </a:extLst>
              </p:cNvPr>
              <p:cNvPicPr/>
              <p:nvPr/>
            </p:nvPicPr>
            <p:blipFill>
              <a:blip r:embed="rId4"/>
              <a:stretch>
                <a:fillRect/>
              </a:stretch>
            </p:blipFill>
            <p:spPr>
              <a:xfrm>
                <a:off x="1842507" y="579350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485B7EE4-39E8-88B6-ADB1-36B601E58B94}"/>
                  </a:ext>
                </a:extLst>
              </p14:cNvPr>
              <p14:cNvContentPartPr/>
              <p14:nvPr/>
            </p14:nvContentPartPr>
            <p14:xfrm>
              <a:off x="1049787" y="5271502"/>
              <a:ext cx="360" cy="11520"/>
            </p14:xfrm>
          </p:contentPart>
        </mc:Choice>
        <mc:Fallback xmlns="">
          <p:pic>
            <p:nvPicPr>
              <p:cNvPr id="6" name="Encre 5">
                <a:extLst>
                  <a:ext uri="{FF2B5EF4-FFF2-40B4-BE49-F238E27FC236}">
                    <a16:creationId xmlns:a16="http://schemas.microsoft.com/office/drawing/2014/main" id="{F1C564CE-B3D3-F129-C4D9-64E538502D8B}"/>
                  </a:ext>
                </a:extLst>
              </p:cNvPr>
              <p:cNvPicPr/>
              <p:nvPr/>
            </p:nvPicPr>
            <p:blipFill>
              <a:blip r:embed="rId4"/>
              <a:stretch>
                <a:fillRect/>
              </a:stretch>
            </p:blipFill>
            <p:spPr>
              <a:xfrm>
                <a:off x="1040787" y="526286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cre 6">
                <a:extLst>
                  <a:ext uri="{FF2B5EF4-FFF2-40B4-BE49-F238E27FC236}">
                    <a16:creationId xmlns:a16="http://schemas.microsoft.com/office/drawing/2014/main" id="{F3AEBFD1-34C1-FE0D-04D5-6BFFB353D514}"/>
                  </a:ext>
                </a:extLst>
              </p14:cNvPr>
              <p14:cNvContentPartPr/>
              <p14:nvPr/>
            </p14:nvContentPartPr>
            <p14:xfrm>
              <a:off x="925587" y="4953982"/>
              <a:ext cx="360" cy="2520"/>
            </p14:xfrm>
          </p:contentPart>
        </mc:Choice>
        <mc:Fallback xmlns="">
          <p:pic>
            <p:nvPicPr>
              <p:cNvPr id="7" name="Encre 6">
                <a:extLst>
                  <a:ext uri="{FF2B5EF4-FFF2-40B4-BE49-F238E27FC236}">
                    <a16:creationId xmlns:a16="http://schemas.microsoft.com/office/drawing/2014/main" id="{0353FD86-B63F-891F-A76D-B88FE1C88B49}"/>
                  </a:ext>
                </a:extLst>
              </p:cNvPr>
              <p:cNvPicPr/>
              <p:nvPr/>
            </p:nvPicPr>
            <p:blipFill>
              <a:blip r:embed="rId7"/>
              <a:stretch>
                <a:fillRect/>
              </a:stretch>
            </p:blipFill>
            <p:spPr>
              <a:xfrm>
                <a:off x="916587" y="4944982"/>
                <a:ext cx="18000" cy="20160"/>
              </a:xfrm>
              <a:prstGeom prst="rect">
                <a:avLst/>
              </a:prstGeom>
            </p:spPr>
          </p:pic>
        </mc:Fallback>
      </mc:AlternateContent>
      <p:grpSp>
        <p:nvGrpSpPr>
          <p:cNvPr id="10" name="Groupe 9">
            <a:extLst>
              <a:ext uri="{FF2B5EF4-FFF2-40B4-BE49-F238E27FC236}">
                <a16:creationId xmlns:a16="http://schemas.microsoft.com/office/drawing/2014/main" id="{D8944BCA-A296-1C48-03A9-12B6FE0AE2B4}"/>
              </a:ext>
            </a:extLst>
          </p:cNvPr>
          <p:cNvGrpSpPr/>
          <p:nvPr/>
        </p:nvGrpSpPr>
        <p:grpSpPr>
          <a:xfrm>
            <a:off x="2088027" y="4989622"/>
            <a:ext cx="23400" cy="360"/>
            <a:chOff x="2088027" y="4989622"/>
            <a:chExt cx="23400" cy="360"/>
          </a:xfrm>
        </p:grpSpPr>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1CF70D91-9486-5ED8-D683-2602CBB5AD2D}"/>
                    </a:ext>
                  </a:extLst>
                </p14:cNvPr>
                <p14:cNvContentPartPr/>
                <p14:nvPr/>
              </p14:nvContentPartPr>
              <p14:xfrm>
                <a:off x="2109267" y="4989622"/>
                <a:ext cx="2160" cy="360"/>
              </p14:xfrm>
            </p:contentPart>
          </mc:Choice>
          <mc:Fallback xmlns="">
            <p:pic>
              <p:nvPicPr>
                <p:cNvPr id="8" name="Encre 7">
                  <a:extLst>
                    <a:ext uri="{FF2B5EF4-FFF2-40B4-BE49-F238E27FC236}">
                      <a16:creationId xmlns:a16="http://schemas.microsoft.com/office/drawing/2014/main" id="{4982E3F6-6DF4-131A-623A-233AC9CAA1B5}"/>
                    </a:ext>
                  </a:extLst>
                </p:cNvPr>
                <p:cNvPicPr/>
                <p:nvPr/>
              </p:nvPicPr>
              <p:blipFill>
                <a:blip r:embed="rId7"/>
                <a:stretch>
                  <a:fillRect/>
                </a:stretch>
              </p:blipFill>
              <p:spPr>
                <a:xfrm>
                  <a:off x="2100267" y="498062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A2A13852-082A-599A-1073-3BCCD4BF48B8}"/>
                    </a:ext>
                  </a:extLst>
                </p14:cNvPr>
                <p14:cNvContentPartPr/>
                <p14:nvPr/>
              </p14:nvContentPartPr>
              <p14:xfrm>
                <a:off x="2088027" y="4989622"/>
                <a:ext cx="360" cy="360"/>
              </p14:xfrm>
            </p:contentPart>
          </mc:Choice>
          <mc:Fallback xmlns="">
            <p:pic>
              <p:nvPicPr>
                <p:cNvPr id="9" name="Encre 8">
                  <a:extLst>
                    <a:ext uri="{FF2B5EF4-FFF2-40B4-BE49-F238E27FC236}">
                      <a16:creationId xmlns:a16="http://schemas.microsoft.com/office/drawing/2014/main" id="{EFC0D769-A60B-2B43-6DDB-825A1816C25B}"/>
                    </a:ext>
                  </a:extLst>
                </p:cNvPr>
                <p:cNvPicPr/>
                <p:nvPr/>
              </p:nvPicPr>
              <p:blipFill>
                <a:blip r:embed="rId10"/>
                <a:stretch>
                  <a:fillRect/>
                </a:stretch>
              </p:blipFill>
              <p:spPr>
                <a:xfrm>
                  <a:off x="2079387" y="498062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Encre 10">
                <a:extLst>
                  <a:ext uri="{FF2B5EF4-FFF2-40B4-BE49-F238E27FC236}">
                    <a16:creationId xmlns:a16="http://schemas.microsoft.com/office/drawing/2014/main" id="{6F04324E-C52E-BF5F-56D0-C441B985F3B3}"/>
                  </a:ext>
                </a:extLst>
              </p14:cNvPr>
              <p14:cNvContentPartPr/>
              <p14:nvPr/>
            </p14:nvContentPartPr>
            <p14:xfrm>
              <a:off x="1525347" y="4944622"/>
              <a:ext cx="55080" cy="22680"/>
            </p14:xfrm>
          </p:contentPart>
        </mc:Choice>
        <mc:Fallback xmlns="">
          <p:pic>
            <p:nvPicPr>
              <p:cNvPr id="11" name="Encre 10">
                <a:extLst>
                  <a:ext uri="{FF2B5EF4-FFF2-40B4-BE49-F238E27FC236}">
                    <a16:creationId xmlns:a16="http://schemas.microsoft.com/office/drawing/2014/main" id="{349ADE9B-8052-0D39-D99A-B86D6F4C9A2A}"/>
                  </a:ext>
                </a:extLst>
              </p:cNvPr>
              <p:cNvPicPr/>
              <p:nvPr/>
            </p:nvPicPr>
            <p:blipFill>
              <a:blip r:embed="rId12"/>
              <a:stretch>
                <a:fillRect/>
              </a:stretch>
            </p:blipFill>
            <p:spPr>
              <a:xfrm>
                <a:off x="1516707" y="4935982"/>
                <a:ext cx="72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5D0A1870-25B5-2A63-C08A-2EABBDB43FE2}"/>
                  </a:ext>
                </a:extLst>
              </p14:cNvPr>
              <p14:cNvContentPartPr/>
              <p14:nvPr/>
            </p14:nvContentPartPr>
            <p14:xfrm>
              <a:off x="1467387" y="4944262"/>
              <a:ext cx="360" cy="360"/>
            </p14:xfrm>
          </p:contentPart>
        </mc:Choice>
        <mc:Fallback xmlns="">
          <p:pic>
            <p:nvPicPr>
              <p:cNvPr id="12" name="Encre 11">
                <a:extLst>
                  <a:ext uri="{FF2B5EF4-FFF2-40B4-BE49-F238E27FC236}">
                    <a16:creationId xmlns:a16="http://schemas.microsoft.com/office/drawing/2014/main" id="{DBE4BC87-152D-B06F-24C4-186D69C2B853}"/>
                  </a:ext>
                </a:extLst>
              </p:cNvPr>
              <p:cNvPicPr/>
              <p:nvPr/>
            </p:nvPicPr>
            <p:blipFill>
              <a:blip r:embed="rId10"/>
              <a:stretch>
                <a:fillRect/>
              </a:stretch>
            </p:blipFill>
            <p:spPr>
              <a:xfrm>
                <a:off x="1458387" y="4935262"/>
                <a:ext cx="18000" cy="18000"/>
              </a:xfrm>
              <a:prstGeom prst="rect">
                <a:avLst/>
              </a:prstGeom>
            </p:spPr>
          </p:pic>
        </mc:Fallback>
      </mc:AlternateContent>
    </p:spTree>
    <p:extLst>
      <p:ext uri="{BB962C8B-B14F-4D97-AF65-F5344CB8AC3E}">
        <p14:creationId xmlns:p14="http://schemas.microsoft.com/office/powerpoint/2010/main" val="1748354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Gouvenance</a:t>
            </a:r>
            <a:r>
              <a:rPr lang="fr-FR" sz="1200" dirty="0"/>
              <a:t> publique, un démarche </a:t>
            </a:r>
            <a:r>
              <a:rPr lang="fr-FR" sz="1200" dirty="0" err="1"/>
              <a:t>deengagement</a:t>
            </a:r>
            <a:r>
              <a:rPr lang="fr-FR" sz="1200" dirty="0"/>
              <a:t> pluriannuel, territoire engage sur </a:t>
            </a:r>
            <a:r>
              <a:rPr lang="fr-FR" sz="1200" dirty="0" err="1"/>
              <a:t>plusierus</a:t>
            </a:r>
            <a:r>
              <a:rPr lang="fr-FR" sz="1200" dirty="0"/>
              <a:t> </a:t>
            </a:r>
            <a:r>
              <a:rPr lang="fr-FR" sz="1200" dirty="0" err="1"/>
              <a:t>siéelce,s</a:t>
            </a:r>
            <a:r>
              <a:rPr lang="fr-FR" sz="1200" dirty="0"/>
              <a:t> concernent le </a:t>
            </a:r>
            <a:r>
              <a:rPr lang="fr-FR" sz="1200" dirty="0" err="1"/>
              <a:t>niveai</a:t>
            </a:r>
            <a:r>
              <a:rPr lang="fr-FR" sz="1200" dirty="0"/>
              <a:t> </a:t>
            </a:r>
            <a:r>
              <a:rPr lang="fr-FR" sz="1200" dirty="0" err="1"/>
              <a:t>loacal</a:t>
            </a:r>
            <a:r>
              <a:rPr lang="fr-FR" sz="1200" dirty="0"/>
              <a:t> </a:t>
            </a:r>
            <a:r>
              <a:rPr lang="fr-FR" sz="1200" dirty="0" err="1"/>
              <a:t>terriorei</a:t>
            </a:r>
            <a:r>
              <a:rPr lang="fr-FR" sz="1200" dirty="0"/>
              <a:t> d’accueil, les élus et les partenaires </a:t>
            </a:r>
            <a:r>
              <a:rPr lang="fr-FR" sz="1200" dirty="0" err="1"/>
              <a:t>sociao</a:t>
            </a:r>
            <a:r>
              <a:rPr lang="fr-FR" sz="1200" dirty="0"/>
              <a:t> </a:t>
            </a:r>
            <a:r>
              <a:rPr lang="fr-FR" sz="1200" dirty="0" err="1"/>
              <a:t>économqies</a:t>
            </a:r>
            <a:r>
              <a:rPr lang="fr-FR" sz="1200" dirty="0"/>
              <a:t>, </a:t>
            </a:r>
            <a:r>
              <a:rPr lang="fr-FR" sz="1200"/>
              <a:t>le national,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exemple Flamanville 12, sur quelques dizaines d’ha, alimentation en électricité de Bretagne et Normandie réunies)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sûreté en priorité une,</a:t>
            </a:r>
            <a:r>
              <a:rPr lang="fr-FR" dirty="0"/>
              <a:t> de la conception à l’exploitation, puis à la déconstruction, conditionne performance, transparence et acceptabilité durable</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en compte du retour d’expérience de </a:t>
            </a:r>
            <a:r>
              <a:rPr lang="fr-FR" sz="1200" dirty="0" err="1"/>
              <a:t>Three</a:t>
            </a:r>
            <a:r>
              <a:rPr lang="fr-FR" sz="1200" dirty="0"/>
              <a:t> Mile Island aux US ( 1979 – interface homme machine et prise en compte de l’erreur humaine), de Tchernobyl en Ukraine en 1986 ( valorisation de la place de l’homme et culture de sûreté) , et de Fukushima au Japon en 2011 ( prise en compte des agressions naturelles exceptionnelles)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51</a:t>
            </a:fld>
            <a:endParaRPr lang="fr-FR"/>
          </a:p>
        </p:txBody>
      </p:sp>
    </p:spTree>
    <p:extLst>
      <p:ext uri="{BB962C8B-B14F-4D97-AF65-F5344CB8AC3E}">
        <p14:creationId xmlns:p14="http://schemas.microsoft.com/office/powerpoint/2010/main" val="2199274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Gouvenance</a:t>
            </a:r>
            <a:r>
              <a:rPr lang="fr-FR" sz="1200" dirty="0"/>
              <a:t> publique, un démarche </a:t>
            </a:r>
            <a:r>
              <a:rPr lang="fr-FR" sz="1200" dirty="0" err="1"/>
              <a:t>deengagement</a:t>
            </a:r>
            <a:r>
              <a:rPr lang="fr-FR" sz="1200" dirty="0"/>
              <a:t> pluriannuel, territoire engage sur </a:t>
            </a:r>
            <a:r>
              <a:rPr lang="fr-FR" sz="1200" dirty="0" err="1"/>
              <a:t>plusierus</a:t>
            </a:r>
            <a:r>
              <a:rPr lang="fr-FR" sz="1200" dirty="0"/>
              <a:t> </a:t>
            </a:r>
            <a:r>
              <a:rPr lang="fr-FR" sz="1200" dirty="0" err="1"/>
              <a:t>siéelce,s</a:t>
            </a:r>
            <a:r>
              <a:rPr lang="fr-FR" sz="1200" dirty="0"/>
              <a:t> concernent le </a:t>
            </a:r>
            <a:r>
              <a:rPr lang="fr-FR" sz="1200" dirty="0" err="1"/>
              <a:t>niveai</a:t>
            </a:r>
            <a:r>
              <a:rPr lang="fr-FR" sz="1200" dirty="0"/>
              <a:t> </a:t>
            </a:r>
            <a:r>
              <a:rPr lang="fr-FR" sz="1200" dirty="0" err="1"/>
              <a:t>loacal</a:t>
            </a:r>
            <a:r>
              <a:rPr lang="fr-FR" sz="1200" dirty="0"/>
              <a:t> </a:t>
            </a:r>
            <a:r>
              <a:rPr lang="fr-FR" sz="1200" dirty="0" err="1"/>
              <a:t>terriorei</a:t>
            </a:r>
            <a:r>
              <a:rPr lang="fr-FR" sz="1200" dirty="0"/>
              <a:t> d’accueil, les élus et les partenaires </a:t>
            </a:r>
            <a:r>
              <a:rPr lang="fr-FR" sz="1200" dirty="0" err="1"/>
              <a:t>sociao</a:t>
            </a:r>
            <a:r>
              <a:rPr lang="fr-FR" sz="1200" dirty="0"/>
              <a:t> </a:t>
            </a:r>
            <a:r>
              <a:rPr lang="fr-FR" sz="1200" dirty="0" err="1"/>
              <a:t>économqies</a:t>
            </a:r>
            <a:r>
              <a:rPr lang="fr-FR" sz="1200" dirty="0"/>
              <a:t>, </a:t>
            </a:r>
            <a:r>
              <a:rPr lang="fr-FR" sz="1200"/>
              <a:t>le national,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exemple Flamanville 12, sur quelques dizaines d’ha, alimentation en électricité de Bretagne et Normandie réunies)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sûreté en priorité une,</a:t>
            </a:r>
            <a:r>
              <a:rPr lang="fr-FR" dirty="0"/>
              <a:t> de la conception à l’exploitation, puis à la déconstruction, conditionne performance, transparence et acceptabilité durable</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en compte du retour d’expérience de </a:t>
            </a:r>
            <a:r>
              <a:rPr lang="fr-FR" sz="1200" dirty="0" err="1"/>
              <a:t>Three</a:t>
            </a:r>
            <a:r>
              <a:rPr lang="fr-FR" sz="1200" dirty="0"/>
              <a:t> Mile Island aux US ( 1979 – interface homme machine et prise en compte de l’erreur humaine), de Tchernobyl en Ukraine en 1986 ( valorisation de la place de l’homme et culture de sûreté) , et de Fukushima au Japon en 2011 ( prise en compte des agressions naturelles exceptionnelles)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52</a:t>
            </a:fld>
            <a:endParaRPr lang="fr-FR"/>
          </a:p>
        </p:txBody>
      </p:sp>
    </p:spTree>
    <p:extLst>
      <p:ext uri="{BB962C8B-B14F-4D97-AF65-F5344CB8AC3E}">
        <p14:creationId xmlns:p14="http://schemas.microsoft.com/office/powerpoint/2010/main" val="3543896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53</a:t>
            </a:fld>
            <a:endParaRPr lang="fr-FR"/>
          </a:p>
        </p:txBody>
      </p:sp>
    </p:spTree>
    <p:extLst>
      <p:ext uri="{BB962C8B-B14F-4D97-AF65-F5344CB8AC3E}">
        <p14:creationId xmlns:p14="http://schemas.microsoft.com/office/powerpoint/2010/main" val="376334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2"/>
            <a:r>
              <a:rPr lang="fr-FR" dirty="0"/>
              <a:t>Nécessité de l’isolation thermique des bâtiments (en hiver – 1 degré, consommation + 2400 MW), importance de la </a:t>
            </a:r>
            <a:r>
              <a:rPr lang="fr-FR" b="1" dirty="0"/>
              <a:t>maîtrise de la consommation et de l’effacement des pointes</a:t>
            </a:r>
            <a:r>
              <a:rPr lang="fr-FR" dirty="0"/>
              <a:t>, prévoir le développement des véhicules électriques avec stockage batteries locales dont l’effet peut être neutre</a:t>
            </a:r>
          </a:p>
          <a:p>
            <a:pPr lvl="2"/>
            <a:endParaRPr lang="fr-FR" dirty="0"/>
          </a:p>
          <a:p>
            <a:pPr lvl="2"/>
            <a:r>
              <a:rPr lang="fr-FR" dirty="0" err="1"/>
              <a:t>Penetration</a:t>
            </a:r>
            <a:r>
              <a:rPr lang="fr-FR" dirty="0"/>
              <a:t> croissante de l’électricité dans l’économie, mais maitre de la </a:t>
            </a:r>
            <a:r>
              <a:rPr lang="fr-FR" dirty="0" err="1"/>
              <a:t>consomamtion</a:t>
            </a:r>
            <a:r>
              <a:rPr lang="fr-FR" dirty="0"/>
              <a:t> énergétique, conduit à stabilisation de la demande en électrique, . On n’est plus sur des taux de croissance à deux </a:t>
            </a:r>
            <a:r>
              <a:rPr lang="fr-FR" dirty="0" err="1"/>
              <a:t>chifrfres</a:t>
            </a:r>
            <a:r>
              <a:rPr lang="fr-FR" dirty="0"/>
              <a:t>, </a:t>
            </a:r>
            <a:r>
              <a:rPr lang="fr-FR" dirty="0" err="1"/>
              <a:t>meme</a:t>
            </a:r>
            <a:r>
              <a:rPr lang="fr-FR" dirty="0"/>
              <a:t> pas à un chiffre. En Franc et en Europe</a:t>
            </a:r>
          </a:p>
          <a:p>
            <a:pPr lvl="2"/>
            <a:endParaRPr lang="fr-FR" dirty="0"/>
          </a:p>
          <a:p>
            <a:pPr lvl="2"/>
            <a:r>
              <a:rPr lang="fr-FR" dirty="0"/>
              <a:t>Le monde sur un demi </a:t>
            </a:r>
            <a:r>
              <a:rPr lang="fr-FR" dirty="0" err="1"/>
              <a:t>siecle</a:t>
            </a:r>
            <a:r>
              <a:rPr lang="fr-FR" dirty="0"/>
              <a:t>, de 1973 à maintenant, , la population mondiale a pratiquement  doublé en passant de 4 à 8  milliards d’habitant. La demande en énergie a </a:t>
            </a:r>
            <a:r>
              <a:rPr lang="fr-FR" dirty="0" err="1"/>
              <a:t>égalment</a:t>
            </a:r>
            <a:r>
              <a:rPr lang="fr-FR" dirty="0"/>
              <a:t> un peu plus que doublé. </a:t>
            </a:r>
          </a:p>
          <a:p>
            <a:pPr lvl="2"/>
            <a:r>
              <a:rPr lang="fr-FR" dirty="0"/>
              <a:t>La demande en électricité a quant à elle été multipliée par 4, illustrant la pénétration croissante de l’électricité dans l’économie mondiale. </a:t>
            </a:r>
          </a:p>
          <a:p>
            <a:pPr lvl="2"/>
            <a:endParaRPr lang="fr-FR" dirty="0"/>
          </a:p>
          <a:p>
            <a:pPr lvl="2"/>
            <a:r>
              <a:rPr lang="fr-FR" dirty="0"/>
              <a:t>La demande en électricité de la Chine en 2017 , 6302 TWh, avec 1,4 milliards d’habitants, dépassaient la demande mondiale d’électricité de 1973 Alors que la </a:t>
            </a:r>
            <a:r>
              <a:rPr lang="fr-FR" dirty="0" err="1"/>
              <a:t>popualtion</a:t>
            </a:r>
            <a:r>
              <a:rPr lang="fr-FR" dirty="0"/>
              <a:t> mondiale était de de 3milliards 900 millions d’</a:t>
            </a:r>
            <a:r>
              <a:rPr lang="fr-FR" dirty="0" err="1"/>
              <a:t>ahbitants</a:t>
            </a:r>
            <a:r>
              <a:rPr lang="fr-FR" dirty="0"/>
              <a:t>. </a:t>
            </a:r>
          </a:p>
          <a:p>
            <a:pPr lvl="2"/>
            <a:endParaRPr lang="fr-FR" dirty="0"/>
          </a:p>
          <a:p>
            <a:pPr lvl="2"/>
            <a:endParaRPr lang="fr-FR" dirty="0"/>
          </a:p>
          <a:p>
            <a:pPr lvl="2"/>
            <a:endParaRPr lang="fr-FR" dirty="0"/>
          </a:p>
          <a:p>
            <a:pPr lvl="2"/>
            <a:r>
              <a:rPr lang="fr-FR" b="1" dirty="0"/>
              <a:t>Compteur Linky</a:t>
            </a:r>
            <a:r>
              <a:rPr lang="fr-FR" dirty="0"/>
              <a:t>, présent dans 35 millions de points de consommation en France, permet de connaitre précisément sa consommation, de </a:t>
            </a:r>
            <a:r>
              <a:rPr lang="fr-FR" b="1" dirty="0"/>
              <a:t>savoir la modérer, d’éviter tout gaspillage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4</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F9007135-F920-4C6A-6FFE-95F91EC66DA4}"/>
                  </a:ext>
                </a:extLst>
              </p14:cNvPr>
              <p14:cNvContentPartPr/>
              <p14:nvPr/>
            </p14:nvContentPartPr>
            <p14:xfrm>
              <a:off x="1851147" y="5802142"/>
              <a:ext cx="360" cy="11520"/>
            </p14:xfrm>
          </p:contentPart>
        </mc:Choice>
        <mc:Fallback xmlns="">
          <p:pic>
            <p:nvPicPr>
              <p:cNvPr id="5" name="Encre 4">
                <a:extLst>
                  <a:ext uri="{FF2B5EF4-FFF2-40B4-BE49-F238E27FC236}">
                    <a16:creationId xmlns:a16="http://schemas.microsoft.com/office/drawing/2014/main" id="{F9007135-F920-4C6A-6FFE-95F91EC66DA4}"/>
                  </a:ext>
                </a:extLst>
              </p:cNvPr>
              <p:cNvPicPr/>
              <p:nvPr/>
            </p:nvPicPr>
            <p:blipFill>
              <a:blip r:embed="rId4"/>
              <a:stretch>
                <a:fillRect/>
              </a:stretch>
            </p:blipFill>
            <p:spPr>
              <a:xfrm>
                <a:off x="1842507" y="579350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F1C564CE-B3D3-F129-C4D9-64E538502D8B}"/>
                  </a:ext>
                </a:extLst>
              </p14:cNvPr>
              <p14:cNvContentPartPr/>
              <p14:nvPr/>
            </p14:nvContentPartPr>
            <p14:xfrm>
              <a:off x="1049787" y="5271502"/>
              <a:ext cx="360" cy="11520"/>
            </p14:xfrm>
          </p:contentPart>
        </mc:Choice>
        <mc:Fallback xmlns="">
          <p:pic>
            <p:nvPicPr>
              <p:cNvPr id="6" name="Encre 5">
                <a:extLst>
                  <a:ext uri="{FF2B5EF4-FFF2-40B4-BE49-F238E27FC236}">
                    <a16:creationId xmlns:a16="http://schemas.microsoft.com/office/drawing/2014/main" id="{F1C564CE-B3D3-F129-C4D9-64E538502D8B}"/>
                  </a:ext>
                </a:extLst>
              </p:cNvPr>
              <p:cNvPicPr/>
              <p:nvPr/>
            </p:nvPicPr>
            <p:blipFill>
              <a:blip r:embed="rId4"/>
              <a:stretch>
                <a:fillRect/>
              </a:stretch>
            </p:blipFill>
            <p:spPr>
              <a:xfrm>
                <a:off x="1040787" y="526286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cre 6">
                <a:extLst>
                  <a:ext uri="{FF2B5EF4-FFF2-40B4-BE49-F238E27FC236}">
                    <a16:creationId xmlns:a16="http://schemas.microsoft.com/office/drawing/2014/main" id="{0353FD86-B63F-891F-A76D-B88FE1C88B49}"/>
                  </a:ext>
                </a:extLst>
              </p14:cNvPr>
              <p14:cNvContentPartPr/>
              <p14:nvPr/>
            </p14:nvContentPartPr>
            <p14:xfrm>
              <a:off x="925587" y="4953982"/>
              <a:ext cx="360" cy="2520"/>
            </p14:xfrm>
          </p:contentPart>
        </mc:Choice>
        <mc:Fallback xmlns="">
          <p:pic>
            <p:nvPicPr>
              <p:cNvPr id="7" name="Encre 6">
                <a:extLst>
                  <a:ext uri="{FF2B5EF4-FFF2-40B4-BE49-F238E27FC236}">
                    <a16:creationId xmlns:a16="http://schemas.microsoft.com/office/drawing/2014/main" id="{0353FD86-B63F-891F-A76D-B88FE1C88B49}"/>
                  </a:ext>
                </a:extLst>
              </p:cNvPr>
              <p:cNvPicPr/>
              <p:nvPr/>
            </p:nvPicPr>
            <p:blipFill>
              <a:blip r:embed="rId7"/>
              <a:stretch>
                <a:fillRect/>
              </a:stretch>
            </p:blipFill>
            <p:spPr>
              <a:xfrm>
                <a:off x="916587" y="4944982"/>
                <a:ext cx="18000" cy="20160"/>
              </a:xfrm>
              <a:prstGeom prst="rect">
                <a:avLst/>
              </a:prstGeom>
            </p:spPr>
          </p:pic>
        </mc:Fallback>
      </mc:AlternateContent>
      <p:grpSp>
        <p:nvGrpSpPr>
          <p:cNvPr id="10" name="Groupe 9">
            <a:extLst>
              <a:ext uri="{FF2B5EF4-FFF2-40B4-BE49-F238E27FC236}">
                <a16:creationId xmlns:a16="http://schemas.microsoft.com/office/drawing/2014/main" id="{0D7156E1-B617-4CD8-60AC-BF8E1039A56B}"/>
              </a:ext>
            </a:extLst>
          </p:cNvPr>
          <p:cNvGrpSpPr/>
          <p:nvPr/>
        </p:nvGrpSpPr>
        <p:grpSpPr>
          <a:xfrm>
            <a:off x="2088027" y="4989622"/>
            <a:ext cx="23400" cy="360"/>
            <a:chOff x="2088027" y="4989622"/>
            <a:chExt cx="23400" cy="360"/>
          </a:xfrm>
        </p:grpSpPr>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4982E3F6-6DF4-131A-623A-233AC9CAA1B5}"/>
                    </a:ext>
                  </a:extLst>
                </p14:cNvPr>
                <p14:cNvContentPartPr/>
                <p14:nvPr/>
              </p14:nvContentPartPr>
              <p14:xfrm>
                <a:off x="2109267" y="4989622"/>
                <a:ext cx="2160" cy="360"/>
              </p14:xfrm>
            </p:contentPart>
          </mc:Choice>
          <mc:Fallback xmlns="">
            <p:pic>
              <p:nvPicPr>
                <p:cNvPr id="8" name="Encre 7">
                  <a:extLst>
                    <a:ext uri="{FF2B5EF4-FFF2-40B4-BE49-F238E27FC236}">
                      <a16:creationId xmlns:a16="http://schemas.microsoft.com/office/drawing/2014/main" id="{4982E3F6-6DF4-131A-623A-233AC9CAA1B5}"/>
                    </a:ext>
                  </a:extLst>
                </p:cNvPr>
                <p:cNvPicPr/>
                <p:nvPr/>
              </p:nvPicPr>
              <p:blipFill>
                <a:blip r:embed="rId7"/>
                <a:stretch>
                  <a:fillRect/>
                </a:stretch>
              </p:blipFill>
              <p:spPr>
                <a:xfrm>
                  <a:off x="2100267" y="498062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EFC0D769-A60B-2B43-6DDB-825A1816C25B}"/>
                    </a:ext>
                  </a:extLst>
                </p14:cNvPr>
                <p14:cNvContentPartPr/>
                <p14:nvPr/>
              </p14:nvContentPartPr>
              <p14:xfrm>
                <a:off x="2088027" y="4989622"/>
                <a:ext cx="360" cy="360"/>
              </p14:xfrm>
            </p:contentPart>
          </mc:Choice>
          <mc:Fallback xmlns="">
            <p:pic>
              <p:nvPicPr>
                <p:cNvPr id="9" name="Encre 8">
                  <a:extLst>
                    <a:ext uri="{FF2B5EF4-FFF2-40B4-BE49-F238E27FC236}">
                      <a16:creationId xmlns:a16="http://schemas.microsoft.com/office/drawing/2014/main" id="{EFC0D769-A60B-2B43-6DDB-825A1816C25B}"/>
                    </a:ext>
                  </a:extLst>
                </p:cNvPr>
                <p:cNvPicPr/>
                <p:nvPr/>
              </p:nvPicPr>
              <p:blipFill>
                <a:blip r:embed="rId10"/>
                <a:stretch>
                  <a:fillRect/>
                </a:stretch>
              </p:blipFill>
              <p:spPr>
                <a:xfrm>
                  <a:off x="2079387" y="498062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Encre 10">
                <a:extLst>
                  <a:ext uri="{FF2B5EF4-FFF2-40B4-BE49-F238E27FC236}">
                    <a16:creationId xmlns:a16="http://schemas.microsoft.com/office/drawing/2014/main" id="{349ADE9B-8052-0D39-D99A-B86D6F4C9A2A}"/>
                  </a:ext>
                </a:extLst>
              </p14:cNvPr>
              <p14:cNvContentPartPr/>
              <p14:nvPr/>
            </p14:nvContentPartPr>
            <p14:xfrm>
              <a:off x="1525347" y="4944622"/>
              <a:ext cx="55080" cy="22680"/>
            </p14:xfrm>
          </p:contentPart>
        </mc:Choice>
        <mc:Fallback xmlns="">
          <p:pic>
            <p:nvPicPr>
              <p:cNvPr id="11" name="Encre 10">
                <a:extLst>
                  <a:ext uri="{FF2B5EF4-FFF2-40B4-BE49-F238E27FC236}">
                    <a16:creationId xmlns:a16="http://schemas.microsoft.com/office/drawing/2014/main" id="{349ADE9B-8052-0D39-D99A-B86D6F4C9A2A}"/>
                  </a:ext>
                </a:extLst>
              </p:cNvPr>
              <p:cNvPicPr/>
              <p:nvPr/>
            </p:nvPicPr>
            <p:blipFill>
              <a:blip r:embed="rId12"/>
              <a:stretch>
                <a:fillRect/>
              </a:stretch>
            </p:blipFill>
            <p:spPr>
              <a:xfrm>
                <a:off x="1516707" y="4935982"/>
                <a:ext cx="72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DBE4BC87-152D-B06F-24C4-186D69C2B853}"/>
                  </a:ext>
                </a:extLst>
              </p14:cNvPr>
              <p14:cNvContentPartPr/>
              <p14:nvPr/>
            </p14:nvContentPartPr>
            <p14:xfrm>
              <a:off x="1467387" y="4944262"/>
              <a:ext cx="360" cy="360"/>
            </p14:xfrm>
          </p:contentPart>
        </mc:Choice>
        <mc:Fallback xmlns="">
          <p:pic>
            <p:nvPicPr>
              <p:cNvPr id="12" name="Encre 11">
                <a:extLst>
                  <a:ext uri="{FF2B5EF4-FFF2-40B4-BE49-F238E27FC236}">
                    <a16:creationId xmlns:a16="http://schemas.microsoft.com/office/drawing/2014/main" id="{DBE4BC87-152D-B06F-24C4-186D69C2B853}"/>
                  </a:ext>
                </a:extLst>
              </p:cNvPr>
              <p:cNvPicPr/>
              <p:nvPr/>
            </p:nvPicPr>
            <p:blipFill>
              <a:blip r:embed="rId10"/>
              <a:stretch>
                <a:fillRect/>
              </a:stretch>
            </p:blipFill>
            <p:spPr>
              <a:xfrm>
                <a:off x="1458387" y="4935262"/>
                <a:ext cx="18000" cy="18000"/>
              </a:xfrm>
              <a:prstGeom prst="rect">
                <a:avLst/>
              </a:prstGeom>
            </p:spPr>
          </p:pic>
        </mc:Fallback>
      </mc:AlternateContent>
    </p:spTree>
    <p:extLst>
      <p:ext uri="{BB962C8B-B14F-4D97-AF65-F5344CB8AC3E}">
        <p14:creationId xmlns:p14="http://schemas.microsoft.com/office/powerpoint/2010/main" val="64450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6</a:t>
            </a:fld>
            <a:endParaRPr lang="fr-FR"/>
          </a:p>
        </p:txBody>
      </p:sp>
    </p:spTree>
    <p:extLst>
      <p:ext uri="{BB962C8B-B14F-4D97-AF65-F5344CB8AC3E}">
        <p14:creationId xmlns:p14="http://schemas.microsoft.com/office/powerpoint/2010/main" val="296672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17</a:t>
            </a:fld>
            <a:endParaRPr lang="fr-FR"/>
          </a:p>
        </p:txBody>
      </p:sp>
    </p:spTree>
    <p:extLst>
      <p:ext uri="{BB962C8B-B14F-4D97-AF65-F5344CB8AC3E}">
        <p14:creationId xmlns:p14="http://schemas.microsoft.com/office/powerpoint/2010/main" val="132311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mémoire, priorité à la lutte contre l’effet de serre climatique : deux sources majeures d’émission de gaz carbonique en France, le transport et le logement/tertiaire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production d’électricité dans le monde c’est  deux tiers  des énergies fossiles, la première source de production d’électricité &amp;étant </a:t>
            </a:r>
            <a:r>
              <a:rPr lang="fr-FR" dirty="0" err="1"/>
              <a:t>lencore</a:t>
            </a:r>
            <a:r>
              <a:rPr lang="fr-FR" dirty="0"/>
              <a:t> le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Chine est le premier producteur mondial de charbon et premier </a:t>
            </a:r>
            <a:r>
              <a:rPr lang="fr-FR" dirty="0" err="1"/>
              <a:t>improtateur</a:t>
            </a:r>
            <a:r>
              <a:rPr lang="fr-FR" dirty="0"/>
              <a:t> de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noter que la consommation par habitant de la France et de l’Allemagne sont </a:t>
            </a:r>
            <a:r>
              <a:rPr lang="fr-FR" dirty="0" err="1"/>
              <a:t>tres</a:t>
            </a:r>
            <a:r>
              <a:rPr lang="fr-FR" dirty="0"/>
              <a:t> proches, 7 </a:t>
            </a:r>
            <a:r>
              <a:rPr lang="fr-FR" dirty="0" err="1"/>
              <a:t>Mwh</a:t>
            </a:r>
            <a:r>
              <a:rPr lang="fr-FR" dirty="0"/>
              <a:t> par habitant. Mais facteur 5 dans leurs émissions respectives de CO2 induite par la </a:t>
            </a:r>
            <a:r>
              <a:rPr lang="fr-FR" dirty="0" err="1"/>
              <a:t>prodcution</a:t>
            </a:r>
            <a:r>
              <a:rPr lang="fr-FR" dirty="0"/>
              <a:t> d’électricité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20</a:t>
            </a:fld>
            <a:endParaRPr lang="fr-FR"/>
          </a:p>
        </p:txBody>
      </p:sp>
    </p:spTree>
    <p:extLst>
      <p:ext uri="{BB962C8B-B14F-4D97-AF65-F5344CB8AC3E}">
        <p14:creationId xmlns:p14="http://schemas.microsoft.com/office/powerpoint/2010/main" val="49163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a:t>Plusieurs centaines de </a:t>
            </a:r>
            <a:r>
              <a:rPr lang="fr-FR" dirty="0" err="1"/>
              <a:t>millards</a:t>
            </a:r>
            <a:r>
              <a:rPr lang="fr-FR" dirty="0"/>
              <a:t> de d’</a:t>
            </a:r>
            <a:r>
              <a:rPr lang="fr-FR" dirty="0" err="1"/>
              <a:t>euors</a:t>
            </a:r>
            <a:r>
              <a:rPr lang="fr-FR" dirty="0"/>
              <a:t> </a:t>
            </a:r>
            <a:r>
              <a:rPr lang="fr-FR" dirty="0" err="1"/>
              <a:t>e,n</a:t>
            </a:r>
            <a:r>
              <a:rPr lang="fr-FR" dirty="0"/>
              <a:t> Europe pour el réseau</a:t>
            </a:r>
          </a:p>
          <a:p>
            <a:pPr lvl="1"/>
            <a:r>
              <a:rPr lang="fr-FR" dirty="0"/>
              <a:t>Cf délibération CRE 2022 – 202 </a:t>
            </a:r>
          </a:p>
          <a:p>
            <a:pPr marL="914400" lvl="2" indent="0">
              <a:buNone/>
            </a:pPr>
            <a:r>
              <a:rPr lang="fr-FR" dirty="0">
                <a:hlinkClick r:id="rId3"/>
              </a:rPr>
              <a:t>https://www.cre.fr/Documents/Deliberations/Decision/evaluation-des-charges-de-service-public-de-l-energie-pour-2023</a:t>
            </a:r>
            <a:endParaRPr lang="fr-FR" dirty="0"/>
          </a:p>
          <a:p>
            <a:pPr marL="914400" lvl="2" indent="0">
              <a:buNone/>
            </a:pPr>
            <a:endParaRPr lang="fr-FR" dirty="0"/>
          </a:p>
          <a:p>
            <a:pPr marL="914400" lvl="2" indent="0">
              <a:buNone/>
            </a:pPr>
            <a:r>
              <a:rPr lang="fr-FR" dirty="0"/>
              <a:t>Pour les </a:t>
            </a:r>
            <a:r>
              <a:rPr lang="fr-FR" dirty="0" err="1"/>
              <a:t>invesitissements</a:t>
            </a:r>
            <a:r>
              <a:rPr lang="fr-FR" dirty="0"/>
              <a:t> dans l’off shore,  800 Milliards d’euro en Europe, qui restent à </a:t>
            </a:r>
            <a:r>
              <a:rPr lang="fr-FR" dirty="0" err="1"/>
              <a:t>réalsier</a:t>
            </a:r>
            <a:r>
              <a:rPr lang="fr-FR" dirty="0"/>
              <a:t>, </a:t>
            </a:r>
            <a:r>
              <a:rPr lang="fr-FR" dirty="0" err="1"/>
              <a:t>cf</a:t>
            </a:r>
            <a:r>
              <a:rPr lang="fr-FR" dirty="0"/>
              <a:t> dossier maître d’ouvrage projet Eolien Oléron)</a:t>
            </a:r>
          </a:p>
          <a:p>
            <a:endParaRPr lang="fr-FR" dirty="0"/>
          </a:p>
          <a:p>
            <a:r>
              <a:rPr lang="fr-FR" dirty="0"/>
              <a:t>Risque pour les </a:t>
            </a:r>
            <a:r>
              <a:rPr lang="fr-FR" dirty="0" err="1"/>
              <a:t>inbesisseurs</a:t>
            </a:r>
            <a:r>
              <a:rPr lang="fr-FR" dirty="0"/>
              <a:t>, </a:t>
            </a:r>
            <a:r>
              <a:rPr lang="fr-FR" dirty="0" err="1"/>
              <a:t>regulatoire</a:t>
            </a:r>
            <a:r>
              <a:rPr lang="fr-FR" dirty="0"/>
              <a:t> campagnes de </a:t>
            </a:r>
            <a:r>
              <a:rPr lang="fr-FR" dirty="0" err="1"/>
              <a:t>soutine</a:t>
            </a:r>
            <a:r>
              <a:rPr lang="fr-FR" dirty="0"/>
              <a:t> </a:t>
            </a:r>
            <a:r>
              <a:rPr lang="fr-FR" dirty="0" err="1"/>
              <a:t>mediatiques</a:t>
            </a:r>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25</a:t>
            </a:fld>
            <a:endParaRPr lang="fr-FR"/>
          </a:p>
        </p:txBody>
      </p:sp>
    </p:spTree>
    <p:extLst>
      <p:ext uri="{BB962C8B-B14F-4D97-AF65-F5344CB8AC3E}">
        <p14:creationId xmlns:p14="http://schemas.microsoft.com/office/powerpoint/2010/main" val="1588145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Enjeu du renouvellement des concessions hydrauliques, les barrages étant propriété de l’Etat ou des collectivités </a:t>
            </a:r>
            <a:r>
              <a:rPr lang="fr-FR" dirty="0" err="1"/>
              <a:t>territorales</a:t>
            </a:r>
            <a:endParaRPr lang="fr-FR" dirty="0"/>
          </a:p>
          <a:p>
            <a:endParaRPr lang="fr-FR" dirty="0"/>
          </a:p>
          <a:p>
            <a:pPr lvl="1"/>
            <a:r>
              <a:rPr lang="fr-FR" b="1" dirty="0"/>
              <a:t>Enjeu pour la sureté du </a:t>
            </a:r>
            <a:r>
              <a:rPr lang="fr-FR" b="1" dirty="0" err="1"/>
              <a:t>systéme</a:t>
            </a:r>
            <a:r>
              <a:rPr lang="fr-FR" b="1" dirty="0"/>
              <a:t> Cf</a:t>
            </a:r>
          </a:p>
          <a:p>
            <a:pPr lvl="1"/>
            <a:r>
              <a:rPr lang="fr-FR" b="1" dirty="0"/>
              <a:t>https://eepublicdownloads.entsoe.eu/clean-documents/pre2015/publications/ce/otherreports/Final-Report-20070130.pdf</a:t>
            </a:r>
          </a:p>
          <a:p>
            <a:endParaRPr lang="fr-FR" dirty="0"/>
          </a:p>
          <a:p>
            <a:endParaRPr lang="fr-FR" dirty="0"/>
          </a:p>
          <a:p>
            <a:r>
              <a:rPr lang="fr-FR" dirty="0"/>
              <a:t>Certains barrages sont centenaires</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28</a:t>
            </a:fld>
            <a:endParaRPr lang="fr-FR"/>
          </a:p>
        </p:txBody>
      </p:sp>
    </p:spTree>
    <p:extLst>
      <p:ext uri="{BB962C8B-B14F-4D97-AF65-F5344CB8AC3E}">
        <p14:creationId xmlns:p14="http://schemas.microsoft.com/office/powerpoint/2010/main" val="3505720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Gas de schiste refusé en Europe mais importé d’US!</a:t>
            </a:r>
          </a:p>
          <a:p>
            <a:endParaRPr lang="fr-FR" dirty="0"/>
          </a:p>
          <a:p>
            <a:r>
              <a:rPr lang="fr-FR" dirty="0"/>
              <a:t>Le gaz était un facteur géopolitique de la guerre en Syrie, refus de la traversée du gazoduc venant du </a:t>
            </a:r>
            <a:r>
              <a:rPr lang="fr-FR" dirty="0" err="1"/>
              <a:t>Quatar</a:t>
            </a:r>
            <a:r>
              <a:rPr lang="fr-FR" dirty="0"/>
              <a:t>, conflit dans l’exploitation des importants gisements de Méditerranée</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29</a:t>
            </a:fld>
            <a:endParaRPr lang="fr-FR"/>
          </a:p>
        </p:txBody>
      </p:sp>
    </p:spTree>
    <p:extLst>
      <p:ext uri="{BB962C8B-B14F-4D97-AF65-F5344CB8AC3E}">
        <p14:creationId xmlns:p14="http://schemas.microsoft.com/office/powerpoint/2010/main" val="3407244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monde ne peut pas se permettre un nouveau Tchernobyl ou Fukushima</a:t>
            </a:r>
          </a:p>
          <a:p>
            <a:r>
              <a:rPr lang="fr-FR" b="1" dirty="0" err="1"/>
              <a:t>Role</a:t>
            </a:r>
            <a:r>
              <a:rPr lang="fr-FR" b="1" dirty="0"/>
              <a:t> AIEA, gouvernemental WANO, évaluation </a:t>
            </a:r>
            <a:r>
              <a:rPr lang="fr-FR" b="1" dirty="0" err="1"/>
              <a:t>croissée</a:t>
            </a:r>
            <a:r>
              <a:rPr lang="fr-FR" b="1" dirty="0"/>
              <a:t> entre pairs , dans une communauté mondiale, mise en place après Tchernobyl, </a:t>
            </a:r>
          </a:p>
          <a:p>
            <a:endParaRPr lang="fr-FR" b="1" dirty="0"/>
          </a:p>
          <a:p>
            <a:r>
              <a:rPr lang="fr-FR" b="1" dirty="0"/>
              <a:t>Séparation nucléaire civil et militaire</a:t>
            </a:r>
          </a:p>
          <a:p>
            <a:endParaRPr lang="fr-FR" b="1" dirty="0"/>
          </a:p>
          <a:p>
            <a:r>
              <a:rPr lang="fr-FR" b="1" dirty="0"/>
              <a:t>Propulsion navale civile déjà en Russie, projets aux US (</a:t>
            </a:r>
            <a:r>
              <a:rPr lang="fr-FR" b="1" dirty="0" err="1"/>
              <a:t>cf</a:t>
            </a:r>
            <a:r>
              <a:rPr lang="fr-FR" b="1" dirty="0"/>
              <a:t> Bill Gates qui s’y intéresse)</a:t>
            </a:r>
          </a:p>
          <a:p>
            <a:endParaRPr lang="fr-FR" b="1" dirty="0"/>
          </a:p>
          <a:p>
            <a:endParaRPr lang="fr-FR" b="1" dirty="0"/>
          </a:p>
          <a:p>
            <a:endParaRPr lang="fr-FR" b="1" dirty="0"/>
          </a:p>
          <a:p>
            <a:r>
              <a:rPr lang="fr-FR" b="1" dirty="0"/>
              <a:t>Réacteurs de troisième génération </a:t>
            </a:r>
            <a:r>
              <a:rPr lang="fr-FR" dirty="0"/>
              <a:t>( sûreté renforcée et absence d’impact durable pour population et territoire ) </a:t>
            </a:r>
          </a:p>
          <a:p>
            <a:pPr lvl="1"/>
            <a:r>
              <a:rPr lang="fr-FR" dirty="0"/>
              <a:t>Grande puissance ( type EPR </a:t>
            </a:r>
            <a:r>
              <a:rPr lang="fr-FR" dirty="0" err="1"/>
              <a:t>Taishan</a:t>
            </a:r>
            <a:r>
              <a:rPr lang="fr-FR" dirty="0"/>
              <a:t> 12 , OEL 3, Fla3, </a:t>
            </a:r>
            <a:r>
              <a:rPr lang="fr-FR" dirty="0" err="1"/>
              <a:t>Hinckley</a:t>
            </a:r>
            <a:r>
              <a:rPr lang="fr-FR" dirty="0"/>
              <a:t> Point C) et petits réacteurs (SMR type </a:t>
            </a:r>
            <a:r>
              <a:rPr lang="fr-FR" dirty="0" err="1"/>
              <a:t>Nuward</a:t>
            </a:r>
            <a:r>
              <a:rPr lang="fr-FR" dirty="0"/>
              <a:t> issus de la propulsion navale et autres innovations)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31</a:t>
            </a:fld>
            <a:endParaRPr lang="fr-FR"/>
          </a:p>
        </p:txBody>
      </p:sp>
    </p:spTree>
    <p:extLst>
      <p:ext uri="{BB962C8B-B14F-4D97-AF65-F5344CB8AC3E}">
        <p14:creationId xmlns:p14="http://schemas.microsoft.com/office/powerpoint/2010/main" val="176811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EAD9A-E606-749A-61AC-6AB90D89238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2214B40-3363-F507-26B8-F0EBDC951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de la date 15">
            <a:extLst>
              <a:ext uri="{FF2B5EF4-FFF2-40B4-BE49-F238E27FC236}">
                <a16:creationId xmlns:a16="http://schemas.microsoft.com/office/drawing/2014/main" id="{5F303B62-DE84-46B4-4F5D-17B474431255}"/>
              </a:ext>
            </a:extLst>
          </p:cNvPr>
          <p:cNvSpPr>
            <a:spLocks noGrp="1"/>
          </p:cNvSpPr>
          <p:nvPr>
            <p:ph type="dt" sz="half" idx="10"/>
          </p:nvPr>
        </p:nvSpPr>
        <p:spPr/>
        <p:txBody>
          <a:bodyPr/>
          <a:lstStyle/>
          <a:p>
            <a:endParaRPr lang="fr-FR"/>
          </a:p>
        </p:txBody>
      </p:sp>
      <p:sp>
        <p:nvSpPr>
          <p:cNvPr id="17" name="Espace réservé du pied de page 16">
            <a:extLst>
              <a:ext uri="{FF2B5EF4-FFF2-40B4-BE49-F238E27FC236}">
                <a16:creationId xmlns:a16="http://schemas.microsoft.com/office/drawing/2014/main" id="{C0278B74-A617-E234-BA34-7A5BF54A8C33}"/>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18" name="Espace réservé du numéro de diapositive 17">
            <a:extLst>
              <a:ext uri="{FF2B5EF4-FFF2-40B4-BE49-F238E27FC236}">
                <a16:creationId xmlns:a16="http://schemas.microsoft.com/office/drawing/2014/main" id="{32A5B581-181B-B83D-CC64-2C0044162D51}"/>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57863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5FD25-E445-3D4B-7CF3-8383C00F9AF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4D1D1AA-F742-FB06-C2ED-10B630196F0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671C30-B4DF-E89E-5795-119745F5AE1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C7F0937-A4BB-2C15-08C2-24261F5CC18B}"/>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1E2B4424-C29E-165C-BB1B-761F78A7B589}"/>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01304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8E7197F-728E-AC94-72F0-8ACB64D6235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D2D7824-499C-7BE3-6CD2-28FC4311A4F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8E50EE-1F7D-8D11-5422-BE89DA4B93C4}"/>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A1BBE7E-8014-12F3-342F-0553025E133A}"/>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8FDC7A25-477A-2EAF-D1B5-2AE8052EEC6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722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BE7642-3A95-EF3D-D892-CA1532F7576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4A89FF5-9B4B-5147-38A9-1D8A4DE56B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A0C022B-5E00-60A7-7721-BACAE84A6A4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FB2B81CD-433D-F0E8-B7BE-F8E6B203E551}"/>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63D83FBE-EFEF-7198-B5E9-5754E792DD7F}"/>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268666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E83D4B-FD89-FAA1-E4C4-316C9A381E3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DACCB62-30AD-2198-4D93-2853C97156C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81E8D9-91F9-6A6B-D396-2ABF61CCE2B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76C6D74-20E7-2E47-4F41-B4692DE08DD1}"/>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21EBF006-5385-056E-00F5-77F25BAD6ED8}"/>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3726320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1BCF9-2988-18F7-85A7-7F144D87D31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EE4B2FF-5487-D4DB-B065-CCAF2C77FA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D21FDC4-1F66-6CDD-2AF9-E798AD0B2C3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18368F26-1492-3233-97F1-C2CCE5972DAC}"/>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31FF191F-97E0-039A-FEE6-BE3A017A4177}"/>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492177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995B70-8155-F33F-28BC-6086BCAA6B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FE6AB7-2CC0-D9ED-A58D-954BA5DDB90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89B9465-7D82-DC66-98FD-B49D3DA8BDF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BBD655-37B0-BF9C-2BE0-D747C0B7EA3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2FFA214-7B50-3E6B-A335-18945C3A199A}"/>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7" name="Espace réservé du numéro de diapositive 6">
            <a:extLst>
              <a:ext uri="{FF2B5EF4-FFF2-40B4-BE49-F238E27FC236}">
                <a16:creationId xmlns:a16="http://schemas.microsoft.com/office/drawing/2014/main" id="{D61D30DA-66FF-CDE2-BC4D-39FD47C9E2EB}"/>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416720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11FFE-76E7-11A9-DDE1-E77BA2925BF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FF8585B-286A-52B2-105B-7696D1857B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AFE0FD1-4411-EA99-D56C-59986981068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684614C-46E1-7053-95CB-883E0F615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7871207-0174-1990-30B4-F0B627044E0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D047099-84F0-2BCD-843C-B060DC41126E}"/>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057F0FFD-4101-F24F-D51F-291F561F5552}"/>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9" name="Espace réservé du numéro de diapositive 8">
            <a:extLst>
              <a:ext uri="{FF2B5EF4-FFF2-40B4-BE49-F238E27FC236}">
                <a16:creationId xmlns:a16="http://schemas.microsoft.com/office/drawing/2014/main" id="{2741D655-9CD8-96F0-86BF-132C86B6ECF0}"/>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1526702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DE6176-56FF-689B-CE6C-81192FC7AB0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B6CCD0A-559C-A7E8-1886-5A649805A299}"/>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94BF6AE6-E1FC-DDB6-3BA8-E58785BF0116}"/>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5" name="Espace réservé du numéro de diapositive 4">
            <a:extLst>
              <a:ext uri="{FF2B5EF4-FFF2-40B4-BE49-F238E27FC236}">
                <a16:creationId xmlns:a16="http://schemas.microsoft.com/office/drawing/2014/main" id="{E8AADB53-69F9-7B0E-8DA6-40BA379C12E9}"/>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2513807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3A935D3-E406-771D-ED97-C883F3AC48CF}"/>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EA8D2573-9EBA-7F0D-951C-E013C6942496}"/>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4" name="Espace réservé du numéro de diapositive 3">
            <a:extLst>
              <a:ext uri="{FF2B5EF4-FFF2-40B4-BE49-F238E27FC236}">
                <a16:creationId xmlns:a16="http://schemas.microsoft.com/office/drawing/2014/main" id="{7E0DA10E-9808-94A3-7D46-38C16F7AD735}"/>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2286826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1E0E7-6A13-2FC7-D7C7-89356E9E071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F7A12E8-1B8C-B7E7-1CA3-2A8721CADC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612AD4C-5007-5F6B-877D-A0AB1CC0D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D84936-7784-CEA0-DEAB-7B2424F5DE9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DE8EA32-2AA0-1309-CFCF-DEBD738A5A2F}"/>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7" name="Espace réservé du numéro de diapositive 6">
            <a:extLst>
              <a:ext uri="{FF2B5EF4-FFF2-40B4-BE49-F238E27FC236}">
                <a16:creationId xmlns:a16="http://schemas.microsoft.com/office/drawing/2014/main" id="{1DC178C0-52C2-85A1-0200-26FB8644A4DA}"/>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102888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2C00E7-1BA8-77C4-9AB0-AD6EB2F517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0E6E345-8B53-6437-4CF9-46A3A2DF546F}"/>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274E31E1-F882-C057-5C23-D0A4B004CEB1}"/>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637826CB-0691-8001-E3FA-C02AC5B10F05}"/>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6" name="Espace réservé du numéro de diapositive 5">
            <a:extLst>
              <a:ext uri="{FF2B5EF4-FFF2-40B4-BE49-F238E27FC236}">
                <a16:creationId xmlns:a16="http://schemas.microsoft.com/office/drawing/2014/main" id="{6D69A653-CA18-8C3F-5030-E55C09BFCFB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50790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C939E0-4953-CA56-C9CA-2608E2222C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026E101-31B2-B532-56F3-8E38692F2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DE378DE-9F70-357C-A083-EEA5F72E5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0A72F9-93F2-578E-9792-962FBEF295F6}"/>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220AA690-D431-FE06-B16F-81600E84296D}"/>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7" name="Espace réservé du numéro de diapositive 6">
            <a:extLst>
              <a:ext uri="{FF2B5EF4-FFF2-40B4-BE49-F238E27FC236}">
                <a16:creationId xmlns:a16="http://schemas.microsoft.com/office/drawing/2014/main" id="{DEA71E7F-731A-42F6-479B-F6D8D82723D3}"/>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9568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169BBC-51A0-F714-6781-4DFDBB787F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95BDB83-B17F-4F17-691A-6ED6689F06A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D20B755-DCEA-B926-17C3-817BCD41626A}"/>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EA5031C2-6A52-C7E0-EA73-BB2CDAC6CC78}"/>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6807D620-BABC-195D-17A7-D6F929B2F5F1}"/>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4257434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203D959-9FF3-F435-0874-373DF4CB21D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5B4BC94-A7E2-2001-C415-002C94AFD5A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ADA3425-A048-B72B-CCAE-EE7FBD2324E1}"/>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7B1DF96-898C-A193-2981-A39F8760F06D}"/>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5E7CC31D-7211-9FD2-A714-D5AB0A5A60FD}"/>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1366106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371FE-B3BE-E597-C702-4BE6EB26CD8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E0953CC-73F1-1E16-E415-E685FEB9DF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326FB7C-2EA6-66B5-D58B-86942C0445F5}"/>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15261056-4DEF-936B-D8ED-9E7AE48D9C07}"/>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76A7DD60-DA30-087B-7F96-98C60395C49C}"/>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893651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D553EF-9B3D-EA06-FB0E-84421CBD2F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9F9B55-264C-53C1-E3FE-400396AD802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FF602B-09F7-F1E7-F7FF-334DDFAFADF3}"/>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8530966A-1D04-0B79-ADC4-40D68A0C81F1}"/>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50BFB798-FD88-40FC-2149-671102941D0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18720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CEFD3E-8104-FE31-16BF-0E63E94495A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D48DD3A-896F-54DB-53FE-CD681F2B5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5E1409F-EFFD-D039-DB36-26138CE7CECC}"/>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67CA6D4-0C6C-E670-00AE-8395101D3C71}"/>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3706DB23-EC90-C7CC-AACA-E204811E1775}"/>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571817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6C9F3A-D72A-6F96-DA80-0A94D305A4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6E92F71-914C-A896-ABC5-C9DCBCE25FE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4E62FD3-185D-4DE9-3F92-CA2137E184F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315CFE3-939F-2BFE-3EBA-1454D537C31B}"/>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7E062B3C-DC04-B28A-73B3-6D1270D84B75}"/>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7" name="Espace réservé du numéro de diapositive 6">
            <a:extLst>
              <a:ext uri="{FF2B5EF4-FFF2-40B4-BE49-F238E27FC236}">
                <a16:creationId xmlns:a16="http://schemas.microsoft.com/office/drawing/2014/main" id="{297B8A82-DD29-B2E4-5DF4-8943094A15FC}"/>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945669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11933B-753F-254B-D083-1E4D886E8ED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3D33613-8CF3-0B2E-B791-B2C9882BF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057C582-CF7E-EA6E-49A0-CAFE7D74249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148D74F-59D1-E6F3-AAA8-6B2C63935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FB08A9A-9182-273C-681A-B7DB1441401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2FD3200-4FE8-727F-4762-6E482474E9C5}"/>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E9397852-F429-5EF9-C4CB-D3565D518FF5}"/>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9" name="Espace réservé du numéro de diapositive 8">
            <a:extLst>
              <a:ext uri="{FF2B5EF4-FFF2-40B4-BE49-F238E27FC236}">
                <a16:creationId xmlns:a16="http://schemas.microsoft.com/office/drawing/2014/main" id="{AF17FC4C-68AF-6888-0F9D-8D01319923A6}"/>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404530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E3DD4-1ED8-2299-52D2-41B97796407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078B4BD-11C4-1BFE-51C3-AC0785BF8964}"/>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DF02BD59-EB6A-E1E4-447A-9F142F30D095}"/>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5" name="Espace réservé du numéro de diapositive 4">
            <a:extLst>
              <a:ext uri="{FF2B5EF4-FFF2-40B4-BE49-F238E27FC236}">
                <a16:creationId xmlns:a16="http://schemas.microsoft.com/office/drawing/2014/main" id="{DF7AF05C-E488-7293-B274-BE0CEFE88FE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4107050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46CB87-3BD4-6F1F-ECC2-6F372D0DB178}"/>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56ABD4E4-AB17-3E47-5AE1-7ABDC7119697}"/>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4" name="Espace réservé du numéro de diapositive 3">
            <a:extLst>
              <a:ext uri="{FF2B5EF4-FFF2-40B4-BE49-F238E27FC236}">
                <a16:creationId xmlns:a16="http://schemas.microsoft.com/office/drawing/2014/main" id="{2A052CC9-44FA-3E8D-AEC2-A9904183453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18286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685EB-792B-4928-DFA1-853A52A53C6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A8B0BAC-21D7-1633-B3DB-1CA89E053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AFE85A-1506-6496-DA53-6525BBB6901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9990506A-A7E9-E63D-3F97-FC9C88403EEA}"/>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4C91F333-E761-572B-E83E-EF6E74CD051E}"/>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728105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EF309-9645-48D3-1D1C-E81FBF40A76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0795135-E1CF-EC1F-0F90-BB84797283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A5D2850-90C4-2BE3-EC60-397910BAB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E943DF7-ECDD-28AE-D1FF-1F3E62FBA25F}"/>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EE6D2D04-F286-B81D-2727-D3132CB79CFC}"/>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7" name="Espace réservé du numéro de diapositive 6">
            <a:extLst>
              <a:ext uri="{FF2B5EF4-FFF2-40B4-BE49-F238E27FC236}">
                <a16:creationId xmlns:a16="http://schemas.microsoft.com/office/drawing/2014/main" id="{B452A619-A058-2431-81F9-92F5B602CB73}"/>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305432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38E0D4-8686-72AB-5A1B-3F1EC7777F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8886ED8-C343-D722-F1D2-FF860E024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482BF6D-FB14-69B1-E4C5-AA5B5D122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1008BDC-A28B-D6AE-AEA7-DFE1716135FD}"/>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5952133-3BC0-2C93-F16B-584D724ADC4A}"/>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7" name="Espace réservé du numéro de diapositive 6">
            <a:extLst>
              <a:ext uri="{FF2B5EF4-FFF2-40B4-BE49-F238E27FC236}">
                <a16:creationId xmlns:a16="http://schemas.microsoft.com/office/drawing/2014/main" id="{E33AFBA1-7606-FA4D-6727-A3FD37622AD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448739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86F8C-E714-4640-4CB9-B5DA00927C4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8265A3A-060F-4F40-E3A6-136A287AEDF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0FB313-705E-AE62-DE4C-78278AB3150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F1E63EB1-4D79-D312-E467-39CC26149B6E}"/>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2FC65C6B-7C24-BB7B-6212-5B7C702209FD}"/>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309823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EB2F729-EED7-03C8-0F75-CC69959ED57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A176D93-2EC6-DBD9-C2C6-03398C94125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EFACF4-AABE-B319-0E56-D163A89BFF8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888889D-B298-D6D4-D9EA-9C9F658559C2}"/>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EF61BB25-0670-B606-B0A5-D69784257B9D}"/>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3289357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55CAF-B9ED-1639-9DB9-7F0CD491B6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958C97-36B2-5911-68A8-EA5FEE150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A550E23-DD83-8ABC-3705-BDF6B33B4E4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2C29B75-B2DB-FDC9-729A-CC4E4840E2E4}"/>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14D5D9F2-E7B5-38AD-7EB4-E8E303158A8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486099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E7DC2-D745-B4D5-B700-7CD8D0B648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75DB776-BEE6-AFE3-4666-1B83F612EEA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4AE130-E5F6-A2E1-3001-E4FAEF56AD3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096E01A8-6BAD-E522-487E-FBEFDC566234}"/>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11259C2D-6D6A-48EF-7F65-C587889325FC}"/>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14247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437C59-A439-AA4E-BC48-743D37C443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4F3AA5E-5945-661B-958B-EAD0D2809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BB21115-4548-9366-4848-09F7DEE3EF8F}"/>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57A35B2-7442-6130-0D98-0A0303BE5B6C}"/>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99BEA7F7-FA9B-24CF-000A-E134A52C8EDD}"/>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992262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DA60A-CB04-9848-22EA-6EFDF92D1B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F2E893-7B90-A8C5-D062-D516A277DB2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F343A47-6A9D-3892-14DC-A6BDDE9FD3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3B32CA-69BD-44F5-92AF-543883DC689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605AD6D-CFF7-957F-863F-E3B2AC77848D}"/>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7" name="Espace réservé du numéro de diapositive 6">
            <a:extLst>
              <a:ext uri="{FF2B5EF4-FFF2-40B4-BE49-F238E27FC236}">
                <a16:creationId xmlns:a16="http://schemas.microsoft.com/office/drawing/2014/main" id="{6FE0D1DD-B8AC-C222-5815-8C2F4353A640}"/>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911470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7EBF42-B9B7-DE07-7AAC-C5224FB2C1B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68DCF5-79EC-77D7-5F09-31D7FE971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A0662E3-F175-3321-21F9-396B4DC0893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3AC9A5F-267E-7413-EE6B-8788D48A2F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150D37-A14A-7394-B5F8-A8EB8124C5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6F2FF45-8E5E-19F9-0C9E-49BD39CEC69F}"/>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59DC6396-2353-A673-967F-59550463C2F7}"/>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9" name="Espace réservé du numéro de diapositive 8">
            <a:extLst>
              <a:ext uri="{FF2B5EF4-FFF2-40B4-BE49-F238E27FC236}">
                <a16:creationId xmlns:a16="http://schemas.microsoft.com/office/drawing/2014/main" id="{792D7591-0734-556F-0335-BBEA4716479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378978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4788A-6CC4-5CC3-C407-2B06B79555F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EEA81E8-D383-FBFA-469A-E774BD9D5F75}"/>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50A37592-EB4A-CE2D-6371-A1179327F350}"/>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5" name="Espace réservé du numéro de diapositive 4">
            <a:extLst>
              <a:ext uri="{FF2B5EF4-FFF2-40B4-BE49-F238E27FC236}">
                <a16:creationId xmlns:a16="http://schemas.microsoft.com/office/drawing/2014/main" id="{0C0153B8-1511-CCF6-B395-6A02B0F88657}"/>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67294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F56D94-B6A8-B2BC-A14F-8973CA72704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52DC95-2608-2567-8F90-EB69DE2566E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5784477-4CFD-7BDB-FD86-335CCDCB5BC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E179F0E-F0D6-D73B-7D07-80DE31C5DCB8}"/>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C13CF593-22EB-8A63-665E-19BA650401E3}"/>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7" name="Espace réservé du numéro de diapositive 6">
            <a:extLst>
              <a:ext uri="{FF2B5EF4-FFF2-40B4-BE49-F238E27FC236}">
                <a16:creationId xmlns:a16="http://schemas.microsoft.com/office/drawing/2014/main" id="{BDD70A9E-8D10-9FF2-1CA5-536592A184BA}"/>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653941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857467-F968-184A-8AB7-43F8D284D7AB}"/>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88DC3B94-960A-80F7-B3F2-7A2F8C0B9511}"/>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4" name="Espace réservé du numéro de diapositive 3">
            <a:extLst>
              <a:ext uri="{FF2B5EF4-FFF2-40B4-BE49-F238E27FC236}">
                <a16:creationId xmlns:a16="http://schemas.microsoft.com/office/drawing/2014/main" id="{35CF166D-DD56-197E-E584-81A8A85DD329}"/>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94593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7CBF1-F8AD-88FB-D378-E45B6D0184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8D3D449-E179-28C6-E303-8088779E0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004F473-07DF-EC56-91B8-4423F68FF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0A3DEC-612B-BC1E-CD28-690F66E1AE0B}"/>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1FB9DD99-D849-319E-9CEC-BAFDD603307C}"/>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7" name="Espace réservé du numéro de diapositive 6">
            <a:extLst>
              <a:ext uri="{FF2B5EF4-FFF2-40B4-BE49-F238E27FC236}">
                <a16:creationId xmlns:a16="http://schemas.microsoft.com/office/drawing/2014/main" id="{11384098-2BFC-E9B9-7781-7BFCEF3CA92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15754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F6B2F-5A76-D5D5-E27E-728E8D024A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FF34C13-83E3-4C65-E0FD-6333C3839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2F7DD57-9201-E577-23E6-02AD9572C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7900C0-2C21-35A1-5755-F86D51FD9690}"/>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1BCFF7C7-6217-C50E-FFD3-DC417FE89B25}"/>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7" name="Espace réservé du numéro de diapositive 6">
            <a:extLst>
              <a:ext uri="{FF2B5EF4-FFF2-40B4-BE49-F238E27FC236}">
                <a16:creationId xmlns:a16="http://schemas.microsoft.com/office/drawing/2014/main" id="{AFAAF5CE-FE60-819C-8779-D617B9D4A723}"/>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133123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54782-642E-C4F2-35A7-66F166097B6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FDD2B14-4735-E9AB-7208-59844D6F3F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62B8C7-3635-68FF-1F7C-6C8F643FC417}"/>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43B86FC4-FF92-5DA2-D869-337B7C406EC0}"/>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3771FAD2-D028-DB08-44B4-EBEF7387954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959864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955DA2C-E20B-A8CD-901F-4BE69112646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5E66FE1-3470-5E17-43A1-10C5929472F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C44419-B20D-70FE-3C64-C365B737CF2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E8D51951-A318-42EB-B427-C892FFD64452}"/>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935D0F88-4E15-7313-6878-95F5F56099E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97222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8B8AE4-A929-B92D-6D82-12B7477E0C4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2A5949-7288-216E-1068-131CFA35B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6330785-7806-A1D6-A7E1-E0DC0C36A16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C2D2827-B0F7-7AD6-F851-981AA5817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AF84684-75F0-0556-78E9-96F56BACD77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21EC3D3-8843-0C98-1F82-6A973583495A}"/>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8AAD4805-2FE4-EE8E-7104-7F6EDFE6981B}"/>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9" name="Espace réservé du numéro de diapositive 8">
            <a:extLst>
              <a:ext uri="{FF2B5EF4-FFF2-40B4-BE49-F238E27FC236}">
                <a16:creationId xmlns:a16="http://schemas.microsoft.com/office/drawing/2014/main" id="{5076050A-8C22-DC22-EC32-A347CDA29821}"/>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0955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65E60-4856-136A-7980-0E59122EC46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F0F07AA-41D1-88F8-2A6C-B42525A863FF}"/>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F537F90C-4D04-9F91-9C1E-C6087C5CDB6D}"/>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5" name="Espace réservé du numéro de diapositive 4">
            <a:extLst>
              <a:ext uri="{FF2B5EF4-FFF2-40B4-BE49-F238E27FC236}">
                <a16:creationId xmlns:a16="http://schemas.microsoft.com/office/drawing/2014/main" id="{34101C68-DDBA-1664-24EA-693E89673988}"/>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16402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70941B3-35C5-FCA0-FA18-9AB8BCD016D9}"/>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961DC1E6-EF6C-292F-DBC7-8862821E9A89}"/>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4" name="Espace réservé du numéro de diapositive 3">
            <a:extLst>
              <a:ext uri="{FF2B5EF4-FFF2-40B4-BE49-F238E27FC236}">
                <a16:creationId xmlns:a16="http://schemas.microsoft.com/office/drawing/2014/main" id="{C48E2FDA-18CE-74D2-374D-A7DF121B71C7}"/>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70542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FAEEA-FB3F-9117-DA5F-3128295C93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7D1ECB1-5564-40B9-BA77-8150E6AF6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E16CEDE-3283-5F41-BFAE-C348A4C19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CF706E-13F6-345A-0B51-3DA900CE9693}"/>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4D12E30-E99A-1E7C-BB18-E85E6A09C24B}"/>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7" name="Espace réservé du numéro de diapositive 6">
            <a:extLst>
              <a:ext uri="{FF2B5EF4-FFF2-40B4-BE49-F238E27FC236}">
                <a16:creationId xmlns:a16="http://schemas.microsoft.com/office/drawing/2014/main" id="{83F5050C-87CE-5769-25EB-27C710CF75C6}"/>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71948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F8E93-93E5-2D8C-603A-5DB2E3A8D4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A5DA7C3-47E2-5522-1DB6-4868F52FF5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BA0CBCF-212E-BF66-3D65-F287A80B2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975683-4B6B-7321-68DE-9F1CAF56462D}"/>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2E5D58D9-1D46-8DF3-5B10-CA59B6867E09}"/>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7" name="Espace réservé du numéro de diapositive 6">
            <a:extLst>
              <a:ext uri="{FF2B5EF4-FFF2-40B4-BE49-F238E27FC236}">
                <a16:creationId xmlns:a16="http://schemas.microsoft.com/office/drawing/2014/main" id="{BEA6478C-A7DA-26D9-6CF4-24604E1AD5D0}"/>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2258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6F265A5-EC71-37F8-EC88-2EB1A65B6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F047F8F-8007-78A7-6358-E925216E6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F8C7C6-E8AB-6F4E-BC27-0238AB26E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754CB6A4-7827-F5A7-A840-0DF95C64E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E4E5F7F1-C5BD-D416-0EEF-AFF03F2ED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F1D57-3A7C-4A8D-B507-8F47418E382B}" type="slidenum">
              <a:rPr lang="fr-FR" smtClean="0"/>
              <a:t>‹N°›</a:t>
            </a:fld>
            <a:endParaRPr lang="fr-FR"/>
          </a:p>
        </p:txBody>
      </p:sp>
    </p:spTree>
    <p:extLst>
      <p:ext uri="{BB962C8B-B14F-4D97-AF65-F5344CB8AC3E}">
        <p14:creationId xmlns:p14="http://schemas.microsoft.com/office/powerpoint/2010/main" val="377600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5E1A10-1EF4-FEE4-32EE-463DD8CB5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8377C5-8B9C-B064-31F6-D096E91280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8AA81A-C0AC-6CBD-B99A-D4FA6F533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48FDF3FE-670D-9577-4C62-6D56B9171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A67E2C32-DE35-5DC4-D51C-D59E5AED1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5AD21-8E53-4136-B3D8-0862DD8AF7FA}" type="slidenum">
              <a:rPr lang="fr-FR" smtClean="0"/>
              <a:t>‹N°›</a:t>
            </a:fld>
            <a:endParaRPr lang="fr-FR"/>
          </a:p>
        </p:txBody>
      </p:sp>
    </p:spTree>
    <p:extLst>
      <p:ext uri="{BB962C8B-B14F-4D97-AF65-F5344CB8AC3E}">
        <p14:creationId xmlns:p14="http://schemas.microsoft.com/office/powerpoint/2010/main" val="41299053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2A6833C-54D7-DB78-3B00-2FF58F1F8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98094C6-D31B-1B10-5283-58309992BD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767D63B-D4E4-306B-6731-3C51B3509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3558FDEE-12E1-C4B9-AAF4-71E29FA383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Dompierre sur mer 4 mars 2025</a:t>
            </a:r>
          </a:p>
        </p:txBody>
      </p:sp>
      <p:sp>
        <p:nvSpPr>
          <p:cNvPr id="6" name="Espace réservé du numéro de diapositive 5">
            <a:extLst>
              <a:ext uri="{FF2B5EF4-FFF2-40B4-BE49-F238E27FC236}">
                <a16:creationId xmlns:a16="http://schemas.microsoft.com/office/drawing/2014/main" id="{91D6ED99-1473-3EFE-09FB-8FE7C676A6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6E08E-19EC-4789-9467-2A396B824AFC}" type="slidenum">
              <a:rPr lang="fr-FR" smtClean="0"/>
              <a:t>‹N°›</a:t>
            </a:fld>
            <a:endParaRPr lang="fr-FR"/>
          </a:p>
        </p:txBody>
      </p:sp>
    </p:spTree>
    <p:extLst>
      <p:ext uri="{BB962C8B-B14F-4D97-AF65-F5344CB8AC3E}">
        <p14:creationId xmlns:p14="http://schemas.microsoft.com/office/powerpoint/2010/main" val="917204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FEAEF4-2416-676E-832B-FC3873634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4233A0-29C2-17A4-58EE-7322A796E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0A8EB5-EBC3-28AB-E387-F1D479E61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6AE48A4D-9313-C070-B615-FE324C417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Dompierre sur mer 4 mars 2025</a:t>
            </a:r>
            <a:endParaRPr lang="fr-FR" dirty="0"/>
          </a:p>
        </p:txBody>
      </p:sp>
      <p:sp>
        <p:nvSpPr>
          <p:cNvPr id="6" name="Espace réservé du numéro de diapositive 5">
            <a:extLst>
              <a:ext uri="{FF2B5EF4-FFF2-40B4-BE49-F238E27FC236}">
                <a16:creationId xmlns:a16="http://schemas.microsoft.com/office/drawing/2014/main" id="{148EC3F4-0741-8AA7-F988-84CC69284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97EAC-E814-415B-8896-752ECAE9B91E}" type="slidenum">
              <a:rPr lang="fr-FR" smtClean="0"/>
              <a:t>‹N°›</a:t>
            </a:fld>
            <a:endParaRPr lang="fr-FR"/>
          </a:p>
        </p:txBody>
      </p:sp>
    </p:spTree>
    <p:extLst>
      <p:ext uri="{BB962C8B-B14F-4D97-AF65-F5344CB8AC3E}">
        <p14:creationId xmlns:p14="http://schemas.microsoft.com/office/powerpoint/2010/main" val="3057177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customXml" Target="../ink/ink31.xml"/><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customXml" Target="../ink/ink32.xml"/><Relationship Id="rId4" Type="http://schemas.openxmlformats.org/officeDocument/2006/relationships/image" Target="../media/image18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rte-france.com/eco2mix/la-consommation-delectricite-en-france"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app.electricitymaps.com/ma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4.png"/><Relationship Id="rId18" Type="http://schemas.openxmlformats.org/officeDocument/2006/relationships/customXml" Target="../ink/ink12.xml"/><Relationship Id="rId26" Type="http://schemas.openxmlformats.org/officeDocument/2006/relationships/customXml" Target="../ink/ink16.xml"/><Relationship Id="rId3" Type="http://schemas.openxmlformats.org/officeDocument/2006/relationships/customXml" Target="../ink/ink2.xml"/><Relationship Id="rId21" Type="http://schemas.openxmlformats.org/officeDocument/2006/relationships/image" Target="../media/image8.png"/><Relationship Id="rId7" Type="http://schemas.openxmlformats.org/officeDocument/2006/relationships/customXml" Target="../ink/ink5.xml"/><Relationship Id="rId12" Type="http://schemas.openxmlformats.org/officeDocument/2006/relationships/customXml" Target="../ink/ink9.xml"/><Relationship Id="rId17" Type="http://schemas.openxmlformats.org/officeDocument/2006/relationships/image" Target="../media/image6.png"/><Relationship Id="rId25" Type="http://schemas.openxmlformats.org/officeDocument/2006/relationships/image" Target="../media/image10.png"/><Relationship Id="rId2" Type="http://schemas.openxmlformats.org/officeDocument/2006/relationships/hyperlink" Target="https://www.rte-france.com/eco2mix/la-consommation-delectricite-en-france" TargetMode="External"/><Relationship Id="rId16" Type="http://schemas.openxmlformats.org/officeDocument/2006/relationships/customXml" Target="../ink/ink11.xml"/><Relationship Id="rId20" Type="http://schemas.openxmlformats.org/officeDocument/2006/relationships/customXml" Target="../ink/ink13.xml"/><Relationship Id="rId29"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3.png"/><Relationship Id="rId24" Type="http://schemas.openxmlformats.org/officeDocument/2006/relationships/customXml" Target="../ink/ink15.xml"/><Relationship Id="rId5" Type="http://schemas.openxmlformats.org/officeDocument/2006/relationships/customXml" Target="../ink/ink3.xml"/><Relationship Id="rId15" Type="http://schemas.openxmlformats.org/officeDocument/2006/relationships/image" Target="../media/image5.png"/><Relationship Id="rId23" Type="http://schemas.openxmlformats.org/officeDocument/2006/relationships/image" Target="../media/image9.png"/><Relationship Id="rId28" Type="http://schemas.openxmlformats.org/officeDocument/2006/relationships/customXml" Target="../ink/ink17.xml"/><Relationship Id="rId10" Type="http://schemas.openxmlformats.org/officeDocument/2006/relationships/customXml" Target="../ink/ink8.xml"/><Relationship Id="rId19" Type="http://schemas.openxmlformats.org/officeDocument/2006/relationships/image" Target="../media/image7.png"/><Relationship Id="rId31"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customXml" Target="../ink/ink7.xml"/><Relationship Id="rId14" Type="http://schemas.openxmlformats.org/officeDocument/2006/relationships/customXml" Target="../ink/ink10.xml"/><Relationship Id="rId22" Type="http://schemas.openxmlformats.org/officeDocument/2006/relationships/customXml" Target="../ink/ink14.xml"/><Relationship Id="rId27" Type="http://schemas.openxmlformats.org/officeDocument/2006/relationships/image" Target="../media/image11.png"/><Relationship Id="rId30" Type="http://schemas.openxmlformats.org/officeDocument/2006/relationships/customXml" Target="../ink/ink18.xml"/></Relationships>
</file>

<file path=ppt/slides/_rels/slide20.xml.rels><?xml version="1.0" encoding="UTF-8" standalone="yes"?>
<Relationships xmlns="http://schemas.openxmlformats.org/package/2006/relationships"><Relationship Id="rId3" Type="http://schemas.openxmlformats.org/officeDocument/2006/relationships/hyperlink" Target="https://app.electricitymaps.com/ma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rte-france.com/eco2mix/la-production-delectricite-par-filier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rte-france.com/eco2mix/les-donnees-de-marche" TargetMode="External"/><Relationship Id="rId2" Type="http://schemas.openxmlformats.org/officeDocument/2006/relationships/hyperlink" Target="https://www.rte-france.com/eco2mix/la-production-delectricite-par-filier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hyperlink" Target="https://www.rte-france.com/eco2mix/les-donnees-de-march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rte-france.com/eco2mix/la-production-delectricite-par-filie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ransparency.entsoe.e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rte-france.com/eco2mix/la-production-delectricite-par-filie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pris.iaea.org/PRIS/WorldStatistics/OperationalReactorsByCountry.aspx" TargetMode="External"/><Relationship Id="rId1" Type="http://schemas.openxmlformats.org/officeDocument/2006/relationships/slideLayout" Target="../slideLayouts/slideLayout2.xml"/><Relationship Id="rId5" Type="http://schemas.openxmlformats.org/officeDocument/2006/relationships/image" Target="../media/image290.png"/><Relationship Id="rId4" Type="http://schemas.openxmlformats.org/officeDocument/2006/relationships/slide" Target="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s://pris.iaea.org/PRIS/WorldStatistics/OperationalReactorsByCountry.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pris.iaea.org/PRIS/WorldStatistics/UnderConstructionReactorsByCountry.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rte-france.com/eco2mix/la-consommation-delectricite-en-france" TargetMode="External"/><Relationship Id="rId7" Type="http://schemas.openxmlformats.org/officeDocument/2006/relationships/customXml" Target="../ink/ink21.xml"/><Relationship Id="rId12"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0.xml"/><Relationship Id="rId11" Type="http://schemas.openxmlformats.org/officeDocument/2006/relationships/customXml" Target="../ink/ink23.xml"/><Relationship Id="rId5" Type="http://schemas.openxmlformats.org/officeDocument/2006/relationships/image" Target="../media/image21.png"/><Relationship Id="rId10" Type="http://schemas.openxmlformats.org/officeDocument/2006/relationships/image" Target="../media/image40.png"/><Relationship Id="rId4" Type="http://schemas.openxmlformats.org/officeDocument/2006/relationships/customXml" Target="../ink/ink19.xml"/><Relationship Id="rId9" Type="http://schemas.openxmlformats.org/officeDocument/2006/relationships/customXml" Target="../ink/ink22.xml"/></Relationships>
</file>

<file path=ppt/slides/_rels/slide4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svg"/><Relationship Id="rId7" Type="http://schemas.openxmlformats.org/officeDocument/2006/relationships/image" Target="../media/image42.sv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39.svg"/><Relationship Id="rId10" Type="http://schemas.openxmlformats.org/officeDocument/2006/relationships/image" Target="../media/image45.png"/><Relationship Id="rId4" Type="http://schemas.openxmlformats.org/officeDocument/2006/relationships/image" Target="../media/image38.png"/><Relationship Id="rId9" Type="http://schemas.openxmlformats.org/officeDocument/2006/relationships/image" Target="../media/image44.sv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hyperlink" Target="https://ec.europa.eu/eurostat/databrowser/view/ten00117/default/bar?lang=f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38.xml"/><Relationship Id="rId3" Type="http://schemas.openxmlformats.org/officeDocument/2006/relationships/customXml" Target="../ink/ink33.xml"/><Relationship Id="rId7" Type="http://schemas.openxmlformats.org/officeDocument/2006/relationships/customXml" Target="../ink/ink35.xml"/><Relationship Id="rId12" Type="http://schemas.openxmlformats.org/officeDocument/2006/relationships/image" Target="../media/image8.png"/><Relationship Id="rId2" Type="http://schemas.openxmlformats.org/officeDocument/2006/relationships/hyperlink" Target="https://www.eex.com/en/market-data/power/futures#%7B%22snippetpicker%22%3A%2221%22%7D" TargetMode="Externa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customXml" Target="../ink/ink37.xml"/><Relationship Id="rId5" Type="http://schemas.openxmlformats.org/officeDocument/2006/relationships/customXml" Target="../ink/ink34.xml"/><Relationship Id="rId10" Type="http://schemas.openxmlformats.org/officeDocument/2006/relationships/image" Target="../media/image7.png"/><Relationship Id="rId4" Type="http://schemas.openxmlformats.org/officeDocument/2006/relationships/image" Target="../media/image44.png"/><Relationship Id="rId9" Type="http://schemas.openxmlformats.org/officeDocument/2006/relationships/customXml" Target="../ink/ink36.xml"/><Relationship Id="rId14" Type="http://schemas.openxmlformats.org/officeDocument/2006/relationships/image" Target="../media/image9.png"/></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3" Type="http://schemas.openxmlformats.org/officeDocument/2006/relationships/hyperlink" Target="https://malicorne.over-blog.com/tag/energie/" TargetMode="External"/><Relationship Id="rId2" Type="http://schemas.openxmlformats.org/officeDocument/2006/relationships/hyperlink" Target="https://sevedatome.fr/" TargetMode="Externa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rte-france.com/eco2mix/la-consommation-delectricite-en-france" TargetMode="External"/><Relationship Id="rId7" Type="http://schemas.openxmlformats.org/officeDocument/2006/relationships/customXml" Target="../ink/ink41.xml"/><Relationship Id="rId12"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40.xml"/><Relationship Id="rId11" Type="http://schemas.openxmlformats.org/officeDocument/2006/relationships/customXml" Target="../ink/ink43.xml"/><Relationship Id="rId5" Type="http://schemas.openxmlformats.org/officeDocument/2006/relationships/image" Target="../media/image21.png"/><Relationship Id="rId10" Type="http://schemas.openxmlformats.org/officeDocument/2006/relationships/image" Target="../media/image40.png"/><Relationship Id="rId4" Type="http://schemas.openxmlformats.org/officeDocument/2006/relationships/customXml" Target="../ink/ink39.xml"/><Relationship Id="rId9" Type="http://schemas.openxmlformats.org/officeDocument/2006/relationships/customXml" Target="../ink/ink4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hyperlink" Target="https://www.eex.com/en/market-data/power/futures#%7B%22snippetpicker%22%3A%2221%22%7D"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8F102-4959-773A-E212-A8F128EA75DB}"/>
              </a:ext>
            </a:extLst>
          </p:cNvPr>
          <p:cNvSpPr>
            <a:spLocks noGrp="1"/>
          </p:cNvSpPr>
          <p:nvPr>
            <p:ph type="ctrTitle"/>
          </p:nvPr>
        </p:nvSpPr>
        <p:spPr/>
        <p:txBody>
          <a:bodyPr>
            <a:normAutofit/>
          </a:bodyPr>
          <a:lstStyle/>
          <a:p>
            <a:r>
              <a:rPr lang="fr-FR" b="1" dirty="0"/>
              <a:t>Energie, où allons nous? Quelques repères… </a:t>
            </a:r>
          </a:p>
        </p:txBody>
      </p:sp>
      <p:sp>
        <p:nvSpPr>
          <p:cNvPr id="3" name="Sous-titre 2">
            <a:extLst>
              <a:ext uri="{FF2B5EF4-FFF2-40B4-BE49-F238E27FC236}">
                <a16:creationId xmlns:a16="http://schemas.microsoft.com/office/drawing/2014/main" id="{676E144C-13F2-7E57-F8D1-BF910C14901C}"/>
              </a:ext>
            </a:extLst>
          </p:cNvPr>
          <p:cNvSpPr>
            <a:spLocks noGrp="1"/>
          </p:cNvSpPr>
          <p:nvPr>
            <p:ph type="subTitle" idx="1"/>
          </p:nvPr>
        </p:nvSpPr>
        <p:spPr>
          <a:xfrm>
            <a:off x="1524000" y="3429000"/>
            <a:ext cx="9144000" cy="1655762"/>
          </a:xfrm>
        </p:spPr>
        <p:txBody>
          <a:bodyPr>
            <a:normAutofit fontScale="70000" lnSpcReduction="20000"/>
          </a:bodyPr>
          <a:lstStyle/>
          <a:p>
            <a:endParaRPr lang="fr-FR" dirty="0"/>
          </a:p>
          <a:p>
            <a:r>
              <a:rPr lang="fr-FR" dirty="0"/>
              <a:t>                 Conférence Bernard Maillard</a:t>
            </a:r>
          </a:p>
          <a:p>
            <a:r>
              <a:rPr lang="fr-FR" dirty="0"/>
              <a:t>                 Dompierre sur mer – Charente Maritime</a:t>
            </a:r>
          </a:p>
          <a:p>
            <a:r>
              <a:rPr lang="fr-FR" dirty="0"/>
              <a:t>                 Association CAPRES-AUNIS</a:t>
            </a:r>
          </a:p>
          <a:p>
            <a:r>
              <a:rPr lang="fr-FR" dirty="0"/>
              <a:t>              Comité Associatif de Promotion de la Ruralité, de l’Environnement et de la Solidarité en Aunis</a:t>
            </a:r>
          </a:p>
        </p:txBody>
      </p:sp>
      <p:sp>
        <p:nvSpPr>
          <p:cNvPr id="5" name="Espace réservé du numéro de diapositive 4">
            <a:extLst>
              <a:ext uri="{FF2B5EF4-FFF2-40B4-BE49-F238E27FC236}">
                <a16:creationId xmlns:a16="http://schemas.microsoft.com/office/drawing/2014/main" id="{87B95338-EAA3-935F-AE81-6030E80D6745}"/>
              </a:ext>
            </a:extLst>
          </p:cNvPr>
          <p:cNvSpPr>
            <a:spLocks noGrp="1"/>
          </p:cNvSpPr>
          <p:nvPr>
            <p:ph type="sldNum" sz="quarter" idx="12"/>
          </p:nvPr>
        </p:nvSpPr>
        <p:spPr>
          <a:xfrm>
            <a:off x="8610600" y="6356350"/>
            <a:ext cx="2743200" cy="365125"/>
          </a:xfrm>
        </p:spPr>
        <p:txBody>
          <a:bodyPr/>
          <a:lstStyle/>
          <a:p>
            <a:fld id="{7B9F1D57-3A7C-4A8D-B507-8F47418E382B}" type="slidenum">
              <a:rPr lang="fr-FR" smtClean="0"/>
              <a:t>1</a:t>
            </a:fld>
            <a:endParaRPr lang="fr-FR" dirty="0"/>
          </a:p>
        </p:txBody>
      </p:sp>
      <p:sp>
        <p:nvSpPr>
          <p:cNvPr id="4" name="Espace réservé du pied de page 3">
            <a:extLst>
              <a:ext uri="{FF2B5EF4-FFF2-40B4-BE49-F238E27FC236}">
                <a16:creationId xmlns:a16="http://schemas.microsoft.com/office/drawing/2014/main" id="{E0D5B0C9-1979-58BE-EC82-43C74DF37048}"/>
              </a:ext>
            </a:extLst>
          </p:cNvPr>
          <p:cNvSpPr>
            <a:spLocks noGrp="1"/>
          </p:cNvSpPr>
          <p:nvPr>
            <p:ph type="ftr" sz="quarter" idx="11"/>
          </p:nvPr>
        </p:nvSpPr>
        <p:spPr>
          <a:xfrm>
            <a:off x="4038600" y="6356350"/>
            <a:ext cx="4114800" cy="365125"/>
          </a:xfrm>
        </p:spPr>
        <p:txBody>
          <a:bodyPr/>
          <a:lstStyle/>
          <a:p>
            <a:r>
              <a:rPr lang="fr-FR"/>
              <a:t>Energie où allons-nous ? Quelques repères- Bernard Maillard  Dompierre sur mer 4 mars 2025</a:t>
            </a:r>
            <a:endParaRPr lang="fr-FR" dirty="0"/>
          </a:p>
        </p:txBody>
      </p:sp>
    </p:spTree>
    <p:extLst>
      <p:ext uri="{BB962C8B-B14F-4D97-AF65-F5344CB8AC3E}">
        <p14:creationId xmlns:p14="http://schemas.microsoft.com/office/powerpoint/2010/main" val="425656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A9EE4B-B1D3-F5D3-DFFF-36828D7C1AFD}"/>
              </a:ext>
            </a:extLst>
          </p:cNvPr>
          <p:cNvSpPr>
            <a:spLocks noGrp="1"/>
          </p:cNvSpPr>
          <p:nvPr>
            <p:ph type="title"/>
          </p:nvPr>
        </p:nvSpPr>
        <p:spPr/>
        <p:txBody>
          <a:bodyPr>
            <a:normAutofit/>
          </a:bodyPr>
          <a:lstStyle/>
          <a:p>
            <a:r>
              <a:rPr lang="fr-FR" b="1" dirty="0"/>
              <a:t>Dans le monde, de 1973 à aujourd’hui</a:t>
            </a:r>
            <a:r>
              <a:rPr lang="fr-FR" dirty="0"/>
              <a:t>…</a:t>
            </a:r>
            <a:br>
              <a:rPr lang="fr-FR" dirty="0"/>
            </a:br>
            <a:r>
              <a:rPr lang="fr-FR" dirty="0"/>
              <a:t>     </a:t>
            </a:r>
            <a:endParaRPr lang="fr-FR" b="1" dirty="0">
              <a:solidFill>
                <a:schemeClr val="bg1"/>
              </a:solidFill>
              <a:highlight>
                <a:srgbClr val="FF0000"/>
              </a:highlight>
            </a:endParaRPr>
          </a:p>
        </p:txBody>
      </p:sp>
      <p:sp>
        <p:nvSpPr>
          <p:cNvPr id="3" name="Espace réservé du contenu 2">
            <a:extLst>
              <a:ext uri="{FF2B5EF4-FFF2-40B4-BE49-F238E27FC236}">
                <a16:creationId xmlns:a16="http://schemas.microsoft.com/office/drawing/2014/main" id="{DB5AAC69-8E60-4AD9-0B27-C54665742029}"/>
              </a:ext>
            </a:extLst>
          </p:cNvPr>
          <p:cNvSpPr>
            <a:spLocks noGrp="1"/>
          </p:cNvSpPr>
          <p:nvPr>
            <p:ph idx="1"/>
          </p:nvPr>
        </p:nvSpPr>
        <p:spPr/>
        <p:txBody>
          <a:bodyPr/>
          <a:lstStyle/>
          <a:p>
            <a:r>
              <a:rPr lang="fr-FR" dirty="0">
                <a:highlight>
                  <a:srgbClr val="FFFF00"/>
                </a:highlight>
              </a:rPr>
              <a:t>POPULATION MULTIPLIEE PAR 2</a:t>
            </a:r>
            <a:r>
              <a:rPr lang="fr-FR" dirty="0">
                <a:highlight>
                  <a:srgbClr val="00FF00"/>
                </a:highlight>
              </a:rPr>
              <a:t> </a:t>
            </a:r>
          </a:p>
          <a:p>
            <a:pPr lvl="1"/>
            <a:r>
              <a:rPr lang="fr-FR" dirty="0"/>
              <a:t>4 à 8 milliards d’habitants</a:t>
            </a:r>
          </a:p>
          <a:p>
            <a:r>
              <a:rPr lang="fr-FR" dirty="0"/>
              <a:t>DEMANDE EN </a:t>
            </a:r>
            <a:r>
              <a:rPr lang="fr-FR" dirty="0">
                <a:highlight>
                  <a:srgbClr val="FFFF00"/>
                </a:highlight>
              </a:rPr>
              <a:t>ENERGIE MULTIPLIEE PAR 2</a:t>
            </a:r>
          </a:p>
          <a:p>
            <a:r>
              <a:rPr lang="fr-FR" dirty="0"/>
              <a:t>DEMANDE EN </a:t>
            </a:r>
            <a:r>
              <a:rPr lang="fr-FR" dirty="0">
                <a:highlight>
                  <a:srgbClr val="FFFF00"/>
                </a:highlight>
              </a:rPr>
              <a:t>ELECTRICITE MULTIPLIEE PAR 4</a:t>
            </a:r>
          </a:p>
          <a:p>
            <a:pPr lvl="1"/>
            <a:r>
              <a:rPr lang="fr-FR" sz="2400" dirty="0"/>
              <a:t>chaîne du froid pour l’alimentation, santé, accès à  l’information et à l’éducation, numérique, industrie, services…</a:t>
            </a:r>
          </a:p>
          <a:p>
            <a:pPr lvl="1"/>
            <a:r>
              <a:rPr lang="fr-FR" sz="2400" dirty="0"/>
              <a:t>Demande électricité Chine en 2017 = demande en électricité Monde en 1973</a:t>
            </a:r>
          </a:p>
          <a:p>
            <a:pPr lvl="1"/>
            <a:r>
              <a:rPr lang="fr-FR" sz="2400" b="1" dirty="0">
                <a:solidFill>
                  <a:schemeClr val="bg1"/>
                </a:solidFill>
                <a:highlight>
                  <a:srgbClr val="FF0000"/>
                </a:highlight>
              </a:rPr>
              <a:t>rapport de plus de 1 à 100 dans l’accès à l’électricité par habitant, de 0,1 à plus de 10 MWh par an et par habitant</a:t>
            </a:r>
          </a:p>
          <a:p>
            <a:pPr lvl="2"/>
            <a:r>
              <a:rPr lang="fr-FR" sz="2000" dirty="0"/>
              <a:t>Europe autour de 6 MWh par habitant, US autour de 12 MWh par habitant , Inde autour de 1 MWH par Habitant, Nigeria, 0, 1 MWH par habitant</a:t>
            </a:r>
          </a:p>
          <a:p>
            <a:pPr lvl="2"/>
            <a:endParaRPr lang="fr-FR" dirty="0"/>
          </a:p>
          <a:p>
            <a:pPr lvl="1"/>
            <a:endParaRPr lang="fr-FR" dirty="0"/>
          </a:p>
        </p:txBody>
      </p:sp>
      <p:sp>
        <p:nvSpPr>
          <p:cNvPr id="4" name="Espace réservé du pied de page 3">
            <a:extLst>
              <a:ext uri="{FF2B5EF4-FFF2-40B4-BE49-F238E27FC236}">
                <a16:creationId xmlns:a16="http://schemas.microsoft.com/office/drawing/2014/main" id="{8AD571BE-A2C5-8979-3623-734F9A211224}"/>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E2DFFA2A-1225-C66A-D687-169EBFD0BCE0}"/>
              </a:ext>
            </a:extLst>
          </p:cNvPr>
          <p:cNvSpPr>
            <a:spLocks noGrp="1"/>
          </p:cNvSpPr>
          <p:nvPr>
            <p:ph type="sldNum" sz="quarter" idx="12"/>
          </p:nvPr>
        </p:nvSpPr>
        <p:spPr/>
        <p:txBody>
          <a:bodyPr/>
          <a:lstStyle/>
          <a:p>
            <a:fld id="{7B9F1D57-3A7C-4A8D-B507-8F47418E382B}" type="slidenum">
              <a:rPr lang="fr-FR" smtClean="0"/>
              <a:t>10</a:t>
            </a:fld>
            <a:endParaRPr lang="fr-FR"/>
          </a:p>
        </p:txBody>
      </p:sp>
    </p:spTree>
    <p:extLst>
      <p:ext uri="{BB962C8B-B14F-4D97-AF65-F5344CB8AC3E}">
        <p14:creationId xmlns:p14="http://schemas.microsoft.com/office/powerpoint/2010/main" val="381541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E14BF-855C-30E1-F973-A89A9FB4C9E5}"/>
              </a:ext>
            </a:extLst>
          </p:cNvPr>
          <p:cNvSpPr>
            <a:spLocks noGrp="1"/>
          </p:cNvSpPr>
          <p:nvPr>
            <p:ph type="title"/>
          </p:nvPr>
        </p:nvSpPr>
        <p:spPr>
          <a:xfrm>
            <a:off x="846589" y="365125"/>
            <a:ext cx="10515600" cy="1325563"/>
          </a:xfrm>
        </p:spPr>
        <p:txBody>
          <a:bodyPr/>
          <a:lstStyle/>
          <a:p>
            <a:r>
              <a:rPr lang="fr-FR" b="1" dirty="0"/>
              <a:t>L’Europe s’est isolée du monde  ! </a:t>
            </a:r>
          </a:p>
        </p:txBody>
      </p:sp>
      <p:sp>
        <p:nvSpPr>
          <p:cNvPr id="3" name="Espace réservé du contenu 2">
            <a:extLst>
              <a:ext uri="{FF2B5EF4-FFF2-40B4-BE49-F238E27FC236}">
                <a16:creationId xmlns:a16="http://schemas.microsoft.com/office/drawing/2014/main" id="{8DE53BB6-3E21-4F06-72B7-B94F877F9735}"/>
              </a:ext>
            </a:extLst>
          </p:cNvPr>
          <p:cNvSpPr>
            <a:spLocks noGrp="1"/>
          </p:cNvSpPr>
          <p:nvPr>
            <p:ph idx="1"/>
          </p:nvPr>
        </p:nvSpPr>
        <p:spPr>
          <a:xfrm>
            <a:off x="719368" y="1615023"/>
            <a:ext cx="10515600" cy="4351338"/>
          </a:xfrm>
        </p:spPr>
        <p:txBody>
          <a:bodyPr>
            <a:normAutofit fontScale="47500" lnSpcReduction="20000"/>
          </a:bodyPr>
          <a:lstStyle/>
          <a:p>
            <a:r>
              <a:rPr lang="fr-FR" sz="4500" b="1" dirty="0">
                <a:highlight>
                  <a:srgbClr val="FFFF00"/>
                </a:highlight>
              </a:rPr>
              <a:t>Union Européenne, baisse de – 3,1 % en 2022 et  - 3,2% en 2023 + 1,4 % en 2024  </a:t>
            </a:r>
          </a:p>
          <a:p>
            <a:pPr lvl="1"/>
            <a:endParaRPr lang="fr-FR" dirty="0"/>
          </a:p>
          <a:p>
            <a:r>
              <a:rPr lang="fr-FR" sz="4400" b="1" dirty="0">
                <a:highlight>
                  <a:srgbClr val="FFFF00"/>
                </a:highlight>
              </a:rPr>
              <a:t>La demande mondiale en électricité a augmenté en 2024 de 4,3% </a:t>
            </a:r>
            <a:r>
              <a:rPr lang="fr-FR" sz="4400" dirty="0">
                <a:highlight>
                  <a:srgbClr val="FFFF00"/>
                </a:highlight>
              </a:rPr>
              <a:t>pour se monter à 29 038 TWh</a:t>
            </a:r>
            <a:r>
              <a:rPr lang="fr-FR" sz="4400" dirty="0"/>
              <a:t>. Elle était en 2023 en progression de 2,5 % par rapport à 2022,  et de 2,4  % en 2022 par rapport à 2021. </a:t>
            </a:r>
            <a:endParaRPr lang="fr-FR" sz="4400" dirty="0">
              <a:highlight>
                <a:srgbClr val="FFFF00"/>
              </a:highlight>
            </a:endParaRPr>
          </a:p>
          <a:p>
            <a:endParaRPr lang="fr-FR" sz="4400" dirty="0"/>
          </a:p>
          <a:p>
            <a:pPr lvl="1"/>
            <a:r>
              <a:rPr lang="fr-FR" sz="4000" dirty="0"/>
              <a:t>Afrique +1,5 % en 2022, + 2 % en 2023 + 3,4 % en 2024</a:t>
            </a:r>
          </a:p>
          <a:p>
            <a:pPr lvl="1"/>
            <a:r>
              <a:rPr lang="fr-FR" sz="4000" dirty="0"/>
              <a:t>Russie, +1,5% en 2022 et +1,7 % en 2023 + 3% ? En 2024</a:t>
            </a:r>
          </a:p>
          <a:p>
            <a:endParaRPr lang="fr-FR" dirty="0"/>
          </a:p>
          <a:p>
            <a:pPr lvl="1"/>
            <a:r>
              <a:rPr lang="fr-FR" sz="4100" b="1" dirty="0">
                <a:highlight>
                  <a:srgbClr val="FFFF00"/>
                </a:highlight>
              </a:rPr>
              <a:t>US  + 2,6 % en 2022, + 1,8 % en 2023,  + 2 % en 2024</a:t>
            </a:r>
          </a:p>
          <a:p>
            <a:pPr lvl="1"/>
            <a:r>
              <a:rPr lang="fr-FR" sz="4100" b="1" dirty="0">
                <a:highlight>
                  <a:srgbClr val="FFFF00"/>
                </a:highlight>
              </a:rPr>
              <a:t>Chine + 2,6 % en 2022 + 6,4 % en 2023 + 7 % en 2024</a:t>
            </a:r>
          </a:p>
          <a:p>
            <a:endParaRPr lang="fr-FR" dirty="0"/>
          </a:p>
          <a:p>
            <a:r>
              <a:rPr lang="fr-FR" sz="3600" b="1" dirty="0"/>
              <a:t>En 2024, la demande de la Chine ( 9 935 TWh), un tiers de la demande mondiale</a:t>
            </a:r>
            <a:r>
              <a:rPr lang="fr-FR" sz="3600" dirty="0"/>
              <a:t>, </a:t>
            </a:r>
            <a:r>
              <a:rPr lang="fr-FR" sz="3600" b="1" dirty="0"/>
              <a:t>plus de deux fois celle des US </a:t>
            </a:r>
            <a:r>
              <a:rPr lang="fr-FR" sz="3600" dirty="0"/>
              <a:t>(4336 TWh), près de 4  fois celle de l’UE (2613 TWh), dix  fois celle de la Russie (1050 TWh), et douze fois celle de l’Afrique  (800 TWh)</a:t>
            </a:r>
          </a:p>
          <a:p>
            <a:r>
              <a:rPr lang="fr-FR" sz="3600" dirty="0"/>
              <a:t>Avec </a:t>
            </a:r>
            <a:r>
              <a:rPr lang="fr-FR" sz="3600" b="1" dirty="0">
                <a:highlight>
                  <a:srgbClr val="FFFF00"/>
                </a:highlight>
              </a:rPr>
              <a:t>en Chine </a:t>
            </a:r>
            <a:r>
              <a:rPr lang="fr-FR" sz="3600" dirty="0"/>
              <a:t>une Population de 1 Milliards 408 millions d’habitants, </a:t>
            </a:r>
            <a:r>
              <a:rPr lang="fr-FR" sz="3600" b="1" dirty="0">
                <a:highlight>
                  <a:srgbClr val="FFFF00"/>
                </a:highlight>
              </a:rPr>
              <a:t>une demande de 7,1 MWh/habitant</a:t>
            </a:r>
          </a:p>
          <a:p>
            <a:pPr marL="0" indent="0">
              <a:buNone/>
            </a:pPr>
            <a:endParaRPr lang="fr-FR" dirty="0"/>
          </a:p>
        </p:txBody>
      </p:sp>
      <p:sp>
        <p:nvSpPr>
          <p:cNvPr id="4" name="Espace réservé du pied de page 3">
            <a:extLst>
              <a:ext uri="{FF2B5EF4-FFF2-40B4-BE49-F238E27FC236}">
                <a16:creationId xmlns:a16="http://schemas.microsoft.com/office/drawing/2014/main" id="{CD6316DD-38ED-C44E-B538-BCF20621C2E3}"/>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DB83DE57-9048-1CC3-3B9C-4C84B3CDFEFF}"/>
              </a:ext>
            </a:extLst>
          </p:cNvPr>
          <p:cNvSpPr>
            <a:spLocks noGrp="1"/>
          </p:cNvSpPr>
          <p:nvPr>
            <p:ph type="sldNum" sz="quarter" idx="12"/>
          </p:nvPr>
        </p:nvSpPr>
        <p:spPr/>
        <p:txBody>
          <a:bodyPr/>
          <a:lstStyle/>
          <a:p>
            <a:fld id="{7B9F1D57-3A7C-4A8D-B507-8F47418E382B}" type="slidenum">
              <a:rPr lang="fr-FR" smtClean="0"/>
              <a:t>11</a:t>
            </a:fld>
            <a:endParaRPr lang="fr-FR"/>
          </a:p>
        </p:txBody>
      </p:sp>
      <p:sp>
        <p:nvSpPr>
          <p:cNvPr id="9" name="Flèche : droite 8">
            <a:extLst>
              <a:ext uri="{FF2B5EF4-FFF2-40B4-BE49-F238E27FC236}">
                <a16:creationId xmlns:a16="http://schemas.microsoft.com/office/drawing/2014/main" id="{8C6C0382-4CDF-8363-3AB2-2638252C5827}"/>
              </a:ext>
            </a:extLst>
          </p:cNvPr>
          <p:cNvSpPr/>
          <p:nvPr/>
        </p:nvSpPr>
        <p:spPr>
          <a:xfrm rot="20094971">
            <a:off x="7249178" y="3200494"/>
            <a:ext cx="586408" cy="45701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54D1E640-5469-3E84-0D74-E9B3946B98DF}"/>
              </a:ext>
            </a:extLst>
          </p:cNvPr>
          <p:cNvSpPr/>
          <p:nvPr/>
        </p:nvSpPr>
        <p:spPr>
          <a:xfrm rot="18292743">
            <a:off x="6858012" y="3961687"/>
            <a:ext cx="586408" cy="457010"/>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F64C833D-2DB8-7462-61C7-7CAD3D16A259}"/>
              </a:ext>
            </a:extLst>
          </p:cNvPr>
          <p:cNvSpPr/>
          <p:nvPr/>
        </p:nvSpPr>
        <p:spPr>
          <a:xfrm rot="18292743">
            <a:off x="7582708" y="3961688"/>
            <a:ext cx="586408" cy="457010"/>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2900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9F0C87-3015-F703-AC33-7AFB1F1E74EB}"/>
              </a:ext>
            </a:extLst>
          </p:cNvPr>
          <p:cNvSpPr>
            <a:spLocks noGrp="1"/>
          </p:cNvSpPr>
          <p:nvPr>
            <p:ph type="title"/>
          </p:nvPr>
        </p:nvSpPr>
        <p:spPr>
          <a:xfrm>
            <a:off x="286247" y="365125"/>
            <a:ext cx="11067553" cy="1447772"/>
          </a:xfrm>
        </p:spPr>
        <p:txBody>
          <a:bodyPr>
            <a:normAutofit fontScale="90000"/>
          </a:bodyPr>
          <a:lstStyle/>
          <a:p>
            <a:r>
              <a:rPr lang="fr-FR" dirty="0"/>
              <a:t>Basculement géopolitique du monde ½</a:t>
            </a:r>
            <a:br>
              <a:rPr lang="fr-FR" dirty="0"/>
            </a:br>
            <a:r>
              <a:rPr lang="fr-FR" dirty="0"/>
              <a:t> </a:t>
            </a:r>
            <a:r>
              <a:rPr lang="fr-FR" b="1" dirty="0">
                <a:highlight>
                  <a:srgbClr val="FFFF00"/>
                </a:highlight>
              </a:rPr>
              <a:t>Depuis 2022, la Chine dépasse l’UE pour l’accès à l’électricité par habitant !</a:t>
            </a:r>
            <a:endParaRPr lang="fr-FR" sz="2700" b="1" dirty="0">
              <a:highlight>
                <a:srgbClr val="FFFF00"/>
              </a:highlight>
            </a:endParaRPr>
          </a:p>
        </p:txBody>
      </p:sp>
      <p:sp>
        <p:nvSpPr>
          <p:cNvPr id="3" name="Espace réservé du pied de page 2">
            <a:extLst>
              <a:ext uri="{FF2B5EF4-FFF2-40B4-BE49-F238E27FC236}">
                <a16:creationId xmlns:a16="http://schemas.microsoft.com/office/drawing/2014/main" id="{D9AAE1AD-9F6F-7363-7630-016211B7D56B}"/>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4" name="Espace réservé du numéro de diapositive 3">
            <a:extLst>
              <a:ext uri="{FF2B5EF4-FFF2-40B4-BE49-F238E27FC236}">
                <a16:creationId xmlns:a16="http://schemas.microsoft.com/office/drawing/2014/main" id="{9F16C731-5B19-6FF4-CCFE-3AAA967161AC}"/>
              </a:ext>
            </a:extLst>
          </p:cNvPr>
          <p:cNvSpPr>
            <a:spLocks noGrp="1"/>
          </p:cNvSpPr>
          <p:nvPr>
            <p:ph type="sldNum" sz="quarter" idx="12"/>
          </p:nvPr>
        </p:nvSpPr>
        <p:spPr/>
        <p:txBody>
          <a:bodyPr/>
          <a:lstStyle/>
          <a:p>
            <a:fld id="{7B9F1D57-3A7C-4A8D-B507-8F47418E382B}" type="slidenum">
              <a:rPr lang="fr-FR" smtClean="0"/>
              <a:t>12</a:t>
            </a:fld>
            <a:endParaRPr lang="fr-FR"/>
          </a:p>
        </p:txBody>
      </p:sp>
      <p:pic>
        <p:nvPicPr>
          <p:cNvPr id="6" name="Image 5">
            <a:extLst>
              <a:ext uri="{FF2B5EF4-FFF2-40B4-BE49-F238E27FC236}">
                <a16:creationId xmlns:a16="http://schemas.microsoft.com/office/drawing/2014/main" id="{321FA30C-5F0E-53C4-CA1B-A9E589A6D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9" y="1812897"/>
            <a:ext cx="8820058" cy="4340906"/>
          </a:xfrm>
          <a:prstGeom prst="rect">
            <a:avLst/>
          </a:prstGeom>
        </p:spPr>
      </p:pic>
      <p:sp>
        <p:nvSpPr>
          <p:cNvPr id="7" name="ZoneTexte 6">
            <a:extLst>
              <a:ext uri="{FF2B5EF4-FFF2-40B4-BE49-F238E27FC236}">
                <a16:creationId xmlns:a16="http://schemas.microsoft.com/office/drawing/2014/main" id="{899E381A-FEA7-C180-11BC-B3A806925927}"/>
              </a:ext>
            </a:extLst>
          </p:cNvPr>
          <p:cNvSpPr txBox="1"/>
          <p:nvPr/>
        </p:nvSpPr>
        <p:spPr>
          <a:xfrm>
            <a:off x="2553730" y="5696504"/>
            <a:ext cx="6074740" cy="369332"/>
          </a:xfrm>
          <a:prstGeom prst="rect">
            <a:avLst/>
          </a:prstGeom>
          <a:noFill/>
        </p:spPr>
        <p:txBody>
          <a:bodyPr wrap="none" rtlCol="0">
            <a:spAutoFit/>
          </a:bodyPr>
          <a:lstStyle/>
          <a:p>
            <a:r>
              <a:rPr lang="fr-FR" dirty="0"/>
              <a:t>Données réelles 2023 – prévisionnelles 2024 – 2026 source AIE</a:t>
            </a:r>
          </a:p>
        </p:txBody>
      </p:sp>
      <mc:AlternateContent xmlns:mc="http://schemas.openxmlformats.org/markup-compatibility/2006" xmlns:p14="http://schemas.microsoft.com/office/powerpoint/2010/main">
        <mc:Choice Requires="p14">
          <p:contentPart p14:bwMode="auto" r:id="rId3">
            <p14:nvContentPartPr>
              <p14:cNvPr id="11" name="Encre 10">
                <a:extLst>
                  <a:ext uri="{FF2B5EF4-FFF2-40B4-BE49-F238E27FC236}">
                    <a16:creationId xmlns:a16="http://schemas.microsoft.com/office/drawing/2014/main" id="{A366ECA9-E663-4ACC-1D67-89D8FB014EB6}"/>
                  </a:ext>
                </a:extLst>
              </p14:cNvPr>
              <p14:cNvContentPartPr/>
              <p14:nvPr/>
            </p14:nvContentPartPr>
            <p14:xfrm>
              <a:off x="9899427" y="1747367"/>
              <a:ext cx="1260720" cy="1903401"/>
            </p14:xfrm>
          </p:contentPart>
        </mc:Choice>
        <mc:Fallback xmlns="">
          <p:pic>
            <p:nvPicPr>
              <p:cNvPr id="11" name="Encre 10">
                <a:extLst>
                  <a:ext uri="{FF2B5EF4-FFF2-40B4-BE49-F238E27FC236}">
                    <a16:creationId xmlns:a16="http://schemas.microsoft.com/office/drawing/2014/main" id="{A366ECA9-E663-4ACC-1D67-89D8FB014EB6}"/>
                  </a:ext>
                </a:extLst>
              </p:cNvPr>
              <p:cNvPicPr/>
              <p:nvPr/>
            </p:nvPicPr>
            <p:blipFill>
              <a:blip r:embed="rId4"/>
              <a:stretch>
                <a:fillRect/>
              </a:stretch>
            </p:blipFill>
            <p:spPr>
              <a:xfrm>
                <a:off x="9890427" y="1738367"/>
                <a:ext cx="1278360" cy="192104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Encre 11">
                <a:extLst>
                  <a:ext uri="{FF2B5EF4-FFF2-40B4-BE49-F238E27FC236}">
                    <a16:creationId xmlns:a16="http://schemas.microsoft.com/office/drawing/2014/main" id="{1431CB0C-CE79-C824-F86F-B15AC47963FA}"/>
                  </a:ext>
                </a:extLst>
              </p14:cNvPr>
              <p14:cNvContentPartPr/>
              <p14:nvPr/>
            </p14:nvContentPartPr>
            <p14:xfrm>
              <a:off x="9773237" y="3527145"/>
              <a:ext cx="362880" cy="260640"/>
            </p14:xfrm>
          </p:contentPart>
        </mc:Choice>
        <mc:Fallback xmlns="">
          <p:pic>
            <p:nvPicPr>
              <p:cNvPr id="12" name="Encre 11">
                <a:extLst>
                  <a:ext uri="{FF2B5EF4-FFF2-40B4-BE49-F238E27FC236}">
                    <a16:creationId xmlns:a16="http://schemas.microsoft.com/office/drawing/2014/main" id="{1431CB0C-CE79-C824-F86F-B15AC47963FA}"/>
                  </a:ext>
                </a:extLst>
              </p:cNvPr>
              <p:cNvPicPr/>
              <p:nvPr/>
            </p:nvPicPr>
            <p:blipFill>
              <a:blip r:embed="rId6"/>
              <a:stretch>
                <a:fillRect/>
              </a:stretch>
            </p:blipFill>
            <p:spPr>
              <a:xfrm>
                <a:off x="9764237" y="3518145"/>
                <a:ext cx="380520" cy="278280"/>
              </a:xfrm>
              <a:prstGeom prst="rect">
                <a:avLst/>
              </a:prstGeom>
            </p:spPr>
          </p:pic>
        </mc:Fallback>
      </mc:AlternateContent>
      <p:pic>
        <p:nvPicPr>
          <p:cNvPr id="14" name="Graphique 13" descr="Avertissement">
            <a:extLst>
              <a:ext uri="{FF2B5EF4-FFF2-40B4-BE49-F238E27FC236}">
                <a16:creationId xmlns:a16="http://schemas.microsoft.com/office/drawing/2014/main" id="{73459B8A-72FF-824B-86BF-3202100449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60357" y="3700467"/>
            <a:ext cx="914400" cy="914400"/>
          </a:xfrm>
          <a:prstGeom prst="rect">
            <a:avLst/>
          </a:prstGeom>
        </p:spPr>
      </p:pic>
    </p:spTree>
    <p:extLst>
      <p:ext uri="{BB962C8B-B14F-4D97-AF65-F5344CB8AC3E}">
        <p14:creationId xmlns:p14="http://schemas.microsoft.com/office/powerpoint/2010/main" val="305826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28373-11B5-352C-F963-1724187A032A}"/>
              </a:ext>
            </a:extLst>
          </p:cNvPr>
          <p:cNvSpPr>
            <a:spLocks noGrp="1"/>
          </p:cNvSpPr>
          <p:nvPr>
            <p:ph type="title"/>
          </p:nvPr>
        </p:nvSpPr>
        <p:spPr/>
        <p:txBody>
          <a:bodyPr/>
          <a:lstStyle/>
          <a:p>
            <a:r>
              <a:rPr lang="fr-FR" dirty="0"/>
              <a:t>Basculement géopolitique du monde 2/2</a:t>
            </a:r>
          </a:p>
        </p:txBody>
      </p:sp>
      <p:sp>
        <p:nvSpPr>
          <p:cNvPr id="3" name="Espace réservé du pied de page 2">
            <a:extLst>
              <a:ext uri="{FF2B5EF4-FFF2-40B4-BE49-F238E27FC236}">
                <a16:creationId xmlns:a16="http://schemas.microsoft.com/office/drawing/2014/main" id="{2916918B-FA36-34CB-EA16-9B5855F114A2}"/>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4" name="Espace réservé du numéro de diapositive 3">
            <a:extLst>
              <a:ext uri="{FF2B5EF4-FFF2-40B4-BE49-F238E27FC236}">
                <a16:creationId xmlns:a16="http://schemas.microsoft.com/office/drawing/2014/main" id="{0F83ADC1-F4EE-11E5-2F63-B3C6DEEDDD3E}"/>
              </a:ext>
            </a:extLst>
          </p:cNvPr>
          <p:cNvSpPr>
            <a:spLocks noGrp="1"/>
          </p:cNvSpPr>
          <p:nvPr>
            <p:ph type="sldNum" sz="quarter" idx="12"/>
          </p:nvPr>
        </p:nvSpPr>
        <p:spPr/>
        <p:txBody>
          <a:bodyPr/>
          <a:lstStyle/>
          <a:p>
            <a:fld id="{7B9F1D57-3A7C-4A8D-B507-8F47418E382B}" type="slidenum">
              <a:rPr lang="fr-FR" smtClean="0"/>
              <a:t>13</a:t>
            </a:fld>
            <a:endParaRPr lang="fr-FR" dirty="0"/>
          </a:p>
        </p:txBody>
      </p:sp>
      <p:pic>
        <p:nvPicPr>
          <p:cNvPr id="6" name="Image 5">
            <a:extLst>
              <a:ext uri="{FF2B5EF4-FFF2-40B4-BE49-F238E27FC236}">
                <a16:creationId xmlns:a16="http://schemas.microsoft.com/office/drawing/2014/main" id="{04DF246F-D1A3-A60F-228F-77AB0EFC1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917" y="1596537"/>
            <a:ext cx="9213182" cy="4499461"/>
          </a:xfrm>
          <a:prstGeom prst="rect">
            <a:avLst/>
          </a:prstGeom>
        </p:spPr>
      </p:pic>
      <p:sp>
        <p:nvSpPr>
          <p:cNvPr id="7" name="ZoneTexte 6">
            <a:extLst>
              <a:ext uri="{FF2B5EF4-FFF2-40B4-BE49-F238E27FC236}">
                <a16:creationId xmlns:a16="http://schemas.microsoft.com/office/drawing/2014/main" id="{CE935C8E-86D7-E01D-7A11-C7E989E67657}"/>
              </a:ext>
            </a:extLst>
          </p:cNvPr>
          <p:cNvSpPr txBox="1"/>
          <p:nvPr/>
        </p:nvSpPr>
        <p:spPr>
          <a:xfrm>
            <a:off x="2553730" y="5696504"/>
            <a:ext cx="6074740" cy="369332"/>
          </a:xfrm>
          <a:prstGeom prst="rect">
            <a:avLst/>
          </a:prstGeom>
          <a:noFill/>
        </p:spPr>
        <p:txBody>
          <a:bodyPr wrap="none" rtlCol="0">
            <a:spAutoFit/>
          </a:bodyPr>
          <a:lstStyle/>
          <a:p>
            <a:r>
              <a:rPr lang="fr-FR" dirty="0"/>
              <a:t>Données réelles 2023 – prévisionnelles 2024 – 2026 source AIE</a:t>
            </a:r>
          </a:p>
        </p:txBody>
      </p:sp>
      <p:sp>
        <p:nvSpPr>
          <p:cNvPr id="5" name="ZoneTexte 4">
            <a:extLst>
              <a:ext uri="{FF2B5EF4-FFF2-40B4-BE49-F238E27FC236}">
                <a16:creationId xmlns:a16="http://schemas.microsoft.com/office/drawing/2014/main" id="{4765D4AC-3329-4CBD-AC22-A47EAD87A8E0}"/>
              </a:ext>
            </a:extLst>
          </p:cNvPr>
          <p:cNvSpPr txBox="1"/>
          <p:nvPr/>
        </p:nvSpPr>
        <p:spPr>
          <a:xfrm>
            <a:off x="10181970" y="1882639"/>
            <a:ext cx="1906227" cy="1477328"/>
          </a:xfrm>
          <a:prstGeom prst="rect">
            <a:avLst/>
          </a:prstGeom>
          <a:noFill/>
        </p:spPr>
        <p:txBody>
          <a:bodyPr wrap="none" rtlCol="0">
            <a:spAutoFit/>
          </a:bodyPr>
          <a:lstStyle/>
          <a:p>
            <a:r>
              <a:rPr lang="fr-FR" b="1" dirty="0">
                <a:highlight>
                  <a:srgbClr val="FFFF00"/>
                </a:highlight>
              </a:rPr>
              <a:t>Asie du Sud Est </a:t>
            </a:r>
          </a:p>
          <a:p>
            <a:r>
              <a:rPr lang="fr-FR" b="1" dirty="0">
                <a:highlight>
                  <a:srgbClr val="FFFF00"/>
                </a:highlight>
              </a:rPr>
              <a:t>et Inde décollent, </a:t>
            </a:r>
          </a:p>
          <a:p>
            <a:r>
              <a:rPr lang="fr-FR" b="1" dirty="0">
                <a:highlight>
                  <a:srgbClr val="FFFF00"/>
                </a:highlight>
              </a:rPr>
              <a:t>mais en retard </a:t>
            </a:r>
          </a:p>
          <a:p>
            <a:r>
              <a:rPr lang="fr-FR" b="1" dirty="0">
                <a:highlight>
                  <a:srgbClr val="FFFF00"/>
                </a:highlight>
              </a:rPr>
              <a:t>par rapport </a:t>
            </a:r>
          </a:p>
          <a:p>
            <a:r>
              <a:rPr lang="fr-FR" b="1" dirty="0">
                <a:highlight>
                  <a:srgbClr val="FFFF00"/>
                </a:highlight>
              </a:rPr>
              <a:t>à la Chine</a:t>
            </a:r>
          </a:p>
        </p:txBody>
      </p:sp>
      <p:sp>
        <p:nvSpPr>
          <p:cNvPr id="8" name="ZoneTexte 7">
            <a:extLst>
              <a:ext uri="{FF2B5EF4-FFF2-40B4-BE49-F238E27FC236}">
                <a16:creationId xmlns:a16="http://schemas.microsoft.com/office/drawing/2014/main" id="{4142FA13-D9FB-D7F1-E562-05BB804697C2}"/>
              </a:ext>
            </a:extLst>
          </p:cNvPr>
          <p:cNvSpPr txBox="1"/>
          <p:nvPr/>
        </p:nvSpPr>
        <p:spPr>
          <a:xfrm>
            <a:off x="10231396" y="3756454"/>
            <a:ext cx="2135286" cy="923330"/>
          </a:xfrm>
          <a:prstGeom prst="rect">
            <a:avLst/>
          </a:prstGeom>
          <a:noFill/>
        </p:spPr>
        <p:txBody>
          <a:bodyPr wrap="square" rtlCol="0">
            <a:spAutoFit/>
          </a:bodyPr>
          <a:lstStyle/>
          <a:p>
            <a:r>
              <a:rPr lang="fr-FR" b="1" dirty="0">
                <a:highlight>
                  <a:srgbClr val="FFFF00"/>
                </a:highlight>
              </a:rPr>
              <a:t>Le développement </a:t>
            </a:r>
          </a:p>
          <a:p>
            <a:r>
              <a:rPr lang="fr-FR" b="1" dirty="0">
                <a:highlight>
                  <a:srgbClr val="FFFF00"/>
                </a:highlight>
              </a:rPr>
              <a:t>de l’Afrique </a:t>
            </a:r>
          </a:p>
          <a:p>
            <a:r>
              <a:rPr lang="fr-FR" b="1" dirty="0">
                <a:highlight>
                  <a:srgbClr val="FFFF00"/>
                </a:highlight>
              </a:rPr>
              <a:t>Reste en devenir</a:t>
            </a:r>
          </a:p>
        </p:txBody>
      </p:sp>
    </p:spTree>
    <p:extLst>
      <p:ext uri="{BB962C8B-B14F-4D97-AF65-F5344CB8AC3E}">
        <p14:creationId xmlns:p14="http://schemas.microsoft.com/office/powerpoint/2010/main" val="224098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D7AC2-9CAF-4AA6-1F26-4FF20BE15B2A}"/>
              </a:ext>
            </a:extLst>
          </p:cNvPr>
          <p:cNvSpPr>
            <a:spLocks noGrp="1"/>
          </p:cNvSpPr>
          <p:nvPr>
            <p:ph type="title"/>
          </p:nvPr>
        </p:nvSpPr>
        <p:spPr/>
        <p:txBody>
          <a:bodyPr/>
          <a:lstStyle/>
          <a:p>
            <a:r>
              <a:rPr lang="fr-FR" b="1" dirty="0"/>
              <a:t>Electricité et création de valeur par habitant</a:t>
            </a:r>
          </a:p>
        </p:txBody>
      </p:sp>
      <p:sp>
        <p:nvSpPr>
          <p:cNvPr id="3" name="Espace réservé du pied de page 2">
            <a:extLst>
              <a:ext uri="{FF2B5EF4-FFF2-40B4-BE49-F238E27FC236}">
                <a16:creationId xmlns:a16="http://schemas.microsoft.com/office/drawing/2014/main" id="{18ADC096-F0A8-0368-1842-15FF05841D4B}"/>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4" name="Espace réservé du numéro de diapositive 3">
            <a:extLst>
              <a:ext uri="{FF2B5EF4-FFF2-40B4-BE49-F238E27FC236}">
                <a16:creationId xmlns:a16="http://schemas.microsoft.com/office/drawing/2014/main" id="{AB59C81B-8D53-0378-D809-C7DB9CBB5D74}"/>
              </a:ext>
            </a:extLst>
          </p:cNvPr>
          <p:cNvSpPr>
            <a:spLocks noGrp="1"/>
          </p:cNvSpPr>
          <p:nvPr>
            <p:ph type="sldNum" sz="quarter" idx="12"/>
          </p:nvPr>
        </p:nvSpPr>
        <p:spPr>
          <a:xfrm>
            <a:off x="8583386" y="6356350"/>
            <a:ext cx="2743200" cy="365125"/>
          </a:xfrm>
        </p:spPr>
        <p:txBody>
          <a:bodyPr/>
          <a:lstStyle/>
          <a:p>
            <a:fld id="{7B9F1D57-3A7C-4A8D-B507-8F47418E382B}" type="slidenum">
              <a:rPr lang="fr-FR" smtClean="0"/>
              <a:t>14</a:t>
            </a:fld>
            <a:endParaRPr lang="fr-FR"/>
          </a:p>
        </p:txBody>
      </p:sp>
      <p:pic>
        <p:nvPicPr>
          <p:cNvPr id="6" name="Image 5">
            <a:extLst>
              <a:ext uri="{FF2B5EF4-FFF2-40B4-BE49-F238E27FC236}">
                <a16:creationId xmlns:a16="http://schemas.microsoft.com/office/drawing/2014/main" id="{B6F39FE2-DD8D-2F39-179D-D015E3B9C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9" y="1231417"/>
            <a:ext cx="8511850" cy="5307495"/>
          </a:xfrm>
          <a:prstGeom prst="rect">
            <a:avLst/>
          </a:prstGeom>
        </p:spPr>
      </p:pic>
      <p:sp>
        <p:nvSpPr>
          <p:cNvPr id="7" name="ZoneTexte 6">
            <a:extLst>
              <a:ext uri="{FF2B5EF4-FFF2-40B4-BE49-F238E27FC236}">
                <a16:creationId xmlns:a16="http://schemas.microsoft.com/office/drawing/2014/main" id="{A617E3FA-F4AD-22FD-5306-39F028041220}"/>
              </a:ext>
            </a:extLst>
          </p:cNvPr>
          <p:cNvSpPr txBox="1"/>
          <p:nvPr/>
        </p:nvSpPr>
        <p:spPr>
          <a:xfrm>
            <a:off x="8153400" y="1880433"/>
            <a:ext cx="3946721" cy="5355312"/>
          </a:xfrm>
          <a:prstGeom prst="rect">
            <a:avLst/>
          </a:prstGeom>
          <a:noFill/>
        </p:spPr>
        <p:txBody>
          <a:bodyPr wrap="none" rtlCol="0">
            <a:spAutoFit/>
          </a:bodyPr>
          <a:lstStyle/>
          <a:p>
            <a:r>
              <a:rPr lang="fr-FR" dirty="0"/>
              <a:t>Grande similitude Europe / US …</a:t>
            </a:r>
          </a:p>
          <a:p>
            <a:endParaRPr lang="fr-FR" dirty="0"/>
          </a:p>
          <a:p>
            <a:r>
              <a:rPr lang="fr-FR" dirty="0"/>
              <a:t>Singularité de la Chine  ! </a:t>
            </a:r>
          </a:p>
          <a:p>
            <a:r>
              <a:rPr lang="fr-FR" dirty="0"/>
              <a:t>Quid de la Russie, des </a:t>
            </a:r>
            <a:r>
              <a:rPr lang="fr-FR" dirty="0" err="1"/>
              <a:t>Brics</a:t>
            </a:r>
            <a:r>
              <a:rPr lang="fr-FR" dirty="0"/>
              <a:t> ? </a:t>
            </a:r>
          </a:p>
          <a:p>
            <a:endParaRPr lang="fr-FR" dirty="0"/>
          </a:p>
          <a:p>
            <a:r>
              <a:rPr lang="fr-FR" dirty="0"/>
              <a:t>Afrique  en devenir </a:t>
            </a:r>
          </a:p>
          <a:p>
            <a:r>
              <a:rPr lang="fr-FR" dirty="0"/>
              <a:t>(600 millions d’habitants </a:t>
            </a:r>
          </a:p>
          <a:p>
            <a:r>
              <a:rPr lang="fr-FR" dirty="0"/>
              <a:t>n’ont pas accès à l’électricité en 2025 !)</a:t>
            </a:r>
          </a:p>
          <a:p>
            <a:endParaRPr lang="fr-FR" dirty="0"/>
          </a:p>
          <a:p>
            <a:r>
              <a:rPr lang="fr-FR" dirty="0"/>
              <a:t>Quelle sécurité d’approvisionnement ?</a:t>
            </a:r>
          </a:p>
          <a:p>
            <a:endParaRPr lang="fr-FR" dirty="0"/>
          </a:p>
          <a:p>
            <a:r>
              <a:rPr lang="fr-FR" dirty="0"/>
              <a:t>Quel impact sur le climat ? </a:t>
            </a:r>
          </a:p>
          <a:p>
            <a:r>
              <a:rPr lang="fr-FR" dirty="0"/>
              <a:t>Sur la biodiversité? sur l’accès à l’eau? …</a:t>
            </a:r>
          </a:p>
          <a:p>
            <a:endParaRPr lang="fr-FR" dirty="0"/>
          </a:p>
          <a:p>
            <a:r>
              <a:rPr lang="fr-FR" dirty="0"/>
              <a:t>Quelle durabilité ? Quelles incidences? </a:t>
            </a:r>
          </a:p>
          <a:p>
            <a:endParaRPr lang="fr-FR" dirty="0"/>
          </a:p>
          <a:p>
            <a:r>
              <a:rPr lang="fr-FR" dirty="0"/>
              <a:t>Le PIB en dollar est-il pertinent </a:t>
            </a:r>
          </a:p>
          <a:p>
            <a:r>
              <a:rPr lang="fr-FR" dirty="0"/>
              <a:t>pour établir des inter-comparaisons ? </a:t>
            </a:r>
          </a:p>
          <a:p>
            <a:endParaRPr lang="fr-FR" dirty="0"/>
          </a:p>
        </p:txBody>
      </p:sp>
    </p:spTree>
    <p:extLst>
      <p:ext uri="{BB962C8B-B14F-4D97-AF65-F5344CB8AC3E}">
        <p14:creationId xmlns:p14="http://schemas.microsoft.com/office/powerpoint/2010/main" val="2518309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D0B4-27F4-6168-E308-543355A161A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0156017-B1D4-493D-5FCF-F034139DDE8C}"/>
              </a:ext>
            </a:extLst>
          </p:cNvPr>
          <p:cNvSpPr>
            <a:spLocks noGrp="1"/>
          </p:cNvSpPr>
          <p:nvPr>
            <p:ph type="title"/>
          </p:nvPr>
        </p:nvSpPr>
        <p:spPr>
          <a:xfrm>
            <a:off x="359508" y="136526"/>
            <a:ext cx="11728218" cy="4485022"/>
          </a:xfrm>
        </p:spPr>
        <p:txBody>
          <a:bodyPr>
            <a:normAutofit fontScale="90000"/>
          </a:bodyPr>
          <a:lstStyle/>
          <a:p>
            <a:r>
              <a:rPr lang="fr-FR" sz="9800" dirty="0"/>
              <a:t>Quelle réponse à la      </a:t>
            </a:r>
            <a:br>
              <a:rPr lang="fr-FR" sz="9800" dirty="0"/>
            </a:br>
            <a:r>
              <a:rPr lang="fr-FR" sz="9800" dirty="0"/>
              <a:t>      demande optimisée</a:t>
            </a:r>
            <a:br>
              <a:rPr lang="fr-FR" sz="9800" dirty="0"/>
            </a:br>
            <a:r>
              <a:rPr lang="fr-FR" sz="9800" dirty="0"/>
              <a:t>                 en électricité ? </a:t>
            </a:r>
          </a:p>
        </p:txBody>
      </p:sp>
      <p:sp>
        <p:nvSpPr>
          <p:cNvPr id="3" name="Espace réservé du texte 2">
            <a:extLst>
              <a:ext uri="{FF2B5EF4-FFF2-40B4-BE49-F238E27FC236}">
                <a16:creationId xmlns:a16="http://schemas.microsoft.com/office/drawing/2014/main" id="{A8242D74-0AAA-B5D3-DE6A-7E1337B21EFB}"/>
              </a:ext>
            </a:extLst>
          </p:cNvPr>
          <p:cNvSpPr>
            <a:spLocks noGrp="1"/>
          </p:cNvSpPr>
          <p:nvPr>
            <p:ph type="body" idx="1"/>
          </p:nvPr>
        </p:nvSpPr>
        <p:spPr>
          <a:xfrm>
            <a:off x="831850" y="4621547"/>
            <a:ext cx="10515600" cy="1500187"/>
          </a:xfrm>
        </p:spPr>
        <p:txBody>
          <a:bodyPr/>
          <a:lstStyle/>
          <a:p>
            <a:pPr lvl="2"/>
            <a:endParaRPr lang="fr-FR" dirty="0"/>
          </a:p>
          <a:p>
            <a:endParaRPr lang="fr-FR" dirty="0"/>
          </a:p>
        </p:txBody>
      </p:sp>
      <p:sp>
        <p:nvSpPr>
          <p:cNvPr id="4" name="Espace réservé du pied de page 3">
            <a:extLst>
              <a:ext uri="{FF2B5EF4-FFF2-40B4-BE49-F238E27FC236}">
                <a16:creationId xmlns:a16="http://schemas.microsoft.com/office/drawing/2014/main" id="{D75DDC90-6BB8-19C8-A603-15A20C3F2265}"/>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E9B12A29-EAE8-52B6-0629-810D61EE1102}"/>
              </a:ext>
            </a:extLst>
          </p:cNvPr>
          <p:cNvSpPr>
            <a:spLocks noGrp="1"/>
          </p:cNvSpPr>
          <p:nvPr>
            <p:ph type="sldNum" sz="quarter" idx="12"/>
          </p:nvPr>
        </p:nvSpPr>
        <p:spPr/>
        <p:txBody>
          <a:bodyPr/>
          <a:lstStyle/>
          <a:p>
            <a:fld id="{7B9F1D57-3A7C-4A8D-B507-8F47418E382B}" type="slidenum">
              <a:rPr lang="fr-FR" smtClean="0"/>
              <a:t>15</a:t>
            </a:fld>
            <a:endParaRPr lang="fr-FR" dirty="0"/>
          </a:p>
        </p:txBody>
      </p:sp>
      <p:sp>
        <p:nvSpPr>
          <p:cNvPr id="7" name="ZoneTexte 6">
            <a:extLst>
              <a:ext uri="{FF2B5EF4-FFF2-40B4-BE49-F238E27FC236}">
                <a16:creationId xmlns:a16="http://schemas.microsoft.com/office/drawing/2014/main" id="{26E297A9-9409-8E71-D6A9-8BB757B51978}"/>
              </a:ext>
            </a:extLst>
          </p:cNvPr>
          <p:cNvSpPr txBox="1"/>
          <p:nvPr/>
        </p:nvSpPr>
        <p:spPr>
          <a:xfrm>
            <a:off x="2190750" y="5371640"/>
            <a:ext cx="6248400" cy="646331"/>
          </a:xfrm>
          <a:prstGeom prst="rect">
            <a:avLst/>
          </a:prstGeom>
          <a:noFill/>
        </p:spPr>
        <p:txBody>
          <a:bodyPr wrap="square">
            <a:spAutoFit/>
          </a:bodyPr>
          <a:lstStyle/>
          <a:p>
            <a:pPr lvl="1" algn="ctr"/>
            <a:r>
              <a:rPr lang="fr-FR" sz="1800" dirty="0">
                <a:hlinkClick r:id="rId2"/>
              </a:rPr>
              <a:t>https://www.rte-france.com/eco2mix/la-consommation-delectricite-en-france</a:t>
            </a:r>
            <a:endParaRPr lang="fr-FR" sz="1800" dirty="0"/>
          </a:p>
        </p:txBody>
      </p:sp>
    </p:spTree>
    <p:extLst>
      <p:ext uri="{BB962C8B-B14F-4D97-AF65-F5344CB8AC3E}">
        <p14:creationId xmlns:p14="http://schemas.microsoft.com/office/powerpoint/2010/main" val="63222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45EB072-1656-CFD0-618E-F7F3EB9B3E02}"/>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3" name="Espace réservé du numéro de diapositive 2">
            <a:extLst>
              <a:ext uri="{FF2B5EF4-FFF2-40B4-BE49-F238E27FC236}">
                <a16:creationId xmlns:a16="http://schemas.microsoft.com/office/drawing/2014/main" id="{B5D3258D-674C-A8F3-0CFA-62D91CDFB061}"/>
              </a:ext>
            </a:extLst>
          </p:cNvPr>
          <p:cNvSpPr>
            <a:spLocks noGrp="1"/>
          </p:cNvSpPr>
          <p:nvPr>
            <p:ph type="sldNum" sz="quarter" idx="12"/>
          </p:nvPr>
        </p:nvSpPr>
        <p:spPr/>
        <p:txBody>
          <a:bodyPr/>
          <a:lstStyle/>
          <a:p>
            <a:fld id="{7B9F1D57-3A7C-4A8D-B507-8F47418E382B}" type="slidenum">
              <a:rPr lang="fr-FR" smtClean="0"/>
              <a:t>16</a:t>
            </a:fld>
            <a:endParaRPr lang="fr-FR"/>
          </a:p>
        </p:txBody>
      </p:sp>
      <p:pic>
        <p:nvPicPr>
          <p:cNvPr id="6" name="Image 5">
            <a:extLst>
              <a:ext uri="{FF2B5EF4-FFF2-40B4-BE49-F238E27FC236}">
                <a16:creationId xmlns:a16="http://schemas.microsoft.com/office/drawing/2014/main" id="{4B851307-9517-B6CB-5B7D-262C9C76336F}"/>
              </a:ext>
            </a:extLst>
          </p:cNvPr>
          <p:cNvPicPr>
            <a:picLocks noChangeAspect="1"/>
          </p:cNvPicPr>
          <p:nvPr/>
        </p:nvPicPr>
        <p:blipFill>
          <a:blip r:embed="rId2"/>
          <a:srcRect t="13463" b="6144"/>
          <a:stretch/>
        </p:blipFill>
        <p:spPr>
          <a:xfrm>
            <a:off x="0" y="295834"/>
            <a:ext cx="12192000" cy="5513295"/>
          </a:xfrm>
          <a:prstGeom prst="rect">
            <a:avLst/>
          </a:prstGeom>
        </p:spPr>
      </p:pic>
    </p:spTree>
    <p:extLst>
      <p:ext uri="{BB962C8B-B14F-4D97-AF65-F5344CB8AC3E}">
        <p14:creationId xmlns:p14="http://schemas.microsoft.com/office/powerpoint/2010/main" val="2295918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61EED78-F696-4300-23C1-8B7E05D1DB89}"/>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3" name="Espace réservé du numéro de diapositive 2">
            <a:extLst>
              <a:ext uri="{FF2B5EF4-FFF2-40B4-BE49-F238E27FC236}">
                <a16:creationId xmlns:a16="http://schemas.microsoft.com/office/drawing/2014/main" id="{0EC53CEF-7680-E8BE-B275-12B03533FEBE}"/>
              </a:ext>
            </a:extLst>
          </p:cNvPr>
          <p:cNvSpPr>
            <a:spLocks noGrp="1"/>
          </p:cNvSpPr>
          <p:nvPr>
            <p:ph type="sldNum" sz="quarter" idx="12"/>
          </p:nvPr>
        </p:nvSpPr>
        <p:spPr/>
        <p:txBody>
          <a:bodyPr/>
          <a:lstStyle/>
          <a:p>
            <a:fld id="{7B9F1D57-3A7C-4A8D-B507-8F47418E382B}" type="slidenum">
              <a:rPr lang="fr-FR" smtClean="0"/>
              <a:t>17</a:t>
            </a:fld>
            <a:endParaRPr lang="fr-FR"/>
          </a:p>
        </p:txBody>
      </p:sp>
      <p:pic>
        <p:nvPicPr>
          <p:cNvPr id="5" name="Image 4">
            <a:extLst>
              <a:ext uri="{FF2B5EF4-FFF2-40B4-BE49-F238E27FC236}">
                <a16:creationId xmlns:a16="http://schemas.microsoft.com/office/drawing/2014/main" id="{37F6815E-7E34-181A-46B9-4D2A4BB908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90041" y="0"/>
            <a:ext cx="8814062" cy="6858000"/>
          </a:xfrm>
          <a:prstGeom prst="rect">
            <a:avLst/>
          </a:prstGeom>
        </p:spPr>
      </p:pic>
    </p:spTree>
    <p:extLst>
      <p:ext uri="{BB962C8B-B14F-4D97-AF65-F5344CB8AC3E}">
        <p14:creationId xmlns:p14="http://schemas.microsoft.com/office/powerpoint/2010/main" val="406933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2917C1-03E7-AD55-8836-16A7A09F1962}"/>
              </a:ext>
            </a:extLst>
          </p:cNvPr>
          <p:cNvSpPr>
            <a:spLocks noGrp="1"/>
          </p:cNvSpPr>
          <p:nvPr>
            <p:ph type="title"/>
          </p:nvPr>
        </p:nvSpPr>
        <p:spPr/>
        <p:txBody>
          <a:bodyPr/>
          <a:lstStyle/>
          <a:p>
            <a:r>
              <a:rPr lang="fr-FR" dirty="0"/>
              <a:t>Quel impact pour le climat ? </a:t>
            </a:r>
          </a:p>
        </p:txBody>
      </p:sp>
      <p:sp>
        <p:nvSpPr>
          <p:cNvPr id="3" name="Espace réservé du contenu 2">
            <a:extLst>
              <a:ext uri="{FF2B5EF4-FFF2-40B4-BE49-F238E27FC236}">
                <a16:creationId xmlns:a16="http://schemas.microsoft.com/office/drawing/2014/main" id="{EE4D9A65-5C00-A3BB-755D-D6C60ADC28F0}"/>
              </a:ext>
            </a:extLst>
          </p:cNvPr>
          <p:cNvSpPr>
            <a:spLocks noGrp="1"/>
          </p:cNvSpPr>
          <p:nvPr>
            <p:ph idx="1"/>
          </p:nvPr>
        </p:nvSpPr>
        <p:spPr>
          <a:xfrm>
            <a:off x="838200" y="1240403"/>
            <a:ext cx="10515600" cy="4936560"/>
          </a:xfrm>
        </p:spPr>
        <p:txBody>
          <a:bodyPr>
            <a:normAutofit/>
          </a:bodyPr>
          <a:lstStyle/>
          <a:p>
            <a:endParaRPr lang="fr-FR" dirty="0"/>
          </a:p>
          <a:p>
            <a:r>
              <a:rPr lang="fr-FR" dirty="0"/>
              <a:t>Diminuer Impérativement les émissions de gaz à effet de serre par la production d’électricité, en grammes d’équivalent Gaz carbonique CO2 par kilowattheure , g CO2 eq par kWh</a:t>
            </a:r>
          </a:p>
          <a:p>
            <a:endParaRPr lang="fr-FR" dirty="0"/>
          </a:p>
          <a:p>
            <a:pPr marL="0" indent="0">
              <a:buNone/>
            </a:pPr>
            <a:endParaRPr lang="fr-FR" dirty="0"/>
          </a:p>
          <a:p>
            <a:r>
              <a:rPr lang="fr-FR" dirty="0">
                <a:hlinkClick r:id="rId2"/>
              </a:rPr>
              <a:t>https://app.electricitymaps.com/map</a:t>
            </a:r>
            <a:endParaRPr lang="fr-FR" dirty="0"/>
          </a:p>
          <a:p>
            <a:endParaRPr lang="fr-FR" dirty="0"/>
          </a:p>
        </p:txBody>
      </p:sp>
      <p:sp>
        <p:nvSpPr>
          <p:cNvPr id="4" name="Espace réservé du pied de page 3">
            <a:extLst>
              <a:ext uri="{FF2B5EF4-FFF2-40B4-BE49-F238E27FC236}">
                <a16:creationId xmlns:a16="http://schemas.microsoft.com/office/drawing/2014/main" id="{90C8204B-3566-7DD4-B7FE-B167A0B60EF3}"/>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99EBD17C-34CC-C928-B3DF-6CBB593D9354}"/>
              </a:ext>
            </a:extLst>
          </p:cNvPr>
          <p:cNvSpPr>
            <a:spLocks noGrp="1"/>
          </p:cNvSpPr>
          <p:nvPr>
            <p:ph type="sldNum" sz="quarter" idx="12"/>
          </p:nvPr>
        </p:nvSpPr>
        <p:spPr/>
        <p:txBody>
          <a:bodyPr/>
          <a:lstStyle/>
          <a:p>
            <a:fld id="{7B9F1D57-3A7C-4A8D-B507-8F47418E382B}" type="slidenum">
              <a:rPr lang="fr-FR" smtClean="0"/>
              <a:t>18</a:t>
            </a:fld>
            <a:endParaRPr lang="fr-FR"/>
          </a:p>
        </p:txBody>
      </p:sp>
    </p:spTree>
    <p:extLst>
      <p:ext uri="{BB962C8B-B14F-4D97-AF65-F5344CB8AC3E}">
        <p14:creationId xmlns:p14="http://schemas.microsoft.com/office/powerpoint/2010/main" val="2613846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7AD83B2-52F1-39CB-5761-13DDC42C79C2}"/>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3" name="Espace réservé du numéro de diapositive 2">
            <a:extLst>
              <a:ext uri="{FF2B5EF4-FFF2-40B4-BE49-F238E27FC236}">
                <a16:creationId xmlns:a16="http://schemas.microsoft.com/office/drawing/2014/main" id="{ABA8775D-0114-F2DC-CC13-FD6FE242952E}"/>
              </a:ext>
            </a:extLst>
          </p:cNvPr>
          <p:cNvSpPr>
            <a:spLocks noGrp="1"/>
          </p:cNvSpPr>
          <p:nvPr>
            <p:ph type="sldNum" sz="quarter" idx="12"/>
          </p:nvPr>
        </p:nvSpPr>
        <p:spPr/>
        <p:txBody>
          <a:bodyPr/>
          <a:lstStyle/>
          <a:p>
            <a:fld id="{7B9F1D57-3A7C-4A8D-B507-8F47418E382B}" type="slidenum">
              <a:rPr lang="fr-FR" smtClean="0"/>
              <a:t>19</a:t>
            </a:fld>
            <a:endParaRPr lang="fr-FR"/>
          </a:p>
        </p:txBody>
      </p:sp>
      <p:pic>
        <p:nvPicPr>
          <p:cNvPr id="5" name="Image 4">
            <a:extLst>
              <a:ext uri="{FF2B5EF4-FFF2-40B4-BE49-F238E27FC236}">
                <a16:creationId xmlns:a16="http://schemas.microsoft.com/office/drawing/2014/main" id="{B1C9B103-4850-72E1-FB16-59587555FCAC}"/>
              </a:ext>
            </a:extLst>
          </p:cNvPr>
          <p:cNvPicPr>
            <a:picLocks noChangeAspect="1"/>
          </p:cNvPicPr>
          <p:nvPr/>
        </p:nvPicPr>
        <p:blipFill>
          <a:blip r:embed="rId2"/>
          <a:srcRect t="16732" b="5490"/>
          <a:stretch/>
        </p:blipFill>
        <p:spPr>
          <a:xfrm>
            <a:off x="0" y="941294"/>
            <a:ext cx="12192000" cy="5334000"/>
          </a:xfrm>
          <a:prstGeom prst="rect">
            <a:avLst/>
          </a:prstGeom>
        </p:spPr>
      </p:pic>
      <p:sp>
        <p:nvSpPr>
          <p:cNvPr id="7" name="ZoneTexte 6">
            <a:extLst>
              <a:ext uri="{FF2B5EF4-FFF2-40B4-BE49-F238E27FC236}">
                <a16:creationId xmlns:a16="http://schemas.microsoft.com/office/drawing/2014/main" id="{535013D0-E3D6-2136-F0C7-41C6D788CA75}"/>
              </a:ext>
            </a:extLst>
          </p:cNvPr>
          <p:cNvSpPr txBox="1"/>
          <p:nvPr/>
        </p:nvSpPr>
        <p:spPr>
          <a:xfrm>
            <a:off x="1685365" y="331694"/>
            <a:ext cx="9840979" cy="369332"/>
          </a:xfrm>
          <a:prstGeom prst="rect">
            <a:avLst/>
          </a:prstGeom>
          <a:noFill/>
        </p:spPr>
        <p:txBody>
          <a:bodyPr wrap="square" rtlCol="0">
            <a:spAutoFit/>
          </a:bodyPr>
          <a:lstStyle/>
          <a:p>
            <a:r>
              <a:rPr lang="fr-FR" dirty="0"/>
              <a:t>Emissions de gaz à effet de serre par la production d’électricité en 2024, source </a:t>
            </a:r>
            <a:r>
              <a:rPr lang="fr-FR" dirty="0" err="1"/>
              <a:t>electricity-map</a:t>
            </a:r>
            <a:endParaRPr lang="fr-FR" dirty="0"/>
          </a:p>
        </p:txBody>
      </p:sp>
    </p:spTree>
    <p:extLst>
      <p:ext uri="{BB962C8B-B14F-4D97-AF65-F5344CB8AC3E}">
        <p14:creationId xmlns:p14="http://schemas.microsoft.com/office/powerpoint/2010/main" val="3022692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EC372-F73C-2741-4B2F-488DD8CC9F81}"/>
              </a:ext>
            </a:extLst>
          </p:cNvPr>
          <p:cNvSpPr>
            <a:spLocks noGrp="1"/>
          </p:cNvSpPr>
          <p:nvPr>
            <p:ph type="title"/>
          </p:nvPr>
        </p:nvSpPr>
        <p:spPr/>
        <p:txBody>
          <a:bodyPr/>
          <a:lstStyle/>
          <a:p>
            <a:r>
              <a:rPr lang="fr-FR" b="1" dirty="0"/>
              <a:t>La demande en électricité...</a:t>
            </a:r>
          </a:p>
        </p:txBody>
      </p:sp>
      <p:sp>
        <p:nvSpPr>
          <p:cNvPr id="3" name="Espace réservé du contenu 2">
            <a:extLst>
              <a:ext uri="{FF2B5EF4-FFF2-40B4-BE49-F238E27FC236}">
                <a16:creationId xmlns:a16="http://schemas.microsoft.com/office/drawing/2014/main" id="{822BB2D3-1E91-A05E-0342-FE92E80977B8}"/>
              </a:ext>
            </a:extLst>
          </p:cNvPr>
          <p:cNvSpPr>
            <a:spLocks noGrp="1"/>
          </p:cNvSpPr>
          <p:nvPr>
            <p:ph idx="1"/>
          </p:nvPr>
        </p:nvSpPr>
        <p:spPr>
          <a:xfrm>
            <a:off x="623976" y="1262977"/>
            <a:ext cx="10515600" cy="4732875"/>
          </a:xfrm>
        </p:spPr>
        <p:txBody>
          <a:bodyPr>
            <a:normAutofit lnSpcReduction="10000"/>
          </a:bodyPr>
          <a:lstStyle/>
          <a:p>
            <a:pPr marL="0" indent="0">
              <a:buNone/>
            </a:pPr>
            <a:endParaRPr lang="fr-FR" sz="6600" dirty="0"/>
          </a:p>
          <a:p>
            <a:pPr marL="0" indent="0">
              <a:buNone/>
            </a:pPr>
            <a:r>
              <a:rPr lang="fr-FR" sz="6600" dirty="0"/>
              <a:t>Des rubans et </a:t>
            </a:r>
          </a:p>
          <a:p>
            <a:pPr marL="0" indent="0">
              <a:buNone/>
            </a:pPr>
            <a:r>
              <a:rPr lang="fr-FR" sz="6600" dirty="0"/>
              <a:t>Des pointes…</a:t>
            </a:r>
          </a:p>
          <a:p>
            <a:endParaRPr lang="fr-FR" sz="6600" dirty="0"/>
          </a:p>
          <a:p>
            <a:pPr lvl="3"/>
            <a:endParaRPr lang="fr-FR" sz="2400" dirty="0">
              <a:hlinkClick r:id="rId2"/>
            </a:endParaRPr>
          </a:p>
          <a:p>
            <a:pPr lvl="3"/>
            <a:r>
              <a:rPr lang="fr-FR" sz="2400" dirty="0">
                <a:hlinkClick r:id="rId2"/>
              </a:rPr>
              <a:t>https://www.rte-france.com/eco2mix/la-consommation-delectricite-en-france</a:t>
            </a:r>
            <a:endParaRPr lang="fr-FR" sz="2400" dirty="0"/>
          </a:p>
          <a:p>
            <a:endParaRPr lang="fr-FR" sz="6600" dirty="0"/>
          </a:p>
          <a:p>
            <a:pPr marL="0" indent="0">
              <a:buNone/>
            </a:pPr>
            <a:endParaRPr lang="fr-FR" sz="6600" dirty="0"/>
          </a:p>
          <a:p>
            <a:endParaRPr lang="fr-FR" dirty="0"/>
          </a:p>
        </p:txBody>
      </p:sp>
      <p:sp>
        <p:nvSpPr>
          <p:cNvPr id="4" name="Espace réservé du pied de page 3">
            <a:extLst>
              <a:ext uri="{FF2B5EF4-FFF2-40B4-BE49-F238E27FC236}">
                <a16:creationId xmlns:a16="http://schemas.microsoft.com/office/drawing/2014/main" id="{F2BEB5DC-BED0-04C5-C76F-A9ACE8959343}"/>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A4DD560C-A337-CFC8-FC36-4E406A085D4C}"/>
              </a:ext>
            </a:extLst>
          </p:cNvPr>
          <p:cNvSpPr>
            <a:spLocks noGrp="1"/>
          </p:cNvSpPr>
          <p:nvPr>
            <p:ph type="sldNum" sz="quarter" idx="12"/>
          </p:nvPr>
        </p:nvSpPr>
        <p:spPr/>
        <p:txBody>
          <a:bodyPr/>
          <a:lstStyle/>
          <a:p>
            <a:fld id="{7B9F1D57-3A7C-4A8D-B507-8F47418E382B}" type="slidenum">
              <a:rPr lang="fr-FR" smtClean="0"/>
              <a:t>2</a:t>
            </a:fld>
            <a:endParaRPr lang="fr-FR"/>
          </a:p>
        </p:txBody>
      </p:sp>
      <mc:AlternateContent xmlns:mc="http://schemas.openxmlformats.org/markup-compatibility/2006" xmlns:p14="http://schemas.microsoft.com/office/powerpoint/2010/main">
        <mc:Choice Requires="p14">
          <p:contentPart p14:bwMode="auto" r:id="rId3">
            <p14:nvContentPartPr>
              <p14:cNvPr id="10" name="Encre 9">
                <a:extLst>
                  <a:ext uri="{FF2B5EF4-FFF2-40B4-BE49-F238E27FC236}">
                    <a16:creationId xmlns:a16="http://schemas.microsoft.com/office/drawing/2014/main" id="{766ABEC8-0908-B364-F6F2-9559E5BC3343}"/>
                  </a:ext>
                </a:extLst>
              </p14:cNvPr>
              <p14:cNvContentPartPr/>
              <p14:nvPr/>
            </p14:nvContentPartPr>
            <p14:xfrm>
              <a:off x="2679370" y="2973631"/>
              <a:ext cx="360" cy="360"/>
            </p14:xfrm>
          </p:contentPart>
        </mc:Choice>
        <mc:Fallback xmlns="">
          <p:pic>
            <p:nvPicPr>
              <p:cNvPr id="10" name="Encre 9">
                <a:extLst>
                  <a:ext uri="{FF2B5EF4-FFF2-40B4-BE49-F238E27FC236}">
                    <a16:creationId xmlns:a16="http://schemas.microsoft.com/office/drawing/2014/main" id="{766ABEC8-0908-B364-F6F2-9559E5BC3343}"/>
                  </a:ext>
                </a:extLst>
              </p:cNvPr>
              <p:cNvPicPr/>
              <p:nvPr/>
            </p:nvPicPr>
            <p:blipFill>
              <a:blip r:embed="rId4"/>
              <a:stretch>
                <a:fillRect/>
              </a:stretch>
            </p:blipFill>
            <p:spPr>
              <a:xfrm>
                <a:off x="2670730" y="29649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Encre 10">
                <a:extLst>
                  <a:ext uri="{FF2B5EF4-FFF2-40B4-BE49-F238E27FC236}">
                    <a16:creationId xmlns:a16="http://schemas.microsoft.com/office/drawing/2014/main" id="{EDFECF31-B916-0204-D500-3208C54644B2}"/>
                  </a:ext>
                </a:extLst>
              </p14:cNvPr>
              <p14:cNvContentPartPr/>
              <p14:nvPr/>
            </p14:nvContentPartPr>
            <p14:xfrm>
              <a:off x="1884130" y="3188191"/>
              <a:ext cx="360" cy="360"/>
            </p14:xfrm>
          </p:contentPart>
        </mc:Choice>
        <mc:Fallback xmlns="">
          <p:pic>
            <p:nvPicPr>
              <p:cNvPr id="11" name="Encre 10">
                <a:extLst>
                  <a:ext uri="{FF2B5EF4-FFF2-40B4-BE49-F238E27FC236}">
                    <a16:creationId xmlns:a16="http://schemas.microsoft.com/office/drawing/2014/main" id="{EDFECF31-B916-0204-D500-3208C54644B2}"/>
                  </a:ext>
                </a:extLst>
              </p:cNvPr>
              <p:cNvPicPr/>
              <p:nvPr/>
            </p:nvPicPr>
            <p:blipFill>
              <a:blip r:embed="rId4"/>
              <a:stretch>
                <a:fillRect/>
              </a:stretch>
            </p:blipFill>
            <p:spPr>
              <a:xfrm>
                <a:off x="1875490" y="31795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Encre 11">
                <a:extLst>
                  <a:ext uri="{FF2B5EF4-FFF2-40B4-BE49-F238E27FC236}">
                    <a16:creationId xmlns:a16="http://schemas.microsoft.com/office/drawing/2014/main" id="{127A8442-0C4C-CAEF-30C2-157634EC4C6E}"/>
                  </a:ext>
                </a:extLst>
              </p14:cNvPr>
              <p14:cNvContentPartPr/>
              <p14:nvPr/>
            </p14:nvContentPartPr>
            <p14:xfrm>
              <a:off x="1272130" y="3067951"/>
              <a:ext cx="360" cy="1800"/>
            </p14:xfrm>
          </p:contentPart>
        </mc:Choice>
        <mc:Fallback xmlns="">
          <p:pic>
            <p:nvPicPr>
              <p:cNvPr id="12" name="Encre 11">
                <a:extLst>
                  <a:ext uri="{FF2B5EF4-FFF2-40B4-BE49-F238E27FC236}">
                    <a16:creationId xmlns:a16="http://schemas.microsoft.com/office/drawing/2014/main" id="{127A8442-0C4C-CAEF-30C2-157634EC4C6E}"/>
                  </a:ext>
                </a:extLst>
              </p:cNvPr>
              <p:cNvPicPr/>
              <p:nvPr/>
            </p:nvPicPr>
            <p:blipFill>
              <a:blip r:embed="rId4"/>
              <a:stretch>
                <a:fillRect/>
              </a:stretch>
            </p:blipFill>
            <p:spPr>
              <a:xfrm>
                <a:off x="1263130" y="3058951"/>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Encre 12">
                <a:extLst>
                  <a:ext uri="{FF2B5EF4-FFF2-40B4-BE49-F238E27FC236}">
                    <a16:creationId xmlns:a16="http://schemas.microsoft.com/office/drawing/2014/main" id="{771DC2FF-89FF-F22E-4764-A81021265A33}"/>
                  </a:ext>
                </a:extLst>
              </p14:cNvPr>
              <p14:cNvContentPartPr/>
              <p14:nvPr/>
            </p14:nvContentPartPr>
            <p14:xfrm>
              <a:off x="1375450" y="3108631"/>
              <a:ext cx="360" cy="360"/>
            </p14:xfrm>
          </p:contentPart>
        </mc:Choice>
        <mc:Fallback xmlns="">
          <p:pic>
            <p:nvPicPr>
              <p:cNvPr id="13" name="Encre 12">
                <a:extLst>
                  <a:ext uri="{FF2B5EF4-FFF2-40B4-BE49-F238E27FC236}">
                    <a16:creationId xmlns:a16="http://schemas.microsoft.com/office/drawing/2014/main" id="{771DC2FF-89FF-F22E-4764-A81021265A33}"/>
                  </a:ext>
                </a:extLst>
              </p:cNvPr>
              <p:cNvPicPr/>
              <p:nvPr/>
            </p:nvPicPr>
            <p:blipFill>
              <a:blip r:embed="rId4"/>
              <a:stretch>
                <a:fillRect/>
              </a:stretch>
            </p:blipFill>
            <p:spPr>
              <a:xfrm>
                <a:off x="1366450" y="30999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Encre 13">
                <a:extLst>
                  <a:ext uri="{FF2B5EF4-FFF2-40B4-BE49-F238E27FC236}">
                    <a16:creationId xmlns:a16="http://schemas.microsoft.com/office/drawing/2014/main" id="{2E178046-510F-6FE4-5625-1FE530B4840B}"/>
                  </a:ext>
                </a:extLst>
              </p14:cNvPr>
              <p14:cNvContentPartPr/>
              <p14:nvPr/>
            </p14:nvContentPartPr>
            <p14:xfrm>
              <a:off x="2854330" y="2526871"/>
              <a:ext cx="360" cy="1800"/>
            </p14:xfrm>
          </p:contentPart>
        </mc:Choice>
        <mc:Fallback xmlns="">
          <p:pic>
            <p:nvPicPr>
              <p:cNvPr id="14" name="Encre 13">
                <a:extLst>
                  <a:ext uri="{FF2B5EF4-FFF2-40B4-BE49-F238E27FC236}">
                    <a16:creationId xmlns:a16="http://schemas.microsoft.com/office/drawing/2014/main" id="{2E178046-510F-6FE4-5625-1FE530B4840B}"/>
                  </a:ext>
                </a:extLst>
              </p:cNvPr>
              <p:cNvPicPr/>
              <p:nvPr/>
            </p:nvPicPr>
            <p:blipFill>
              <a:blip r:embed="rId4"/>
              <a:stretch>
                <a:fillRect/>
              </a:stretch>
            </p:blipFill>
            <p:spPr>
              <a:xfrm>
                <a:off x="2845330" y="2518231"/>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Encre 16">
                <a:extLst>
                  <a:ext uri="{FF2B5EF4-FFF2-40B4-BE49-F238E27FC236}">
                    <a16:creationId xmlns:a16="http://schemas.microsoft.com/office/drawing/2014/main" id="{471B54D6-E811-05EB-457C-5BB2D8D35563}"/>
                  </a:ext>
                </a:extLst>
              </p14:cNvPr>
              <p14:cNvContentPartPr/>
              <p14:nvPr/>
            </p14:nvContentPartPr>
            <p14:xfrm>
              <a:off x="2743090" y="2512471"/>
              <a:ext cx="360" cy="360"/>
            </p14:xfrm>
          </p:contentPart>
        </mc:Choice>
        <mc:Fallback xmlns="">
          <p:pic>
            <p:nvPicPr>
              <p:cNvPr id="17" name="Encre 16">
                <a:extLst>
                  <a:ext uri="{FF2B5EF4-FFF2-40B4-BE49-F238E27FC236}">
                    <a16:creationId xmlns:a16="http://schemas.microsoft.com/office/drawing/2014/main" id="{471B54D6-E811-05EB-457C-5BB2D8D35563}"/>
                  </a:ext>
                </a:extLst>
              </p:cNvPr>
              <p:cNvPicPr/>
              <p:nvPr/>
            </p:nvPicPr>
            <p:blipFill>
              <a:blip r:embed="rId4"/>
              <a:stretch>
                <a:fillRect/>
              </a:stretch>
            </p:blipFill>
            <p:spPr>
              <a:xfrm>
                <a:off x="2734090" y="250383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Encre 17">
                <a:extLst>
                  <a:ext uri="{FF2B5EF4-FFF2-40B4-BE49-F238E27FC236}">
                    <a16:creationId xmlns:a16="http://schemas.microsoft.com/office/drawing/2014/main" id="{7D12A3EE-2F26-8304-917F-05F00D6DA3D5}"/>
                  </a:ext>
                </a:extLst>
              </p14:cNvPr>
              <p14:cNvContentPartPr/>
              <p14:nvPr/>
            </p14:nvContentPartPr>
            <p14:xfrm>
              <a:off x="1145050" y="3092791"/>
              <a:ext cx="360" cy="62640"/>
            </p14:xfrm>
          </p:contentPart>
        </mc:Choice>
        <mc:Fallback xmlns="">
          <p:pic>
            <p:nvPicPr>
              <p:cNvPr id="18" name="Encre 17">
                <a:extLst>
                  <a:ext uri="{FF2B5EF4-FFF2-40B4-BE49-F238E27FC236}">
                    <a16:creationId xmlns:a16="http://schemas.microsoft.com/office/drawing/2014/main" id="{7D12A3EE-2F26-8304-917F-05F00D6DA3D5}"/>
                  </a:ext>
                </a:extLst>
              </p:cNvPr>
              <p:cNvPicPr/>
              <p:nvPr/>
            </p:nvPicPr>
            <p:blipFill>
              <a:blip r:embed="rId11"/>
              <a:stretch>
                <a:fillRect/>
              </a:stretch>
            </p:blipFill>
            <p:spPr>
              <a:xfrm>
                <a:off x="1136050" y="3084151"/>
                <a:ext cx="18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Encre 18">
                <a:extLst>
                  <a:ext uri="{FF2B5EF4-FFF2-40B4-BE49-F238E27FC236}">
                    <a16:creationId xmlns:a16="http://schemas.microsoft.com/office/drawing/2014/main" id="{AC73F55B-D132-8E77-A091-D6BB224DB037}"/>
                  </a:ext>
                </a:extLst>
              </p14:cNvPr>
              <p14:cNvContentPartPr/>
              <p14:nvPr/>
            </p14:nvContentPartPr>
            <p14:xfrm rot="21427583">
              <a:off x="6339808" y="3376947"/>
              <a:ext cx="3948480" cy="182160"/>
            </p14:xfrm>
          </p:contentPart>
        </mc:Choice>
        <mc:Fallback xmlns="">
          <p:pic>
            <p:nvPicPr>
              <p:cNvPr id="19" name="Encre 18">
                <a:extLst>
                  <a:ext uri="{FF2B5EF4-FFF2-40B4-BE49-F238E27FC236}">
                    <a16:creationId xmlns:a16="http://schemas.microsoft.com/office/drawing/2014/main" id="{AC73F55B-D132-8E77-A091-D6BB224DB037}"/>
                  </a:ext>
                </a:extLst>
              </p:cNvPr>
              <p:cNvPicPr/>
              <p:nvPr/>
            </p:nvPicPr>
            <p:blipFill>
              <a:blip r:embed="rId13"/>
              <a:stretch>
                <a:fillRect/>
              </a:stretch>
            </p:blipFill>
            <p:spPr>
              <a:xfrm rot="21427583">
                <a:off x="6330808" y="3367947"/>
                <a:ext cx="3966120" cy="199800"/>
              </a:xfrm>
              <a:prstGeom prst="rect">
                <a:avLst/>
              </a:prstGeom>
            </p:spPr>
          </p:pic>
        </mc:Fallback>
      </mc:AlternateContent>
      <p:grpSp>
        <p:nvGrpSpPr>
          <p:cNvPr id="27" name="Groupe 26">
            <a:extLst>
              <a:ext uri="{FF2B5EF4-FFF2-40B4-BE49-F238E27FC236}">
                <a16:creationId xmlns:a16="http://schemas.microsoft.com/office/drawing/2014/main" id="{9299E2E5-AD88-000B-1D14-6BE9A8D47679}"/>
              </a:ext>
            </a:extLst>
          </p:cNvPr>
          <p:cNvGrpSpPr/>
          <p:nvPr/>
        </p:nvGrpSpPr>
        <p:grpSpPr>
          <a:xfrm rot="21406398">
            <a:off x="6412146" y="3295088"/>
            <a:ext cx="4285800" cy="725760"/>
            <a:chOff x="6838090" y="5301751"/>
            <a:chExt cx="4285800" cy="725760"/>
          </a:xfrm>
        </p:grpSpPr>
        <mc:AlternateContent xmlns:mc="http://schemas.openxmlformats.org/markup-compatibility/2006" xmlns:p14="http://schemas.microsoft.com/office/powerpoint/2010/main">
          <mc:Choice Requires="p14">
            <p:contentPart p14:bwMode="auto" r:id="rId14">
              <p14:nvContentPartPr>
                <p14:cNvPr id="20" name="Encre 19">
                  <a:extLst>
                    <a:ext uri="{FF2B5EF4-FFF2-40B4-BE49-F238E27FC236}">
                      <a16:creationId xmlns:a16="http://schemas.microsoft.com/office/drawing/2014/main" id="{229F0B09-9990-AEE2-C0B0-5A360D71EACC}"/>
                    </a:ext>
                  </a:extLst>
                </p14:cNvPr>
                <p14:cNvContentPartPr/>
                <p14:nvPr/>
              </p14:nvContentPartPr>
              <p14:xfrm>
                <a:off x="6838090" y="5787031"/>
                <a:ext cx="4038840" cy="240480"/>
              </p14:xfrm>
            </p:contentPart>
          </mc:Choice>
          <mc:Fallback xmlns="">
            <p:pic>
              <p:nvPicPr>
                <p:cNvPr id="20" name="Encre 19">
                  <a:extLst>
                    <a:ext uri="{FF2B5EF4-FFF2-40B4-BE49-F238E27FC236}">
                      <a16:creationId xmlns:a16="http://schemas.microsoft.com/office/drawing/2014/main" id="{229F0B09-9990-AEE2-C0B0-5A360D71EACC}"/>
                    </a:ext>
                  </a:extLst>
                </p:cNvPr>
                <p:cNvPicPr/>
                <p:nvPr/>
              </p:nvPicPr>
              <p:blipFill>
                <a:blip r:embed="rId15"/>
                <a:stretch>
                  <a:fillRect/>
                </a:stretch>
              </p:blipFill>
              <p:spPr>
                <a:xfrm>
                  <a:off x="6829090" y="5778031"/>
                  <a:ext cx="40564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Encre 20">
                  <a:extLst>
                    <a:ext uri="{FF2B5EF4-FFF2-40B4-BE49-F238E27FC236}">
                      <a16:creationId xmlns:a16="http://schemas.microsoft.com/office/drawing/2014/main" id="{16E93532-063B-A723-E890-B97ED0CBDEB6}"/>
                    </a:ext>
                  </a:extLst>
                </p14:cNvPr>
                <p14:cNvContentPartPr/>
                <p14:nvPr/>
              </p14:nvContentPartPr>
              <p14:xfrm>
                <a:off x="10764970" y="5301751"/>
                <a:ext cx="320400" cy="217080"/>
              </p14:xfrm>
            </p:contentPart>
          </mc:Choice>
          <mc:Fallback xmlns="">
            <p:pic>
              <p:nvPicPr>
                <p:cNvPr id="21" name="Encre 20">
                  <a:extLst>
                    <a:ext uri="{FF2B5EF4-FFF2-40B4-BE49-F238E27FC236}">
                      <a16:creationId xmlns:a16="http://schemas.microsoft.com/office/drawing/2014/main" id="{16E93532-063B-A723-E890-B97ED0CBDEB6}"/>
                    </a:ext>
                  </a:extLst>
                </p:cNvPr>
                <p:cNvPicPr/>
                <p:nvPr/>
              </p:nvPicPr>
              <p:blipFill>
                <a:blip r:embed="rId17"/>
                <a:stretch>
                  <a:fillRect/>
                </a:stretch>
              </p:blipFill>
              <p:spPr>
                <a:xfrm>
                  <a:off x="10755970" y="5292751"/>
                  <a:ext cx="3380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Encre 21">
                  <a:extLst>
                    <a:ext uri="{FF2B5EF4-FFF2-40B4-BE49-F238E27FC236}">
                      <a16:creationId xmlns:a16="http://schemas.microsoft.com/office/drawing/2014/main" id="{9719DB83-A261-21D8-ABF1-8DA2C649FD65}"/>
                    </a:ext>
                  </a:extLst>
                </p14:cNvPr>
                <p14:cNvContentPartPr/>
                <p14:nvPr/>
              </p14:nvContentPartPr>
              <p14:xfrm>
                <a:off x="10773610" y="5382751"/>
                <a:ext cx="48240" cy="420840"/>
              </p14:xfrm>
            </p:contentPart>
          </mc:Choice>
          <mc:Fallback xmlns="">
            <p:pic>
              <p:nvPicPr>
                <p:cNvPr id="22" name="Encre 21">
                  <a:extLst>
                    <a:ext uri="{FF2B5EF4-FFF2-40B4-BE49-F238E27FC236}">
                      <a16:creationId xmlns:a16="http://schemas.microsoft.com/office/drawing/2014/main" id="{9719DB83-A261-21D8-ABF1-8DA2C649FD65}"/>
                    </a:ext>
                  </a:extLst>
                </p:cNvPr>
                <p:cNvPicPr/>
                <p:nvPr/>
              </p:nvPicPr>
              <p:blipFill>
                <a:blip r:embed="rId19"/>
                <a:stretch>
                  <a:fillRect/>
                </a:stretch>
              </p:blipFill>
              <p:spPr>
                <a:xfrm>
                  <a:off x="10764970" y="5374111"/>
                  <a:ext cx="6588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Encre 23">
                  <a:extLst>
                    <a:ext uri="{FF2B5EF4-FFF2-40B4-BE49-F238E27FC236}">
                      <a16:creationId xmlns:a16="http://schemas.microsoft.com/office/drawing/2014/main" id="{F9852438-37FF-EB4D-45F1-E0685C3B1854}"/>
                    </a:ext>
                  </a:extLst>
                </p14:cNvPr>
                <p14:cNvContentPartPr/>
                <p14:nvPr/>
              </p14:nvContentPartPr>
              <p14:xfrm>
                <a:off x="11114890" y="5398591"/>
                <a:ext cx="9000" cy="381240"/>
              </p14:xfrm>
            </p:contentPart>
          </mc:Choice>
          <mc:Fallback xmlns="">
            <p:pic>
              <p:nvPicPr>
                <p:cNvPr id="24" name="Encre 23">
                  <a:extLst>
                    <a:ext uri="{FF2B5EF4-FFF2-40B4-BE49-F238E27FC236}">
                      <a16:creationId xmlns:a16="http://schemas.microsoft.com/office/drawing/2014/main" id="{F9852438-37FF-EB4D-45F1-E0685C3B1854}"/>
                    </a:ext>
                  </a:extLst>
                </p:cNvPr>
                <p:cNvPicPr/>
                <p:nvPr/>
              </p:nvPicPr>
              <p:blipFill>
                <a:blip r:embed="rId21"/>
                <a:stretch>
                  <a:fillRect/>
                </a:stretch>
              </p:blipFill>
              <p:spPr>
                <a:xfrm>
                  <a:off x="11106250" y="5389951"/>
                  <a:ext cx="2664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Encre 25">
                  <a:extLst>
                    <a:ext uri="{FF2B5EF4-FFF2-40B4-BE49-F238E27FC236}">
                      <a16:creationId xmlns:a16="http://schemas.microsoft.com/office/drawing/2014/main" id="{D75E0F78-C4BD-0AE1-C4D9-7BAE72FD76A4}"/>
                    </a:ext>
                  </a:extLst>
                </p14:cNvPr>
                <p14:cNvContentPartPr/>
                <p14:nvPr/>
              </p14:nvContentPartPr>
              <p14:xfrm>
                <a:off x="10829770" y="5725831"/>
                <a:ext cx="287280" cy="71640"/>
              </p14:xfrm>
            </p:contentPart>
          </mc:Choice>
          <mc:Fallback xmlns="">
            <p:pic>
              <p:nvPicPr>
                <p:cNvPr id="26" name="Encre 25">
                  <a:extLst>
                    <a:ext uri="{FF2B5EF4-FFF2-40B4-BE49-F238E27FC236}">
                      <a16:creationId xmlns:a16="http://schemas.microsoft.com/office/drawing/2014/main" id="{D75E0F78-C4BD-0AE1-C4D9-7BAE72FD76A4}"/>
                    </a:ext>
                  </a:extLst>
                </p:cNvPr>
                <p:cNvPicPr/>
                <p:nvPr/>
              </p:nvPicPr>
              <p:blipFill>
                <a:blip r:embed="rId23"/>
                <a:stretch>
                  <a:fillRect/>
                </a:stretch>
              </p:blipFill>
              <p:spPr>
                <a:xfrm>
                  <a:off x="10820770" y="5717191"/>
                  <a:ext cx="30492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61" name="Encre 60">
                <a:extLst>
                  <a:ext uri="{FF2B5EF4-FFF2-40B4-BE49-F238E27FC236}">
                    <a16:creationId xmlns:a16="http://schemas.microsoft.com/office/drawing/2014/main" id="{EEEB0B7F-A95A-B902-3916-8F64C00C2576}"/>
                  </a:ext>
                </a:extLst>
              </p14:cNvPr>
              <p14:cNvContentPartPr/>
              <p14:nvPr/>
            </p14:nvContentPartPr>
            <p14:xfrm>
              <a:off x="7047480" y="1999228"/>
              <a:ext cx="1105920" cy="918360"/>
            </p14:xfrm>
          </p:contentPart>
        </mc:Choice>
        <mc:Fallback xmlns="">
          <p:pic>
            <p:nvPicPr>
              <p:cNvPr id="61" name="Encre 60">
                <a:extLst>
                  <a:ext uri="{FF2B5EF4-FFF2-40B4-BE49-F238E27FC236}">
                    <a16:creationId xmlns:a16="http://schemas.microsoft.com/office/drawing/2014/main" id="{EEEB0B7F-A95A-B902-3916-8F64C00C2576}"/>
                  </a:ext>
                </a:extLst>
              </p:cNvPr>
              <p:cNvPicPr/>
              <p:nvPr/>
            </p:nvPicPr>
            <p:blipFill>
              <a:blip r:embed="rId25"/>
              <a:stretch>
                <a:fillRect/>
              </a:stretch>
            </p:blipFill>
            <p:spPr>
              <a:xfrm>
                <a:off x="7038477" y="1990228"/>
                <a:ext cx="1123566" cy="9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2" name="Encre 61">
                <a:extLst>
                  <a:ext uri="{FF2B5EF4-FFF2-40B4-BE49-F238E27FC236}">
                    <a16:creationId xmlns:a16="http://schemas.microsoft.com/office/drawing/2014/main" id="{B2076BA4-3E71-7465-B521-878B1D34362B}"/>
                  </a:ext>
                </a:extLst>
              </p14:cNvPr>
              <p14:cNvContentPartPr/>
              <p14:nvPr/>
            </p14:nvContentPartPr>
            <p14:xfrm>
              <a:off x="6977433" y="2909551"/>
              <a:ext cx="81360" cy="64080"/>
            </p14:xfrm>
          </p:contentPart>
        </mc:Choice>
        <mc:Fallback xmlns="">
          <p:pic>
            <p:nvPicPr>
              <p:cNvPr id="62" name="Encre 61">
                <a:extLst>
                  <a:ext uri="{FF2B5EF4-FFF2-40B4-BE49-F238E27FC236}">
                    <a16:creationId xmlns:a16="http://schemas.microsoft.com/office/drawing/2014/main" id="{B2076BA4-3E71-7465-B521-878B1D34362B}"/>
                  </a:ext>
                </a:extLst>
              </p:cNvPr>
              <p:cNvPicPr/>
              <p:nvPr/>
            </p:nvPicPr>
            <p:blipFill>
              <a:blip r:embed="rId27"/>
              <a:stretch>
                <a:fillRect/>
              </a:stretch>
            </p:blipFill>
            <p:spPr>
              <a:xfrm>
                <a:off x="6968393" y="2900551"/>
                <a:ext cx="99078"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8" name="Encre 67">
                <a:extLst>
                  <a:ext uri="{FF2B5EF4-FFF2-40B4-BE49-F238E27FC236}">
                    <a16:creationId xmlns:a16="http://schemas.microsoft.com/office/drawing/2014/main" id="{444550ED-B5B3-C371-95B1-AA7B74EDB823}"/>
                  </a:ext>
                </a:extLst>
              </p14:cNvPr>
              <p14:cNvContentPartPr/>
              <p14:nvPr/>
            </p14:nvContentPartPr>
            <p14:xfrm>
              <a:off x="9282360" y="1743870"/>
              <a:ext cx="460800" cy="691920"/>
            </p14:xfrm>
          </p:contentPart>
        </mc:Choice>
        <mc:Fallback xmlns="">
          <p:pic>
            <p:nvPicPr>
              <p:cNvPr id="68" name="Encre 67">
                <a:extLst>
                  <a:ext uri="{FF2B5EF4-FFF2-40B4-BE49-F238E27FC236}">
                    <a16:creationId xmlns:a16="http://schemas.microsoft.com/office/drawing/2014/main" id="{444550ED-B5B3-C371-95B1-AA7B74EDB823}"/>
                  </a:ext>
                </a:extLst>
              </p:cNvPr>
              <p:cNvPicPr/>
              <p:nvPr/>
            </p:nvPicPr>
            <p:blipFill>
              <a:blip r:embed="rId29"/>
              <a:stretch>
                <a:fillRect/>
              </a:stretch>
            </p:blipFill>
            <p:spPr>
              <a:xfrm>
                <a:off x="9273367" y="1734870"/>
                <a:ext cx="478426"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9" name="Encre 68">
                <a:extLst>
                  <a:ext uri="{FF2B5EF4-FFF2-40B4-BE49-F238E27FC236}">
                    <a16:creationId xmlns:a16="http://schemas.microsoft.com/office/drawing/2014/main" id="{24860A7C-BF0D-D166-212B-C45BF3ECF441}"/>
                  </a:ext>
                </a:extLst>
              </p14:cNvPr>
              <p14:cNvContentPartPr/>
              <p14:nvPr/>
            </p14:nvContentPartPr>
            <p14:xfrm>
              <a:off x="9743160" y="2467188"/>
              <a:ext cx="69120" cy="49680"/>
            </p14:xfrm>
          </p:contentPart>
        </mc:Choice>
        <mc:Fallback xmlns="">
          <p:pic>
            <p:nvPicPr>
              <p:cNvPr id="69" name="Encre 68">
                <a:extLst>
                  <a:ext uri="{FF2B5EF4-FFF2-40B4-BE49-F238E27FC236}">
                    <a16:creationId xmlns:a16="http://schemas.microsoft.com/office/drawing/2014/main" id="{24860A7C-BF0D-D166-212B-C45BF3ECF441}"/>
                  </a:ext>
                </a:extLst>
              </p:cNvPr>
              <p:cNvPicPr/>
              <p:nvPr/>
            </p:nvPicPr>
            <p:blipFill>
              <a:blip r:embed="rId31"/>
              <a:stretch>
                <a:fillRect/>
              </a:stretch>
            </p:blipFill>
            <p:spPr>
              <a:xfrm>
                <a:off x="9734207" y="2458253"/>
                <a:ext cx="86669" cy="67193"/>
              </a:xfrm>
              <a:prstGeom prst="rect">
                <a:avLst/>
              </a:prstGeom>
            </p:spPr>
          </p:pic>
        </mc:Fallback>
      </mc:AlternateContent>
    </p:spTree>
    <p:extLst>
      <p:ext uri="{BB962C8B-B14F-4D97-AF65-F5344CB8AC3E}">
        <p14:creationId xmlns:p14="http://schemas.microsoft.com/office/powerpoint/2010/main" val="521646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F9F12-AB29-58D9-1D4C-9BDF475C6762}"/>
              </a:ext>
            </a:extLst>
          </p:cNvPr>
          <p:cNvSpPr>
            <a:spLocks noGrp="1"/>
          </p:cNvSpPr>
          <p:nvPr>
            <p:ph type="title"/>
          </p:nvPr>
        </p:nvSpPr>
        <p:spPr/>
        <p:txBody>
          <a:bodyPr>
            <a:normAutofit/>
          </a:bodyPr>
          <a:lstStyle/>
          <a:p>
            <a:r>
              <a:rPr lang="fr-FR" b="1" dirty="0"/>
              <a:t>En France, une électricité déjà décarbonée</a:t>
            </a:r>
          </a:p>
        </p:txBody>
      </p:sp>
      <p:sp>
        <p:nvSpPr>
          <p:cNvPr id="3" name="Espace réservé du contenu 2">
            <a:extLst>
              <a:ext uri="{FF2B5EF4-FFF2-40B4-BE49-F238E27FC236}">
                <a16:creationId xmlns:a16="http://schemas.microsoft.com/office/drawing/2014/main" id="{06F72CEC-C401-05B6-A3D3-7F2D1184EB14}"/>
              </a:ext>
            </a:extLst>
          </p:cNvPr>
          <p:cNvSpPr>
            <a:spLocks noGrp="1"/>
          </p:cNvSpPr>
          <p:nvPr>
            <p:ph idx="1"/>
          </p:nvPr>
        </p:nvSpPr>
        <p:spPr>
          <a:xfrm>
            <a:off x="484095" y="1797537"/>
            <a:ext cx="11465858" cy="4479177"/>
          </a:xfrm>
        </p:spPr>
        <p:txBody>
          <a:bodyPr>
            <a:normAutofit fontScale="55000" lnSpcReduction="20000"/>
          </a:bodyPr>
          <a:lstStyle/>
          <a:p>
            <a:pPr lvl="1"/>
            <a:r>
              <a:rPr lang="fr-FR" dirty="0"/>
              <a:t>3,7 g CO2/ kWh pour le nucléaire, </a:t>
            </a:r>
          </a:p>
          <a:p>
            <a:pPr lvl="1"/>
            <a:r>
              <a:rPr lang="fr-FR" dirty="0"/>
              <a:t>6 g CO2/kWh pour l’hydraulique</a:t>
            </a:r>
          </a:p>
          <a:p>
            <a:pPr lvl="1"/>
            <a:r>
              <a:rPr lang="fr-FR" dirty="0"/>
              <a:t>14,1 g CO2/kWh pour l’éolien terrestre et 15,6 g CO2 / kWh </a:t>
            </a:r>
          </a:p>
          <a:p>
            <a:pPr lvl="1"/>
            <a:r>
              <a:rPr lang="fr-FR" dirty="0"/>
              <a:t>55 g C02/kWh pour le photovoltaïque</a:t>
            </a:r>
          </a:p>
          <a:p>
            <a:pPr lvl="1"/>
            <a:r>
              <a:rPr lang="fr-FR" dirty="0"/>
              <a:t>418 g CO2/kWh pour la production d’électricité par le gaz</a:t>
            </a:r>
          </a:p>
          <a:p>
            <a:pPr lvl="1"/>
            <a:r>
              <a:rPr lang="fr-FR" dirty="0"/>
              <a:t>1060 g CO2/kWh pour la production d’électricité par  le charbon</a:t>
            </a:r>
          </a:p>
          <a:p>
            <a:r>
              <a:rPr lang="fr-FR" dirty="0">
                <a:hlinkClick r:id="rId3"/>
              </a:rPr>
              <a:t>https://app.electricitymaps.com/map</a:t>
            </a:r>
            <a:endParaRPr lang="fr-FR" dirty="0"/>
          </a:p>
          <a:p>
            <a:r>
              <a:rPr lang="fr-FR" dirty="0">
                <a:hlinkClick r:id="rId4"/>
              </a:rPr>
              <a:t>https://www.rte-france.com/eco2mix/la-production-delectricite-par-filiere</a:t>
            </a:r>
            <a:endParaRPr lang="fr-FR" dirty="0"/>
          </a:p>
          <a:p>
            <a:pPr marL="0" indent="0">
              <a:buNone/>
            </a:pPr>
            <a:endParaRPr lang="fr-FR" dirty="0"/>
          </a:p>
          <a:p>
            <a:pPr marL="457200" lvl="1" indent="0">
              <a:buNone/>
            </a:pPr>
            <a:r>
              <a:rPr lang="fr-FR" sz="3200" dirty="0">
                <a:highlight>
                  <a:srgbClr val="FFFF00"/>
                </a:highlight>
              </a:rPr>
              <a:t>En 2024 </a:t>
            </a:r>
          </a:p>
          <a:p>
            <a:pPr lvl="1"/>
            <a:r>
              <a:rPr lang="fr-FR" sz="3200" dirty="0">
                <a:highlight>
                  <a:srgbClr val="FFFF00"/>
                </a:highlight>
              </a:rPr>
              <a:t>France : 23 gCO2/kWh</a:t>
            </a:r>
            <a:r>
              <a:rPr lang="fr-FR" sz="3200" dirty="0"/>
              <a:t>;  (source RTE)</a:t>
            </a:r>
          </a:p>
          <a:p>
            <a:pPr lvl="1"/>
            <a:r>
              <a:rPr lang="fr-FR" sz="3200" dirty="0"/>
              <a:t>Allemagne 452 g CO2/kWh (source </a:t>
            </a:r>
            <a:r>
              <a:rPr lang="fr-FR" sz="3200" dirty="0" err="1"/>
              <a:t>electricity</a:t>
            </a:r>
            <a:r>
              <a:rPr lang="fr-FR" sz="3200" dirty="0"/>
              <a:t> </a:t>
            </a:r>
            <a:r>
              <a:rPr lang="fr-FR" sz="3200" dirty="0" err="1"/>
              <a:t>map</a:t>
            </a:r>
            <a:r>
              <a:rPr lang="fr-FR" sz="3200" dirty="0"/>
              <a:t>)</a:t>
            </a:r>
          </a:p>
          <a:p>
            <a:pPr lvl="1"/>
            <a:r>
              <a:rPr lang="fr-FR" sz="3200" dirty="0"/>
              <a:t>US 320 g CO2/kWh (source AIE)</a:t>
            </a:r>
          </a:p>
          <a:p>
            <a:pPr lvl="1"/>
            <a:r>
              <a:rPr lang="fr-FR" sz="3200" dirty="0"/>
              <a:t>Chine 565 gC02/kWh (source AIE)</a:t>
            </a:r>
          </a:p>
          <a:p>
            <a:pPr lvl="1"/>
            <a:r>
              <a:rPr lang="fr-FR" sz="3200" dirty="0"/>
              <a:t>Inde 730 gCO2/kWh (source AIE)</a:t>
            </a:r>
          </a:p>
          <a:p>
            <a:pPr lvl="1"/>
            <a:endParaRPr lang="fr-FR" sz="3200" dirty="0"/>
          </a:p>
          <a:p>
            <a:pPr lvl="1"/>
            <a:r>
              <a:rPr lang="fr-FR" sz="3200" dirty="0"/>
              <a:t>Monde 445 gCO2/kWh (source AIE) [ Charbon 10 704 TWh – gaz 6777 TWh – Ren 9848 TWh – </a:t>
            </a:r>
            <a:r>
              <a:rPr lang="fr-FR" sz="3200" dirty="0" err="1"/>
              <a:t>Nuc</a:t>
            </a:r>
            <a:r>
              <a:rPr lang="fr-FR" sz="3200" dirty="0"/>
              <a:t> 2840 TWh ]</a:t>
            </a:r>
          </a:p>
          <a:p>
            <a:pPr marL="0" indent="0">
              <a:buNone/>
            </a:pPr>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293147B4-29B3-A89B-C348-418194762802}"/>
              </a:ext>
            </a:extLst>
          </p:cNvPr>
          <p:cNvSpPr>
            <a:spLocks noGrp="1"/>
          </p:cNvSpPr>
          <p:nvPr>
            <p:ph type="ftr" sz="quarter" idx="11"/>
          </p:nvPr>
        </p:nvSpPr>
        <p:spPr/>
        <p:txBody>
          <a:bodyPr/>
          <a:lstStyle/>
          <a:p>
            <a:r>
              <a:rPr lang="fr-FR" dirty="0"/>
              <a:t>Energie où allons-nous ? Quelques repères- Bernard Maillard  Dompierre sur mer 4 mars 2025</a:t>
            </a:r>
          </a:p>
        </p:txBody>
      </p:sp>
      <p:sp>
        <p:nvSpPr>
          <p:cNvPr id="5" name="Espace réservé du numéro de diapositive 4">
            <a:extLst>
              <a:ext uri="{FF2B5EF4-FFF2-40B4-BE49-F238E27FC236}">
                <a16:creationId xmlns:a16="http://schemas.microsoft.com/office/drawing/2014/main" id="{88FA614E-B2B9-7058-F0ED-FAF6E5BF92BA}"/>
              </a:ext>
            </a:extLst>
          </p:cNvPr>
          <p:cNvSpPr>
            <a:spLocks noGrp="1"/>
          </p:cNvSpPr>
          <p:nvPr>
            <p:ph type="sldNum" sz="quarter" idx="12"/>
          </p:nvPr>
        </p:nvSpPr>
        <p:spPr/>
        <p:txBody>
          <a:bodyPr/>
          <a:lstStyle/>
          <a:p>
            <a:fld id="{7B9F1D57-3A7C-4A8D-B507-8F47418E382B}" type="slidenum">
              <a:rPr lang="fr-FR" smtClean="0"/>
              <a:t>20</a:t>
            </a:fld>
            <a:endParaRPr lang="fr-FR" dirty="0"/>
          </a:p>
        </p:txBody>
      </p:sp>
    </p:spTree>
    <p:extLst>
      <p:ext uri="{BB962C8B-B14F-4D97-AF65-F5344CB8AC3E}">
        <p14:creationId xmlns:p14="http://schemas.microsoft.com/office/powerpoint/2010/main" val="3867063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3B1BD5A-7E1C-ADDA-CCD3-B874F9617295}"/>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3" name="Espace réservé du numéro de diapositive 2">
            <a:extLst>
              <a:ext uri="{FF2B5EF4-FFF2-40B4-BE49-F238E27FC236}">
                <a16:creationId xmlns:a16="http://schemas.microsoft.com/office/drawing/2014/main" id="{D8CDC3F5-7A95-DBF8-71A2-87BBB10DB24F}"/>
              </a:ext>
            </a:extLst>
          </p:cNvPr>
          <p:cNvSpPr>
            <a:spLocks noGrp="1"/>
          </p:cNvSpPr>
          <p:nvPr>
            <p:ph type="sldNum" sz="quarter" idx="12"/>
          </p:nvPr>
        </p:nvSpPr>
        <p:spPr/>
        <p:txBody>
          <a:bodyPr/>
          <a:lstStyle/>
          <a:p>
            <a:fld id="{7B9F1D57-3A7C-4A8D-B507-8F47418E382B}" type="slidenum">
              <a:rPr lang="fr-FR" smtClean="0"/>
              <a:t>21</a:t>
            </a:fld>
            <a:endParaRPr lang="fr-FR"/>
          </a:p>
        </p:txBody>
      </p:sp>
      <p:pic>
        <p:nvPicPr>
          <p:cNvPr id="6" name="Image 5">
            <a:extLst>
              <a:ext uri="{FF2B5EF4-FFF2-40B4-BE49-F238E27FC236}">
                <a16:creationId xmlns:a16="http://schemas.microsoft.com/office/drawing/2014/main" id="{FDA73550-D708-E50B-EE12-7F05255BBF28}"/>
              </a:ext>
            </a:extLst>
          </p:cNvPr>
          <p:cNvPicPr>
            <a:picLocks noChangeAspect="1"/>
          </p:cNvPicPr>
          <p:nvPr/>
        </p:nvPicPr>
        <p:blipFill>
          <a:blip r:embed="rId2"/>
          <a:srcRect t="12763" b="5413"/>
          <a:stretch/>
        </p:blipFill>
        <p:spPr>
          <a:xfrm>
            <a:off x="0" y="1"/>
            <a:ext cx="12192000" cy="5611446"/>
          </a:xfrm>
          <a:prstGeom prst="rect">
            <a:avLst/>
          </a:prstGeom>
        </p:spPr>
      </p:pic>
    </p:spTree>
    <p:extLst>
      <p:ext uri="{BB962C8B-B14F-4D97-AF65-F5344CB8AC3E}">
        <p14:creationId xmlns:p14="http://schemas.microsoft.com/office/powerpoint/2010/main" val="830223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0BB7E0-8A0D-4BB9-E46E-BA373319FDD7}"/>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3" name="Espace réservé du numéro de diapositive 2">
            <a:extLst>
              <a:ext uri="{FF2B5EF4-FFF2-40B4-BE49-F238E27FC236}">
                <a16:creationId xmlns:a16="http://schemas.microsoft.com/office/drawing/2014/main" id="{3C939C65-C023-400C-7205-11A67859DA8D}"/>
              </a:ext>
            </a:extLst>
          </p:cNvPr>
          <p:cNvSpPr>
            <a:spLocks noGrp="1"/>
          </p:cNvSpPr>
          <p:nvPr>
            <p:ph type="sldNum" sz="quarter" idx="12"/>
          </p:nvPr>
        </p:nvSpPr>
        <p:spPr/>
        <p:txBody>
          <a:bodyPr/>
          <a:lstStyle/>
          <a:p>
            <a:fld id="{7B9F1D57-3A7C-4A8D-B507-8F47418E382B}" type="slidenum">
              <a:rPr lang="fr-FR" smtClean="0"/>
              <a:t>22</a:t>
            </a:fld>
            <a:endParaRPr lang="fr-FR"/>
          </a:p>
        </p:txBody>
      </p:sp>
      <p:pic>
        <p:nvPicPr>
          <p:cNvPr id="5" name="Image 4">
            <a:extLst>
              <a:ext uri="{FF2B5EF4-FFF2-40B4-BE49-F238E27FC236}">
                <a16:creationId xmlns:a16="http://schemas.microsoft.com/office/drawing/2014/main" id="{FC69B0B4-96DE-127D-02AD-83D1F2418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41" y="182598"/>
            <a:ext cx="10592718" cy="6492803"/>
          </a:xfrm>
          <a:prstGeom prst="rect">
            <a:avLst/>
          </a:prstGeom>
        </p:spPr>
      </p:pic>
    </p:spTree>
    <p:extLst>
      <p:ext uri="{BB962C8B-B14F-4D97-AF65-F5344CB8AC3E}">
        <p14:creationId xmlns:p14="http://schemas.microsoft.com/office/powerpoint/2010/main" val="954868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2DFC2E-EE74-2B58-B8A7-20FF1C375213}"/>
              </a:ext>
            </a:extLst>
          </p:cNvPr>
          <p:cNvSpPr>
            <a:spLocks noGrp="1"/>
          </p:cNvSpPr>
          <p:nvPr>
            <p:ph type="title"/>
          </p:nvPr>
        </p:nvSpPr>
        <p:spPr>
          <a:xfrm>
            <a:off x="838200" y="365125"/>
            <a:ext cx="10515600" cy="2171341"/>
          </a:xfrm>
        </p:spPr>
        <p:txBody>
          <a:bodyPr>
            <a:noAutofit/>
          </a:bodyPr>
          <a:lstStyle/>
          <a:p>
            <a:r>
              <a:rPr lang="fr-FR" sz="6600" b="1" dirty="0"/>
              <a:t>Un système électrique de plus en plus déséquilibré  </a:t>
            </a:r>
          </a:p>
        </p:txBody>
      </p:sp>
      <p:sp>
        <p:nvSpPr>
          <p:cNvPr id="3" name="Espace réservé du contenu 2">
            <a:extLst>
              <a:ext uri="{FF2B5EF4-FFF2-40B4-BE49-F238E27FC236}">
                <a16:creationId xmlns:a16="http://schemas.microsoft.com/office/drawing/2014/main" id="{42CEBE7C-1FE9-F0B2-A512-A888053AC75B}"/>
              </a:ext>
            </a:extLst>
          </p:cNvPr>
          <p:cNvSpPr>
            <a:spLocks noGrp="1"/>
          </p:cNvSpPr>
          <p:nvPr>
            <p:ph idx="1"/>
          </p:nvPr>
        </p:nvSpPr>
        <p:spPr/>
        <p:txBody>
          <a:bodyPr>
            <a:normAutofit fontScale="55000" lnSpcReduction="20000"/>
          </a:bodyPr>
          <a:lstStyle/>
          <a:p>
            <a:pPr marL="0" indent="0">
              <a:buNone/>
            </a:pPr>
            <a:r>
              <a:rPr lang="fr-FR" dirty="0"/>
              <a:t> par </a:t>
            </a:r>
          </a:p>
          <a:p>
            <a:pPr lvl="1"/>
            <a:endParaRPr lang="fr-FR" dirty="0"/>
          </a:p>
          <a:p>
            <a:pPr lvl="1"/>
            <a:endParaRPr lang="fr-FR" dirty="0"/>
          </a:p>
          <a:p>
            <a:r>
              <a:rPr lang="fr-FR" b="1" dirty="0"/>
              <a:t>CAPACITES ELECTRIQUES INSTALLEES, en Puissance  en France , au premier janvier 2024 : </a:t>
            </a:r>
          </a:p>
          <a:p>
            <a:pPr lvl="1"/>
            <a:r>
              <a:rPr lang="fr-FR" dirty="0"/>
              <a:t>Renouvelable 47 % ( 17% hydraulique 25 462 MW – 16 % éolien 23 273 MW  – 13 % photovoltaïque 18 816 MW )</a:t>
            </a:r>
          </a:p>
          <a:p>
            <a:pPr lvl="1"/>
            <a:r>
              <a:rPr lang="fr-FR" dirty="0"/>
              <a:t>Nucléaire 41 %   -  61 370 MW</a:t>
            </a:r>
          </a:p>
          <a:p>
            <a:pPr lvl="1"/>
            <a:r>
              <a:rPr lang="fr-FR" dirty="0"/>
              <a:t>Gaz 9%  - 12 624 MW en puissance installée </a:t>
            </a:r>
          </a:p>
          <a:p>
            <a:r>
              <a:rPr lang="fr-FR" dirty="0">
                <a:hlinkClick r:id="rId2"/>
              </a:rPr>
              <a:t>https://www.rte-france.com/eco2mix/la-production-delectricite-par-filiere</a:t>
            </a:r>
            <a:endParaRPr lang="fr-FR" dirty="0"/>
          </a:p>
          <a:p>
            <a:endParaRPr lang="fr-FR" dirty="0"/>
          </a:p>
          <a:p>
            <a:pPr marL="0" indent="0">
              <a:buNone/>
            </a:pPr>
            <a:r>
              <a:rPr lang="fr-FR" sz="3600" b="1" dirty="0"/>
              <a:t>Situation en France, comme dans toute l’Europe, de plus en plus instable entre </a:t>
            </a:r>
          </a:p>
          <a:p>
            <a:pPr marL="0" indent="0">
              <a:buNone/>
            </a:pPr>
            <a:r>
              <a:rPr lang="fr-FR" sz="3600" b="1" dirty="0"/>
              <a:t>              Demande décarbonée (variation de 1 à 3 au plus tout au long de l’année )</a:t>
            </a:r>
          </a:p>
          <a:p>
            <a:pPr marL="0" indent="0">
              <a:buNone/>
            </a:pPr>
            <a:r>
              <a:rPr lang="fr-FR" sz="3600" b="1" dirty="0"/>
              <a:t>              Production Intermittente  (Variation de 1 à 100 +)  avec capacité installée de plus de 30 %</a:t>
            </a:r>
          </a:p>
          <a:p>
            <a:pPr marL="0" indent="0">
              <a:buNone/>
            </a:pPr>
            <a:r>
              <a:rPr lang="fr-FR" sz="3600" b="1" dirty="0"/>
              <a:t>              Fonction Pilotable adaptée aux variations de la demande mais non à l’intermittence croissante</a:t>
            </a:r>
          </a:p>
          <a:p>
            <a:pPr marL="0" indent="0">
              <a:buNone/>
            </a:pPr>
            <a:r>
              <a:rPr lang="fr-FR" sz="3600" dirty="0">
                <a:hlinkClick r:id="rId3"/>
              </a:rPr>
              <a:t>https://www.rte-france.com/eco2mix/les-donnees-de-marche#</a:t>
            </a:r>
            <a:endParaRPr lang="fr-FR" sz="3600" dirty="0"/>
          </a:p>
          <a:p>
            <a:pPr marL="0" indent="0">
              <a:buNone/>
            </a:pPr>
            <a:endParaRPr lang="fr-FR" sz="3600" b="1" dirty="0"/>
          </a:p>
        </p:txBody>
      </p:sp>
      <p:sp>
        <p:nvSpPr>
          <p:cNvPr id="4" name="Espace réservé du pied de page 3">
            <a:extLst>
              <a:ext uri="{FF2B5EF4-FFF2-40B4-BE49-F238E27FC236}">
                <a16:creationId xmlns:a16="http://schemas.microsoft.com/office/drawing/2014/main" id="{45745494-7CC9-134D-7C86-04F6FF090416}"/>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F7622748-5FB3-7E71-1855-A6DE268CFC6E}"/>
              </a:ext>
            </a:extLst>
          </p:cNvPr>
          <p:cNvSpPr>
            <a:spLocks noGrp="1"/>
          </p:cNvSpPr>
          <p:nvPr>
            <p:ph type="sldNum" sz="quarter" idx="12"/>
          </p:nvPr>
        </p:nvSpPr>
        <p:spPr/>
        <p:txBody>
          <a:bodyPr/>
          <a:lstStyle/>
          <a:p>
            <a:fld id="{7B9F1D57-3A7C-4A8D-B507-8F47418E382B}" type="slidenum">
              <a:rPr lang="fr-FR" smtClean="0"/>
              <a:t>23</a:t>
            </a:fld>
            <a:endParaRPr lang="fr-FR"/>
          </a:p>
        </p:txBody>
      </p:sp>
    </p:spTree>
    <p:extLst>
      <p:ext uri="{BB962C8B-B14F-4D97-AF65-F5344CB8AC3E}">
        <p14:creationId xmlns:p14="http://schemas.microsoft.com/office/powerpoint/2010/main" val="3810639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030AF8-586D-DF85-C89A-24EB43853D7B}"/>
              </a:ext>
            </a:extLst>
          </p:cNvPr>
          <p:cNvSpPr>
            <a:spLocks noGrp="1"/>
          </p:cNvSpPr>
          <p:nvPr>
            <p:ph type="title"/>
          </p:nvPr>
        </p:nvSpPr>
        <p:spPr>
          <a:xfrm>
            <a:off x="838200" y="365125"/>
            <a:ext cx="10515600" cy="1534795"/>
          </a:xfrm>
        </p:spPr>
        <p:txBody>
          <a:bodyPr>
            <a:normAutofit fontScale="90000"/>
          </a:bodyPr>
          <a:lstStyle/>
          <a:p>
            <a:r>
              <a:rPr lang="fr-FR" dirty="0"/>
              <a:t>Prix négatifs de l’électricité qui s’envolent</a:t>
            </a:r>
            <a:br>
              <a:rPr lang="fr-FR" dirty="0"/>
            </a:br>
            <a:r>
              <a:rPr lang="fr-FR" dirty="0"/>
              <a:t>Double gaspillage - Risque croissant de </a:t>
            </a:r>
            <a:r>
              <a:rPr lang="fr-FR" i="1" dirty="0"/>
              <a:t>Black-Out</a:t>
            </a:r>
            <a:r>
              <a:rPr lang="fr-FR" dirty="0"/>
              <a:t> …</a:t>
            </a:r>
          </a:p>
        </p:txBody>
      </p:sp>
      <p:sp>
        <p:nvSpPr>
          <p:cNvPr id="3" name="Espace réservé du pied de page 2">
            <a:extLst>
              <a:ext uri="{FF2B5EF4-FFF2-40B4-BE49-F238E27FC236}">
                <a16:creationId xmlns:a16="http://schemas.microsoft.com/office/drawing/2014/main" id="{1F17A090-67A5-47B3-EB68-2FDFC1EAC54C}"/>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4" name="Espace réservé du numéro de diapositive 3">
            <a:extLst>
              <a:ext uri="{FF2B5EF4-FFF2-40B4-BE49-F238E27FC236}">
                <a16:creationId xmlns:a16="http://schemas.microsoft.com/office/drawing/2014/main" id="{ABEE1189-6C60-8524-4C5C-17D714516F6C}"/>
              </a:ext>
            </a:extLst>
          </p:cNvPr>
          <p:cNvSpPr>
            <a:spLocks noGrp="1"/>
          </p:cNvSpPr>
          <p:nvPr>
            <p:ph type="sldNum" sz="quarter" idx="12"/>
          </p:nvPr>
        </p:nvSpPr>
        <p:spPr/>
        <p:txBody>
          <a:bodyPr/>
          <a:lstStyle/>
          <a:p>
            <a:fld id="{7B9F1D57-3A7C-4A8D-B507-8F47418E382B}" type="slidenum">
              <a:rPr lang="fr-FR" smtClean="0"/>
              <a:t>24</a:t>
            </a:fld>
            <a:endParaRPr lang="fr-FR"/>
          </a:p>
        </p:txBody>
      </p:sp>
      <p:pic>
        <p:nvPicPr>
          <p:cNvPr id="6" name="Image 5">
            <a:extLst>
              <a:ext uri="{FF2B5EF4-FFF2-40B4-BE49-F238E27FC236}">
                <a16:creationId xmlns:a16="http://schemas.microsoft.com/office/drawing/2014/main" id="{DCEDBF0B-C45B-559E-D848-1469562A5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67" y="1638653"/>
            <a:ext cx="5773175" cy="2940184"/>
          </a:xfrm>
          <a:prstGeom prst="rect">
            <a:avLst/>
          </a:prstGeom>
        </p:spPr>
      </p:pic>
      <p:pic>
        <p:nvPicPr>
          <p:cNvPr id="14" name="Image 13">
            <a:extLst>
              <a:ext uri="{FF2B5EF4-FFF2-40B4-BE49-F238E27FC236}">
                <a16:creationId xmlns:a16="http://schemas.microsoft.com/office/drawing/2014/main" id="{AF352B3C-CD4F-237C-3B1A-2CC59704C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92" y="4338260"/>
            <a:ext cx="4723075" cy="2401190"/>
          </a:xfrm>
          <a:prstGeom prst="rect">
            <a:avLst/>
          </a:prstGeom>
        </p:spPr>
      </p:pic>
      <p:sp>
        <p:nvSpPr>
          <p:cNvPr id="15" name="ZoneTexte 14">
            <a:extLst>
              <a:ext uri="{FF2B5EF4-FFF2-40B4-BE49-F238E27FC236}">
                <a16:creationId xmlns:a16="http://schemas.microsoft.com/office/drawing/2014/main" id="{A590DA3D-8531-FAEE-6FA0-6BEB1F155B08}"/>
              </a:ext>
            </a:extLst>
          </p:cNvPr>
          <p:cNvSpPr txBox="1"/>
          <p:nvPr/>
        </p:nvSpPr>
        <p:spPr>
          <a:xfrm>
            <a:off x="6348342" y="4345097"/>
            <a:ext cx="4636484" cy="2492990"/>
          </a:xfrm>
          <a:prstGeom prst="rect">
            <a:avLst/>
          </a:prstGeom>
          <a:noFill/>
        </p:spPr>
        <p:txBody>
          <a:bodyPr wrap="square" rtlCol="0">
            <a:spAutoFit/>
          </a:bodyPr>
          <a:lstStyle/>
          <a:p>
            <a:r>
              <a:rPr lang="fr-FR" sz="1200" dirty="0">
                <a:hlinkClick r:id="rId4"/>
              </a:rPr>
              <a:t>https://www.rte-france.com/eco2mix/les-donnees-de-marche#</a:t>
            </a:r>
            <a:endParaRPr lang="fr-FR" sz="1200" dirty="0"/>
          </a:p>
          <a:p>
            <a:r>
              <a:rPr lang="fr-FR" dirty="0"/>
              <a:t>Incitation à consommer, s’oppose à la sobriété</a:t>
            </a:r>
          </a:p>
          <a:p>
            <a:r>
              <a:rPr lang="fr-FR" dirty="0"/>
              <a:t>Déséquilibre croissant entre demande,  production intermittente et fonctions pilotables</a:t>
            </a:r>
          </a:p>
          <a:p>
            <a:r>
              <a:rPr lang="fr-FR" dirty="0"/>
              <a:t>Appel à de nouvelles « flexibilités », enjeu social et économique</a:t>
            </a:r>
          </a:p>
          <a:p>
            <a:r>
              <a:rPr lang="fr-FR" dirty="0"/>
              <a:t>Risques de black out et de lourdes spéculations</a:t>
            </a:r>
          </a:p>
          <a:p>
            <a:endParaRPr lang="fr-FR" dirty="0"/>
          </a:p>
          <a:p>
            <a:endParaRPr lang="fr-FR" dirty="0"/>
          </a:p>
        </p:txBody>
      </p:sp>
      <p:pic>
        <p:nvPicPr>
          <p:cNvPr id="9" name="Image 8">
            <a:extLst>
              <a:ext uri="{FF2B5EF4-FFF2-40B4-BE49-F238E27FC236}">
                <a16:creationId xmlns:a16="http://schemas.microsoft.com/office/drawing/2014/main" id="{21AFA4F2-EC5F-B277-4BCB-D378280563CA}"/>
              </a:ext>
            </a:extLst>
          </p:cNvPr>
          <p:cNvPicPr>
            <a:picLocks noChangeAspect="1"/>
          </p:cNvPicPr>
          <p:nvPr/>
        </p:nvPicPr>
        <p:blipFill>
          <a:blip r:embed="rId5"/>
          <a:srcRect t="13447" r="24359" b="5324"/>
          <a:stretch/>
        </p:blipFill>
        <p:spPr>
          <a:xfrm>
            <a:off x="6348342" y="1853229"/>
            <a:ext cx="3932204" cy="2375256"/>
          </a:xfrm>
          <a:prstGeom prst="rect">
            <a:avLst/>
          </a:prstGeom>
        </p:spPr>
      </p:pic>
    </p:spTree>
    <p:extLst>
      <p:ext uri="{BB962C8B-B14F-4D97-AF65-F5344CB8AC3E}">
        <p14:creationId xmlns:p14="http://schemas.microsoft.com/office/powerpoint/2010/main" val="2533690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4CF77-F00F-A3BF-D253-D2B0122C6038}"/>
              </a:ext>
            </a:extLst>
          </p:cNvPr>
          <p:cNvSpPr>
            <a:spLocks noGrp="1"/>
          </p:cNvSpPr>
          <p:nvPr>
            <p:ph type="title"/>
          </p:nvPr>
        </p:nvSpPr>
        <p:spPr/>
        <p:txBody>
          <a:bodyPr/>
          <a:lstStyle/>
          <a:p>
            <a:r>
              <a:rPr lang="fr-FR" b="1" dirty="0"/>
              <a:t>Renouvelable, où en sommes-nous  ? </a:t>
            </a:r>
          </a:p>
        </p:txBody>
      </p:sp>
      <p:sp>
        <p:nvSpPr>
          <p:cNvPr id="3" name="Espace réservé du contenu 2">
            <a:extLst>
              <a:ext uri="{FF2B5EF4-FFF2-40B4-BE49-F238E27FC236}">
                <a16:creationId xmlns:a16="http://schemas.microsoft.com/office/drawing/2014/main" id="{66F8C794-6F8F-04F7-3F3C-E7A774E95ED7}"/>
              </a:ext>
            </a:extLst>
          </p:cNvPr>
          <p:cNvSpPr>
            <a:spLocks noGrp="1"/>
          </p:cNvSpPr>
          <p:nvPr>
            <p:ph idx="1"/>
          </p:nvPr>
        </p:nvSpPr>
        <p:spPr/>
        <p:txBody>
          <a:bodyPr>
            <a:normAutofit fontScale="92500" lnSpcReduction="10000"/>
          </a:bodyPr>
          <a:lstStyle/>
          <a:p>
            <a:r>
              <a:rPr lang="fr-FR" b="1" dirty="0"/>
              <a:t>Nouveau renouvelable</a:t>
            </a:r>
            <a:r>
              <a:rPr lang="fr-FR" dirty="0"/>
              <a:t>, </a:t>
            </a:r>
            <a:r>
              <a:rPr lang="fr-FR" dirty="0">
                <a:highlight>
                  <a:srgbClr val="FFFF00"/>
                </a:highlight>
              </a:rPr>
              <a:t>éolien</a:t>
            </a:r>
            <a:r>
              <a:rPr lang="fr-FR" dirty="0"/>
              <a:t> (</a:t>
            </a:r>
            <a:r>
              <a:rPr lang="fr-FR" dirty="0">
                <a:highlight>
                  <a:srgbClr val="FFFF00"/>
                </a:highlight>
              </a:rPr>
              <a:t>46,6 TWh en 2024, 8,7 %  en baisse,</a:t>
            </a:r>
            <a:r>
              <a:rPr lang="fr-FR" dirty="0"/>
              <a:t> 50,7 </a:t>
            </a:r>
            <a:r>
              <a:rPr lang="fr-FR" dirty="0" err="1"/>
              <a:t>Twh</a:t>
            </a:r>
            <a:r>
              <a:rPr lang="fr-FR" dirty="0"/>
              <a:t> en 2023, 10% ) et photovoltaïque  (23,3 TWh en 2024, 4,3% ), </a:t>
            </a:r>
            <a:r>
              <a:rPr lang="fr-FR" b="1" dirty="0"/>
              <a:t>Opportunité d’une production plus locale et diversifiée </a:t>
            </a:r>
          </a:p>
          <a:p>
            <a:r>
              <a:rPr lang="fr-FR" b="1" dirty="0">
                <a:highlight>
                  <a:srgbClr val="FFFF00"/>
                </a:highlight>
              </a:rPr>
              <a:t>intermittent</a:t>
            </a:r>
            <a:r>
              <a:rPr lang="fr-FR" b="1" dirty="0"/>
              <a:t> </a:t>
            </a:r>
            <a:r>
              <a:rPr lang="fr-FR" dirty="0"/>
              <a:t>(facteur de charge de l’éolien de 25% - </a:t>
            </a:r>
            <a:r>
              <a:rPr lang="fr-FR" b="1" dirty="0">
                <a:highlight>
                  <a:srgbClr val="FFFF00"/>
                </a:highlight>
              </a:rPr>
              <a:t>variation de la puissance agrégée de 1 à 100 </a:t>
            </a:r>
            <a:r>
              <a:rPr lang="fr-FR" b="1" dirty="0"/>
              <a:t>en janvier 2022 au niveau France</a:t>
            </a:r>
            <a:r>
              <a:rPr lang="fr-FR" dirty="0"/>
              <a:t>)</a:t>
            </a:r>
          </a:p>
          <a:p>
            <a:r>
              <a:rPr lang="fr-FR" dirty="0">
                <a:hlinkClick r:id="rId3"/>
              </a:rPr>
              <a:t>https://www.rte-france.com/eco2mix/la-production-delectricite-par-filiere</a:t>
            </a:r>
            <a:endParaRPr lang="fr-FR" dirty="0"/>
          </a:p>
          <a:p>
            <a:r>
              <a:rPr lang="fr-FR" dirty="0"/>
              <a:t>Intermittence éolien maritime </a:t>
            </a:r>
            <a:r>
              <a:rPr lang="fr-FR" dirty="0">
                <a:hlinkClick r:id="rId4"/>
              </a:rPr>
              <a:t>https://transparency.entsoe.eu/</a:t>
            </a:r>
            <a:endParaRPr lang="fr-FR" dirty="0"/>
          </a:p>
          <a:p>
            <a:r>
              <a:rPr lang="fr-FR" dirty="0"/>
              <a:t>Requiert des </a:t>
            </a:r>
            <a:r>
              <a:rPr lang="fr-FR" b="1" dirty="0"/>
              <a:t>moyens de production ou de stockage </a:t>
            </a:r>
            <a:r>
              <a:rPr lang="fr-FR" b="1" dirty="0">
                <a:highlight>
                  <a:srgbClr val="FFFF00"/>
                </a:highlight>
              </a:rPr>
              <a:t>pilotables complémentaires et de la flexibilité </a:t>
            </a:r>
            <a:r>
              <a:rPr lang="fr-FR" b="1" dirty="0"/>
              <a:t>(</a:t>
            </a:r>
            <a:r>
              <a:rPr lang="fr-FR" dirty="0"/>
              <a:t>rendement du stockage à prendre en considération, très variable de 30 à 80 % pour H2 ou pour batteries)</a:t>
            </a:r>
          </a:p>
          <a:p>
            <a:r>
              <a:rPr lang="fr-FR" b="1" dirty="0"/>
              <a:t>Nouvelle architecture et renforcement significatif des réseaux électriques</a:t>
            </a:r>
            <a:endParaRPr lang="fr-FR" dirty="0"/>
          </a:p>
          <a:p>
            <a:endParaRPr lang="fr-FR" b="1" dirty="0"/>
          </a:p>
          <a:p>
            <a:endParaRPr lang="fr-FR" b="1" dirty="0"/>
          </a:p>
          <a:p>
            <a:endParaRPr lang="fr-FR" dirty="0"/>
          </a:p>
        </p:txBody>
      </p:sp>
      <p:sp>
        <p:nvSpPr>
          <p:cNvPr id="4" name="Espace réservé du pied de page 3">
            <a:extLst>
              <a:ext uri="{FF2B5EF4-FFF2-40B4-BE49-F238E27FC236}">
                <a16:creationId xmlns:a16="http://schemas.microsoft.com/office/drawing/2014/main" id="{3F4A0DFF-0D5C-DB33-0AA6-41ED0DCA02AE}"/>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63CCF70A-D6FB-6A74-0B55-575F2EE5DE77}"/>
              </a:ext>
            </a:extLst>
          </p:cNvPr>
          <p:cNvSpPr>
            <a:spLocks noGrp="1"/>
          </p:cNvSpPr>
          <p:nvPr>
            <p:ph type="sldNum" sz="quarter" idx="12"/>
          </p:nvPr>
        </p:nvSpPr>
        <p:spPr/>
        <p:txBody>
          <a:bodyPr/>
          <a:lstStyle/>
          <a:p>
            <a:fld id="{7B9F1D57-3A7C-4A8D-B507-8F47418E382B}" type="slidenum">
              <a:rPr lang="fr-FR" smtClean="0"/>
              <a:t>25</a:t>
            </a:fld>
            <a:endParaRPr lang="fr-FR"/>
          </a:p>
        </p:txBody>
      </p:sp>
    </p:spTree>
    <p:extLst>
      <p:ext uri="{BB962C8B-B14F-4D97-AF65-F5344CB8AC3E}">
        <p14:creationId xmlns:p14="http://schemas.microsoft.com/office/powerpoint/2010/main" val="2979567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F0CEF-C144-96B0-8CA4-C8D75EA7891C}"/>
              </a:ext>
            </a:extLst>
          </p:cNvPr>
          <p:cNvSpPr>
            <a:spLocks noGrp="1"/>
          </p:cNvSpPr>
          <p:nvPr>
            <p:ph type="title"/>
          </p:nvPr>
        </p:nvSpPr>
        <p:spPr/>
        <p:txBody>
          <a:bodyPr/>
          <a:lstStyle/>
          <a:p>
            <a:r>
              <a:rPr lang="fr-FR" b="1" dirty="0"/>
              <a:t>Coût du nouveau renouvelable</a:t>
            </a:r>
          </a:p>
        </p:txBody>
      </p:sp>
      <p:sp>
        <p:nvSpPr>
          <p:cNvPr id="3" name="Espace réservé du contenu 2">
            <a:extLst>
              <a:ext uri="{FF2B5EF4-FFF2-40B4-BE49-F238E27FC236}">
                <a16:creationId xmlns:a16="http://schemas.microsoft.com/office/drawing/2014/main" id="{8D8A3FDE-9B25-458F-BDCC-E62854718614}"/>
              </a:ext>
            </a:extLst>
          </p:cNvPr>
          <p:cNvSpPr>
            <a:spLocks noGrp="1"/>
          </p:cNvSpPr>
          <p:nvPr>
            <p:ph idx="1"/>
          </p:nvPr>
        </p:nvSpPr>
        <p:spPr/>
        <p:txBody>
          <a:bodyPr>
            <a:normAutofit fontScale="85000" lnSpcReduction="10000"/>
          </a:bodyPr>
          <a:lstStyle/>
          <a:p>
            <a:r>
              <a:rPr lang="fr-FR" sz="1700" b="1" dirty="0"/>
              <a:t>Renouvelable déjà engagé: (</a:t>
            </a:r>
            <a:r>
              <a:rPr lang="fr-FR" sz="1700" b="1" dirty="0" err="1"/>
              <a:t>cf</a:t>
            </a:r>
            <a:r>
              <a:rPr lang="fr-FR" sz="1700" b="1" dirty="0"/>
              <a:t> délibération CRE 2024 – 139)</a:t>
            </a:r>
          </a:p>
          <a:p>
            <a:pPr lvl="2"/>
            <a:r>
              <a:rPr lang="fr-FR" sz="1700" b="1" dirty="0"/>
              <a:t>éolien terrestre : 102,4 euros le MWh - éolien maritime: 195,3 euros le MWh</a:t>
            </a:r>
            <a:r>
              <a:rPr lang="fr-FR" sz="1700" dirty="0"/>
              <a:t>, </a:t>
            </a:r>
          </a:p>
          <a:p>
            <a:pPr lvl="2"/>
            <a:r>
              <a:rPr lang="fr-FR" sz="1700" b="1" dirty="0"/>
              <a:t>photovoltaïque : 226,4 euros le MWh </a:t>
            </a:r>
            <a:r>
              <a:rPr lang="fr-FR" sz="1700" dirty="0"/>
              <a:t>,</a:t>
            </a:r>
          </a:p>
          <a:p>
            <a:pPr lvl="2"/>
            <a:r>
              <a:rPr lang="fr-FR" sz="2600" b="1" dirty="0">
                <a:highlight>
                  <a:srgbClr val="FFFF00"/>
                </a:highlight>
              </a:rPr>
              <a:t>Coût du soutien pour le budget public  France 2025:  5 Milliards d’euros</a:t>
            </a:r>
          </a:p>
          <a:p>
            <a:r>
              <a:rPr lang="fr-FR" sz="1900" b="1" dirty="0"/>
              <a:t>45 euros le MWh annoncés pour le l’éolien maritime Centre Manche 1  </a:t>
            </a:r>
          </a:p>
          <a:p>
            <a:pPr lvl="1"/>
            <a:r>
              <a:rPr lang="fr-FR" sz="1900" dirty="0"/>
              <a:t>(1GW - couplage en 2031 – Investissement de 2 </a:t>
            </a:r>
            <a:r>
              <a:rPr lang="fr-FR" sz="1900" dirty="0" err="1"/>
              <a:t>Meuros</a:t>
            </a:r>
            <a:r>
              <a:rPr lang="fr-FR" sz="1900" dirty="0"/>
              <a:t>)</a:t>
            </a:r>
          </a:p>
          <a:p>
            <a:r>
              <a:rPr lang="fr-FR" dirty="0"/>
              <a:t>Investissements annoncés très importants en volume ( selon UE, </a:t>
            </a:r>
            <a:r>
              <a:rPr lang="fr-FR" b="1" dirty="0">
                <a:highlight>
                  <a:srgbClr val="FFFF00"/>
                </a:highlight>
              </a:rPr>
              <a:t>800 Milliards d’euros à investir en Europe </a:t>
            </a:r>
            <a:r>
              <a:rPr lang="fr-FR" dirty="0">
                <a:highlight>
                  <a:srgbClr val="FFFF00"/>
                </a:highlight>
              </a:rPr>
              <a:t>dans l’éolien maritime</a:t>
            </a:r>
            <a:r>
              <a:rPr lang="fr-FR" dirty="0"/>
              <a:t> – 300 GW d’ici 2050) </a:t>
            </a:r>
          </a:p>
          <a:p>
            <a:endParaRPr lang="fr-FR" b="1" dirty="0">
              <a:highlight>
                <a:srgbClr val="FFFF00"/>
              </a:highlight>
            </a:endParaRPr>
          </a:p>
          <a:p>
            <a:r>
              <a:rPr lang="fr-FR" b="1" dirty="0"/>
              <a:t>Coût des investissements dans le renforcement induit du réseau </a:t>
            </a:r>
            <a:r>
              <a:rPr lang="fr-FR" b="1" dirty="0">
                <a:highlight>
                  <a:srgbClr val="FFFF00"/>
                </a:highlight>
              </a:rPr>
              <a:t>( 37 Milliards d’euros pour RTE pour nouveaux 22 GW éolien maritime d’ici 2040)</a:t>
            </a:r>
          </a:p>
          <a:p>
            <a:r>
              <a:rPr lang="fr-FR" b="1" dirty="0"/>
              <a:t>Coût du nécessaire pilotable décarboné associé, et du coût de la flexibilité induite tant du côté de la demande, du stockage ou de la production pilotable</a:t>
            </a:r>
          </a:p>
          <a:p>
            <a:endParaRPr lang="fr-FR" dirty="0"/>
          </a:p>
        </p:txBody>
      </p:sp>
      <p:sp>
        <p:nvSpPr>
          <p:cNvPr id="4" name="Espace réservé du pied de page 3">
            <a:extLst>
              <a:ext uri="{FF2B5EF4-FFF2-40B4-BE49-F238E27FC236}">
                <a16:creationId xmlns:a16="http://schemas.microsoft.com/office/drawing/2014/main" id="{6D398765-264F-393F-1924-3EFD04EB0CDB}"/>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660D22F3-048B-38EF-3AA7-86057C234E0D}"/>
              </a:ext>
            </a:extLst>
          </p:cNvPr>
          <p:cNvSpPr>
            <a:spLocks noGrp="1"/>
          </p:cNvSpPr>
          <p:nvPr>
            <p:ph type="sldNum" sz="quarter" idx="12"/>
          </p:nvPr>
        </p:nvSpPr>
        <p:spPr/>
        <p:txBody>
          <a:bodyPr/>
          <a:lstStyle/>
          <a:p>
            <a:fld id="{7B9F1D57-3A7C-4A8D-B507-8F47418E382B}" type="slidenum">
              <a:rPr lang="fr-FR" smtClean="0"/>
              <a:t>26</a:t>
            </a:fld>
            <a:endParaRPr lang="fr-FR"/>
          </a:p>
        </p:txBody>
      </p:sp>
    </p:spTree>
    <p:extLst>
      <p:ext uri="{BB962C8B-B14F-4D97-AF65-F5344CB8AC3E}">
        <p14:creationId xmlns:p14="http://schemas.microsoft.com/office/powerpoint/2010/main" val="3854861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A253C4C-267F-B136-B79E-4E5130EEA0AF}"/>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3" name="Espace réservé du numéro de diapositive 2">
            <a:extLst>
              <a:ext uri="{FF2B5EF4-FFF2-40B4-BE49-F238E27FC236}">
                <a16:creationId xmlns:a16="http://schemas.microsoft.com/office/drawing/2014/main" id="{E7DF99CD-8242-78EA-B01E-0F485246190A}"/>
              </a:ext>
            </a:extLst>
          </p:cNvPr>
          <p:cNvSpPr>
            <a:spLocks noGrp="1"/>
          </p:cNvSpPr>
          <p:nvPr>
            <p:ph type="sldNum" sz="quarter" idx="12"/>
          </p:nvPr>
        </p:nvSpPr>
        <p:spPr/>
        <p:txBody>
          <a:bodyPr/>
          <a:lstStyle/>
          <a:p>
            <a:fld id="{7B9F1D57-3A7C-4A8D-B507-8F47418E382B}" type="slidenum">
              <a:rPr lang="fr-FR" smtClean="0"/>
              <a:t>27</a:t>
            </a:fld>
            <a:endParaRPr lang="fr-FR"/>
          </a:p>
        </p:txBody>
      </p:sp>
      <p:pic>
        <p:nvPicPr>
          <p:cNvPr id="5" name="Image 4">
            <a:extLst>
              <a:ext uri="{FF2B5EF4-FFF2-40B4-BE49-F238E27FC236}">
                <a16:creationId xmlns:a16="http://schemas.microsoft.com/office/drawing/2014/main" id="{6C610D81-52E4-A801-2426-D85705008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209" y="83530"/>
            <a:ext cx="10173582" cy="6690940"/>
          </a:xfrm>
          <a:prstGeom prst="rect">
            <a:avLst/>
          </a:prstGeom>
        </p:spPr>
      </p:pic>
    </p:spTree>
    <p:extLst>
      <p:ext uri="{BB962C8B-B14F-4D97-AF65-F5344CB8AC3E}">
        <p14:creationId xmlns:p14="http://schemas.microsoft.com/office/powerpoint/2010/main" val="1193386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8A348-2186-5ED7-E9F3-97DFC4CAB2EB}"/>
              </a:ext>
            </a:extLst>
          </p:cNvPr>
          <p:cNvSpPr>
            <a:spLocks noGrp="1"/>
          </p:cNvSpPr>
          <p:nvPr>
            <p:ph type="title"/>
          </p:nvPr>
        </p:nvSpPr>
        <p:spPr/>
        <p:txBody>
          <a:bodyPr/>
          <a:lstStyle/>
          <a:p>
            <a:r>
              <a:rPr lang="fr-FR" b="1" dirty="0"/>
              <a:t>Hydraulique, renouvelable stratégique </a:t>
            </a:r>
          </a:p>
        </p:txBody>
      </p:sp>
      <p:sp>
        <p:nvSpPr>
          <p:cNvPr id="3" name="Espace réservé du contenu 2">
            <a:extLst>
              <a:ext uri="{FF2B5EF4-FFF2-40B4-BE49-F238E27FC236}">
                <a16:creationId xmlns:a16="http://schemas.microsoft.com/office/drawing/2014/main" id="{4E8CB947-01AB-B9F0-BD8A-06241BFFB662}"/>
              </a:ext>
            </a:extLst>
          </p:cNvPr>
          <p:cNvSpPr>
            <a:spLocks noGrp="1"/>
          </p:cNvSpPr>
          <p:nvPr>
            <p:ph idx="1"/>
          </p:nvPr>
        </p:nvSpPr>
        <p:spPr>
          <a:xfrm>
            <a:off x="971203" y="1654262"/>
            <a:ext cx="10515600" cy="4351338"/>
          </a:xfrm>
        </p:spPr>
        <p:txBody>
          <a:bodyPr>
            <a:normAutofit fontScale="92500" lnSpcReduction="20000"/>
          </a:bodyPr>
          <a:lstStyle/>
          <a:p>
            <a:r>
              <a:rPr lang="fr-FR" b="1" dirty="0"/>
              <a:t>Hydraulique</a:t>
            </a:r>
            <a:r>
              <a:rPr lang="fr-FR" dirty="0"/>
              <a:t>, fil de l’eau</a:t>
            </a:r>
            <a:r>
              <a:rPr lang="fr-FR" b="1" dirty="0"/>
              <a:t>. Intermittent</a:t>
            </a:r>
            <a:r>
              <a:rPr lang="fr-FR" dirty="0"/>
              <a:t>, ou barrage, </a:t>
            </a:r>
            <a:r>
              <a:rPr lang="fr-FR" b="1" dirty="0">
                <a:highlight>
                  <a:srgbClr val="FFFF00"/>
                </a:highlight>
              </a:rPr>
              <a:t>pilotable</a:t>
            </a:r>
          </a:p>
          <a:p>
            <a:r>
              <a:rPr lang="fr-FR" dirty="0">
                <a:highlight>
                  <a:srgbClr val="FFFF00"/>
                </a:highlight>
              </a:rPr>
              <a:t>Enjeu </a:t>
            </a:r>
            <a:r>
              <a:rPr lang="fr-FR" b="1" dirty="0">
                <a:highlight>
                  <a:srgbClr val="FFFF00"/>
                </a:highlight>
              </a:rPr>
              <a:t>stratégique</a:t>
            </a:r>
            <a:r>
              <a:rPr lang="fr-FR" dirty="0">
                <a:highlight>
                  <a:srgbClr val="FFFF00"/>
                </a:highlight>
              </a:rPr>
              <a:t> du </a:t>
            </a:r>
            <a:r>
              <a:rPr lang="fr-FR" b="1" dirty="0">
                <a:highlight>
                  <a:srgbClr val="FFFF00"/>
                </a:highlight>
              </a:rPr>
              <a:t>pompage (STEP) et du stockage, </a:t>
            </a:r>
            <a:r>
              <a:rPr lang="fr-FR" dirty="0"/>
              <a:t>contentieux qui demeure au niveau européen sur les concessions hydrauliques</a:t>
            </a:r>
          </a:p>
          <a:p>
            <a:r>
              <a:rPr lang="fr-FR" dirty="0">
                <a:hlinkClick r:id="rId3"/>
              </a:rPr>
              <a:t>https://www.rte-france.com/eco2mix/la-production-delectricite-par-filiere</a:t>
            </a:r>
            <a:endParaRPr lang="fr-FR" dirty="0"/>
          </a:p>
          <a:p>
            <a:r>
              <a:rPr lang="fr-FR" b="1" dirty="0"/>
              <a:t>Forte </a:t>
            </a:r>
            <a:r>
              <a:rPr lang="fr-FR" b="1" dirty="0">
                <a:highlight>
                  <a:srgbClr val="FFFF00"/>
                </a:highlight>
              </a:rPr>
              <a:t>sensibilité au climat</a:t>
            </a:r>
            <a:r>
              <a:rPr lang="fr-FR" dirty="0"/>
              <a:t>, aux régimes de sécheresses et de grandes pluies (baisse de 67,8 TWh en 2018 à </a:t>
            </a:r>
            <a:r>
              <a:rPr lang="fr-FR" dirty="0">
                <a:highlight>
                  <a:srgbClr val="FFFF00"/>
                </a:highlight>
              </a:rPr>
              <a:t>49,6 </a:t>
            </a:r>
            <a:r>
              <a:rPr lang="fr-FR" dirty="0" err="1">
                <a:highlight>
                  <a:srgbClr val="FFFF00"/>
                </a:highlight>
              </a:rPr>
              <a:t>Twh</a:t>
            </a:r>
            <a:r>
              <a:rPr lang="fr-FR" dirty="0">
                <a:highlight>
                  <a:srgbClr val="FFFF00"/>
                </a:highlight>
              </a:rPr>
              <a:t> en 2022</a:t>
            </a:r>
            <a:r>
              <a:rPr lang="fr-FR" dirty="0"/>
              <a:t>, production la plus faible depuis 1976 puis remontée à 58,8 TWh en 2023, 11,9 % - 74,7 TWh en 2024 , 13,9 % de la production France )</a:t>
            </a:r>
          </a:p>
          <a:p>
            <a:r>
              <a:rPr lang="fr-FR" b="1" dirty="0"/>
              <a:t>Enjeu de sûreté hydraulique</a:t>
            </a:r>
            <a:r>
              <a:rPr lang="fr-FR" dirty="0"/>
              <a:t>, tenue des barrages et débit dans les rivières et fleuves - </a:t>
            </a:r>
            <a:r>
              <a:rPr lang="fr-FR" b="1" dirty="0"/>
              <a:t>enjeu du multi usages de l’eau</a:t>
            </a:r>
          </a:p>
          <a:p>
            <a:r>
              <a:rPr lang="fr-FR" b="1" dirty="0"/>
              <a:t>Faible dépendance au coût des matières premières </a:t>
            </a:r>
            <a:r>
              <a:rPr lang="fr-FR" dirty="0"/>
              <a:t>sauf pour le nouvel hydraulique.  Quelques </a:t>
            </a:r>
            <a:r>
              <a:rPr lang="fr-FR" dirty="0">
                <a:highlight>
                  <a:srgbClr val="FFFF00"/>
                </a:highlight>
              </a:rPr>
              <a:t>nouvelles STEP possibles</a:t>
            </a:r>
            <a:r>
              <a:rPr lang="fr-FR" dirty="0"/>
              <a:t>, à terre, et en mer?</a:t>
            </a:r>
          </a:p>
          <a:p>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3F74ED56-8EF8-AE40-C074-B5F9B3D81433}"/>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9925452A-9B24-F6BC-5DD3-4B4A56625476}"/>
              </a:ext>
            </a:extLst>
          </p:cNvPr>
          <p:cNvSpPr>
            <a:spLocks noGrp="1"/>
          </p:cNvSpPr>
          <p:nvPr>
            <p:ph type="sldNum" sz="quarter" idx="12"/>
          </p:nvPr>
        </p:nvSpPr>
        <p:spPr/>
        <p:txBody>
          <a:bodyPr/>
          <a:lstStyle/>
          <a:p>
            <a:fld id="{7B9F1D57-3A7C-4A8D-B507-8F47418E382B}" type="slidenum">
              <a:rPr lang="fr-FR" smtClean="0"/>
              <a:t>28</a:t>
            </a:fld>
            <a:endParaRPr lang="fr-FR"/>
          </a:p>
        </p:txBody>
      </p:sp>
    </p:spTree>
    <p:extLst>
      <p:ext uri="{BB962C8B-B14F-4D97-AF65-F5344CB8AC3E}">
        <p14:creationId xmlns:p14="http://schemas.microsoft.com/office/powerpoint/2010/main" val="4096671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B81998-4A66-09C0-46B1-7F08ED558323}"/>
              </a:ext>
            </a:extLst>
          </p:cNvPr>
          <p:cNvSpPr>
            <a:spLocks noGrp="1"/>
          </p:cNvSpPr>
          <p:nvPr>
            <p:ph type="title"/>
          </p:nvPr>
        </p:nvSpPr>
        <p:spPr/>
        <p:txBody>
          <a:bodyPr/>
          <a:lstStyle/>
          <a:p>
            <a:r>
              <a:rPr lang="fr-FR" b="1" dirty="0"/>
              <a:t>Gaz, cœur du pilotable ou seulement pointe? </a:t>
            </a:r>
          </a:p>
        </p:txBody>
      </p:sp>
      <p:sp>
        <p:nvSpPr>
          <p:cNvPr id="3" name="Espace réservé du contenu 2">
            <a:extLst>
              <a:ext uri="{FF2B5EF4-FFF2-40B4-BE49-F238E27FC236}">
                <a16:creationId xmlns:a16="http://schemas.microsoft.com/office/drawing/2014/main" id="{D90AD455-DDA6-01F6-FDB8-539A6C1F989D}"/>
              </a:ext>
            </a:extLst>
          </p:cNvPr>
          <p:cNvSpPr>
            <a:spLocks noGrp="1"/>
          </p:cNvSpPr>
          <p:nvPr>
            <p:ph idx="1"/>
          </p:nvPr>
        </p:nvSpPr>
        <p:spPr/>
        <p:txBody>
          <a:bodyPr>
            <a:normAutofit/>
          </a:bodyPr>
          <a:lstStyle/>
          <a:p>
            <a:r>
              <a:rPr lang="fr-FR" b="1" dirty="0">
                <a:highlight>
                  <a:srgbClr val="FFFF00"/>
                </a:highlight>
              </a:rPr>
              <a:t>Indispensable</a:t>
            </a:r>
            <a:r>
              <a:rPr lang="fr-FR" dirty="0">
                <a:highlight>
                  <a:srgbClr val="FFFF00"/>
                </a:highlight>
              </a:rPr>
              <a:t> </a:t>
            </a:r>
            <a:r>
              <a:rPr lang="fr-FR" b="1" dirty="0">
                <a:highlight>
                  <a:srgbClr val="FFFF00"/>
                </a:highlight>
              </a:rPr>
              <a:t>pilotable </a:t>
            </a:r>
            <a:r>
              <a:rPr lang="fr-FR" dirty="0"/>
              <a:t>pour répondre à la demande en électricité si pas de vent, pas de soleil, peu d’hydraulique, et, peu ou pas de nucléaire….</a:t>
            </a:r>
          </a:p>
          <a:p>
            <a:pPr lvl="1"/>
            <a:r>
              <a:rPr lang="fr-FR" b="1" dirty="0"/>
              <a:t>En régime anticyclonique, lors de vagues de froid sur plusieurs jours et nuits sur toute l’Europe de l’Ouest, </a:t>
            </a:r>
            <a:r>
              <a:rPr lang="fr-FR" b="1" dirty="0">
                <a:highlight>
                  <a:srgbClr val="FFFF00"/>
                </a:highlight>
              </a:rPr>
              <a:t>le gaz demeure nécessaire à l’Europe</a:t>
            </a:r>
          </a:p>
          <a:p>
            <a:r>
              <a:rPr lang="fr-FR" b="1" dirty="0">
                <a:highlight>
                  <a:srgbClr val="FFFF00"/>
                </a:highlight>
              </a:rPr>
              <a:t>Europe dépendante</a:t>
            </a:r>
            <a:r>
              <a:rPr lang="fr-FR" dirty="0">
                <a:highlight>
                  <a:srgbClr val="FFFF00"/>
                </a:highlight>
              </a:rPr>
              <a:t>, </a:t>
            </a:r>
            <a:r>
              <a:rPr lang="fr-FR" dirty="0"/>
              <a:t>malgré gisements de la Norvège, en Méditerranée et autres donc </a:t>
            </a:r>
            <a:r>
              <a:rPr lang="fr-FR" b="1" dirty="0">
                <a:highlight>
                  <a:srgbClr val="FFFF00"/>
                </a:highlight>
              </a:rPr>
              <a:t>un enjeu géopolitique majeur</a:t>
            </a:r>
          </a:p>
          <a:p>
            <a:r>
              <a:rPr lang="fr-FR" b="1" dirty="0">
                <a:highlight>
                  <a:srgbClr val="FFFF00"/>
                </a:highlight>
              </a:rPr>
              <a:t>Énergie carbonée </a:t>
            </a:r>
            <a:r>
              <a:rPr lang="fr-FR" b="1" dirty="0"/>
              <a:t>418g CO2/kWh – gaz de schiste US</a:t>
            </a:r>
            <a:endParaRPr lang="fr-FR" dirty="0"/>
          </a:p>
          <a:p>
            <a:r>
              <a:rPr lang="fr-FR" dirty="0"/>
              <a:t>10% en France en 2022 avec 44,1 TWh - 6% en 2023  avec 30 TWh  - </a:t>
            </a:r>
            <a:r>
              <a:rPr lang="fr-FR" b="1" dirty="0">
                <a:highlight>
                  <a:srgbClr val="FFFF00"/>
                </a:highlight>
              </a:rPr>
              <a:t>3,2% en 2024 avec 17,4 TWh </a:t>
            </a:r>
            <a:endParaRPr lang="fr-FR" b="1" dirty="0"/>
          </a:p>
        </p:txBody>
      </p:sp>
      <p:sp>
        <p:nvSpPr>
          <p:cNvPr id="4" name="Espace réservé du pied de page 3">
            <a:extLst>
              <a:ext uri="{FF2B5EF4-FFF2-40B4-BE49-F238E27FC236}">
                <a16:creationId xmlns:a16="http://schemas.microsoft.com/office/drawing/2014/main" id="{8320D8CC-A05C-0577-72C5-2CB0A3483823}"/>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94229998-320F-88F5-6313-CEBB7EC508D6}"/>
              </a:ext>
            </a:extLst>
          </p:cNvPr>
          <p:cNvSpPr>
            <a:spLocks noGrp="1"/>
          </p:cNvSpPr>
          <p:nvPr>
            <p:ph type="sldNum" sz="quarter" idx="12"/>
          </p:nvPr>
        </p:nvSpPr>
        <p:spPr/>
        <p:txBody>
          <a:bodyPr/>
          <a:lstStyle/>
          <a:p>
            <a:fld id="{7B9F1D57-3A7C-4A8D-B507-8F47418E382B}" type="slidenum">
              <a:rPr lang="fr-FR" smtClean="0"/>
              <a:t>29</a:t>
            </a:fld>
            <a:endParaRPr lang="fr-FR" dirty="0"/>
          </a:p>
        </p:txBody>
      </p:sp>
    </p:spTree>
    <p:extLst>
      <p:ext uri="{BB962C8B-B14F-4D97-AF65-F5344CB8AC3E}">
        <p14:creationId xmlns:p14="http://schemas.microsoft.com/office/powerpoint/2010/main" val="300644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B7936AA-859D-BBE5-4D45-0A1814348CD0}"/>
              </a:ext>
            </a:extLst>
          </p:cNvPr>
          <p:cNvSpPr>
            <a:spLocks noGrp="1"/>
          </p:cNvSpPr>
          <p:nvPr>
            <p:ph type="ftr" sz="quarter" idx="11"/>
          </p:nvPr>
        </p:nvSpPr>
        <p:spPr/>
        <p:txBody>
          <a:bodyPr/>
          <a:lstStyle/>
          <a:p>
            <a:r>
              <a:rPr lang="fr-FR" dirty="0"/>
              <a:t>Energie où allons-nous ? Quelques repères- Bernard Maillard  Dompierre sur mer 4 mars 2025</a:t>
            </a:r>
          </a:p>
        </p:txBody>
      </p:sp>
      <p:sp>
        <p:nvSpPr>
          <p:cNvPr id="3" name="Espace réservé du numéro de diapositive 2">
            <a:extLst>
              <a:ext uri="{FF2B5EF4-FFF2-40B4-BE49-F238E27FC236}">
                <a16:creationId xmlns:a16="http://schemas.microsoft.com/office/drawing/2014/main" id="{FAA87700-48F7-EEDA-7E8F-0FA31001A15A}"/>
              </a:ext>
            </a:extLst>
          </p:cNvPr>
          <p:cNvSpPr>
            <a:spLocks noGrp="1"/>
          </p:cNvSpPr>
          <p:nvPr>
            <p:ph type="sldNum" sz="quarter" idx="12"/>
          </p:nvPr>
        </p:nvSpPr>
        <p:spPr/>
        <p:txBody>
          <a:bodyPr/>
          <a:lstStyle/>
          <a:p>
            <a:fld id="{7B9F1D57-3A7C-4A8D-B507-8F47418E382B}" type="slidenum">
              <a:rPr lang="fr-FR" smtClean="0"/>
              <a:t>3</a:t>
            </a:fld>
            <a:endParaRPr lang="fr-FR"/>
          </a:p>
        </p:txBody>
      </p:sp>
      <p:pic>
        <p:nvPicPr>
          <p:cNvPr id="5" name="Image 4">
            <a:extLst>
              <a:ext uri="{FF2B5EF4-FFF2-40B4-BE49-F238E27FC236}">
                <a16:creationId xmlns:a16="http://schemas.microsoft.com/office/drawing/2014/main" id="{DE8948F7-1D0E-77B2-9C71-C62A55A3B43D}"/>
              </a:ext>
            </a:extLst>
          </p:cNvPr>
          <p:cNvPicPr>
            <a:picLocks noChangeAspect="1"/>
          </p:cNvPicPr>
          <p:nvPr/>
        </p:nvPicPr>
        <p:blipFill>
          <a:blip r:embed="rId2"/>
          <a:srcRect t="13463" b="6013"/>
          <a:stretch/>
        </p:blipFill>
        <p:spPr>
          <a:xfrm>
            <a:off x="0" y="259976"/>
            <a:ext cx="12192000" cy="5522260"/>
          </a:xfrm>
          <a:prstGeom prst="rect">
            <a:avLst/>
          </a:prstGeom>
        </p:spPr>
      </p:pic>
    </p:spTree>
    <p:extLst>
      <p:ext uri="{BB962C8B-B14F-4D97-AF65-F5344CB8AC3E}">
        <p14:creationId xmlns:p14="http://schemas.microsoft.com/office/powerpoint/2010/main" val="3176364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6CB557-6EB5-950C-58FC-466A8D6BEFFA}"/>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68D7735E-E3A6-8D8E-B5F2-E1D35D6CED37}"/>
              </a:ext>
            </a:extLst>
          </p:cNvPr>
          <p:cNvSpPr>
            <a:spLocks noGrp="1"/>
          </p:cNvSpPr>
          <p:nvPr>
            <p:ph idx="1"/>
          </p:nvPr>
        </p:nvSpPr>
        <p:spPr>
          <a:xfrm>
            <a:off x="838200" y="850790"/>
            <a:ext cx="10515600" cy="5326174"/>
          </a:xfrm>
        </p:spPr>
        <p:txBody>
          <a:bodyPr>
            <a:normAutofit/>
          </a:bodyPr>
          <a:lstStyle/>
          <a:p>
            <a:pPr marL="0" indent="0">
              <a:buNone/>
            </a:pPr>
            <a:r>
              <a:rPr lang="fr-FR" sz="6000" dirty="0"/>
              <a:t>Nucléaire, pilotable et décarboné</a:t>
            </a:r>
          </a:p>
          <a:p>
            <a:r>
              <a:rPr lang="fr-FR" sz="6000" dirty="0"/>
              <a:t> France Numéro 2 mondial…</a:t>
            </a:r>
          </a:p>
          <a:p>
            <a:r>
              <a:rPr lang="fr-FR" dirty="0">
                <a:hlinkClick r:id="rId2"/>
              </a:rPr>
              <a:t>https://pris.iaea.org/PRIS/WorldStatistics/OperationalReactorsByCountry.aspx</a:t>
            </a:r>
            <a:endParaRPr lang="fr-FR" dirty="0"/>
          </a:p>
          <a:p>
            <a:endParaRPr lang="fr-FR" dirty="0"/>
          </a:p>
          <a:p>
            <a:r>
              <a:rPr lang="fr-FR" sz="6000" dirty="0"/>
              <a:t> Mais plus pour longtemps !!!</a:t>
            </a:r>
          </a:p>
        </p:txBody>
      </p:sp>
      <p:sp>
        <p:nvSpPr>
          <p:cNvPr id="4" name="Espace réservé du pied de page 3">
            <a:extLst>
              <a:ext uri="{FF2B5EF4-FFF2-40B4-BE49-F238E27FC236}">
                <a16:creationId xmlns:a16="http://schemas.microsoft.com/office/drawing/2014/main" id="{123EF095-AFF5-23EA-DB0D-928748AFC456}"/>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AC7B2288-5101-FB8E-7CA6-2C22E0F71AA3}"/>
              </a:ext>
            </a:extLst>
          </p:cNvPr>
          <p:cNvSpPr>
            <a:spLocks noGrp="1"/>
          </p:cNvSpPr>
          <p:nvPr>
            <p:ph type="sldNum" sz="quarter" idx="12"/>
          </p:nvPr>
        </p:nvSpPr>
        <p:spPr/>
        <p:txBody>
          <a:bodyPr/>
          <a:lstStyle/>
          <a:p>
            <a:fld id="{7B9F1D57-3A7C-4A8D-B507-8F47418E382B}" type="slidenum">
              <a:rPr lang="fr-FR" smtClean="0"/>
              <a:t>30</a:t>
            </a:fld>
            <a:endParaRPr lang="fr-FR"/>
          </a:p>
        </p:txBody>
      </p:sp>
      <mc:AlternateContent xmlns:mc="http://schemas.openxmlformats.org/markup-compatibility/2006" xmlns:pslz="http://schemas.microsoft.com/office/powerpoint/2016/slidezoom">
        <mc:Choice Requires="pslz">
          <p:graphicFrame>
            <p:nvGraphicFramePr>
              <p:cNvPr id="7" name="Zoom de diapositive 6">
                <a:extLst>
                  <a:ext uri="{FF2B5EF4-FFF2-40B4-BE49-F238E27FC236}">
                    <a16:creationId xmlns:a16="http://schemas.microsoft.com/office/drawing/2014/main" id="{E9EA7A37-C80B-CC69-7F69-1494F6741B5F}"/>
                  </a:ext>
                </a:extLst>
              </p:cNvPr>
              <p:cNvGraphicFramePr>
                <a:graphicFrameLocks noChangeAspect="1"/>
              </p:cNvGraphicFramePr>
              <p:nvPr>
                <p:extLst>
                  <p:ext uri="{D42A27DB-BD31-4B8C-83A1-F6EECF244321}">
                    <p14:modId xmlns:p14="http://schemas.microsoft.com/office/powerpoint/2010/main" val="2715845003"/>
                  </p:ext>
                </p:extLst>
              </p:nvPr>
            </p:nvGraphicFramePr>
            <p:xfrm>
              <a:off x="-1619436" y="5428588"/>
              <a:ext cx="3048000" cy="1714500"/>
            </p:xfrm>
            <a:graphic>
              <a:graphicData uri="http://schemas.microsoft.com/office/powerpoint/2016/slidezoom">
                <pslz:sldZm>
                  <pslz:sldZmObj sldId="348" cId="137184540">
                    <pslz:zmPr id="{58D01DA9-92ED-4C68-9E36-D6654DBB9E1E}"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7" name="Zoom de diapositive 6">
                <a:hlinkClick r:id="rId4" action="ppaction://hlinksldjump"/>
                <a:extLst>
                  <a:ext uri="{FF2B5EF4-FFF2-40B4-BE49-F238E27FC236}">
                    <a16:creationId xmlns:a16="http://schemas.microsoft.com/office/drawing/2014/main" id="{E9EA7A37-C80B-CC69-7F69-1494F6741B5F}"/>
                  </a:ext>
                </a:extLst>
              </p:cNvPr>
              <p:cNvPicPr>
                <a:picLocks noGrp="1" noRot="1" noChangeAspect="1" noMove="1" noResize="1" noEditPoints="1" noAdjustHandles="1" noChangeArrowheads="1" noChangeShapeType="1"/>
              </p:cNvPicPr>
              <p:nvPr/>
            </p:nvPicPr>
            <p:blipFill>
              <a:blip r:embed="rId5"/>
              <a:stretch>
                <a:fillRect/>
              </a:stretch>
            </p:blipFill>
            <p:spPr>
              <a:xfrm>
                <a:off x="-1619436" y="5428588"/>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37184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761F3-9B19-C8DB-AECF-DAAB4D724691}"/>
              </a:ext>
            </a:extLst>
          </p:cNvPr>
          <p:cNvSpPr>
            <a:spLocks noGrp="1"/>
          </p:cNvSpPr>
          <p:nvPr>
            <p:ph type="title"/>
          </p:nvPr>
        </p:nvSpPr>
        <p:spPr>
          <a:xfrm>
            <a:off x="854826" y="365125"/>
            <a:ext cx="10515600" cy="1325563"/>
          </a:xfrm>
        </p:spPr>
        <p:txBody>
          <a:bodyPr/>
          <a:lstStyle/>
          <a:p>
            <a:r>
              <a:rPr lang="fr-FR" b="1" dirty="0"/>
              <a:t>Nucléaire, pilotable et décarboné </a:t>
            </a:r>
            <a:r>
              <a:rPr lang="fr-FR" sz="2400" b="1" dirty="0"/>
              <a:t>(3,7 g de CO2par kWh)</a:t>
            </a:r>
          </a:p>
        </p:txBody>
      </p:sp>
      <p:sp>
        <p:nvSpPr>
          <p:cNvPr id="3" name="Espace réservé du contenu 2">
            <a:extLst>
              <a:ext uri="{FF2B5EF4-FFF2-40B4-BE49-F238E27FC236}">
                <a16:creationId xmlns:a16="http://schemas.microsoft.com/office/drawing/2014/main" id="{FC538BD9-D3CF-C89D-BC7C-C98B5EA8AD60}"/>
              </a:ext>
            </a:extLst>
          </p:cNvPr>
          <p:cNvSpPr>
            <a:spLocks noGrp="1"/>
          </p:cNvSpPr>
          <p:nvPr>
            <p:ph idx="1"/>
          </p:nvPr>
        </p:nvSpPr>
        <p:spPr/>
        <p:txBody>
          <a:bodyPr>
            <a:normAutofit/>
          </a:bodyPr>
          <a:lstStyle/>
          <a:p>
            <a:r>
              <a:rPr lang="fr-FR" sz="4000" b="1" dirty="0"/>
              <a:t>417 réacteurs industriels </a:t>
            </a:r>
            <a:r>
              <a:rPr lang="fr-FR" sz="4000" dirty="0"/>
              <a:t>de production d’électricité en exploitation à travers le monde</a:t>
            </a:r>
          </a:p>
          <a:p>
            <a:pPr lvl="1"/>
            <a:r>
              <a:rPr lang="fr-FR" dirty="0"/>
              <a:t>Amérique du Nord, Asie, Europe (situation très contrastée)</a:t>
            </a:r>
          </a:p>
          <a:p>
            <a:pPr lvl="1"/>
            <a:r>
              <a:rPr lang="fr-FR" dirty="0"/>
              <a:t>Présence encore très limitée en Afrique (Afrique du Sud - Egypte) et en Amérique latine ( Argentine - Brésil)</a:t>
            </a:r>
          </a:p>
          <a:p>
            <a:pPr lvl="1"/>
            <a:r>
              <a:rPr lang="fr-FR" sz="2000" dirty="0">
                <a:hlinkClick r:id="rId3"/>
              </a:rPr>
              <a:t>https://pris.iaea.org/PRIS/WorldStatistics/OperationalReactorsByCountry.aspx</a:t>
            </a:r>
            <a:endParaRPr lang="fr-FR" sz="2000" dirty="0"/>
          </a:p>
          <a:p>
            <a:pPr marL="0" indent="0">
              <a:buNone/>
            </a:pPr>
            <a:endParaRPr lang="fr-FR" b="1" dirty="0"/>
          </a:p>
          <a:p>
            <a:pPr marL="0" indent="0">
              <a:buNone/>
            </a:pPr>
            <a:r>
              <a:rPr lang="fr-FR" b="1" dirty="0">
                <a:highlight>
                  <a:srgbClr val="FFFF00"/>
                </a:highlight>
              </a:rPr>
              <a:t>Pilotable, </a:t>
            </a:r>
            <a:r>
              <a:rPr lang="fr-FR" dirty="0">
                <a:highlight>
                  <a:srgbClr val="FFFF00"/>
                </a:highlight>
              </a:rPr>
              <a:t>à la conception en France, pour répondre aux </a:t>
            </a:r>
            <a:r>
              <a:rPr lang="fr-FR" b="1" dirty="0">
                <a:highlight>
                  <a:srgbClr val="FFFF00"/>
                </a:highlight>
              </a:rPr>
              <a:t>variations de la demande en électricité </a:t>
            </a:r>
            <a:r>
              <a:rPr lang="fr-FR" dirty="0">
                <a:highlight>
                  <a:srgbClr val="FFFF00"/>
                </a:highlight>
              </a:rPr>
              <a:t>– « suivi de charge »</a:t>
            </a:r>
          </a:p>
          <a:p>
            <a:pPr marL="457200" lvl="1" indent="0">
              <a:buNone/>
            </a:pPr>
            <a:endParaRPr lang="fr-FR" dirty="0"/>
          </a:p>
          <a:p>
            <a:pPr lvl="1"/>
            <a:endParaRPr lang="fr-FR" dirty="0"/>
          </a:p>
          <a:p>
            <a:pPr lvl="1"/>
            <a:endParaRPr lang="fr-FR" dirty="0"/>
          </a:p>
          <a:p>
            <a:pPr lvl="1"/>
            <a:endParaRPr lang="fr-FR" dirty="0"/>
          </a:p>
          <a:p>
            <a:pPr marL="457200" lvl="1" indent="0">
              <a:buNone/>
            </a:pPr>
            <a:endParaRPr lang="fr-FR" dirty="0"/>
          </a:p>
        </p:txBody>
      </p:sp>
      <p:sp>
        <p:nvSpPr>
          <p:cNvPr id="4" name="Espace réservé du pied de page 3">
            <a:extLst>
              <a:ext uri="{FF2B5EF4-FFF2-40B4-BE49-F238E27FC236}">
                <a16:creationId xmlns:a16="http://schemas.microsoft.com/office/drawing/2014/main" id="{EA589B33-60ED-0648-7224-F52DD6653236}"/>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42D487C4-74A3-AAC7-F297-7E4C40A527E5}"/>
              </a:ext>
            </a:extLst>
          </p:cNvPr>
          <p:cNvSpPr>
            <a:spLocks noGrp="1"/>
          </p:cNvSpPr>
          <p:nvPr>
            <p:ph type="sldNum" sz="quarter" idx="12"/>
          </p:nvPr>
        </p:nvSpPr>
        <p:spPr/>
        <p:txBody>
          <a:bodyPr/>
          <a:lstStyle/>
          <a:p>
            <a:fld id="{7B9F1D57-3A7C-4A8D-B507-8F47418E382B}" type="slidenum">
              <a:rPr lang="fr-FR" smtClean="0"/>
              <a:t>31</a:t>
            </a:fld>
            <a:endParaRPr lang="fr-FR"/>
          </a:p>
        </p:txBody>
      </p:sp>
    </p:spTree>
    <p:extLst>
      <p:ext uri="{BB962C8B-B14F-4D97-AF65-F5344CB8AC3E}">
        <p14:creationId xmlns:p14="http://schemas.microsoft.com/office/powerpoint/2010/main" val="1966943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D748452-7368-C2C2-5F08-4B17C3D2C565}"/>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3" name="Espace réservé du numéro de diapositive 2">
            <a:extLst>
              <a:ext uri="{FF2B5EF4-FFF2-40B4-BE49-F238E27FC236}">
                <a16:creationId xmlns:a16="http://schemas.microsoft.com/office/drawing/2014/main" id="{4E1358F3-7284-A92C-86A9-5AE32B67D19E}"/>
              </a:ext>
            </a:extLst>
          </p:cNvPr>
          <p:cNvSpPr>
            <a:spLocks noGrp="1"/>
          </p:cNvSpPr>
          <p:nvPr>
            <p:ph type="sldNum" sz="quarter" idx="12"/>
          </p:nvPr>
        </p:nvSpPr>
        <p:spPr/>
        <p:txBody>
          <a:bodyPr/>
          <a:lstStyle/>
          <a:p>
            <a:fld id="{7B9F1D57-3A7C-4A8D-B507-8F47418E382B}" type="slidenum">
              <a:rPr lang="fr-FR" smtClean="0"/>
              <a:t>32</a:t>
            </a:fld>
            <a:endParaRPr lang="fr-FR"/>
          </a:p>
        </p:txBody>
      </p:sp>
      <p:pic>
        <p:nvPicPr>
          <p:cNvPr id="5" name="Image 4">
            <a:extLst>
              <a:ext uri="{FF2B5EF4-FFF2-40B4-BE49-F238E27FC236}">
                <a16:creationId xmlns:a16="http://schemas.microsoft.com/office/drawing/2014/main" id="{EC91844A-F25D-0885-FA19-EDA8D5E5E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752" y="220702"/>
            <a:ext cx="5494496" cy="6416596"/>
          </a:xfrm>
          <a:prstGeom prst="rect">
            <a:avLst/>
          </a:prstGeom>
        </p:spPr>
      </p:pic>
    </p:spTree>
    <p:extLst>
      <p:ext uri="{BB962C8B-B14F-4D97-AF65-F5344CB8AC3E}">
        <p14:creationId xmlns:p14="http://schemas.microsoft.com/office/powerpoint/2010/main" val="820122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761F3-9B19-C8DB-AECF-DAAB4D724691}"/>
              </a:ext>
            </a:extLst>
          </p:cNvPr>
          <p:cNvSpPr>
            <a:spLocks noGrp="1"/>
          </p:cNvSpPr>
          <p:nvPr>
            <p:ph type="title"/>
          </p:nvPr>
        </p:nvSpPr>
        <p:spPr>
          <a:xfrm>
            <a:off x="854826" y="365125"/>
            <a:ext cx="10515600" cy="1325563"/>
          </a:xfrm>
        </p:spPr>
        <p:txBody>
          <a:bodyPr/>
          <a:lstStyle/>
          <a:p>
            <a:r>
              <a:rPr lang="fr-FR" b="1" dirty="0"/>
              <a:t>Nucléaire, pilotable et décarboné </a:t>
            </a:r>
            <a:r>
              <a:rPr lang="fr-FR" sz="2400" b="1" dirty="0"/>
              <a:t>(4g de CO2 par kWh)</a:t>
            </a:r>
          </a:p>
        </p:txBody>
      </p:sp>
      <p:sp>
        <p:nvSpPr>
          <p:cNvPr id="3" name="Espace réservé du contenu 2">
            <a:extLst>
              <a:ext uri="{FF2B5EF4-FFF2-40B4-BE49-F238E27FC236}">
                <a16:creationId xmlns:a16="http://schemas.microsoft.com/office/drawing/2014/main" id="{FC538BD9-D3CF-C89D-BC7C-C98B5EA8AD60}"/>
              </a:ext>
            </a:extLst>
          </p:cNvPr>
          <p:cNvSpPr>
            <a:spLocks noGrp="1"/>
          </p:cNvSpPr>
          <p:nvPr>
            <p:ph idx="1"/>
          </p:nvPr>
        </p:nvSpPr>
        <p:spPr/>
        <p:txBody>
          <a:bodyPr>
            <a:normAutofit/>
          </a:bodyPr>
          <a:lstStyle/>
          <a:p>
            <a:r>
              <a:rPr lang="fr-FR" b="1" dirty="0"/>
              <a:t>62 réacteurs en construction</a:t>
            </a:r>
          </a:p>
          <a:p>
            <a:pPr lvl="1"/>
            <a:r>
              <a:rPr lang="fr-FR" dirty="0"/>
              <a:t>Dont </a:t>
            </a:r>
            <a:r>
              <a:rPr lang="fr-FR" b="1" dirty="0">
                <a:highlight>
                  <a:srgbClr val="FFFF00"/>
                </a:highlight>
              </a:rPr>
              <a:t>28 réacteurs en Chine</a:t>
            </a:r>
            <a:r>
              <a:rPr lang="fr-FR" dirty="0"/>
              <a:t>, 7 en Inde, 4 en Russie, … 2 au UK, 0 en France(en attente de décision pour les EPR2), 0 aux US … </a:t>
            </a:r>
          </a:p>
          <a:p>
            <a:pPr lvl="1"/>
            <a:r>
              <a:rPr lang="fr-FR" b="1" dirty="0">
                <a:highlight>
                  <a:srgbClr val="FFFF00"/>
                </a:highlight>
              </a:rPr>
              <a:t>Nouveaux pays entrants: </a:t>
            </a:r>
            <a:r>
              <a:rPr lang="fr-FR" dirty="0">
                <a:highlight>
                  <a:srgbClr val="FFFF00"/>
                </a:highlight>
              </a:rPr>
              <a:t>Emirats Arabes Unis, Turquie, Bangladesh, Egypte, Biélorussie</a:t>
            </a:r>
            <a:r>
              <a:rPr lang="fr-FR" dirty="0"/>
              <a:t>…une trentaine en potentiel ??? …</a:t>
            </a:r>
          </a:p>
          <a:p>
            <a:pPr lvl="1"/>
            <a:r>
              <a:rPr lang="fr-FR" dirty="0"/>
              <a:t>Les onze pays </a:t>
            </a:r>
            <a:r>
              <a:rPr lang="fr-FR" b="1" dirty="0"/>
              <a:t>BRICS</a:t>
            </a:r>
            <a:r>
              <a:rPr lang="fr-FR" dirty="0"/>
              <a:t> (5 + 6 au premier janvier 2025) exploitent ou développent l’énergie nucléaire civile, </a:t>
            </a:r>
            <a:r>
              <a:rPr lang="fr-FR" dirty="0">
                <a:highlight>
                  <a:srgbClr val="FFFF00"/>
                </a:highlight>
              </a:rPr>
              <a:t>y compris l’Ethiopie 2024 et l’Indonésie 2025</a:t>
            </a:r>
          </a:p>
          <a:p>
            <a:pPr lvl="1"/>
            <a:r>
              <a:rPr lang="fr-FR" b="1" dirty="0"/>
              <a:t>Dans le G7 - Deux pays ont abandonné le nucléaire, Italie et Allemagne</a:t>
            </a:r>
          </a:p>
          <a:p>
            <a:pPr lvl="1"/>
            <a:r>
              <a:rPr lang="fr-FR" dirty="0">
                <a:hlinkClick r:id="rId3"/>
              </a:rPr>
              <a:t>https://pris.iaea.org/PRIS/WorldStatistics/UnderConstructionReactorsByCountry.aspx</a:t>
            </a:r>
            <a:endParaRPr lang="fr-FR" dirty="0"/>
          </a:p>
          <a:p>
            <a:pPr lvl="1"/>
            <a:endParaRPr lang="fr-FR" dirty="0"/>
          </a:p>
          <a:p>
            <a:pPr lvl="1"/>
            <a:endParaRPr lang="fr-FR" dirty="0"/>
          </a:p>
          <a:p>
            <a:pPr lvl="1"/>
            <a:endParaRPr lang="fr-FR" dirty="0"/>
          </a:p>
          <a:p>
            <a:pPr marL="457200" lvl="1" indent="0">
              <a:buNone/>
            </a:pPr>
            <a:endParaRPr lang="fr-FR" dirty="0"/>
          </a:p>
        </p:txBody>
      </p:sp>
      <p:sp>
        <p:nvSpPr>
          <p:cNvPr id="4" name="Espace réservé du pied de page 3">
            <a:extLst>
              <a:ext uri="{FF2B5EF4-FFF2-40B4-BE49-F238E27FC236}">
                <a16:creationId xmlns:a16="http://schemas.microsoft.com/office/drawing/2014/main" id="{EA589B33-60ED-0648-7224-F52DD6653236}"/>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42D487C4-74A3-AAC7-F297-7E4C40A527E5}"/>
              </a:ext>
            </a:extLst>
          </p:cNvPr>
          <p:cNvSpPr>
            <a:spLocks noGrp="1"/>
          </p:cNvSpPr>
          <p:nvPr>
            <p:ph type="sldNum" sz="quarter" idx="12"/>
          </p:nvPr>
        </p:nvSpPr>
        <p:spPr/>
        <p:txBody>
          <a:bodyPr/>
          <a:lstStyle/>
          <a:p>
            <a:fld id="{7B9F1D57-3A7C-4A8D-B507-8F47418E382B}" type="slidenum">
              <a:rPr lang="fr-FR" smtClean="0"/>
              <a:t>33</a:t>
            </a:fld>
            <a:endParaRPr lang="fr-FR"/>
          </a:p>
        </p:txBody>
      </p:sp>
    </p:spTree>
    <p:extLst>
      <p:ext uri="{BB962C8B-B14F-4D97-AF65-F5344CB8AC3E}">
        <p14:creationId xmlns:p14="http://schemas.microsoft.com/office/powerpoint/2010/main" val="3340176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691E8B7-A1AA-0EB9-95E1-DD3FBAEC5E0C}"/>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3" name="Espace réservé du numéro de diapositive 2">
            <a:extLst>
              <a:ext uri="{FF2B5EF4-FFF2-40B4-BE49-F238E27FC236}">
                <a16:creationId xmlns:a16="http://schemas.microsoft.com/office/drawing/2014/main" id="{3D6CD1E7-577C-2C8B-9C2F-3D2A0FF22F9D}"/>
              </a:ext>
            </a:extLst>
          </p:cNvPr>
          <p:cNvSpPr>
            <a:spLocks noGrp="1"/>
          </p:cNvSpPr>
          <p:nvPr>
            <p:ph type="sldNum" sz="quarter" idx="12"/>
          </p:nvPr>
        </p:nvSpPr>
        <p:spPr/>
        <p:txBody>
          <a:bodyPr/>
          <a:lstStyle/>
          <a:p>
            <a:fld id="{9A86E08E-19EC-4789-9467-2A396B824AFC}" type="slidenum">
              <a:rPr lang="fr-FR" smtClean="0"/>
              <a:t>34</a:t>
            </a:fld>
            <a:endParaRPr lang="fr-FR"/>
          </a:p>
        </p:txBody>
      </p:sp>
      <p:pic>
        <p:nvPicPr>
          <p:cNvPr id="5" name="Image 4">
            <a:extLst>
              <a:ext uri="{FF2B5EF4-FFF2-40B4-BE49-F238E27FC236}">
                <a16:creationId xmlns:a16="http://schemas.microsoft.com/office/drawing/2014/main" id="{BBC9E920-8098-7E5C-1BBB-5970E3D5D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254" y="456942"/>
            <a:ext cx="6599492" cy="5944115"/>
          </a:xfrm>
          <a:prstGeom prst="rect">
            <a:avLst/>
          </a:prstGeom>
        </p:spPr>
      </p:pic>
    </p:spTree>
    <p:extLst>
      <p:ext uri="{BB962C8B-B14F-4D97-AF65-F5344CB8AC3E}">
        <p14:creationId xmlns:p14="http://schemas.microsoft.com/office/powerpoint/2010/main" val="1702100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D4220-F91E-DC28-1813-D751D4FA4F36}"/>
              </a:ext>
            </a:extLst>
          </p:cNvPr>
          <p:cNvSpPr>
            <a:spLocks noGrp="1"/>
          </p:cNvSpPr>
          <p:nvPr>
            <p:ph type="title"/>
          </p:nvPr>
        </p:nvSpPr>
        <p:spPr/>
        <p:txBody>
          <a:bodyPr/>
          <a:lstStyle/>
          <a:p>
            <a:r>
              <a:rPr lang="fr-FR" b="1" dirty="0"/>
              <a:t>Enjeu de la sûreté nucléaire </a:t>
            </a:r>
          </a:p>
        </p:txBody>
      </p:sp>
      <p:sp>
        <p:nvSpPr>
          <p:cNvPr id="3" name="Espace réservé du contenu 2">
            <a:extLst>
              <a:ext uri="{FF2B5EF4-FFF2-40B4-BE49-F238E27FC236}">
                <a16:creationId xmlns:a16="http://schemas.microsoft.com/office/drawing/2014/main" id="{1BBD64AF-5E46-7962-ACF3-D9B9231FA539}"/>
              </a:ext>
            </a:extLst>
          </p:cNvPr>
          <p:cNvSpPr>
            <a:spLocks noGrp="1"/>
          </p:cNvSpPr>
          <p:nvPr>
            <p:ph idx="1"/>
          </p:nvPr>
        </p:nvSpPr>
        <p:spPr>
          <a:xfrm>
            <a:off x="838200" y="1443318"/>
            <a:ext cx="10515600" cy="4733645"/>
          </a:xfrm>
        </p:spPr>
        <p:txBody>
          <a:bodyPr>
            <a:normAutofit/>
          </a:bodyPr>
          <a:lstStyle/>
          <a:p>
            <a:r>
              <a:rPr lang="fr-FR" dirty="0"/>
              <a:t>Très nombreux avantages d’une énergie </a:t>
            </a:r>
            <a:r>
              <a:rPr lang="fr-FR" b="1" dirty="0"/>
              <a:t>très concentrée, pilotable et décarbonée. </a:t>
            </a:r>
            <a:r>
              <a:rPr lang="fr-FR" sz="3200" b="1" dirty="0">
                <a:highlight>
                  <a:srgbClr val="FFFF00"/>
                </a:highlight>
              </a:rPr>
              <a:t>Contrepartie: la sûreté nucléaire  en priorité une</a:t>
            </a:r>
          </a:p>
          <a:p>
            <a:endParaRPr lang="fr-FR" sz="3200" b="1" dirty="0">
              <a:highlight>
                <a:srgbClr val="FFFF00"/>
              </a:highlight>
            </a:endParaRPr>
          </a:p>
          <a:p>
            <a:r>
              <a:rPr lang="fr-FR" sz="3200" b="1" dirty="0">
                <a:highlight>
                  <a:srgbClr val="FFFF00"/>
                </a:highlight>
              </a:rPr>
              <a:t> Relève d’une réalité physique, le risque nul n’existe pas</a:t>
            </a:r>
          </a:p>
          <a:p>
            <a:pPr lvl="1"/>
            <a:r>
              <a:rPr lang="fr-FR" dirty="0"/>
              <a:t>Enseignements de </a:t>
            </a:r>
            <a:r>
              <a:rPr lang="fr-FR" dirty="0" err="1"/>
              <a:t>Three</a:t>
            </a:r>
            <a:r>
              <a:rPr lang="fr-FR" dirty="0"/>
              <a:t> Mile Island (1979 US), Tchernobyl (1986 Ukraine), Fukushima (2011 Japon)</a:t>
            </a:r>
          </a:p>
          <a:p>
            <a:pPr lvl="1"/>
            <a:r>
              <a:rPr lang="fr-FR" dirty="0"/>
              <a:t>Dispositions humaines et organisationnelles</a:t>
            </a:r>
            <a:r>
              <a:rPr lang="fr-FR" b="1" dirty="0"/>
              <a:t>, </a:t>
            </a:r>
            <a:r>
              <a:rPr lang="fr-FR" b="1" dirty="0">
                <a:highlight>
                  <a:srgbClr val="FFFF00"/>
                </a:highlight>
              </a:rPr>
              <a:t>Culture de sûreté nucléaire</a:t>
            </a:r>
          </a:p>
          <a:p>
            <a:pPr lvl="2"/>
            <a:r>
              <a:rPr lang="fr-FR" b="1" dirty="0"/>
              <a:t>Compétences, engagement institutionnel sur le long terme</a:t>
            </a:r>
          </a:p>
          <a:p>
            <a:pPr lvl="2"/>
            <a:r>
              <a:rPr lang="fr-FR" b="1" dirty="0"/>
              <a:t>Responsabilité première de l’exploitant Nucléaire</a:t>
            </a:r>
          </a:p>
          <a:p>
            <a:pPr lvl="2"/>
            <a:r>
              <a:rPr lang="fr-FR" b="1" dirty="0"/>
              <a:t>Rigueur, Prudence, Attitude interrogative, Humilité, Transparence…</a:t>
            </a:r>
          </a:p>
          <a:p>
            <a:pPr lvl="2"/>
            <a:r>
              <a:rPr lang="fr-FR" b="1" dirty="0"/>
              <a:t>Partage d’expérience à travers le monde </a:t>
            </a:r>
            <a:r>
              <a:rPr lang="fr-FR" sz="1600" dirty="0"/>
              <a:t>(la sûreté nucléaire préside aux enjeux géopolitiques)</a:t>
            </a:r>
            <a:endParaRPr lang="fr-FR" dirty="0"/>
          </a:p>
          <a:p>
            <a:pPr marL="457200" lvl="1" indent="0">
              <a:buNone/>
            </a:pPr>
            <a:endParaRPr lang="fr-FR" dirty="0"/>
          </a:p>
          <a:p>
            <a:endParaRPr lang="fr-FR" dirty="0"/>
          </a:p>
        </p:txBody>
      </p:sp>
      <p:sp>
        <p:nvSpPr>
          <p:cNvPr id="4" name="Espace réservé du pied de page 3">
            <a:extLst>
              <a:ext uri="{FF2B5EF4-FFF2-40B4-BE49-F238E27FC236}">
                <a16:creationId xmlns:a16="http://schemas.microsoft.com/office/drawing/2014/main" id="{4DF8748B-254D-3F1A-255E-04E3B3DD901B}"/>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49B53B89-D263-AD79-F709-0B22F8CCE208}"/>
              </a:ext>
            </a:extLst>
          </p:cNvPr>
          <p:cNvSpPr>
            <a:spLocks noGrp="1"/>
          </p:cNvSpPr>
          <p:nvPr>
            <p:ph type="sldNum" sz="quarter" idx="12"/>
          </p:nvPr>
        </p:nvSpPr>
        <p:spPr/>
        <p:txBody>
          <a:bodyPr/>
          <a:lstStyle/>
          <a:p>
            <a:fld id="{7B9F1D57-3A7C-4A8D-B507-8F47418E382B}" type="slidenum">
              <a:rPr lang="fr-FR" smtClean="0"/>
              <a:t>35</a:t>
            </a:fld>
            <a:endParaRPr lang="fr-FR" dirty="0"/>
          </a:p>
        </p:txBody>
      </p:sp>
    </p:spTree>
    <p:extLst>
      <p:ext uri="{BB962C8B-B14F-4D97-AF65-F5344CB8AC3E}">
        <p14:creationId xmlns:p14="http://schemas.microsoft.com/office/powerpoint/2010/main" val="3989434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1E135-B9DD-88C7-C196-21596BFE6C6C}"/>
              </a:ext>
            </a:extLst>
          </p:cNvPr>
          <p:cNvSpPr>
            <a:spLocks noGrp="1"/>
          </p:cNvSpPr>
          <p:nvPr>
            <p:ph type="title"/>
          </p:nvPr>
        </p:nvSpPr>
        <p:spPr>
          <a:xfrm>
            <a:off x="167640" y="365125"/>
            <a:ext cx="11186160" cy="1325563"/>
          </a:xfrm>
        </p:spPr>
        <p:txBody>
          <a:bodyPr>
            <a:normAutofit fontScale="90000"/>
          </a:bodyPr>
          <a:lstStyle/>
          <a:p>
            <a:r>
              <a:rPr lang="fr-FR" b="1" dirty="0"/>
              <a:t>Compétitivité du nucléaire </a:t>
            </a:r>
            <a:br>
              <a:rPr lang="fr-FR" b="1" dirty="0"/>
            </a:br>
            <a:r>
              <a:rPr lang="fr-FR" b="1" dirty="0"/>
              <a:t>1 MWh </a:t>
            </a:r>
            <a:r>
              <a:rPr lang="fr-FR" b="1" dirty="0" err="1"/>
              <a:t>MegaWatt</a:t>
            </a:r>
            <a:r>
              <a:rPr lang="fr-FR" b="1" dirty="0"/>
              <a:t> heure = 1000 kWh </a:t>
            </a:r>
            <a:r>
              <a:rPr lang="fr-FR" b="1" dirty="0" err="1"/>
              <a:t>kiloWatt</a:t>
            </a:r>
            <a:r>
              <a:rPr lang="fr-FR" b="1" dirty="0"/>
              <a:t> heure</a:t>
            </a:r>
          </a:p>
        </p:txBody>
      </p:sp>
      <p:sp>
        <p:nvSpPr>
          <p:cNvPr id="3" name="Espace réservé du contenu 2">
            <a:extLst>
              <a:ext uri="{FF2B5EF4-FFF2-40B4-BE49-F238E27FC236}">
                <a16:creationId xmlns:a16="http://schemas.microsoft.com/office/drawing/2014/main" id="{66BDDF4B-8C59-123A-3638-F3E45A8A199F}"/>
              </a:ext>
            </a:extLst>
          </p:cNvPr>
          <p:cNvSpPr>
            <a:spLocks noGrp="1"/>
          </p:cNvSpPr>
          <p:nvPr>
            <p:ph idx="1"/>
          </p:nvPr>
        </p:nvSpPr>
        <p:spPr>
          <a:xfrm>
            <a:off x="838200" y="1825625"/>
            <a:ext cx="10515600" cy="4351338"/>
          </a:xfrm>
        </p:spPr>
        <p:txBody>
          <a:bodyPr>
            <a:normAutofit lnSpcReduction="10000"/>
          </a:bodyPr>
          <a:lstStyle/>
          <a:p>
            <a:r>
              <a:rPr lang="fr-FR" b="1" dirty="0"/>
              <a:t>Coût du nucléaire  Parc en exploitation : </a:t>
            </a:r>
            <a:r>
              <a:rPr lang="fr-FR" b="1" dirty="0">
                <a:highlight>
                  <a:srgbClr val="FFFF00"/>
                </a:highlight>
              </a:rPr>
              <a:t>42 euros le MWh, suivant  ARENH fixe !</a:t>
            </a:r>
            <a:r>
              <a:rPr lang="fr-FR" b="1" dirty="0"/>
              <a:t> Sur treize ans entre 2012 et 2025 – coût complet </a:t>
            </a:r>
            <a:r>
              <a:rPr lang="fr-FR" sz="2200" dirty="0"/>
              <a:t>(inclut mises à niveau décennales de sûreté - déconstruction et déchets  </a:t>
            </a:r>
            <a:r>
              <a:rPr lang="fr-FR" sz="2200" dirty="0" err="1"/>
              <a:t>cf</a:t>
            </a:r>
            <a:r>
              <a:rPr lang="fr-FR" sz="2200" dirty="0"/>
              <a:t> provisions 69 Milliards d’euros à fin 2024)</a:t>
            </a:r>
          </a:p>
          <a:p>
            <a:endParaRPr lang="fr-FR" sz="2200" dirty="0"/>
          </a:p>
          <a:p>
            <a:r>
              <a:rPr lang="fr-FR" sz="2200" dirty="0"/>
              <a:t>Pour la </a:t>
            </a:r>
            <a:r>
              <a:rPr lang="fr-FR" sz="2200" b="1" dirty="0"/>
              <a:t>période </a:t>
            </a:r>
            <a:r>
              <a:rPr lang="fr-FR" sz="2200" b="1" dirty="0">
                <a:highlight>
                  <a:srgbClr val="FFFF00"/>
                </a:highlight>
              </a:rPr>
              <a:t>2026-2030</a:t>
            </a:r>
            <a:r>
              <a:rPr lang="fr-FR" sz="2200" dirty="0"/>
              <a:t>, le coût complet ressort à </a:t>
            </a:r>
            <a:r>
              <a:rPr lang="fr-FR" sz="2200" b="1" dirty="0">
                <a:highlight>
                  <a:srgbClr val="FFFF00"/>
                </a:highlight>
              </a:rPr>
              <a:t>60,7 €2022/MWh </a:t>
            </a:r>
            <a:r>
              <a:rPr lang="fr-FR" sz="2200" b="1" dirty="0"/>
              <a:t>selon la CRE (Commission de Régulation de l’Energie)</a:t>
            </a:r>
            <a:r>
              <a:rPr lang="fr-FR" sz="2200" dirty="0"/>
              <a:t>, avec une </a:t>
            </a:r>
            <a:r>
              <a:rPr lang="fr-FR" sz="2200" b="1" dirty="0"/>
              <a:t>production annuelle de 360 TWh incluant Fla 3</a:t>
            </a:r>
            <a:r>
              <a:rPr lang="fr-FR" sz="2200" dirty="0"/>
              <a:t>. Ce coût </a:t>
            </a:r>
            <a:r>
              <a:rPr lang="fr-FR" sz="2200" b="1" dirty="0"/>
              <a:t>n’inclut pas le coût de financement des EPR2. </a:t>
            </a:r>
          </a:p>
          <a:p>
            <a:endParaRPr lang="fr-FR" sz="2200" b="1" dirty="0"/>
          </a:p>
          <a:p>
            <a:r>
              <a:rPr lang="fr-FR" sz="2200" b="1" dirty="0"/>
              <a:t>L’accord EDF Etat du 14 novembre 2023 établirait un </a:t>
            </a:r>
            <a:r>
              <a:rPr lang="fr-FR" sz="2200" b="1" dirty="0">
                <a:highlight>
                  <a:srgbClr val="FFFF00"/>
                </a:highlight>
              </a:rPr>
              <a:t>coût repère pour la production nucléaire de 70 euros le MWh</a:t>
            </a:r>
            <a:r>
              <a:rPr lang="fr-FR" sz="2200" b="1" dirty="0"/>
              <a:t> en incluant le parc existant et le coût de financement des nouveaux réacteurs EPR2</a:t>
            </a:r>
            <a:endParaRPr lang="fr-FR" sz="1500" dirty="0"/>
          </a:p>
          <a:p>
            <a:pPr lvl="1"/>
            <a:endParaRPr lang="fr-FR" sz="1500" dirty="0"/>
          </a:p>
          <a:p>
            <a:pPr lvl="1"/>
            <a:endParaRPr lang="fr-FR" sz="1500" dirty="0"/>
          </a:p>
          <a:p>
            <a:endParaRPr lang="fr-FR" b="1" dirty="0"/>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1234615E-3D52-C2EC-F4CF-ECBE897C52E5}"/>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013A7247-4F60-FB67-53C3-79651F67C99C}"/>
              </a:ext>
            </a:extLst>
          </p:cNvPr>
          <p:cNvSpPr>
            <a:spLocks noGrp="1"/>
          </p:cNvSpPr>
          <p:nvPr>
            <p:ph type="sldNum" sz="quarter" idx="12"/>
          </p:nvPr>
        </p:nvSpPr>
        <p:spPr/>
        <p:txBody>
          <a:bodyPr/>
          <a:lstStyle/>
          <a:p>
            <a:fld id="{7B9F1D57-3A7C-4A8D-B507-8F47418E382B}" type="slidenum">
              <a:rPr lang="fr-FR" smtClean="0"/>
              <a:t>36</a:t>
            </a:fld>
            <a:endParaRPr lang="fr-FR" dirty="0"/>
          </a:p>
        </p:txBody>
      </p:sp>
    </p:spTree>
    <p:extLst>
      <p:ext uri="{BB962C8B-B14F-4D97-AF65-F5344CB8AC3E}">
        <p14:creationId xmlns:p14="http://schemas.microsoft.com/office/powerpoint/2010/main" val="4169713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884F0-68BD-430B-8AC2-5C9441CF702A}"/>
              </a:ext>
            </a:extLst>
          </p:cNvPr>
          <p:cNvSpPr>
            <a:spLocks noGrp="1"/>
          </p:cNvSpPr>
          <p:nvPr>
            <p:ph type="title"/>
          </p:nvPr>
        </p:nvSpPr>
        <p:spPr/>
        <p:txBody>
          <a:bodyPr/>
          <a:lstStyle/>
          <a:p>
            <a:r>
              <a:rPr lang="fr-FR" b="1" dirty="0"/>
              <a:t>Enjeu de la disponibilité nucléaire</a:t>
            </a:r>
          </a:p>
        </p:txBody>
      </p:sp>
      <p:sp>
        <p:nvSpPr>
          <p:cNvPr id="3" name="Espace réservé du contenu 2">
            <a:extLst>
              <a:ext uri="{FF2B5EF4-FFF2-40B4-BE49-F238E27FC236}">
                <a16:creationId xmlns:a16="http://schemas.microsoft.com/office/drawing/2014/main" id="{5991D9DD-E804-145D-AB8D-DBF3E06CC728}"/>
              </a:ext>
            </a:extLst>
          </p:cNvPr>
          <p:cNvSpPr>
            <a:spLocks noGrp="1"/>
          </p:cNvSpPr>
          <p:nvPr>
            <p:ph idx="1"/>
          </p:nvPr>
        </p:nvSpPr>
        <p:spPr>
          <a:xfrm>
            <a:off x="838200" y="1801771"/>
            <a:ext cx="10515600" cy="4351338"/>
          </a:xfrm>
        </p:spPr>
        <p:txBody>
          <a:bodyPr>
            <a:normAutofit fontScale="77500" lnSpcReduction="20000"/>
          </a:bodyPr>
          <a:lstStyle/>
          <a:p>
            <a:r>
              <a:rPr lang="fr-FR" dirty="0"/>
              <a:t>73 % sur la période 2015-2019, baisse de la disponibilité nucléaire de 58,1% en 2022, puis remontée à 67,3 % en 2023 puis 74,15 % en 2024</a:t>
            </a:r>
          </a:p>
          <a:p>
            <a:pPr lvl="1"/>
            <a:r>
              <a:rPr lang="fr-FR" dirty="0"/>
              <a:t>mises à niveau décennales pour passer la durée d’exploitation de 40 ans à 50 ans voire 60 ans</a:t>
            </a:r>
          </a:p>
          <a:p>
            <a:pPr lvl="1"/>
            <a:r>
              <a:rPr lang="fr-FR" dirty="0"/>
              <a:t>Impact Covid avec décalage des programmes d’arrêts </a:t>
            </a:r>
          </a:p>
          <a:p>
            <a:pPr lvl="1"/>
            <a:r>
              <a:rPr lang="fr-FR" dirty="0"/>
              <a:t>Aléa Industriel en 2022: Corrosion sous contrainte (réacteurs les plus récents N4 et 1300 P’4)</a:t>
            </a:r>
          </a:p>
          <a:p>
            <a:r>
              <a:rPr lang="fr-FR" b="1" dirty="0"/>
              <a:t>Production nucléaire </a:t>
            </a:r>
          </a:p>
          <a:p>
            <a:pPr lvl="1"/>
            <a:r>
              <a:rPr lang="fr-FR" sz="3000" b="1" dirty="0">
                <a:highlight>
                  <a:srgbClr val="FFFF00"/>
                </a:highlight>
              </a:rPr>
              <a:t>430 TWh en 2005</a:t>
            </a:r>
            <a:r>
              <a:rPr lang="fr-FR" b="1" dirty="0">
                <a:highlight>
                  <a:srgbClr val="FFFF00"/>
                </a:highlight>
              </a:rPr>
              <a:t>, </a:t>
            </a:r>
            <a:r>
              <a:rPr lang="fr-FR" dirty="0"/>
              <a:t>avec </a:t>
            </a:r>
            <a:r>
              <a:rPr lang="fr-FR" dirty="0" err="1"/>
              <a:t>Fessemheim</a:t>
            </a:r>
            <a:r>
              <a:rPr lang="fr-FR" dirty="0"/>
              <a:t>, 12 TWh par an, fermée en 2019</a:t>
            </a:r>
          </a:p>
          <a:p>
            <a:pPr lvl="1"/>
            <a:r>
              <a:rPr lang="fr-FR" b="1" dirty="0">
                <a:highlight>
                  <a:srgbClr val="FFFF00"/>
                </a:highlight>
              </a:rPr>
              <a:t>279 TWh en 2022 </a:t>
            </a:r>
            <a:r>
              <a:rPr lang="fr-FR" dirty="0"/>
              <a:t>Déficit Import/Exportation d’électricité pour la première fois depuis 1980 (- 16,5 TWh pour un facture France de 7 Milliards d’euros ) - impact de 29 </a:t>
            </a:r>
            <a:r>
              <a:rPr lang="fr-FR" dirty="0" err="1"/>
              <a:t>Meuros</a:t>
            </a:r>
            <a:r>
              <a:rPr lang="fr-FR" dirty="0"/>
              <a:t> sur Ebitda EDF </a:t>
            </a:r>
          </a:p>
          <a:p>
            <a:pPr lvl="1"/>
            <a:r>
              <a:rPr lang="fr-FR" b="1" dirty="0"/>
              <a:t>320,4 TWh en 2023, soit 65% de la Production française, reprise des exportations de la France + 50,1 TWh </a:t>
            </a:r>
          </a:p>
          <a:p>
            <a:pPr lvl="1"/>
            <a:r>
              <a:rPr lang="fr-FR" sz="2800" b="1" dirty="0">
                <a:highlight>
                  <a:srgbClr val="FFFF00"/>
                </a:highlight>
              </a:rPr>
              <a:t>361,7 TWh en 2024, </a:t>
            </a:r>
            <a:r>
              <a:rPr lang="fr-FR" sz="2800" b="1" dirty="0"/>
              <a:t>67,4 % de la Production France </a:t>
            </a:r>
          </a:p>
          <a:p>
            <a:pPr lvl="1"/>
            <a:r>
              <a:rPr lang="fr-FR" sz="2800" b="1" dirty="0">
                <a:highlight>
                  <a:srgbClr val="FFFF00"/>
                </a:highlight>
              </a:rPr>
              <a:t>Exportations nettes de 89 TWh en 2024 </a:t>
            </a:r>
          </a:p>
          <a:p>
            <a:pPr marL="457200" lvl="1" indent="0">
              <a:buNone/>
            </a:pPr>
            <a:r>
              <a:rPr lang="fr-FR" dirty="0">
                <a:highlight>
                  <a:srgbClr val="FFFF00"/>
                </a:highlight>
              </a:rPr>
              <a:t>balance commerciale électricité France positive de </a:t>
            </a:r>
            <a:r>
              <a:rPr lang="fr-FR" b="1" dirty="0">
                <a:highlight>
                  <a:srgbClr val="FFFF00"/>
                </a:highlight>
              </a:rPr>
              <a:t>4,9 Milliards d’euros sur 12 derniers mois à fin novembre 2024</a:t>
            </a:r>
          </a:p>
          <a:p>
            <a:pPr marL="0" indent="0">
              <a:buNone/>
            </a:pPr>
            <a:endParaRPr lang="fr-FR" dirty="0"/>
          </a:p>
        </p:txBody>
      </p:sp>
      <p:sp>
        <p:nvSpPr>
          <p:cNvPr id="4" name="Espace réservé du pied de page 3">
            <a:extLst>
              <a:ext uri="{FF2B5EF4-FFF2-40B4-BE49-F238E27FC236}">
                <a16:creationId xmlns:a16="http://schemas.microsoft.com/office/drawing/2014/main" id="{6334616B-0D73-56B5-0BA9-CAE53ADF0E5C}"/>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3253BF64-9FA8-FA22-64B7-8424ACE436B0}"/>
              </a:ext>
            </a:extLst>
          </p:cNvPr>
          <p:cNvSpPr>
            <a:spLocks noGrp="1"/>
          </p:cNvSpPr>
          <p:nvPr>
            <p:ph type="sldNum" sz="quarter" idx="12"/>
          </p:nvPr>
        </p:nvSpPr>
        <p:spPr/>
        <p:txBody>
          <a:bodyPr/>
          <a:lstStyle/>
          <a:p>
            <a:fld id="{7B9F1D57-3A7C-4A8D-B507-8F47418E382B}" type="slidenum">
              <a:rPr lang="fr-FR" smtClean="0"/>
              <a:t>37</a:t>
            </a:fld>
            <a:endParaRPr lang="fr-FR"/>
          </a:p>
        </p:txBody>
      </p:sp>
    </p:spTree>
    <p:extLst>
      <p:ext uri="{BB962C8B-B14F-4D97-AF65-F5344CB8AC3E}">
        <p14:creationId xmlns:p14="http://schemas.microsoft.com/office/powerpoint/2010/main" val="2210014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76167-CA6A-99FA-0D1F-C5EA0AA450FF}"/>
              </a:ext>
            </a:extLst>
          </p:cNvPr>
          <p:cNvSpPr>
            <a:spLocks noGrp="1"/>
          </p:cNvSpPr>
          <p:nvPr>
            <p:ph type="title"/>
          </p:nvPr>
        </p:nvSpPr>
        <p:spPr/>
        <p:txBody>
          <a:bodyPr>
            <a:normAutofit fontScale="90000"/>
          </a:bodyPr>
          <a:lstStyle/>
          <a:p>
            <a:r>
              <a:rPr lang="fr-FR" b="1" dirty="0"/>
              <a:t>Durée de construction nucléaire, enjeu pour le coût d’investissement et donc pour le financement</a:t>
            </a:r>
          </a:p>
        </p:txBody>
      </p:sp>
      <p:sp>
        <p:nvSpPr>
          <p:cNvPr id="3" name="Espace réservé du contenu 2">
            <a:extLst>
              <a:ext uri="{FF2B5EF4-FFF2-40B4-BE49-F238E27FC236}">
                <a16:creationId xmlns:a16="http://schemas.microsoft.com/office/drawing/2014/main" id="{1E87C3C2-2DA8-DF45-42CA-9B0CF40C79E4}"/>
              </a:ext>
            </a:extLst>
          </p:cNvPr>
          <p:cNvSpPr>
            <a:spLocks noGrp="1"/>
          </p:cNvSpPr>
          <p:nvPr>
            <p:ph idx="1"/>
          </p:nvPr>
        </p:nvSpPr>
        <p:spPr>
          <a:xfrm>
            <a:off x="838200" y="1602989"/>
            <a:ext cx="10515600" cy="4351338"/>
          </a:xfrm>
        </p:spPr>
        <p:txBody>
          <a:bodyPr>
            <a:normAutofit fontScale="55000" lnSpcReduction="20000"/>
          </a:bodyPr>
          <a:lstStyle/>
          <a:p>
            <a:pPr marL="0" indent="0">
              <a:spcAft>
                <a:spcPts val="825"/>
              </a:spcAft>
              <a:buNone/>
            </a:pPr>
            <a:r>
              <a:rPr lang="fr-FR" sz="4000" dirty="0"/>
              <a:t>Durée de construction des réacteurs couplés sur le réseau électrique à travers le monde dans la </a:t>
            </a:r>
            <a:r>
              <a:rPr lang="fr-FR" sz="4000" dirty="0">
                <a:highlight>
                  <a:srgbClr val="FFFF00"/>
                </a:highlight>
              </a:rPr>
              <a:t>période 2019 /2023 </a:t>
            </a:r>
            <a:r>
              <a:rPr lang="fr-FR" sz="4000" dirty="0"/>
              <a:t>, couvrant la crise COVID : </a:t>
            </a:r>
          </a:p>
          <a:p>
            <a:pPr>
              <a:spcAft>
                <a:spcPts val="825"/>
              </a:spcAft>
            </a:pPr>
            <a:r>
              <a:rPr lang="fr-FR" b="1" dirty="0">
                <a:highlight>
                  <a:srgbClr val="FFFF00"/>
                </a:highlight>
              </a:rPr>
              <a:t>6, 3 ans pour Chine / Pakistan</a:t>
            </a:r>
            <a:r>
              <a:rPr lang="fr-FR" dirty="0"/>
              <a:t>, </a:t>
            </a:r>
            <a:r>
              <a:rPr lang="fr-FR" dirty="0">
                <a:highlight>
                  <a:srgbClr val="FFFF00"/>
                </a:highlight>
              </a:rPr>
              <a:t>avec </a:t>
            </a:r>
            <a:r>
              <a:rPr lang="fr-FR" b="1" dirty="0">
                <a:highlight>
                  <a:srgbClr val="FFFF00"/>
                </a:highlight>
              </a:rPr>
              <a:t>douze réacteurs couplés </a:t>
            </a:r>
            <a:r>
              <a:rPr lang="fr-FR" dirty="0"/>
              <a:t>(dont 9,2 ans pour l’EPR </a:t>
            </a:r>
            <a:r>
              <a:rPr lang="fr-FR" dirty="0" err="1"/>
              <a:t>Taishan</a:t>
            </a:r>
            <a:r>
              <a:rPr lang="fr-FR" dirty="0"/>
              <a:t> 2 et 9 ans pour un HTGR)</a:t>
            </a:r>
          </a:p>
          <a:p>
            <a:pPr>
              <a:spcAft>
                <a:spcPts val="825"/>
              </a:spcAft>
            </a:pPr>
            <a:r>
              <a:rPr lang="fr-FR" b="1" dirty="0"/>
              <a:t>9,1 ans </a:t>
            </a:r>
            <a:r>
              <a:rPr lang="fr-FR" dirty="0"/>
              <a:t>pour </a:t>
            </a:r>
            <a:r>
              <a:rPr lang="fr-FR" b="1" dirty="0"/>
              <a:t>Corée/Emirats Arabes Unis </a:t>
            </a:r>
            <a:r>
              <a:rPr lang="fr-FR" dirty="0"/>
              <a:t>avec </a:t>
            </a:r>
            <a:r>
              <a:rPr lang="fr-FR" b="1" dirty="0"/>
              <a:t>six réacteurs  REP couplés</a:t>
            </a:r>
          </a:p>
          <a:p>
            <a:pPr>
              <a:spcAft>
                <a:spcPts val="825"/>
              </a:spcAft>
            </a:pPr>
            <a:r>
              <a:rPr lang="fr-FR" dirty="0"/>
              <a:t>10 ans  aux US avec un seul réacteur couplé</a:t>
            </a:r>
          </a:p>
          <a:p>
            <a:pPr>
              <a:spcAft>
                <a:spcPts val="825"/>
              </a:spcAft>
            </a:pPr>
            <a:r>
              <a:rPr lang="fr-FR" dirty="0"/>
              <a:t>10,1 ans en Inde avec un réacteur couplé (eau lourde pressurisée)</a:t>
            </a:r>
          </a:p>
          <a:p>
            <a:pPr>
              <a:spcAft>
                <a:spcPts val="825"/>
              </a:spcAft>
            </a:pPr>
            <a:r>
              <a:rPr lang="fr-FR" b="1" dirty="0"/>
              <a:t>10,3 ans pour Russie /Biélorussie </a:t>
            </a:r>
            <a:r>
              <a:rPr lang="fr-FR" dirty="0"/>
              <a:t>avec  </a:t>
            </a:r>
            <a:r>
              <a:rPr lang="fr-FR" b="1" dirty="0"/>
              <a:t>six réacteurs REP couplés</a:t>
            </a:r>
          </a:p>
          <a:p>
            <a:pPr>
              <a:spcAft>
                <a:spcPts val="825"/>
              </a:spcAft>
            </a:pPr>
            <a:r>
              <a:rPr lang="fr-FR" b="1" dirty="0">
                <a:highlight>
                  <a:srgbClr val="FFFF00"/>
                </a:highlight>
              </a:rPr>
              <a:t>26,3 ans pour les réacteurs en Europe</a:t>
            </a:r>
            <a:r>
              <a:rPr lang="fr-FR" dirty="0"/>
              <a:t>, avec seulement deux réacteurs REP couplés, (36 ans </a:t>
            </a:r>
            <a:r>
              <a:rPr lang="fr-FR" dirty="0" err="1"/>
              <a:t>Mochovce</a:t>
            </a:r>
            <a:r>
              <a:rPr lang="fr-FR" dirty="0"/>
              <a:t> 3 et 16,6 ans pour OEL3) </a:t>
            </a:r>
          </a:p>
          <a:p>
            <a:pPr marL="0" indent="0">
              <a:spcAft>
                <a:spcPts val="825"/>
              </a:spcAft>
              <a:buNone/>
            </a:pPr>
            <a:r>
              <a:rPr lang="fr-FR" sz="4000" dirty="0">
                <a:highlight>
                  <a:srgbClr val="FFFF00"/>
                </a:highlight>
              </a:rPr>
              <a:t>En 2024, Flamanville 3 ; 17 ans </a:t>
            </a:r>
            <a:r>
              <a:rPr lang="fr-FR" sz="2500" dirty="0"/>
              <a:t>…(</a:t>
            </a:r>
            <a:r>
              <a:rPr lang="fr-FR" sz="2700" dirty="0"/>
              <a:t>réacteurs couplés en 2024:  en Chine en 6 ans – en EAU/Corée 8 ans – aux US 9 ans)</a:t>
            </a:r>
          </a:p>
          <a:p>
            <a:pPr>
              <a:spcAft>
                <a:spcPts val="825"/>
              </a:spcAft>
            </a:pPr>
            <a:r>
              <a:rPr lang="fr-FR" sz="4500" b="1" dirty="0">
                <a:highlight>
                  <a:srgbClr val="FFFF00"/>
                </a:highlight>
              </a:rPr>
              <a:t>Objectif à retrouver et à tenir- en toute sûreté - en Europe: moins de 10 ans pour contenir le coût des 6 premiers EPR2 à 80 Milliards d’euros 23</a:t>
            </a:r>
            <a:endParaRPr lang="fr-FR" dirty="0"/>
          </a:p>
        </p:txBody>
      </p:sp>
      <p:sp>
        <p:nvSpPr>
          <p:cNvPr id="4" name="Espace réservé du pied de page 3">
            <a:extLst>
              <a:ext uri="{FF2B5EF4-FFF2-40B4-BE49-F238E27FC236}">
                <a16:creationId xmlns:a16="http://schemas.microsoft.com/office/drawing/2014/main" id="{95FBB7F3-AC91-3DC7-2E2B-971C05A96AD0}"/>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CCFA61ED-7CB0-5A6F-318E-68932795CF11}"/>
              </a:ext>
            </a:extLst>
          </p:cNvPr>
          <p:cNvSpPr>
            <a:spLocks noGrp="1"/>
          </p:cNvSpPr>
          <p:nvPr>
            <p:ph type="sldNum" sz="quarter" idx="12"/>
          </p:nvPr>
        </p:nvSpPr>
        <p:spPr/>
        <p:txBody>
          <a:bodyPr/>
          <a:lstStyle/>
          <a:p>
            <a:fld id="{7B9F1D57-3A7C-4A8D-B507-8F47418E382B}" type="slidenum">
              <a:rPr lang="fr-FR" smtClean="0"/>
              <a:t>38</a:t>
            </a:fld>
            <a:endParaRPr lang="fr-FR"/>
          </a:p>
        </p:txBody>
      </p:sp>
    </p:spTree>
    <p:extLst>
      <p:ext uri="{BB962C8B-B14F-4D97-AF65-F5344CB8AC3E}">
        <p14:creationId xmlns:p14="http://schemas.microsoft.com/office/powerpoint/2010/main" val="894324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BB07D2-1A2B-4116-6878-F6E9BFB8688E}"/>
              </a:ext>
            </a:extLst>
          </p:cNvPr>
          <p:cNvSpPr>
            <a:spLocks noGrp="1"/>
          </p:cNvSpPr>
          <p:nvPr>
            <p:ph type="ctrTitle"/>
          </p:nvPr>
        </p:nvSpPr>
        <p:spPr/>
        <p:txBody>
          <a:bodyPr>
            <a:normAutofit fontScale="90000"/>
          </a:bodyPr>
          <a:lstStyle/>
          <a:p>
            <a:r>
              <a:rPr lang="fr-FR" b="1" dirty="0"/>
              <a:t>Et pour le consommateur final ??? </a:t>
            </a:r>
            <a:br>
              <a:rPr lang="fr-FR" b="1" dirty="0"/>
            </a:br>
            <a:r>
              <a:rPr lang="fr-FR" b="1" dirty="0"/>
              <a:t>Et pour le contribuable???</a:t>
            </a:r>
          </a:p>
        </p:txBody>
      </p:sp>
      <p:sp>
        <p:nvSpPr>
          <p:cNvPr id="3" name="Sous-titre 2">
            <a:extLst>
              <a:ext uri="{FF2B5EF4-FFF2-40B4-BE49-F238E27FC236}">
                <a16:creationId xmlns:a16="http://schemas.microsoft.com/office/drawing/2014/main" id="{EA7264DB-FCF5-74FA-1AA3-3186F633E819}"/>
              </a:ext>
            </a:extLst>
          </p:cNvPr>
          <p:cNvSpPr>
            <a:spLocks noGrp="1"/>
          </p:cNvSpPr>
          <p:nvPr>
            <p:ph type="subTitle" idx="1"/>
          </p:nvPr>
        </p:nvSpPr>
        <p:spPr/>
        <p:txBody>
          <a:bodyPr/>
          <a:lstStyle/>
          <a:p>
            <a:endParaRPr lang="fr-FR" dirty="0"/>
          </a:p>
        </p:txBody>
      </p:sp>
      <p:sp>
        <p:nvSpPr>
          <p:cNvPr id="4" name="Espace réservé du pied de page 3">
            <a:extLst>
              <a:ext uri="{FF2B5EF4-FFF2-40B4-BE49-F238E27FC236}">
                <a16:creationId xmlns:a16="http://schemas.microsoft.com/office/drawing/2014/main" id="{DF62B6FD-3705-3078-9E5A-CDE7989649CF}"/>
              </a:ext>
            </a:extLst>
          </p:cNvPr>
          <p:cNvSpPr>
            <a:spLocks noGrp="1"/>
          </p:cNvSpPr>
          <p:nvPr>
            <p:ph type="ftr" sz="quarter" idx="11"/>
          </p:nvPr>
        </p:nvSpPr>
        <p:spPr>
          <a:xfrm>
            <a:off x="4038600" y="6356350"/>
            <a:ext cx="4114800" cy="365125"/>
          </a:xfrm>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991FD084-95AA-E44F-A1C9-7B0357A43D99}"/>
              </a:ext>
            </a:extLst>
          </p:cNvPr>
          <p:cNvSpPr>
            <a:spLocks noGrp="1"/>
          </p:cNvSpPr>
          <p:nvPr>
            <p:ph type="sldNum" sz="quarter" idx="12"/>
          </p:nvPr>
        </p:nvSpPr>
        <p:spPr>
          <a:xfrm>
            <a:off x="8610600" y="6356350"/>
            <a:ext cx="2743200" cy="365125"/>
          </a:xfrm>
        </p:spPr>
        <p:txBody>
          <a:bodyPr/>
          <a:lstStyle/>
          <a:p>
            <a:fld id="{7B9F1D57-3A7C-4A8D-B507-8F47418E382B}" type="slidenum">
              <a:rPr lang="fr-FR" smtClean="0"/>
              <a:t>39</a:t>
            </a:fld>
            <a:endParaRPr lang="fr-FR"/>
          </a:p>
        </p:txBody>
      </p:sp>
    </p:spTree>
    <p:extLst>
      <p:ext uri="{BB962C8B-B14F-4D97-AF65-F5344CB8AC3E}">
        <p14:creationId xmlns:p14="http://schemas.microsoft.com/office/powerpoint/2010/main" val="239798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50088-D198-3B13-9806-CBE5097E9AB5}"/>
              </a:ext>
            </a:extLst>
          </p:cNvPr>
          <p:cNvSpPr>
            <a:spLocks noGrp="1"/>
          </p:cNvSpPr>
          <p:nvPr>
            <p:ph type="title"/>
          </p:nvPr>
        </p:nvSpPr>
        <p:spPr/>
        <p:txBody>
          <a:bodyPr/>
          <a:lstStyle/>
          <a:p>
            <a:r>
              <a:rPr lang="fr-FR" b="1" dirty="0"/>
              <a:t>Électricité, des rubans et </a:t>
            </a:r>
            <a:r>
              <a:rPr lang="fr-FR" b="1" dirty="0">
                <a:highlight>
                  <a:srgbClr val="FFFF00"/>
                </a:highlight>
              </a:rPr>
              <a:t>des pointes</a:t>
            </a:r>
            <a:br>
              <a:rPr lang="fr-FR" b="1" dirty="0">
                <a:highlight>
                  <a:srgbClr val="FFFF00"/>
                </a:highlight>
              </a:rPr>
            </a:br>
            <a:endParaRPr lang="fr-FR" b="1" dirty="0"/>
          </a:p>
        </p:txBody>
      </p:sp>
      <p:sp>
        <p:nvSpPr>
          <p:cNvPr id="3" name="Espace réservé du contenu 2">
            <a:extLst>
              <a:ext uri="{FF2B5EF4-FFF2-40B4-BE49-F238E27FC236}">
                <a16:creationId xmlns:a16="http://schemas.microsoft.com/office/drawing/2014/main" id="{F74B8770-37C4-E6E9-80C6-5A0775948867}"/>
              </a:ext>
            </a:extLst>
          </p:cNvPr>
          <p:cNvSpPr>
            <a:spLocks noGrp="1"/>
          </p:cNvSpPr>
          <p:nvPr>
            <p:ph idx="1"/>
          </p:nvPr>
        </p:nvSpPr>
        <p:spPr>
          <a:xfrm>
            <a:off x="1283677" y="1422400"/>
            <a:ext cx="10515600" cy="4933949"/>
          </a:xfrm>
        </p:spPr>
        <p:txBody>
          <a:bodyPr>
            <a:normAutofit fontScale="70000" lnSpcReduction="20000"/>
          </a:bodyPr>
          <a:lstStyle/>
          <a:p>
            <a:r>
              <a:rPr lang="fr-FR" sz="4000" b="1" dirty="0">
                <a:highlight>
                  <a:srgbClr val="FFFF00"/>
                </a:highlight>
              </a:rPr>
              <a:t>Demande en électricité</a:t>
            </a:r>
            <a:r>
              <a:rPr lang="fr-FR" sz="4000" dirty="0">
                <a:highlight>
                  <a:srgbClr val="FFFF00"/>
                </a:highlight>
              </a:rPr>
              <a:t>, variations </a:t>
            </a:r>
            <a:r>
              <a:rPr lang="fr-FR" sz="4000" b="1" dirty="0">
                <a:highlight>
                  <a:srgbClr val="FFFF00"/>
                </a:highlight>
              </a:rPr>
              <a:t>quotidiennes (moins de 1 à 2) </a:t>
            </a:r>
            <a:r>
              <a:rPr lang="fr-FR" sz="4000" dirty="0"/>
              <a:t>et </a:t>
            </a:r>
            <a:r>
              <a:rPr lang="fr-FR" sz="4000" b="1" dirty="0">
                <a:highlight>
                  <a:srgbClr val="FFFF00"/>
                </a:highlight>
              </a:rPr>
              <a:t>saisonnières (de 1 à 3) </a:t>
            </a:r>
          </a:p>
          <a:p>
            <a:pPr lvl="1" algn="ctr"/>
            <a:r>
              <a:rPr lang="fr-FR" dirty="0">
                <a:hlinkClick r:id="rId3"/>
              </a:rPr>
              <a:t>https://www.rte-france.com/eco2mix/la-consommation-delectricite-en-france</a:t>
            </a:r>
            <a:endParaRPr lang="fr-FR" dirty="0"/>
          </a:p>
          <a:p>
            <a:pPr lvl="2"/>
            <a:endParaRPr lang="fr-FR" dirty="0"/>
          </a:p>
          <a:p>
            <a:r>
              <a:rPr lang="fr-FR" dirty="0"/>
              <a:t>En 2024</a:t>
            </a:r>
          </a:p>
          <a:p>
            <a:pPr lvl="1"/>
            <a:r>
              <a:rPr lang="fr-FR" dirty="0"/>
              <a:t>minimum de 29 331 MW au printemps le 12 mai  MW </a:t>
            </a:r>
            <a:r>
              <a:rPr lang="fr-FR" sz="2300" dirty="0"/>
              <a:t>(MW = </a:t>
            </a:r>
            <a:r>
              <a:rPr lang="fr-FR" sz="2300" dirty="0" err="1"/>
              <a:t>MegaWatt</a:t>
            </a:r>
            <a:r>
              <a:rPr lang="fr-FR" sz="2300" dirty="0"/>
              <a:t> = Un Million de Watt = Mille Kilo watt)</a:t>
            </a:r>
          </a:p>
          <a:p>
            <a:pPr lvl="1"/>
            <a:r>
              <a:rPr lang="fr-FR" dirty="0"/>
              <a:t>maximum de 83 781 MW en hiver  le 10 janvier</a:t>
            </a:r>
          </a:p>
          <a:p>
            <a:r>
              <a:rPr lang="fr-FR" dirty="0"/>
              <a:t>En 2025</a:t>
            </a:r>
          </a:p>
          <a:p>
            <a:pPr lvl="1"/>
            <a:r>
              <a:rPr lang="fr-FR" dirty="0"/>
              <a:t>Maximum de 87028 MW le 14 janvier </a:t>
            </a:r>
          </a:p>
          <a:p>
            <a:pPr marL="457200" lvl="1" indent="0">
              <a:buNone/>
            </a:pPr>
            <a:endParaRPr lang="fr-FR" dirty="0"/>
          </a:p>
          <a:p>
            <a:r>
              <a:rPr lang="fr-FR" b="1" dirty="0">
                <a:highlight>
                  <a:srgbClr val="FFFF00"/>
                </a:highlight>
              </a:rPr>
              <a:t>Pointe maximale France le 8 février 2012 à la pointe du soir de 19h en hiver  </a:t>
            </a:r>
            <a:r>
              <a:rPr lang="fr-FR" dirty="0">
                <a:highlight>
                  <a:srgbClr val="FFFF00"/>
                </a:highlight>
              </a:rPr>
              <a:t>de </a:t>
            </a:r>
            <a:r>
              <a:rPr lang="fr-FR" b="1" dirty="0">
                <a:highlight>
                  <a:srgbClr val="FFFF00"/>
                </a:highlight>
              </a:rPr>
              <a:t>102 098 MW</a:t>
            </a:r>
          </a:p>
          <a:p>
            <a:pPr lvl="1"/>
            <a:endParaRPr lang="fr-FR" b="1" dirty="0">
              <a:highlight>
                <a:srgbClr val="FFFF00"/>
              </a:highlight>
            </a:endParaRPr>
          </a:p>
          <a:p>
            <a:r>
              <a:rPr lang="fr-FR" b="1" dirty="0"/>
              <a:t>Sensibilité l’hiver en France, </a:t>
            </a:r>
            <a:r>
              <a:rPr lang="fr-FR" dirty="0"/>
              <a:t>diminution de la température extérieure d’</a:t>
            </a:r>
            <a:r>
              <a:rPr lang="fr-FR" b="1" dirty="0"/>
              <a:t>un degré, 2400 MW </a:t>
            </a:r>
            <a:r>
              <a:rPr lang="fr-FR" dirty="0"/>
              <a:t>de </a:t>
            </a:r>
            <a:r>
              <a:rPr lang="fr-FR" b="1" dirty="0"/>
              <a:t>demande complémentaire</a:t>
            </a:r>
          </a:p>
          <a:p>
            <a:endParaRPr lang="fr-FR" b="1" dirty="0"/>
          </a:p>
          <a:p>
            <a:r>
              <a:rPr lang="fr-FR" b="1" dirty="0"/>
              <a:t>Importance d’optimiser la demande en électricité, à la pointe comme pour le ruban</a:t>
            </a:r>
          </a:p>
          <a:p>
            <a:pPr lvl="1"/>
            <a:r>
              <a:rPr lang="fr-FR" b="1" dirty="0"/>
              <a:t>Sobriété, efficacité énergétique, efficience </a:t>
            </a:r>
            <a:r>
              <a:rPr lang="fr-FR" dirty="0"/>
              <a:t>à la source, au plus prés du besoin</a:t>
            </a:r>
          </a:p>
          <a:p>
            <a:pPr lvl="1"/>
            <a:endParaRPr lang="fr-FR" b="1" dirty="0">
              <a:highlight>
                <a:srgbClr val="FFFF00"/>
              </a:highlight>
            </a:endParaRPr>
          </a:p>
          <a:p>
            <a:pPr lvl="1"/>
            <a:endParaRPr lang="fr-FR" dirty="0"/>
          </a:p>
        </p:txBody>
      </p:sp>
      <p:sp>
        <p:nvSpPr>
          <p:cNvPr id="4" name="Espace réservé du pied de page 3">
            <a:extLst>
              <a:ext uri="{FF2B5EF4-FFF2-40B4-BE49-F238E27FC236}">
                <a16:creationId xmlns:a16="http://schemas.microsoft.com/office/drawing/2014/main" id="{9192137E-4BE6-7DCB-CD7E-C37785C22E92}"/>
              </a:ext>
            </a:extLst>
          </p:cNvPr>
          <p:cNvSpPr>
            <a:spLocks noGrp="1"/>
          </p:cNvSpPr>
          <p:nvPr>
            <p:ph type="ftr" sz="quarter" idx="11"/>
          </p:nvPr>
        </p:nvSpPr>
        <p:spPr/>
        <p:txBody>
          <a:bodyPr/>
          <a:lstStyle/>
          <a:p>
            <a:r>
              <a:rPr lang="fr-FR" dirty="0"/>
              <a:t>Energie où allons-nous ? Quelques repères- Bernard Maillard  Dompierre sur mer 4 mars 2025</a:t>
            </a:r>
          </a:p>
        </p:txBody>
      </p:sp>
      <p:sp>
        <p:nvSpPr>
          <p:cNvPr id="5" name="Espace réservé du numéro de diapositive 4">
            <a:extLst>
              <a:ext uri="{FF2B5EF4-FFF2-40B4-BE49-F238E27FC236}">
                <a16:creationId xmlns:a16="http://schemas.microsoft.com/office/drawing/2014/main" id="{E4ED6AC3-532D-F4C2-6B75-5C597874D264}"/>
              </a:ext>
            </a:extLst>
          </p:cNvPr>
          <p:cNvSpPr>
            <a:spLocks noGrp="1"/>
          </p:cNvSpPr>
          <p:nvPr>
            <p:ph type="sldNum" sz="quarter" idx="12"/>
          </p:nvPr>
        </p:nvSpPr>
        <p:spPr/>
        <p:txBody>
          <a:bodyPr/>
          <a:lstStyle/>
          <a:p>
            <a:fld id="{7B9F1D57-3A7C-4A8D-B507-8F47418E382B}" type="slidenum">
              <a:rPr lang="fr-FR" smtClean="0"/>
              <a:t>4</a:t>
            </a:fld>
            <a:endParaRPr lang="fr-FR" dirty="0"/>
          </a:p>
        </p:txBody>
      </p:sp>
      <mc:AlternateContent xmlns:mc="http://schemas.openxmlformats.org/markup-compatibility/2006" xmlns:p14="http://schemas.microsoft.com/office/powerpoint/2010/main">
        <mc:Choice Requires="p14">
          <p:contentPart p14:bwMode="auto" r:id="rId4">
            <p14:nvContentPartPr>
              <p14:cNvPr id="32" name="Encre 31">
                <a:extLst>
                  <a:ext uri="{FF2B5EF4-FFF2-40B4-BE49-F238E27FC236}">
                    <a16:creationId xmlns:a16="http://schemas.microsoft.com/office/drawing/2014/main" id="{F8CDE37C-BDFF-F95B-267F-0F85AE7203EA}"/>
                  </a:ext>
                </a:extLst>
              </p14:cNvPr>
              <p14:cNvContentPartPr/>
              <p14:nvPr/>
            </p14:nvContentPartPr>
            <p14:xfrm>
              <a:off x="1602200" y="4204825"/>
              <a:ext cx="360" cy="360"/>
            </p14:xfrm>
          </p:contentPart>
        </mc:Choice>
        <mc:Fallback xmlns="">
          <p:pic>
            <p:nvPicPr>
              <p:cNvPr id="32" name="Encre 31">
                <a:extLst>
                  <a:ext uri="{FF2B5EF4-FFF2-40B4-BE49-F238E27FC236}">
                    <a16:creationId xmlns:a16="http://schemas.microsoft.com/office/drawing/2014/main" id="{F8CDE37C-BDFF-F95B-267F-0F85AE7203EA}"/>
                  </a:ext>
                </a:extLst>
              </p:cNvPr>
              <p:cNvPicPr/>
              <p:nvPr/>
            </p:nvPicPr>
            <p:blipFill>
              <a:blip r:embed="rId5"/>
              <a:stretch>
                <a:fillRect/>
              </a:stretch>
            </p:blipFill>
            <p:spPr>
              <a:xfrm>
                <a:off x="1593200" y="4195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Encre 32">
                <a:extLst>
                  <a:ext uri="{FF2B5EF4-FFF2-40B4-BE49-F238E27FC236}">
                    <a16:creationId xmlns:a16="http://schemas.microsoft.com/office/drawing/2014/main" id="{DCFC6A58-B05E-94ED-3D9F-722BD93478A4}"/>
                  </a:ext>
                </a:extLst>
              </p14:cNvPr>
              <p14:cNvContentPartPr/>
              <p14:nvPr/>
            </p14:nvContentPartPr>
            <p14:xfrm>
              <a:off x="1649000" y="4274665"/>
              <a:ext cx="360" cy="360"/>
            </p14:xfrm>
          </p:contentPart>
        </mc:Choice>
        <mc:Fallback xmlns="">
          <p:pic>
            <p:nvPicPr>
              <p:cNvPr id="33" name="Encre 32">
                <a:extLst>
                  <a:ext uri="{FF2B5EF4-FFF2-40B4-BE49-F238E27FC236}">
                    <a16:creationId xmlns:a16="http://schemas.microsoft.com/office/drawing/2014/main" id="{DCFC6A58-B05E-94ED-3D9F-722BD93478A4}"/>
                  </a:ext>
                </a:extLst>
              </p:cNvPr>
              <p:cNvPicPr/>
              <p:nvPr/>
            </p:nvPicPr>
            <p:blipFill>
              <a:blip r:embed="rId5"/>
              <a:stretch>
                <a:fillRect/>
              </a:stretch>
            </p:blipFill>
            <p:spPr>
              <a:xfrm>
                <a:off x="1640000" y="4266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Encre 33">
                <a:extLst>
                  <a:ext uri="{FF2B5EF4-FFF2-40B4-BE49-F238E27FC236}">
                    <a16:creationId xmlns:a16="http://schemas.microsoft.com/office/drawing/2014/main" id="{7FBD318E-0B01-63D5-D37D-4BB71FFB6CF9}"/>
                  </a:ext>
                </a:extLst>
              </p14:cNvPr>
              <p14:cNvContentPartPr/>
              <p14:nvPr/>
            </p14:nvContentPartPr>
            <p14:xfrm>
              <a:off x="4259360" y="3751225"/>
              <a:ext cx="8280" cy="360"/>
            </p14:xfrm>
          </p:contentPart>
        </mc:Choice>
        <mc:Fallback xmlns="">
          <p:pic>
            <p:nvPicPr>
              <p:cNvPr id="34" name="Encre 33">
                <a:extLst>
                  <a:ext uri="{FF2B5EF4-FFF2-40B4-BE49-F238E27FC236}">
                    <a16:creationId xmlns:a16="http://schemas.microsoft.com/office/drawing/2014/main" id="{7FBD318E-0B01-63D5-D37D-4BB71FFB6CF9}"/>
                  </a:ext>
                </a:extLst>
              </p:cNvPr>
              <p:cNvPicPr/>
              <p:nvPr/>
            </p:nvPicPr>
            <p:blipFill>
              <a:blip r:embed="rId8"/>
              <a:stretch>
                <a:fillRect/>
              </a:stretch>
            </p:blipFill>
            <p:spPr>
              <a:xfrm>
                <a:off x="4250720" y="3742585"/>
                <a:ext cx="2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Encre 34">
                <a:extLst>
                  <a:ext uri="{FF2B5EF4-FFF2-40B4-BE49-F238E27FC236}">
                    <a16:creationId xmlns:a16="http://schemas.microsoft.com/office/drawing/2014/main" id="{4DC02BF4-97CE-9672-FC60-0DCF4FFCA24F}"/>
                  </a:ext>
                </a:extLst>
              </p14:cNvPr>
              <p14:cNvContentPartPr/>
              <p14:nvPr/>
            </p14:nvContentPartPr>
            <p14:xfrm>
              <a:off x="2164880" y="3252625"/>
              <a:ext cx="360" cy="14400"/>
            </p14:xfrm>
          </p:contentPart>
        </mc:Choice>
        <mc:Fallback xmlns="">
          <p:pic>
            <p:nvPicPr>
              <p:cNvPr id="35" name="Encre 34">
                <a:extLst>
                  <a:ext uri="{FF2B5EF4-FFF2-40B4-BE49-F238E27FC236}">
                    <a16:creationId xmlns:a16="http://schemas.microsoft.com/office/drawing/2014/main" id="{4DC02BF4-97CE-9672-FC60-0DCF4FFCA24F}"/>
                  </a:ext>
                </a:extLst>
              </p:cNvPr>
              <p:cNvPicPr/>
              <p:nvPr/>
            </p:nvPicPr>
            <p:blipFill>
              <a:blip r:embed="rId10"/>
              <a:stretch>
                <a:fillRect/>
              </a:stretch>
            </p:blipFill>
            <p:spPr>
              <a:xfrm>
                <a:off x="2155880" y="3243985"/>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Encre 35">
                <a:extLst>
                  <a:ext uri="{FF2B5EF4-FFF2-40B4-BE49-F238E27FC236}">
                    <a16:creationId xmlns:a16="http://schemas.microsoft.com/office/drawing/2014/main" id="{6BC60011-3A3F-43CF-51CB-0055E127C08F}"/>
                  </a:ext>
                </a:extLst>
              </p14:cNvPr>
              <p14:cNvContentPartPr/>
              <p14:nvPr/>
            </p14:nvContentPartPr>
            <p14:xfrm>
              <a:off x="3297800" y="3282505"/>
              <a:ext cx="360" cy="1800"/>
            </p14:xfrm>
          </p:contentPart>
        </mc:Choice>
        <mc:Fallback xmlns="">
          <p:pic>
            <p:nvPicPr>
              <p:cNvPr id="36" name="Encre 35">
                <a:extLst>
                  <a:ext uri="{FF2B5EF4-FFF2-40B4-BE49-F238E27FC236}">
                    <a16:creationId xmlns:a16="http://schemas.microsoft.com/office/drawing/2014/main" id="{6BC60011-3A3F-43CF-51CB-0055E127C08F}"/>
                  </a:ext>
                </a:extLst>
              </p:cNvPr>
              <p:cNvPicPr/>
              <p:nvPr/>
            </p:nvPicPr>
            <p:blipFill>
              <a:blip r:embed="rId12"/>
              <a:stretch>
                <a:fillRect/>
              </a:stretch>
            </p:blipFill>
            <p:spPr>
              <a:xfrm>
                <a:off x="3289160" y="3273505"/>
                <a:ext cx="18000" cy="19440"/>
              </a:xfrm>
              <a:prstGeom prst="rect">
                <a:avLst/>
              </a:prstGeom>
            </p:spPr>
          </p:pic>
        </mc:Fallback>
      </mc:AlternateContent>
    </p:spTree>
    <p:extLst>
      <p:ext uri="{BB962C8B-B14F-4D97-AF65-F5344CB8AC3E}">
        <p14:creationId xmlns:p14="http://schemas.microsoft.com/office/powerpoint/2010/main" val="1402383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50104C-E891-0584-142A-1528FD57DAB8}"/>
              </a:ext>
            </a:extLst>
          </p:cNvPr>
          <p:cNvSpPr>
            <a:spLocks noGrp="1"/>
          </p:cNvSpPr>
          <p:nvPr>
            <p:ph type="title"/>
          </p:nvPr>
        </p:nvSpPr>
        <p:spPr/>
        <p:txBody>
          <a:bodyPr/>
          <a:lstStyle/>
          <a:p>
            <a:r>
              <a:rPr lang="fr-FR" b="1" dirty="0"/>
              <a:t>Pour quelques MWh par an et par foyer domestique…</a:t>
            </a:r>
          </a:p>
        </p:txBody>
      </p:sp>
      <p:pic>
        <p:nvPicPr>
          <p:cNvPr id="7" name="Espace réservé du contenu 6" descr="Ordinateur">
            <a:extLst>
              <a:ext uri="{FF2B5EF4-FFF2-40B4-BE49-F238E27FC236}">
                <a16:creationId xmlns:a16="http://schemas.microsoft.com/office/drawing/2014/main" id="{434E755F-A28B-CB3A-0F18-CD75298B257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3579" y="2760617"/>
            <a:ext cx="914400" cy="914400"/>
          </a:xfrm>
        </p:spPr>
      </p:pic>
      <p:sp>
        <p:nvSpPr>
          <p:cNvPr id="4" name="Espace réservé du pied de page 3">
            <a:extLst>
              <a:ext uri="{FF2B5EF4-FFF2-40B4-BE49-F238E27FC236}">
                <a16:creationId xmlns:a16="http://schemas.microsoft.com/office/drawing/2014/main" id="{8FFE8EE7-D083-7AE5-700D-078C0F359F66}"/>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0B0ABCBC-7D82-8D90-AE65-9A6CC6643300}"/>
              </a:ext>
            </a:extLst>
          </p:cNvPr>
          <p:cNvSpPr>
            <a:spLocks noGrp="1"/>
          </p:cNvSpPr>
          <p:nvPr>
            <p:ph type="sldNum" sz="quarter" idx="12"/>
          </p:nvPr>
        </p:nvSpPr>
        <p:spPr/>
        <p:txBody>
          <a:bodyPr/>
          <a:lstStyle/>
          <a:p>
            <a:fld id="{7B9F1D57-3A7C-4A8D-B507-8F47418E382B}" type="slidenum">
              <a:rPr lang="fr-FR" smtClean="0"/>
              <a:t>40</a:t>
            </a:fld>
            <a:endParaRPr lang="fr-FR"/>
          </a:p>
        </p:txBody>
      </p:sp>
      <p:pic>
        <p:nvPicPr>
          <p:cNvPr id="9" name="Graphique 8" descr="Lampe">
            <a:extLst>
              <a:ext uri="{FF2B5EF4-FFF2-40B4-BE49-F238E27FC236}">
                <a16:creationId xmlns:a16="http://schemas.microsoft.com/office/drawing/2014/main" id="{EFC6BECF-A9FF-F66E-EB93-CCED3946DB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7535" y="1938150"/>
            <a:ext cx="914400" cy="914400"/>
          </a:xfrm>
          <a:prstGeom prst="rect">
            <a:avLst/>
          </a:prstGeom>
        </p:spPr>
      </p:pic>
      <p:pic>
        <p:nvPicPr>
          <p:cNvPr id="11" name="Graphique 10" descr="Ordures">
            <a:extLst>
              <a:ext uri="{FF2B5EF4-FFF2-40B4-BE49-F238E27FC236}">
                <a16:creationId xmlns:a16="http://schemas.microsoft.com/office/drawing/2014/main" id="{51984776-6B8B-B638-FFAC-408991E191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58778" y="3109119"/>
            <a:ext cx="914400" cy="914400"/>
          </a:xfrm>
          <a:prstGeom prst="rect">
            <a:avLst/>
          </a:prstGeom>
        </p:spPr>
      </p:pic>
      <p:pic>
        <p:nvPicPr>
          <p:cNvPr id="13" name="Graphique 12" descr="Douche">
            <a:extLst>
              <a:ext uri="{FF2B5EF4-FFF2-40B4-BE49-F238E27FC236}">
                <a16:creationId xmlns:a16="http://schemas.microsoft.com/office/drawing/2014/main" id="{C0AD3577-2A14-18C0-463F-912719D70C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53400" y="1938150"/>
            <a:ext cx="914400" cy="914400"/>
          </a:xfrm>
          <a:prstGeom prst="rect">
            <a:avLst/>
          </a:prstGeom>
        </p:spPr>
      </p:pic>
      <p:pic>
        <p:nvPicPr>
          <p:cNvPr id="15" name="Graphique 14" descr="Bâtiment">
            <a:extLst>
              <a:ext uri="{FF2B5EF4-FFF2-40B4-BE49-F238E27FC236}">
                <a16:creationId xmlns:a16="http://schemas.microsoft.com/office/drawing/2014/main" id="{D2324114-CA95-AEEC-5EA8-A6B153B86C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66119" y="3238646"/>
            <a:ext cx="914400" cy="914400"/>
          </a:xfrm>
          <a:prstGeom prst="rect">
            <a:avLst/>
          </a:prstGeom>
        </p:spPr>
      </p:pic>
      <p:sp>
        <p:nvSpPr>
          <p:cNvPr id="16" name="ZoneTexte 15">
            <a:extLst>
              <a:ext uri="{FF2B5EF4-FFF2-40B4-BE49-F238E27FC236}">
                <a16:creationId xmlns:a16="http://schemas.microsoft.com/office/drawing/2014/main" id="{0A28DA66-BA2F-3E8B-927B-ECA9B7E65DC6}"/>
              </a:ext>
            </a:extLst>
          </p:cNvPr>
          <p:cNvSpPr txBox="1"/>
          <p:nvPr/>
        </p:nvSpPr>
        <p:spPr>
          <a:xfrm>
            <a:off x="956399" y="4539141"/>
            <a:ext cx="9731311" cy="1384995"/>
          </a:xfrm>
          <a:prstGeom prst="rect">
            <a:avLst/>
          </a:prstGeom>
          <a:noFill/>
        </p:spPr>
        <p:txBody>
          <a:bodyPr wrap="square" rtlCol="0">
            <a:spAutoFit/>
          </a:bodyPr>
          <a:lstStyle/>
          <a:p>
            <a:r>
              <a:rPr lang="fr-FR" sz="2800" b="1" dirty="0"/>
              <a:t>1 MWh = Un </a:t>
            </a:r>
            <a:r>
              <a:rPr lang="fr-FR" sz="2800" b="1" dirty="0" err="1"/>
              <a:t>MegaWatt</a:t>
            </a:r>
            <a:r>
              <a:rPr lang="fr-FR" sz="2800" b="1" dirty="0"/>
              <a:t> -heure = un Millier de </a:t>
            </a:r>
            <a:r>
              <a:rPr lang="fr-FR" sz="2800" b="1" dirty="0" err="1"/>
              <a:t>kiloWatts</a:t>
            </a:r>
            <a:r>
              <a:rPr lang="fr-FR" sz="2800" b="1" dirty="0"/>
              <a:t> heure </a:t>
            </a:r>
          </a:p>
          <a:p>
            <a:r>
              <a:rPr lang="fr-FR" sz="2800" b="1" dirty="0"/>
              <a:t>               = énergie consommée par un appareil d’une puissance de 1 kW pendant mille heures</a:t>
            </a:r>
          </a:p>
        </p:txBody>
      </p:sp>
    </p:spTree>
    <p:extLst>
      <p:ext uri="{BB962C8B-B14F-4D97-AF65-F5344CB8AC3E}">
        <p14:creationId xmlns:p14="http://schemas.microsoft.com/office/powerpoint/2010/main" val="3810203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81A59-F7BC-FD50-FD29-297A19C5F95D}"/>
              </a:ext>
            </a:extLst>
          </p:cNvPr>
          <p:cNvSpPr>
            <a:spLocks noGrp="1"/>
          </p:cNvSpPr>
          <p:nvPr>
            <p:ph type="title"/>
          </p:nvPr>
        </p:nvSpPr>
        <p:spPr/>
        <p:txBody>
          <a:bodyPr/>
          <a:lstStyle/>
          <a:p>
            <a:r>
              <a:rPr lang="fr-FR" b="1" dirty="0"/>
              <a:t>FACTURE Electricité TTC EN TROIS VOLETS</a:t>
            </a:r>
          </a:p>
        </p:txBody>
      </p:sp>
      <p:graphicFrame>
        <p:nvGraphicFramePr>
          <p:cNvPr id="6" name="Espace réservé du contenu 5">
            <a:extLst>
              <a:ext uri="{FF2B5EF4-FFF2-40B4-BE49-F238E27FC236}">
                <a16:creationId xmlns:a16="http://schemas.microsoft.com/office/drawing/2014/main" id="{6EAB4929-DDBB-B202-E591-4949EBB42F76}"/>
              </a:ext>
            </a:extLst>
          </p:cNvPr>
          <p:cNvGraphicFramePr>
            <a:graphicFrameLocks noGrp="1"/>
          </p:cNvGraphicFramePr>
          <p:nvPr>
            <p:ph idx="1"/>
            <p:extLst>
              <p:ext uri="{D42A27DB-BD31-4B8C-83A1-F6EECF244321}">
                <p14:modId xmlns:p14="http://schemas.microsoft.com/office/powerpoint/2010/main" val="1699975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47B6E7FC-2B37-416E-726A-336BFC86B4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Energie où allons-nous ? Quelques repères- Bernard Maillard  Dompierre sur mer 4 mars 2025</a:t>
            </a: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BB16CF0F-8A04-9881-CC43-3482F39263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F1D57-3A7C-4A8D-B507-8F47418E382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60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952754-BC70-9E61-578A-858C1BD29B48}"/>
              </a:ext>
            </a:extLst>
          </p:cNvPr>
          <p:cNvSpPr>
            <a:spLocks noGrp="1"/>
          </p:cNvSpPr>
          <p:nvPr>
            <p:ph type="title"/>
          </p:nvPr>
        </p:nvSpPr>
        <p:spPr/>
        <p:txBody>
          <a:bodyPr/>
          <a:lstStyle/>
          <a:p>
            <a:r>
              <a:rPr lang="fr-FR" b="1" dirty="0"/>
              <a:t>La facture du particulier en France a subi une augmentation de 52%  entre 2010 et 2021</a:t>
            </a:r>
          </a:p>
        </p:txBody>
      </p:sp>
      <p:sp>
        <p:nvSpPr>
          <p:cNvPr id="3" name="Espace réservé du contenu 2">
            <a:extLst>
              <a:ext uri="{FF2B5EF4-FFF2-40B4-BE49-F238E27FC236}">
                <a16:creationId xmlns:a16="http://schemas.microsoft.com/office/drawing/2014/main" id="{03E6E5B6-023C-9495-09BC-A68649AB614D}"/>
              </a:ext>
            </a:extLst>
          </p:cNvPr>
          <p:cNvSpPr>
            <a:spLocks noGrp="1"/>
          </p:cNvSpPr>
          <p:nvPr>
            <p:ph idx="1"/>
          </p:nvPr>
        </p:nvSpPr>
        <p:spPr/>
        <p:txBody>
          <a:bodyPr>
            <a:normAutofit fontScale="85000" lnSpcReduction="20000"/>
          </a:bodyPr>
          <a:lstStyle/>
          <a:p>
            <a:r>
              <a:rPr lang="fr-FR" dirty="0"/>
              <a:t>Facture (</a:t>
            </a:r>
            <a:r>
              <a:rPr lang="fr-FR" b="1" dirty="0">
                <a:highlight>
                  <a:srgbClr val="FFFF00"/>
                </a:highlight>
              </a:rPr>
              <a:t>tout compris </a:t>
            </a:r>
            <a:r>
              <a:rPr lang="fr-FR" dirty="0">
                <a:highlight>
                  <a:srgbClr val="FFFF00"/>
                </a:highlight>
              </a:rPr>
              <a:t>– énergie, acheminement et taxes</a:t>
            </a:r>
            <a:r>
              <a:rPr lang="fr-FR" dirty="0"/>
              <a:t>) en France pour le particulier </a:t>
            </a:r>
          </a:p>
          <a:p>
            <a:pPr marL="0" indent="0">
              <a:buNone/>
            </a:pPr>
            <a:r>
              <a:rPr lang="fr-FR" dirty="0"/>
              <a:t>		 </a:t>
            </a:r>
          </a:p>
          <a:p>
            <a:pPr lvl="1"/>
            <a:r>
              <a:rPr lang="fr-FR" b="1" dirty="0">
                <a:highlight>
                  <a:srgbClr val="FFFF00"/>
                </a:highlight>
              </a:rPr>
              <a:t>52 % d’augmentation en France entre 2010 (128, 3 euros  TTC le MWh)  et 2021 (194, 6 euros TTC le </a:t>
            </a:r>
            <a:r>
              <a:rPr lang="fr-FR" b="1" dirty="0" err="1">
                <a:highlight>
                  <a:srgbClr val="FFFF00"/>
                </a:highlight>
              </a:rPr>
              <a:t>Mwh</a:t>
            </a:r>
            <a:r>
              <a:rPr lang="fr-FR" b="1" dirty="0">
                <a:highlight>
                  <a:srgbClr val="FFFF00"/>
                </a:highlight>
              </a:rPr>
              <a:t>), avant la guerre en Ukraine  et la conjoncture de 2022</a:t>
            </a:r>
          </a:p>
          <a:p>
            <a:pPr lvl="1"/>
            <a:endParaRPr lang="fr-FR" dirty="0"/>
          </a:p>
          <a:p>
            <a:pPr lvl="1"/>
            <a:r>
              <a:rPr lang="fr-FR" dirty="0">
                <a:solidFill>
                  <a:schemeClr val="bg1"/>
                </a:solidFill>
                <a:highlight>
                  <a:srgbClr val="FF0000"/>
                </a:highlight>
              </a:rPr>
              <a:t>La France qui se situait dans les pays les moins chers en 2010, se retrouve désormais </a:t>
            </a:r>
            <a:r>
              <a:rPr lang="fr-FR" b="1" dirty="0">
                <a:solidFill>
                  <a:schemeClr val="bg1"/>
                </a:solidFill>
                <a:highlight>
                  <a:srgbClr val="FF0000"/>
                </a:highlight>
              </a:rPr>
              <a:t>parmi les nations européennes les plus chères pour le particulier</a:t>
            </a:r>
          </a:p>
          <a:p>
            <a:pPr lvl="1"/>
            <a:endParaRPr lang="fr-FR" dirty="0"/>
          </a:p>
          <a:p>
            <a:pPr lvl="1"/>
            <a:r>
              <a:rPr lang="fr-FR" dirty="0"/>
              <a:t>Elle s’est </a:t>
            </a:r>
            <a:r>
              <a:rPr lang="fr-FR" b="1" dirty="0"/>
              <a:t>rapprochée de  l’Allemagne</a:t>
            </a:r>
            <a:r>
              <a:rPr lang="fr-FR" dirty="0"/>
              <a:t>, sans encore la dépasser, Allemagne qui a vu aussi ses prix augmenter, 237 euros le </a:t>
            </a:r>
            <a:r>
              <a:rPr lang="fr-FR" dirty="0" err="1"/>
              <a:t>Mwh</a:t>
            </a:r>
            <a:r>
              <a:rPr lang="fr-FR" dirty="0"/>
              <a:t> en 2010 et  </a:t>
            </a:r>
            <a:r>
              <a:rPr lang="fr-FR" b="1" dirty="0"/>
              <a:t>319,3 euros le MWh en 2021</a:t>
            </a:r>
          </a:p>
          <a:p>
            <a:pPr marL="457200" lvl="1" indent="0">
              <a:buNone/>
            </a:pPr>
            <a:endParaRPr lang="fr-FR" dirty="0"/>
          </a:p>
          <a:p>
            <a:pPr marL="0" indent="0">
              <a:buNone/>
            </a:pPr>
            <a:r>
              <a:rPr lang="fr-FR" dirty="0"/>
              <a:t>source Eurostat </a:t>
            </a:r>
            <a:r>
              <a:rPr lang="fr-FR" dirty="0">
                <a:hlinkClick r:id="rId3"/>
              </a:rPr>
              <a:t>https://ec.europa.eu/eurostat/databrowser/view/ten00117/default/bar?lang=fr</a:t>
            </a:r>
            <a:endParaRPr lang="fr-FR" dirty="0"/>
          </a:p>
          <a:p>
            <a:endParaRPr lang="fr-FR" dirty="0"/>
          </a:p>
        </p:txBody>
      </p:sp>
      <p:sp>
        <p:nvSpPr>
          <p:cNvPr id="4" name="Espace réservé du pied de page 3">
            <a:extLst>
              <a:ext uri="{FF2B5EF4-FFF2-40B4-BE49-F238E27FC236}">
                <a16:creationId xmlns:a16="http://schemas.microsoft.com/office/drawing/2014/main" id="{86A35E68-E459-D12A-8DD5-CB8DD350DBA6}"/>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C12D1C5D-BE13-9CED-8E8D-C15AEC22180D}"/>
              </a:ext>
            </a:extLst>
          </p:cNvPr>
          <p:cNvSpPr>
            <a:spLocks noGrp="1"/>
          </p:cNvSpPr>
          <p:nvPr>
            <p:ph type="sldNum" sz="quarter" idx="12"/>
          </p:nvPr>
        </p:nvSpPr>
        <p:spPr/>
        <p:txBody>
          <a:bodyPr/>
          <a:lstStyle/>
          <a:p>
            <a:fld id="{7B9F1D57-3A7C-4A8D-B507-8F47418E382B}" type="slidenum">
              <a:rPr lang="fr-FR" smtClean="0"/>
              <a:t>42</a:t>
            </a:fld>
            <a:endParaRPr lang="fr-FR"/>
          </a:p>
        </p:txBody>
      </p:sp>
    </p:spTree>
    <p:extLst>
      <p:ext uri="{BB962C8B-B14F-4D97-AF65-F5344CB8AC3E}">
        <p14:creationId xmlns:p14="http://schemas.microsoft.com/office/powerpoint/2010/main" val="2701034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B9871-8978-3847-1A1C-5398594B293A}"/>
              </a:ext>
            </a:extLst>
          </p:cNvPr>
          <p:cNvSpPr>
            <a:spLocks noGrp="1"/>
          </p:cNvSpPr>
          <p:nvPr>
            <p:ph type="title"/>
          </p:nvPr>
        </p:nvSpPr>
        <p:spPr/>
        <p:txBody>
          <a:bodyPr>
            <a:normAutofit fontScale="90000"/>
          </a:bodyPr>
          <a:lstStyle/>
          <a:p>
            <a:r>
              <a:rPr lang="fr-FR" b="1" dirty="0">
                <a:highlight>
                  <a:srgbClr val="FFFF00"/>
                </a:highlight>
              </a:rPr>
              <a:t>Facture totale électricité</a:t>
            </a:r>
            <a:r>
              <a:rPr lang="fr-FR" b="1" dirty="0"/>
              <a:t>, énergie, acheminement et taxes </a:t>
            </a:r>
            <a:r>
              <a:rPr lang="fr-FR" b="1" dirty="0">
                <a:highlight>
                  <a:srgbClr val="FFFF00"/>
                </a:highlight>
              </a:rPr>
              <a:t>+ 52% TTC de 2010 à 2021 en France</a:t>
            </a:r>
          </a:p>
        </p:txBody>
      </p:sp>
      <p:graphicFrame>
        <p:nvGraphicFramePr>
          <p:cNvPr id="6" name="Espace réservé du contenu 5">
            <a:extLst>
              <a:ext uri="{FF2B5EF4-FFF2-40B4-BE49-F238E27FC236}">
                <a16:creationId xmlns:a16="http://schemas.microsoft.com/office/drawing/2014/main" id="{DB7D698A-4D7A-8CA9-23D8-13787E45F983}"/>
              </a:ext>
            </a:extLst>
          </p:cNvPr>
          <p:cNvGraphicFramePr>
            <a:graphicFrameLocks noGrp="1"/>
          </p:cNvGraphicFramePr>
          <p:nvPr>
            <p:ph idx="1"/>
            <p:extLst>
              <p:ext uri="{D42A27DB-BD31-4B8C-83A1-F6EECF244321}">
                <p14:modId xmlns:p14="http://schemas.microsoft.com/office/powerpoint/2010/main" val="3809377527"/>
              </p:ext>
            </p:extLst>
          </p:nvPr>
        </p:nvGraphicFramePr>
        <p:xfrm>
          <a:off x="811571" y="1781422"/>
          <a:ext cx="10515600" cy="4347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DBCCC184-760F-8D1E-C5B9-1D96F0E4CC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Energie où allons-nous ? Quelques repères- Bernard Maillard  Dompierre sur mer 4 mars 2025</a:t>
            </a: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FDE50054-1102-E405-46D1-0817024857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F1D57-3A7C-4A8D-B507-8F47418E382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668F9A3B-4BF2-684A-EAE4-DBA0C9CF493E}"/>
              </a:ext>
            </a:extLst>
          </p:cNvPr>
          <p:cNvSpPr txBox="1"/>
          <p:nvPr/>
        </p:nvSpPr>
        <p:spPr>
          <a:xfrm>
            <a:off x="0" y="5909170"/>
            <a:ext cx="4212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B050"/>
                </a:solidFill>
                <a:effectLst/>
                <a:highlight>
                  <a:srgbClr val="FFFF00"/>
                </a:highlight>
                <a:uLnTx/>
                <a:uFillTx/>
                <a:latin typeface="Calibri" panose="020F0502020204030204"/>
                <a:ea typeface="+mn-ea"/>
                <a:cs typeface="+mn-cs"/>
              </a:rPr>
              <a:t>128 Euro le MWH</a:t>
            </a:r>
            <a:r>
              <a:rPr kumimoji="0" lang="fr-FR" sz="3200" b="1" i="0" u="none" strike="noStrike" kern="1200" cap="none" spc="0" normalizeH="0" baseline="0" noProof="0" dirty="0">
                <a:ln>
                  <a:noFill/>
                </a:ln>
                <a:solidFill>
                  <a:srgbClr val="00B050"/>
                </a:solidFill>
                <a:effectLst/>
                <a:uLnTx/>
                <a:uFillTx/>
                <a:latin typeface="Calibri" panose="020F0502020204030204"/>
                <a:ea typeface="+mn-ea"/>
                <a:cs typeface="+mn-cs"/>
              </a:rPr>
              <a:t>*</a:t>
            </a:r>
          </a:p>
        </p:txBody>
      </p:sp>
      <p:sp>
        <p:nvSpPr>
          <p:cNvPr id="9" name="ZoneTexte 8">
            <a:extLst>
              <a:ext uri="{FF2B5EF4-FFF2-40B4-BE49-F238E27FC236}">
                <a16:creationId xmlns:a16="http://schemas.microsoft.com/office/drawing/2014/main" id="{78203D80-2CCE-2ADD-651F-E4663E7443A3}"/>
              </a:ext>
            </a:extLst>
          </p:cNvPr>
          <p:cNvSpPr txBox="1"/>
          <p:nvPr/>
        </p:nvSpPr>
        <p:spPr>
          <a:xfrm>
            <a:off x="9018673" y="2325084"/>
            <a:ext cx="302082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195 Euros le MWh</a:t>
            </a:r>
            <a:r>
              <a:rPr kumimoji="0" lang="fr-FR" sz="18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3" name="ZoneTexte 2">
            <a:extLst>
              <a:ext uri="{FF2B5EF4-FFF2-40B4-BE49-F238E27FC236}">
                <a16:creationId xmlns:a16="http://schemas.microsoft.com/office/drawing/2014/main" id="{DDCD517C-A016-7D60-6E22-73AAD68AE592}"/>
              </a:ext>
            </a:extLst>
          </p:cNvPr>
          <p:cNvSpPr txBox="1"/>
          <p:nvPr/>
        </p:nvSpPr>
        <p:spPr>
          <a:xfrm>
            <a:off x="9556083" y="5539838"/>
            <a:ext cx="18243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Source Eurostat</a:t>
            </a:r>
          </a:p>
        </p:txBody>
      </p:sp>
    </p:spTree>
    <p:extLst>
      <p:ext uri="{BB962C8B-B14F-4D97-AF65-F5344CB8AC3E}">
        <p14:creationId xmlns:p14="http://schemas.microsoft.com/office/powerpoint/2010/main" val="230656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45330-F4E0-A16B-AF4F-D1C9A9D68CA8}"/>
              </a:ext>
            </a:extLst>
          </p:cNvPr>
          <p:cNvSpPr>
            <a:spLocks noGrp="1"/>
          </p:cNvSpPr>
          <p:nvPr>
            <p:ph type="title"/>
          </p:nvPr>
        </p:nvSpPr>
        <p:spPr/>
        <p:txBody>
          <a:bodyPr/>
          <a:lstStyle/>
          <a:p>
            <a:r>
              <a:rPr lang="fr-FR" b="1" dirty="0"/>
              <a:t>2022/2023, un marché en pleine spéculation</a:t>
            </a:r>
          </a:p>
        </p:txBody>
      </p:sp>
      <p:sp>
        <p:nvSpPr>
          <p:cNvPr id="3" name="Espace réservé du contenu 2">
            <a:extLst>
              <a:ext uri="{FF2B5EF4-FFF2-40B4-BE49-F238E27FC236}">
                <a16:creationId xmlns:a16="http://schemas.microsoft.com/office/drawing/2014/main" id="{8E64411A-FCB3-5A25-A825-50E368E70C84}"/>
              </a:ext>
            </a:extLst>
          </p:cNvPr>
          <p:cNvSpPr>
            <a:spLocks noGrp="1"/>
          </p:cNvSpPr>
          <p:nvPr>
            <p:ph idx="1"/>
          </p:nvPr>
        </p:nvSpPr>
        <p:spPr>
          <a:xfrm>
            <a:off x="838200" y="1426128"/>
            <a:ext cx="10515600" cy="4750835"/>
          </a:xfrm>
        </p:spPr>
        <p:txBody>
          <a:bodyPr>
            <a:normAutofit fontScale="92500" lnSpcReduction="10000"/>
          </a:bodyPr>
          <a:lstStyle/>
          <a:p>
            <a:r>
              <a:rPr lang="fr-FR" dirty="0"/>
              <a:t>Un aléa industriel sur le parc nucléaire français et une faible hydraulicité en 2022</a:t>
            </a:r>
          </a:p>
          <a:p>
            <a:r>
              <a:rPr lang="fr-FR" dirty="0"/>
              <a:t>Une guerre en Ukraine, le gaz qui se raréfie, le Moyen Orient qui s’embrase de nouveau…</a:t>
            </a:r>
          </a:p>
          <a:p>
            <a:r>
              <a:rPr lang="fr-FR" dirty="0"/>
              <a:t>Des </a:t>
            </a:r>
            <a:r>
              <a:rPr lang="fr-FR" dirty="0">
                <a:highlight>
                  <a:srgbClr val="FFFF00"/>
                </a:highlight>
              </a:rPr>
              <a:t>prix hyper spéculatifs </a:t>
            </a:r>
            <a:r>
              <a:rPr lang="fr-FR" dirty="0"/>
              <a:t>sur le marché de l’électricité hors de toute rationalité économique </a:t>
            </a:r>
          </a:p>
          <a:p>
            <a:pPr lvl="1"/>
            <a:r>
              <a:rPr lang="fr-FR" dirty="0"/>
              <a:t>un « Ruban » 2023 qui s’envole à </a:t>
            </a:r>
            <a:r>
              <a:rPr lang="fr-FR" dirty="0">
                <a:highlight>
                  <a:srgbClr val="FFFF00"/>
                </a:highlight>
              </a:rPr>
              <a:t>plus de 1000 euros le </a:t>
            </a:r>
            <a:r>
              <a:rPr lang="fr-FR" dirty="0" err="1">
                <a:highlight>
                  <a:srgbClr val="FFFF00"/>
                </a:highlight>
              </a:rPr>
              <a:t>Mwh</a:t>
            </a:r>
            <a:r>
              <a:rPr lang="fr-FR" dirty="0">
                <a:highlight>
                  <a:srgbClr val="FFFF00"/>
                </a:highlight>
              </a:rPr>
              <a:t> le 26 août 2022 </a:t>
            </a:r>
          </a:p>
          <a:p>
            <a:pPr lvl="1"/>
            <a:r>
              <a:rPr lang="fr-FR" dirty="0"/>
              <a:t>à comparer au 42 euros le MWH pour le nucléaire </a:t>
            </a:r>
            <a:r>
              <a:rPr lang="fr-FR" dirty="0" err="1"/>
              <a:t>Arenh</a:t>
            </a:r>
            <a:r>
              <a:rPr lang="fr-FR" dirty="0"/>
              <a:t> prix inchangé depuis 2011 et toujours en vigueur en 2025… </a:t>
            </a:r>
          </a:p>
          <a:p>
            <a:pPr lvl="1"/>
            <a:r>
              <a:rPr lang="fr-FR" dirty="0"/>
              <a:t>et alors que le gaz en 2022 ne représente en France  que 10% de la production d’électricité en 2022 et 6 % en 2023</a:t>
            </a:r>
          </a:p>
          <a:p>
            <a:r>
              <a:rPr lang="fr-FR" dirty="0"/>
              <a:t>Des compensations très coûteuses pour le contribuable français; </a:t>
            </a:r>
            <a:r>
              <a:rPr lang="fr-FR" dirty="0">
                <a:highlight>
                  <a:srgbClr val="FFFF00"/>
                </a:highlight>
              </a:rPr>
              <a:t>Coût du bouclier tarifaire en France en 2023 – 24 milliards d’euros</a:t>
            </a:r>
          </a:p>
          <a:p>
            <a:endParaRPr lang="fr-FR" dirty="0">
              <a:highlight>
                <a:srgbClr val="FFFF00"/>
              </a:highlight>
            </a:endParaRPr>
          </a:p>
          <a:p>
            <a:endParaRPr lang="fr-FR" dirty="0">
              <a:highlight>
                <a:srgbClr val="FFFF00"/>
              </a:highlight>
            </a:endParaRPr>
          </a:p>
          <a:p>
            <a:endParaRPr lang="fr-FR" dirty="0">
              <a:highlight>
                <a:srgbClr val="FFFF00"/>
              </a:highlight>
            </a:endParaRPr>
          </a:p>
          <a:p>
            <a:endParaRPr lang="fr-FR" dirty="0"/>
          </a:p>
          <a:p>
            <a:endParaRPr lang="fr-FR" dirty="0"/>
          </a:p>
        </p:txBody>
      </p:sp>
      <p:sp>
        <p:nvSpPr>
          <p:cNvPr id="4" name="Espace réservé du pied de page 3">
            <a:extLst>
              <a:ext uri="{FF2B5EF4-FFF2-40B4-BE49-F238E27FC236}">
                <a16:creationId xmlns:a16="http://schemas.microsoft.com/office/drawing/2014/main" id="{107DBC72-E042-37F6-DEFE-052000E6E0D3}"/>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6DACDD0A-536D-F36C-2DEF-5C3DFF6524DE}"/>
              </a:ext>
            </a:extLst>
          </p:cNvPr>
          <p:cNvSpPr>
            <a:spLocks noGrp="1"/>
          </p:cNvSpPr>
          <p:nvPr>
            <p:ph type="sldNum" sz="quarter" idx="12"/>
          </p:nvPr>
        </p:nvSpPr>
        <p:spPr/>
        <p:txBody>
          <a:bodyPr/>
          <a:lstStyle/>
          <a:p>
            <a:fld id="{7B9F1D57-3A7C-4A8D-B507-8F47418E382B}" type="slidenum">
              <a:rPr lang="fr-FR" smtClean="0"/>
              <a:t>44</a:t>
            </a:fld>
            <a:endParaRPr lang="fr-FR"/>
          </a:p>
        </p:txBody>
      </p:sp>
    </p:spTree>
    <p:extLst>
      <p:ext uri="{BB962C8B-B14F-4D97-AF65-F5344CB8AC3E}">
        <p14:creationId xmlns:p14="http://schemas.microsoft.com/office/powerpoint/2010/main" val="2968749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E041B2-E653-D846-47EF-18D223BECA76}"/>
              </a:ext>
            </a:extLst>
          </p:cNvPr>
          <p:cNvSpPr>
            <a:spLocks noGrp="1"/>
          </p:cNvSpPr>
          <p:nvPr>
            <p:ph type="title"/>
          </p:nvPr>
        </p:nvSpPr>
        <p:spPr/>
        <p:txBody>
          <a:bodyPr>
            <a:normAutofit/>
          </a:bodyPr>
          <a:lstStyle/>
          <a:p>
            <a:r>
              <a:rPr lang="fr-FR" dirty="0"/>
              <a:t>Quels Prix demain ???</a:t>
            </a:r>
          </a:p>
        </p:txBody>
      </p:sp>
      <p:sp>
        <p:nvSpPr>
          <p:cNvPr id="3" name="Espace réservé du contenu 2">
            <a:extLst>
              <a:ext uri="{FF2B5EF4-FFF2-40B4-BE49-F238E27FC236}">
                <a16:creationId xmlns:a16="http://schemas.microsoft.com/office/drawing/2014/main" id="{6C4BAD79-8945-294F-1D0C-377677497F10}"/>
              </a:ext>
            </a:extLst>
          </p:cNvPr>
          <p:cNvSpPr>
            <a:spLocks noGrp="1"/>
          </p:cNvSpPr>
          <p:nvPr>
            <p:ph idx="1"/>
          </p:nvPr>
        </p:nvSpPr>
        <p:spPr/>
        <p:txBody>
          <a:bodyPr>
            <a:normAutofit fontScale="92500" lnSpcReduction="20000"/>
          </a:bodyPr>
          <a:lstStyle/>
          <a:p>
            <a:r>
              <a:rPr lang="fr-FR" b="1" u="sng" dirty="0">
                <a:hlinkClick r:id="rId2">
                  <a:extLst>
                    <a:ext uri="{A12FA001-AC4F-418D-AE19-62706E023703}">
                      <ahyp:hlinkClr xmlns:ahyp="http://schemas.microsoft.com/office/drawing/2018/hyperlinkcolor" val="tx"/>
                    </a:ext>
                  </a:extLst>
                </a:hlinkClick>
              </a:rPr>
              <a:t>Prix du RUBAN à Court terme</a:t>
            </a:r>
          </a:p>
          <a:p>
            <a:pPr lvl="1"/>
            <a:r>
              <a:rPr lang="fr-FR" sz="2800" b="1" u="sng" dirty="0">
                <a:hlinkClick r:id="rId2">
                  <a:extLst>
                    <a:ext uri="{A12FA001-AC4F-418D-AE19-62706E023703}">
                      <ahyp:hlinkClr xmlns:ahyp="http://schemas.microsoft.com/office/drawing/2018/hyperlinkcolor" val="tx"/>
                    </a:ext>
                  </a:extLst>
                </a:hlinkClick>
              </a:rPr>
              <a:t>Autour de 63 euros le MWh pour 2026 et </a:t>
            </a:r>
            <a:r>
              <a:rPr lang="fr-FR" sz="2800" b="1" u="sng" dirty="0">
                <a:highlight>
                  <a:srgbClr val="FFFF00"/>
                </a:highlight>
                <a:hlinkClick r:id="rId2">
                  <a:extLst>
                    <a:ext uri="{A12FA001-AC4F-418D-AE19-62706E023703}">
                      <ahyp:hlinkClr xmlns:ahyp="http://schemas.microsoft.com/office/drawing/2018/hyperlinkcolor" val="tx"/>
                    </a:ext>
                  </a:extLst>
                </a:hlinkClick>
              </a:rPr>
              <a:t>moins de 60 Euros le MWh pour 2027 le 25 février 2025</a:t>
            </a:r>
          </a:p>
          <a:p>
            <a:endParaRPr lang="fr-FR" dirty="0">
              <a:hlinkClick r:id="rId2"/>
            </a:endParaRPr>
          </a:p>
          <a:p>
            <a:r>
              <a:rPr lang="fr-FR" dirty="0">
                <a:hlinkClick r:id="rId2"/>
              </a:rPr>
              <a:t>https://www.eex.com/en/market-data/power/futures#%7B%22snippetpicker%22%3A%2221%22%7D</a:t>
            </a:r>
            <a:endParaRPr lang="fr-FR" dirty="0"/>
          </a:p>
          <a:p>
            <a:endParaRPr lang="fr-FR" dirty="0"/>
          </a:p>
          <a:p>
            <a:r>
              <a:rPr lang="fr-FR" b="1" dirty="0"/>
              <a:t>A moyen terme, </a:t>
            </a:r>
            <a:r>
              <a:rPr lang="fr-FR" b="1" dirty="0">
                <a:highlight>
                  <a:srgbClr val="FFFF00"/>
                </a:highlight>
              </a:rPr>
              <a:t>quelles décisions d’investissement ???</a:t>
            </a:r>
          </a:p>
          <a:p>
            <a:pPr lvl="1"/>
            <a:r>
              <a:rPr lang="fr-FR" b="1" dirty="0">
                <a:highlight>
                  <a:srgbClr val="FFFF00"/>
                </a:highlight>
              </a:rPr>
              <a:t>22 GW éolien maritime  = 44 </a:t>
            </a:r>
            <a:r>
              <a:rPr lang="fr-FR" b="1" dirty="0" err="1">
                <a:highlight>
                  <a:srgbClr val="FFFF00"/>
                </a:highlight>
              </a:rPr>
              <a:t>Meuros</a:t>
            </a:r>
            <a:r>
              <a:rPr lang="fr-FR" b="1" dirty="0">
                <a:highlight>
                  <a:srgbClr val="FFFF00"/>
                </a:highlight>
              </a:rPr>
              <a:t> + 37 </a:t>
            </a:r>
            <a:r>
              <a:rPr lang="fr-FR" b="1" dirty="0" err="1">
                <a:highlight>
                  <a:srgbClr val="FFFF00"/>
                </a:highlight>
              </a:rPr>
              <a:t>Meuros</a:t>
            </a:r>
            <a:r>
              <a:rPr lang="fr-FR" b="1" dirty="0">
                <a:highlight>
                  <a:srgbClr val="FFFF00"/>
                </a:highlight>
              </a:rPr>
              <a:t> RTE, intermittent, pour quels objectifs et intérêts ???</a:t>
            </a:r>
          </a:p>
          <a:p>
            <a:pPr lvl="1"/>
            <a:r>
              <a:rPr lang="fr-FR" b="1" dirty="0">
                <a:highlight>
                  <a:srgbClr val="FFFF00"/>
                </a:highlight>
              </a:rPr>
              <a:t>6 EPR 2 = 80 </a:t>
            </a:r>
            <a:r>
              <a:rPr lang="fr-FR" b="1" dirty="0" err="1">
                <a:highlight>
                  <a:srgbClr val="FFFF00"/>
                </a:highlight>
              </a:rPr>
              <a:t>Meuros</a:t>
            </a:r>
            <a:r>
              <a:rPr lang="fr-FR" b="1" dirty="0">
                <a:highlight>
                  <a:srgbClr val="FFFF00"/>
                </a:highlight>
              </a:rPr>
              <a:t>, pilotable, décarboné, renouvellement du parc, quand ???</a:t>
            </a:r>
          </a:p>
          <a:p>
            <a:pPr lvl="1"/>
            <a:r>
              <a:rPr lang="fr-FR" b="1" dirty="0">
                <a:highlight>
                  <a:srgbClr val="FFFF00"/>
                </a:highlight>
              </a:rPr>
              <a:t>Autre pilotable , STEP hydraulique ? Batteries ?... </a:t>
            </a:r>
          </a:p>
        </p:txBody>
      </p:sp>
      <p:sp>
        <p:nvSpPr>
          <p:cNvPr id="4" name="Espace réservé du pied de page 3">
            <a:extLst>
              <a:ext uri="{FF2B5EF4-FFF2-40B4-BE49-F238E27FC236}">
                <a16:creationId xmlns:a16="http://schemas.microsoft.com/office/drawing/2014/main" id="{81CBE552-7D79-5D23-B071-BE09B31A54C9}"/>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D07C061F-8ED0-7C8A-B7D2-9B55EBA347C2}"/>
              </a:ext>
            </a:extLst>
          </p:cNvPr>
          <p:cNvSpPr>
            <a:spLocks noGrp="1"/>
          </p:cNvSpPr>
          <p:nvPr>
            <p:ph type="sldNum" sz="quarter" idx="12"/>
          </p:nvPr>
        </p:nvSpPr>
        <p:spPr/>
        <p:txBody>
          <a:bodyPr/>
          <a:lstStyle/>
          <a:p>
            <a:fld id="{7B9F1D57-3A7C-4A8D-B507-8F47418E382B}" type="slidenum">
              <a:rPr lang="fr-FR" smtClean="0"/>
              <a:t>45</a:t>
            </a:fld>
            <a:endParaRPr lang="fr-FR"/>
          </a:p>
        </p:txBody>
      </p:sp>
      <mc:AlternateContent xmlns:mc="http://schemas.openxmlformats.org/markup-compatibility/2006" xmlns:p14="http://schemas.microsoft.com/office/powerpoint/2010/main">
        <mc:Choice Requires="p14">
          <p:contentPart p14:bwMode="auto" r:id="rId3">
            <p14:nvContentPartPr>
              <p14:cNvPr id="6" name="Encre 5">
                <a:extLst>
                  <a:ext uri="{FF2B5EF4-FFF2-40B4-BE49-F238E27FC236}">
                    <a16:creationId xmlns:a16="http://schemas.microsoft.com/office/drawing/2014/main" id="{A5B6FFE9-E243-5C87-C818-02D8B36A83AB}"/>
                  </a:ext>
                </a:extLst>
              </p14:cNvPr>
              <p14:cNvContentPartPr/>
              <p14:nvPr/>
            </p14:nvContentPartPr>
            <p14:xfrm>
              <a:off x="6968269" y="952148"/>
              <a:ext cx="3948480" cy="182160"/>
            </p14:xfrm>
          </p:contentPart>
        </mc:Choice>
        <mc:Fallback xmlns="">
          <p:pic>
            <p:nvPicPr>
              <p:cNvPr id="6" name="Encre 5">
                <a:extLst>
                  <a:ext uri="{FF2B5EF4-FFF2-40B4-BE49-F238E27FC236}">
                    <a16:creationId xmlns:a16="http://schemas.microsoft.com/office/drawing/2014/main" id="{A5B6FFE9-E243-5C87-C818-02D8B36A83AB}"/>
                  </a:ext>
                </a:extLst>
              </p:cNvPr>
              <p:cNvPicPr/>
              <p:nvPr/>
            </p:nvPicPr>
            <p:blipFill>
              <a:blip r:embed="rId4"/>
              <a:stretch>
                <a:fillRect/>
              </a:stretch>
            </p:blipFill>
            <p:spPr>
              <a:xfrm>
                <a:off x="6959269" y="943148"/>
                <a:ext cx="3966120" cy="199800"/>
              </a:xfrm>
              <a:prstGeom prst="rect">
                <a:avLst/>
              </a:prstGeom>
            </p:spPr>
          </p:pic>
        </mc:Fallback>
      </mc:AlternateContent>
      <p:grpSp>
        <p:nvGrpSpPr>
          <p:cNvPr id="13" name="Groupe 12">
            <a:extLst>
              <a:ext uri="{FF2B5EF4-FFF2-40B4-BE49-F238E27FC236}">
                <a16:creationId xmlns:a16="http://schemas.microsoft.com/office/drawing/2014/main" id="{909DD02D-04CE-6F59-8C52-62DAF282EA4E}"/>
              </a:ext>
            </a:extLst>
          </p:cNvPr>
          <p:cNvGrpSpPr/>
          <p:nvPr/>
        </p:nvGrpSpPr>
        <p:grpSpPr>
          <a:xfrm>
            <a:off x="6877909" y="964928"/>
            <a:ext cx="4285800" cy="725760"/>
            <a:chOff x="6838090" y="5301751"/>
            <a:chExt cx="4285800" cy="725760"/>
          </a:xfrm>
        </p:grpSpPr>
        <mc:AlternateContent xmlns:mc="http://schemas.openxmlformats.org/markup-compatibility/2006" xmlns:p14="http://schemas.microsoft.com/office/powerpoint/2010/main">
          <mc:Choice Requires="p14">
            <p:contentPart p14:bwMode="auto" r:id="rId5">
              <p14:nvContentPartPr>
                <p14:cNvPr id="14" name="Encre 13">
                  <a:extLst>
                    <a:ext uri="{FF2B5EF4-FFF2-40B4-BE49-F238E27FC236}">
                      <a16:creationId xmlns:a16="http://schemas.microsoft.com/office/drawing/2014/main" id="{970497CF-EE5D-76B4-58CC-0143C6CEDAF2}"/>
                    </a:ext>
                  </a:extLst>
                </p14:cNvPr>
                <p14:cNvContentPartPr/>
                <p14:nvPr/>
              </p14:nvContentPartPr>
              <p14:xfrm>
                <a:off x="6838090" y="5787031"/>
                <a:ext cx="4038840" cy="240480"/>
              </p14:xfrm>
            </p:contentPart>
          </mc:Choice>
          <mc:Fallback xmlns="">
            <p:pic>
              <p:nvPicPr>
                <p:cNvPr id="14" name="Encre 13">
                  <a:extLst>
                    <a:ext uri="{FF2B5EF4-FFF2-40B4-BE49-F238E27FC236}">
                      <a16:creationId xmlns:a16="http://schemas.microsoft.com/office/drawing/2014/main" id="{970497CF-EE5D-76B4-58CC-0143C6CEDAF2}"/>
                    </a:ext>
                  </a:extLst>
                </p:cNvPr>
                <p:cNvPicPr/>
                <p:nvPr/>
              </p:nvPicPr>
              <p:blipFill>
                <a:blip r:embed="rId6"/>
                <a:stretch>
                  <a:fillRect/>
                </a:stretch>
              </p:blipFill>
              <p:spPr>
                <a:xfrm>
                  <a:off x="6829090" y="5778031"/>
                  <a:ext cx="40564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Encre 14">
                  <a:extLst>
                    <a:ext uri="{FF2B5EF4-FFF2-40B4-BE49-F238E27FC236}">
                      <a16:creationId xmlns:a16="http://schemas.microsoft.com/office/drawing/2014/main" id="{59C865FD-5257-0C69-6D7D-24F0756C1C87}"/>
                    </a:ext>
                  </a:extLst>
                </p14:cNvPr>
                <p14:cNvContentPartPr/>
                <p14:nvPr/>
              </p14:nvContentPartPr>
              <p14:xfrm>
                <a:off x="10764970" y="5301751"/>
                <a:ext cx="320400" cy="217080"/>
              </p14:xfrm>
            </p:contentPart>
          </mc:Choice>
          <mc:Fallback xmlns="">
            <p:pic>
              <p:nvPicPr>
                <p:cNvPr id="15" name="Encre 14">
                  <a:extLst>
                    <a:ext uri="{FF2B5EF4-FFF2-40B4-BE49-F238E27FC236}">
                      <a16:creationId xmlns:a16="http://schemas.microsoft.com/office/drawing/2014/main" id="{59C865FD-5257-0C69-6D7D-24F0756C1C87}"/>
                    </a:ext>
                  </a:extLst>
                </p:cNvPr>
                <p:cNvPicPr/>
                <p:nvPr/>
              </p:nvPicPr>
              <p:blipFill>
                <a:blip r:embed="rId8"/>
                <a:stretch>
                  <a:fillRect/>
                </a:stretch>
              </p:blipFill>
              <p:spPr>
                <a:xfrm>
                  <a:off x="10755970" y="5292751"/>
                  <a:ext cx="3380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Encre 15">
                  <a:extLst>
                    <a:ext uri="{FF2B5EF4-FFF2-40B4-BE49-F238E27FC236}">
                      <a16:creationId xmlns:a16="http://schemas.microsoft.com/office/drawing/2014/main" id="{30BC256A-8F35-D278-52AA-D365206B0072}"/>
                    </a:ext>
                  </a:extLst>
                </p14:cNvPr>
                <p14:cNvContentPartPr/>
                <p14:nvPr/>
              </p14:nvContentPartPr>
              <p14:xfrm>
                <a:off x="10773610" y="5382751"/>
                <a:ext cx="48240" cy="420840"/>
              </p14:xfrm>
            </p:contentPart>
          </mc:Choice>
          <mc:Fallback xmlns="">
            <p:pic>
              <p:nvPicPr>
                <p:cNvPr id="16" name="Encre 15">
                  <a:extLst>
                    <a:ext uri="{FF2B5EF4-FFF2-40B4-BE49-F238E27FC236}">
                      <a16:creationId xmlns:a16="http://schemas.microsoft.com/office/drawing/2014/main" id="{30BC256A-8F35-D278-52AA-D365206B0072}"/>
                    </a:ext>
                  </a:extLst>
                </p:cNvPr>
                <p:cNvPicPr/>
                <p:nvPr/>
              </p:nvPicPr>
              <p:blipFill>
                <a:blip r:embed="rId10"/>
                <a:stretch>
                  <a:fillRect/>
                </a:stretch>
              </p:blipFill>
              <p:spPr>
                <a:xfrm>
                  <a:off x="10764970" y="5374111"/>
                  <a:ext cx="6588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Encre 16">
                  <a:extLst>
                    <a:ext uri="{FF2B5EF4-FFF2-40B4-BE49-F238E27FC236}">
                      <a16:creationId xmlns:a16="http://schemas.microsoft.com/office/drawing/2014/main" id="{396C0F95-15E8-85EF-7672-94E2960F5472}"/>
                    </a:ext>
                  </a:extLst>
                </p14:cNvPr>
                <p14:cNvContentPartPr/>
                <p14:nvPr/>
              </p14:nvContentPartPr>
              <p14:xfrm>
                <a:off x="11114890" y="5398591"/>
                <a:ext cx="9000" cy="381240"/>
              </p14:xfrm>
            </p:contentPart>
          </mc:Choice>
          <mc:Fallback xmlns="">
            <p:pic>
              <p:nvPicPr>
                <p:cNvPr id="17" name="Encre 16">
                  <a:extLst>
                    <a:ext uri="{FF2B5EF4-FFF2-40B4-BE49-F238E27FC236}">
                      <a16:creationId xmlns:a16="http://schemas.microsoft.com/office/drawing/2014/main" id="{396C0F95-15E8-85EF-7672-94E2960F5472}"/>
                    </a:ext>
                  </a:extLst>
                </p:cNvPr>
                <p:cNvPicPr/>
                <p:nvPr/>
              </p:nvPicPr>
              <p:blipFill>
                <a:blip r:embed="rId12"/>
                <a:stretch>
                  <a:fillRect/>
                </a:stretch>
              </p:blipFill>
              <p:spPr>
                <a:xfrm>
                  <a:off x="11106250" y="5389951"/>
                  <a:ext cx="2664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Encre 17">
                  <a:extLst>
                    <a:ext uri="{FF2B5EF4-FFF2-40B4-BE49-F238E27FC236}">
                      <a16:creationId xmlns:a16="http://schemas.microsoft.com/office/drawing/2014/main" id="{155A9B52-D806-A1B0-5ABD-0EE4CB701274}"/>
                    </a:ext>
                  </a:extLst>
                </p14:cNvPr>
                <p14:cNvContentPartPr/>
                <p14:nvPr/>
              </p14:nvContentPartPr>
              <p14:xfrm>
                <a:off x="10829770" y="5725831"/>
                <a:ext cx="287280" cy="71640"/>
              </p14:xfrm>
            </p:contentPart>
          </mc:Choice>
          <mc:Fallback xmlns="">
            <p:pic>
              <p:nvPicPr>
                <p:cNvPr id="18" name="Encre 17">
                  <a:extLst>
                    <a:ext uri="{FF2B5EF4-FFF2-40B4-BE49-F238E27FC236}">
                      <a16:creationId xmlns:a16="http://schemas.microsoft.com/office/drawing/2014/main" id="{155A9B52-D806-A1B0-5ABD-0EE4CB701274}"/>
                    </a:ext>
                  </a:extLst>
                </p:cNvPr>
                <p:cNvPicPr/>
                <p:nvPr/>
              </p:nvPicPr>
              <p:blipFill>
                <a:blip r:embed="rId14"/>
                <a:stretch>
                  <a:fillRect/>
                </a:stretch>
              </p:blipFill>
              <p:spPr>
                <a:xfrm>
                  <a:off x="10820770" y="5717191"/>
                  <a:ext cx="304920" cy="89280"/>
                </a:xfrm>
                <a:prstGeom prst="rect">
                  <a:avLst/>
                </a:prstGeom>
              </p:spPr>
            </p:pic>
          </mc:Fallback>
        </mc:AlternateContent>
      </p:grpSp>
    </p:spTree>
    <p:extLst>
      <p:ext uri="{BB962C8B-B14F-4D97-AF65-F5344CB8AC3E}">
        <p14:creationId xmlns:p14="http://schemas.microsoft.com/office/powerpoint/2010/main" val="29746105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11D452-A5B7-6813-2AEA-3E411A3AEE2D}"/>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89463130-B750-0AAA-2A17-7557E6918AD4}"/>
              </a:ext>
            </a:extLst>
          </p:cNvPr>
          <p:cNvSpPr>
            <a:spLocks noGrp="1"/>
          </p:cNvSpPr>
          <p:nvPr>
            <p:ph type="ftr" sz="quarter" idx="11"/>
          </p:nvPr>
        </p:nvSpPr>
        <p:spPr/>
        <p:txBody>
          <a:bodyPr/>
          <a:lstStyle/>
          <a:p>
            <a:r>
              <a:rPr lang="fr-FR"/>
              <a:t>Energie où allons-nous ? Quelques repères- Bernard Maillard  Dompierre sur mer 4 mars 2025</a:t>
            </a:r>
          </a:p>
        </p:txBody>
      </p:sp>
      <p:sp>
        <p:nvSpPr>
          <p:cNvPr id="4" name="Espace réservé du numéro de diapositive 3">
            <a:extLst>
              <a:ext uri="{FF2B5EF4-FFF2-40B4-BE49-F238E27FC236}">
                <a16:creationId xmlns:a16="http://schemas.microsoft.com/office/drawing/2014/main" id="{78A89AB2-4A90-0B12-89DA-BFA0D0097232}"/>
              </a:ext>
            </a:extLst>
          </p:cNvPr>
          <p:cNvSpPr>
            <a:spLocks noGrp="1"/>
          </p:cNvSpPr>
          <p:nvPr>
            <p:ph type="sldNum" sz="quarter" idx="12"/>
          </p:nvPr>
        </p:nvSpPr>
        <p:spPr/>
        <p:txBody>
          <a:bodyPr/>
          <a:lstStyle/>
          <a:p>
            <a:fld id="{9A86E08E-19EC-4789-9467-2A396B824AFC}" type="slidenum">
              <a:rPr lang="fr-FR" smtClean="0"/>
              <a:t>46</a:t>
            </a:fld>
            <a:endParaRPr lang="fr-FR"/>
          </a:p>
        </p:txBody>
      </p:sp>
      <p:pic>
        <p:nvPicPr>
          <p:cNvPr id="9" name="Image 8">
            <a:extLst>
              <a:ext uri="{FF2B5EF4-FFF2-40B4-BE49-F238E27FC236}">
                <a16:creationId xmlns:a16="http://schemas.microsoft.com/office/drawing/2014/main" id="{5C393E0A-3E67-FD2C-E8F0-BAF3841D7428}"/>
              </a:ext>
            </a:extLst>
          </p:cNvPr>
          <p:cNvPicPr>
            <a:picLocks noChangeAspect="1"/>
          </p:cNvPicPr>
          <p:nvPr/>
        </p:nvPicPr>
        <p:blipFill>
          <a:blip r:embed="rId2"/>
          <a:srcRect l="-1053" t="12570" r="1053" b="5324"/>
          <a:stretch/>
        </p:blipFill>
        <p:spPr>
          <a:xfrm>
            <a:off x="-152400" y="304799"/>
            <a:ext cx="12192000" cy="5630779"/>
          </a:xfrm>
          <a:prstGeom prst="rect">
            <a:avLst/>
          </a:prstGeom>
        </p:spPr>
      </p:pic>
      <p:pic>
        <p:nvPicPr>
          <p:cNvPr id="11" name="Image 10">
            <a:extLst>
              <a:ext uri="{FF2B5EF4-FFF2-40B4-BE49-F238E27FC236}">
                <a16:creationId xmlns:a16="http://schemas.microsoft.com/office/drawing/2014/main" id="{7B6996E8-DA30-39AA-2820-36C2413CCC7E}"/>
              </a:ext>
            </a:extLst>
          </p:cNvPr>
          <p:cNvPicPr>
            <a:picLocks noChangeAspect="1"/>
          </p:cNvPicPr>
          <p:nvPr/>
        </p:nvPicPr>
        <p:blipFill>
          <a:blip r:embed="rId2"/>
          <a:stretch>
            <a:fillRect/>
          </a:stretch>
        </p:blipFill>
        <p:spPr>
          <a:xfrm>
            <a:off x="-24063" y="0"/>
            <a:ext cx="12192000" cy="6858000"/>
          </a:xfrm>
          <a:prstGeom prst="rect">
            <a:avLst/>
          </a:prstGeom>
        </p:spPr>
      </p:pic>
    </p:spTree>
    <p:extLst>
      <p:ext uri="{BB962C8B-B14F-4D97-AF65-F5344CB8AC3E}">
        <p14:creationId xmlns:p14="http://schemas.microsoft.com/office/powerpoint/2010/main" val="2819293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D9D70-647F-8001-E5CD-A1F3AF5256BE}"/>
              </a:ext>
            </a:extLst>
          </p:cNvPr>
          <p:cNvSpPr>
            <a:spLocks noGrp="1"/>
          </p:cNvSpPr>
          <p:nvPr>
            <p:ph type="title"/>
          </p:nvPr>
        </p:nvSpPr>
        <p:spPr/>
        <p:txBody>
          <a:bodyPr/>
          <a:lstStyle/>
          <a:p>
            <a:r>
              <a:rPr lang="fr-FR" b="1" dirty="0"/>
              <a:t>Quels scénarios demain? </a:t>
            </a:r>
          </a:p>
        </p:txBody>
      </p:sp>
      <p:graphicFrame>
        <p:nvGraphicFramePr>
          <p:cNvPr id="6" name="Espace réservé du contenu 5">
            <a:extLst>
              <a:ext uri="{FF2B5EF4-FFF2-40B4-BE49-F238E27FC236}">
                <a16:creationId xmlns:a16="http://schemas.microsoft.com/office/drawing/2014/main" id="{115777E4-7F0D-5736-7070-1E04B7627CAB}"/>
              </a:ext>
            </a:extLst>
          </p:cNvPr>
          <p:cNvGraphicFramePr>
            <a:graphicFrameLocks noGrp="1"/>
          </p:cNvGraphicFramePr>
          <p:nvPr>
            <p:ph idx="1"/>
            <p:extLst>
              <p:ext uri="{D42A27DB-BD31-4B8C-83A1-F6EECF244321}">
                <p14:modId xmlns:p14="http://schemas.microsoft.com/office/powerpoint/2010/main" val="15620870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0EA5BD51-5BE2-4D88-0A81-C54C1FDA89D5}"/>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02C71BEB-1069-1452-E120-65C8D30856D9}"/>
              </a:ext>
            </a:extLst>
          </p:cNvPr>
          <p:cNvSpPr>
            <a:spLocks noGrp="1"/>
          </p:cNvSpPr>
          <p:nvPr>
            <p:ph type="sldNum" sz="quarter" idx="12"/>
          </p:nvPr>
        </p:nvSpPr>
        <p:spPr/>
        <p:txBody>
          <a:bodyPr/>
          <a:lstStyle/>
          <a:p>
            <a:fld id="{7B9F1D57-3A7C-4A8D-B507-8F47418E382B}" type="slidenum">
              <a:rPr lang="fr-FR" smtClean="0"/>
              <a:t>47</a:t>
            </a:fld>
            <a:endParaRPr lang="fr-FR"/>
          </a:p>
        </p:txBody>
      </p:sp>
      <p:graphicFrame>
        <p:nvGraphicFramePr>
          <p:cNvPr id="7" name="Diagramme 6">
            <a:extLst>
              <a:ext uri="{FF2B5EF4-FFF2-40B4-BE49-F238E27FC236}">
                <a16:creationId xmlns:a16="http://schemas.microsoft.com/office/drawing/2014/main" id="{83AA4D7D-95D3-5D10-A32F-9779E30F4DB7}"/>
              </a:ext>
            </a:extLst>
          </p:cNvPr>
          <p:cNvGraphicFramePr/>
          <p:nvPr>
            <p:extLst>
              <p:ext uri="{D42A27DB-BD31-4B8C-83A1-F6EECF244321}">
                <p14:modId xmlns:p14="http://schemas.microsoft.com/office/powerpoint/2010/main" val="2166798251"/>
              </p:ext>
            </p:extLst>
          </p:nvPr>
        </p:nvGraphicFramePr>
        <p:xfrm>
          <a:off x="2630516" y="-336051"/>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ZoneTexte 7">
            <a:extLst>
              <a:ext uri="{FF2B5EF4-FFF2-40B4-BE49-F238E27FC236}">
                <a16:creationId xmlns:a16="http://schemas.microsoft.com/office/drawing/2014/main" id="{1DAFAB7D-6F15-514B-A3BA-3BBC154E5CA4}"/>
              </a:ext>
            </a:extLst>
          </p:cNvPr>
          <p:cNvSpPr txBox="1"/>
          <p:nvPr/>
        </p:nvSpPr>
        <p:spPr>
          <a:xfrm>
            <a:off x="5889785" y="4060130"/>
            <a:ext cx="6661047" cy="1569660"/>
          </a:xfrm>
          <a:prstGeom prst="rect">
            <a:avLst/>
          </a:prstGeom>
          <a:noFill/>
        </p:spPr>
        <p:txBody>
          <a:bodyPr wrap="square" rtlCol="0">
            <a:spAutoFit/>
          </a:bodyPr>
          <a:lstStyle/>
          <a:p>
            <a:r>
              <a:rPr lang="fr-FR" sz="3200" b="1" dirty="0"/>
              <a:t>Ou REPRISE EN MAIN</a:t>
            </a:r>
            <a:endParaRPr lang="fr-FR" sz="3200" dirty="0"/>
          </a:p>
          <a:p>
            <a:r>
              <a:rPr lang="fr-FR" sz="3200" dirty="0"/>
              <a:t>Gouvernance publique, Performance industrielle, innovation… </a:t>
            </a:r>
          </a:p>
        </p:txBody>
      </p:sp>
    </p:spTree>
    <p:extLst>
      <p:ext uri="{BB962C8B-B14F-4D97-AF65-F5344CB8AC3E}">
        <p14:creationId xmlns:p14="http://schemas.microsoft.com/office/powerpoint/2010/main" val="33493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C0FAB-1482-8EB8-6BB1-3B9D32E19238}"/>
              </a:ext>
            </a:extLst>
          </p:cNvPr>
          <p:cNvSpPr>
            <a:spLocks noGrp="1"/>
          </p:cNvSpPr>
          <p:nvPr>
            <p:ph type="title"/>
          </p:nvPr>
        </p:nvSpPr>
        <p:spPr/>
        <p:txBody>
          <a:bodyPr/>
          <a:lstStyle/>
          <a:p>
            <a:r>
              <a:rPr lang="fr-FR" b="1" dirty="0"/>
              <a:t>Pistes prioritaires d’action</a:t>
            </a:r>
          </a:p>
        </p:txBody>
      </p:sp>
      <p:graphicFrame>
        <p:nvGraphicFramePr>
          <p:cNvPr id="6" name="Espace réservé du contenu 5">
            <a:extLst>
              <a:ext uri="{FF2B5EF4-FFF2-40B4-BE49-F238E27FC236}">
                <a16:creationId xmlns:a16="http://schemas.microsoft.com/office/drawing/2014/main" id="{30557252-17A3-8DEC-683C-884BB16D1D78}"/>
              </a:ext>
            </a:extLst>
          </p:cNvPr>
          <p:cNvGraphicFramePr>
            <a:graphicFrameLocks noGrp="1"/>
          </p:cNvGraphicFramePr>
          <p:nvPr>
            <p:ph idx="1"/>
            <p:extLst>
              <p:ext uri="{D42A27DB-BD31-4B8C-83A1-F6EECF244321}">
                <p14:modId xmlns:p14="http://schemas.microsoft.com/office/powerpoint/2010/main" val="34235184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6B51ECD3-2F9D-0A4A-A08A-795925C11EC1}"/>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C1928717-FE34-6688-0933-0A50236BBC6E}"/>
              </a:ext>
            </a:extLst>
          </p:cNvPr>
          <p:cNvSpPr>
            <a:spLocks noGrp="1"/>
          </p:cNvSpPr>
          <p:nvPr>
            <p:ph type="sldNum" sz="quarter" idx="12"/>
          </p:nvPr>
        </p:nvSpPr>
        <p:spPr/>
        <p:txBody>
          <a:bodyPr/>
          <a:lstStyle/>
          <a:p>
            <a:fld id="{7B9F1D57-3A7C-4A8D-B507-8F47418E382B}" type="slidenum">
              <a:rPr lang="fr-FR" smtClean="0"/>
              <a:t>48</a:t>
            </a:fld>
            <a:endParaRPr lang="fr-FR"/>
          </a:p>
        </p:txBody>
      </p:sp>
    </p:spTree>
    <p:extLst>
      <p:ext uri="{BB962C8B-B14F-4D97-AF65-F5344CB8AC3E}">
        <p14:creationId xmlns:p14="http://schemas.microsoft.com/office/powerpoint/2010/main" val="3479317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C56D9-A533-14B6-6197-67B5B558FF0E}"/>
              </a:ext>
            </a:extLst>
          </p:cNvPr>
          <p:cNvSpPr>
            <a:spLocks noGrp="1"/>
          </p:cNvSpPr>
          <p:nvPr>
            <p:ph type="title"/>
          </p:nvPr>
        </p:nvSpPr>
        <p:spPr/>
        <p:txBody>
          <a:bodyPr/>
          <a:lstStyle/>
          <a:p>
            <a:r>
              <a:rPr lang="fr-FR" dirty="0"/>
              <a:t>Pour retrouver les données sources</a:t>
            </a:r>
          </a:p>
        </p:txBody>
      </p:sp>
      <p:sp>
        <p:nvSpPr>
          <p:cNvPr id="3" name="Espace réservé du contenu 2">
            <a:extLst>
              <a:ext uri="{FF2B5EF4-FFF2-40B4-BE49-F238E27FC236}">
                <a16:creationId xmlns:a16="http://schemas.microsoft.com/office/drawing/2014/main" id="{41592112-7841-5B79-F20F-19629B38F95F}"/>
              </a:ext>
            </a:extLst>
          </p:cNvPr>
          <p:cNvSpPr>
            <a:spLocks noGrp="1"/>
          </p:cNvSpPr>
          <p:nvPr>
            <p:ph idx="1"/>
          </p:nvPr>
        </p:nvSpPr>
        <p:spPr/>
        <p:txBody>
          <a:bodyPr>
            <a:normAutofit lnSpcReduction="10000"/>
          </a:bodyPr>
          <a:lstStyle/>
          <a:p>
            <a:pPr algn="just">
              <a:lnSpc>
                <a:spcPct val="107000"/>
              </a:lnSpc>
              <a:spcAft>
                <a:spcPts val="800"/>
              </a:spcAft>
            </a:pPr>
            <a:r>
              <a:rPr lang="fr-FR" sz="3600" i="1" dirty="0">
                <a:effectLst/>
                <a:latin typeface="Times New Roman" panose="02020603050405020304" pitchFamily="18" charset="0"/>
                <a:ea typeface="Calibri" panose="020F0502020204030204" pitchFamily="34" charset="0"/>
                <a:cs typeface="Times New Roman" panose="02020603050405020304" pitchFamily="18" charset="0"/>
              </a:rPr>
              <a:t>Pour retrouver les données clés de référence actualisées</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https://sevedatome.fr/</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i="1" dirty="0">
                <a:latin typeface="Times New Roman" panose="02020603050405020304" pitchFamily="18" charset="0"/>
                <a:ea typeface="Calibri" panose="020F0502020204030204" pitchFamily="34" charset="0"/>
                <a:cs typeface="Times New Roman" panose="02020603050405020304" pitchFamily="18" charset="0"/>
              </a:rPr>
              <a:t>E</a:t>
            </a:r>
            <a:r>
              <a:rPr lang="fr-FR" sz="3600" i="1" dirty="0">
                <a:effectLst/>
                <a:latin typeface="Times New Roman" panose="02020603050405020304" pitchFamily="18" charset="0"/>
                <a:ea typeface="Calibri" panose="020F0502020204030204" pitchFamily="34" charset="0"/>
                <a:cs typeface="Times New Roman" panose="02020603050405020304" pitchFamily="18" charset="0"/>
              </a:rPr>
              <a:t>t commentaires sur l’actualité dans mon journal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https://malicorne.over-blog.com/tag/energie/</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pied de page 3">
            <a:extLst>
              <a:ext uri="{FF2B5EF4-FFF2-40B4-BE49-F238E27FC236}">
                <a16:creationId xmlns:a16="http://schemas.microsoft.com/office/drawing/2014/main" id="{A62A8F04-898E-1FE4-8CA0-733EB861FEF3}"/>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9B259FFF-352A-D912-BEBC-DB0665A2F26C}"/>
              </a:ext>
            </a:extLst>
          </p:cNvPr>
          <p:cNvSpPr>
            <a:spLocks noGrp="1"/>
          </p:cNvSpPr>
          <p:nvPr>
            <p:ph type="sldNum" sz="quarter" idx="12"/>
          </p:nvPr>
        </p:nvSpPr>
        <p:spPr/>
        <p:txBody>
          <a:bodyPr/>
          <a:lstStyle/>
          <a:p>
            <a:fld id="{7B9F1D57-3A7C-4A8D-B507-8F47418E382B}" type="slidenum">
              <a:rPr lang="fr-FR" smtClean="0"/>
              <a:t>49</a:t>
            </a:fld>
            <a:endParaRPr lang="fr-FR"/>
          </a:p>
        </p:txBody>
      </p:sp>
      <p:pic>
        <p:nvPicPr>
          <p:cNvPr id="7" name="Image 6">
            <a:extLst>
              <a:ext uri="{FF2B5EF4-FFF2-40B4-BE49-F238E27FC236}">
                <a16:creationId xmlns:a16="http://schemas.microsoft.com/office/drawing/2014/main" id="{BB62B8B3-F4DF-897F-7073-19BE2E303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662" y="2472896"/>
            <a:ext cx="2127938" cy="2127938"/>
          </a:xfrm>
          <a:prstGeom prst="rect">
            <a:avLst/>
          </a:prstGeom>
        </p:spPr>
      </p:pic>
    </p:spTree>
    <p:extLst>
      <p:ext uri="{BB962C8B-B14F-4D97-AF65-F5344CB8AC3E}">
        <p14:creationId xmlns:p14="http://schemas.microsoft.com/office/powerpoint/2010/main" val="220354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9C77E5-8F75-59E3-880B-084393F4C832}"/>
              </a:ext>
            </a:extLst>
          </p:cNvPr>
          <p:cNvSpPr>
            <a:spLocks noGrp="1"/>
          </p:cNvSpPr>
          <p:nvPr>
            <p:ph type="title"/>
          </p:nvPr>
        </p:nvSpPr>
        <p:spPr/>
        <p:txBody>
          <a:bodyPr>
            <a:normAutofit fontScale="90000"/>
          </a:bodyPr>
          <a:lstStyle/>
          <a:p>
            <a:r>
              <a:rPr lang="fr-FR" sz="3600" b="1" dirty="0"/>
              <a:t>Décroissance incontrôlée puis reprise en France en 2024 ?</a:t>
            </a:r>
            <a:br>
              <a:rPr lang="fr-FR" sz="3600" b="1" dirty="0"/>
            </a:br>
            <a:r>
              <a:rPr lang="fr-FR" sz="3200" b="1" dirty="0"/>
              <a:t>1TWh =</a:t>
            </a:r>
            <a:r>
              <a:rPr lang="fr-FR" b="1" dirty="0"/>
              <a:t> </a:t>
            </a:r>
            <a:r>
              <a:rPr lang="fr-FR" sz="3200" b="1" dirty="0" err="1"/>
              <a:t>TeraWattheure</a:t>
            </a:r>
            <a:r>
              <a:rPr lang="fr-FR" sz="3200" b="1" dirty="0"/>
              <a:t> = 1 milliard de kWh = 1 million de MWh</a:t>
            </a:r>
          </a:p>
        </p:txBody>
      </p:sp>
      <p:sp>
        <p:nvSpPr>
          <p:cNvPr id="4" name="Espace réservé du pied de page 3">
            <a:extLst>
              <a:ext uri="{FF2B5EF4-FFF2-40B4-BE49-F238E27FC236}">
                <a16:creationId xmlns:a16="http://schemas.microsoft.com/office/drawing/2014/main" id="{F47D9A30-92B2-9D87-6F1E-AE51554BC9F8}"/>
              </a:ext>
            </a:extLst>
          </p:cNvPr>
          <p:cNvSpPr>
            <a:spLocks noGrp="1"/>
          </p:cNvSpPr>
          <p:nvPr>
            <p:ph type="ftr" sz="quarter" idx="11"/>
          </p:nvPr>
        </p:nvSpPr>
        <p:spPr/>
        <p:txBody>
          <a:bodyPr/>
          <a:lstStyle/>
          <a:p>
            <a:r>
              <a:rPr lang="fr-FR" dirty="0"/>
              <a:t>Energie où allons-nous ? Quelques repères- Bernard Maillard  Dompierre sur mer 4 mars 2025</a:t>
            </a:r>
          </a:p>
        </p:txBody>
      </p:sp>
      <p:sp>
        <p:nvSpPr>
          <p:cNvPr id="5" name="Espace réservé du numéro de diapositive 4">
            <a:extLst>
              <a:ext uri="{FF2B5EF4-FFF2-40B4-BE49-F238E27FC236}">
                <a16:creationId xmlns:a16="http://schemas.microsoft.com/office/drawing/2014/main" id="{59221BDF-BCC8-9ADF-EAD0-17EE91CA7CF9}"/>
              </a:ext>
            </a:extLst>
          </p:cNvPr>
          <p:cNvSpPr>
            <a:spLocks noGrp="1"/>
          </p:cNvSpPr>
          <p:nvPr>
            <p:ph type="sldNum" sz="quarter" idx="12"/>
          </p:nvPr>
        </p:nvSpPr>
        <p:spPr>
          <a:xfrm>
            <a:off x="8127559" y="6263528"/>
            <a:ext cx="2743200" cy="365125"/>
          </a:xfrm>
        </p:spPr>
        <p:txBody>
          <a:bodyPr/>
          <a:lstStyle/>
          <a:p>
            <a:fld id="{7B9F1D57-3A7C-4A8D-B507-8F47418E382B}" type="slidenum">
              <a:rPr lang="fr-FR" smtClean="0"/>
              <a:t>5</a:t>
            </a:fld>
            <a:endParaRPr lang="fr-FR" dirty="0"/>
          </a:p>
        </p:txBody>
      </p:sp>
      <p:sp>
        <p:nvSpPr>
          <p:cNvPr id="3" name="ZoneTexte 2">
            <a:extLst>
              <a:ext uri="{FF2B5EF4-FFF2-40B4-BE49-F238E27FC236}">
                <a16:creationId xmlns:a16="http://schemas.microsoft.com/office/drawing/2014/main" id="{A35D97B0-EBB3-4AB0-B693-385F74797EAB}"/>
              </a:ext>
            </a:extLst>
          </p:cNvPr>
          <p:cNvSpPr txBox="1"/>
          <p:nvPr/>
        </p:nvSpPr>
        <p:spPr>
          <a:xfrm>
            <a:off x="8964827" y="1674339"/>
            <a:ext cx="2548635" cy="2062103"/>
          </a:xfrm>
          <a:prstGeom prst="rect">
            <a:avLst/>
          </a:prstGeom>
          <a:noFill/>
        </p:spPr>
        <p:txBody>
          <a:bodyPr wrap="square" rtlCol="0">
            <a:spAutoFit/>
          </a:bodyPr>
          <a:lstStyle/>
          <a:p>
            <a:r>
              <a:rPr lang="fr-FR" sz="3200" b="1" dirty="0">
                <a:highlight>
                  <a:srgbClr val="FFFF00"/>
                </a:highlight>
              </a:rPr>
              <a:t>6,5 MWh par habitant et par an en 2024</a:t>
            </a:r>
          </a:p>
        </p:txBody>
      </p:sp>
      <p:sp>
        <p:nvSpPr>
          <p:cNvPr id="6" name="ZoneTexte 5">
            <a:extLst>
              <a:ext uri="{FF2B5EF4-FFF2-40B4-BE49-F238E27FC236}">
                <a16:creationId xmlns:a16="http://schemas.microsoft.com/office/drawing/2014/main" id="{F1C5DE17-83A8-9BAC-1D10-F35E04B71318}"/>
              </a:ext>
            </a:extLst>
          </p:cNvPr>
          <p:cNvSpPr txBox="1"/>
          <p:nvPr/>
        </p:nvSpPr>
        <p:spPr>
          <a:xfrm>
            <a:off x="8931473" y="3784509"/>
            <a:ext cx="3161098" cy="2985433"/>
          </a:xfrm>
          <a:prstGeom prst="rect">
            <a:avLst/>
          </a:prstGeom>
          <a:noFill/>
        </p:spPr>
        <p:txBody>
          <a:bodyPr wrap="square" rtlCol="0">
            <a:spAutoFit/>
          </a:bodyPr>
          <a:lstStyle/>
          <a:p>
            <a:r>
              <a:rPr lang="fr-FR" sz="2800" b="1" dirty="0">
                <a:solidFill>
                  <a:srgbClr val="FF0000"/>
                </a:solidFill>
              </a:rPr>
              <a:t>449,2 TWh en 2024</a:t>
            </a:r>
          </a:p>
          <a:p>
            <a:r>
              <a:rPr lang="fr-FR" sz="2000" b="1" dirty="0">
                <a:solidFill>
                  <a:srgbClr val="FF0000"/>
                </a:solidFill>
              </a:rPr>
              <a:t> = + 0,7 % par rapport à 2023</a:t>
            </a:r>
          </a:p>
          <a:p>
            <a:r>
              <a:rPr lang="fr-FR" sz="4000" b="1" dirty="0">
                <a:highlight>
                  <a:srgbClr val="FFFF00"/>
                </a:highlight>
              </a:rPr>
              <a:t>Recul 20 ans</a:t>
            </a:r>
          </a:p>
          <a:p>
            <a:r>
              <a:rPr lang="fr-FR" sz="4000" b="1" dirty="0">
                <a:highlight>
                  <a:srgbClr val="FFFF00"/>
                </a:highlight>
              </a:rPr>
              <a:t> en arrière ???</a:t>
            </a:r>
          </a:p>
        </p:txBody>
      </p:sp>
      <p:cxnSp>
        <p:nvCxnSpPr>
          <p:cNvPr id="9" name="Connecteur droit avec flèche 8">
            <a:extLst>
              <a:ext uri="{FF2B5EF4-FFF2-40B4-BE49-F238E27FC236}">
                <a16:creationId xmlns:a16="http://schemas.microsoft.com/office/drawing/2014/main" id="{577EC8F4-FACE-8E0F-281F-8DF10D3A7361}"/>
              </a:ext>
            </a:extLst>
          </p:cNvPr>
          <p:cNvCxnSpPr>
            <a:cxnSpLocks/>
          </p:cNvCxnSpPr>
          <p:nvPr/>
        </p:nvCxnSpPr>
        <p:spPr>
          <a:xfrm>
            <a:off x="8256373" y="3967263"/>
            <a:ext cx="708454" cy="2627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9989B844-E8B2-1749-F3C3-DE0D20FB6734}"/>
              </a:ext>
            </a:extLst>
          </p:cNvPr>
          <p:cNvCxnSpPr/>
          <p:nvPr/>
        </p:nvCxnSpPr>
        <p:spPr>
          <a:xfrm>
            <a:off x="2752542" y="4460852"/>
            <a:ext cx="6400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Espace réservé du contenu 12">
            <a:extLst>
              <a:ext uri="{FF2B5EF4-FFF2-40B4-BE49-F238E27FC236}">
                <a16:creationId xmlns:a16="http://schemas.microsoft.com/office/drawing/2014/main" id="{B93AB2BD-D3FF-891E-4AE8-58FACBFA9D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6688" y="2093219"/>
            <a:ext cx="8131431" cy="4351338"/>
          </a:xfrm>
        </p:spPr>
      </p:pic>
      <p:cxnSp>
        <p:nvCxnSpPr>
          <p:cNvPr id="8" name="Connecteur droit avec flèche 7">
            <a:extLst>
              <a:ext uri="{FF2B5EF4-FFF2-40B4-BE49-F238E27FC236}">
                <a16:creationId xmlns:a16="http://schemas.microsoft.com/office/drawing/2014/main" id="{F89F8CCF-734C-07E5-49B8-497F1C2F8F09}"/>
              </a:ext>
            </a:extLst>
          </p:cNvPr>
          <p:cNvCxnSpPr>
            <a:cxnSpLocks/>
          </p:cNvCxnSpPr>
          <p:nvPr/>
        </p:nvCxnSpPr>
        <p:spPr>
          <a:xfrm flipH="1">
            <a:off x="2048647" y="4390122"/>
            <a:ext cx="50168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C3131D8E-738F-5CD7-C468-F8F227A52059}"/>
              </a:ext>
            </a:extLst>
          </p:cNvPr>
          <p:cNvSpPr/>
          <p:nvPr/>
        </p:nvSpPr>
        <p:spPr>
          <a:xfrm>
            <a:off x="8658526" y="4151144"/>
            <a:ext cx="284030" cy="30970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1" name="Connecteur droit avec flèche 10">
            <a:extLst>
              <a:ext uri="{FF2B5EF4-FFF2-40B4-BE49-F238E27FC236}">
                <a16:creationId xmlns:a16="http://schemas.microsoft.com/office/drawing/2014/main" id="{39833840-A368-BD9F-0617-E3084C0F19C4}"/>
              </a:ext>
            </a:extLst>
          </p:cNvPr>
          <p:cNvCxnSpPr>
            <a:cxnSpLocks/>
          </p:cNvCxnSpPr>
          <p:nvPr/>
        </p:nvCxnSpPr>
        <p:spPr>
          <a:xfrm flipV="1">
            <a:off x="8029748" y="4287646"/>
            <a:ext cx="529366" cy="10247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702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8D6CB-4524-3EC6-6933-5874FF15A5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A26EBF-ADD2-8E46-888B-DA649808C2FB}"/>
              </a:ext>
            </a:extLst>
          </p:cNvPr>
          <p:cNvSpPr>
            <a:spLocks noGrp="1"/>
          </p:cNvSpPr>
          <p:nvPr>
            <p:ph type="title"/>
          </p:nvPr>
        </p:nvSpPr>
        <p:spPr/>
        <p:txBody>
          <a:bodyPr/>
          <a:lstStyle/>
          <a:p>
            <a:r>
              <a:rPr lang="fr-FR" b="1" dirty="0"/>
              <a:t>Equilibre Demande et Production  d’électricité </a:t>
            </a:r>
          </a:p>
        </p:txBody>
      </p:sp>
      <p:sp>
        <p:nvSpPr>
          <p:cNvPr id="3" name="Espace réservé du contenu 2">
            <a:extLst>
              <a:ext uri="{FF2B5EF4-FFF2-40B4-BE49-F238E27FC236}">
                <a16:creationId xmlns:a16="http://schemas.microsoft.com/office/drawing/2014/main" id="{AE0EBE50-60DD-0B03-94E2-0317152FFCE9}"/>
              </a:ext>
            </a:extLst>
          </p:cNvPr>
          <p:cNvSpPr>
            <a:spLocks noGrp="1"/>
          </p:cNvSpPr>
          <p:nvPr>
            <p:ph idx="1"/>
          </p:nvPr>
        </p:nvSpPr>
        <p:spPr>
          <a:xfrm>
            <a:off x="1283677" y="1591163"/>
            <a:ext cx="10515600" cy="4351338"/>
          </a:xfrm>
        </p:spPr>
        <p:txBody>
          <a:bodyPr>
            <a:normAutofit fontScale="92500" lnSpcReduction="20000"/>
          </a:bodyPr>
          <a:lstStyle/>
          <a:p>
            <a:r>
              <a:rPr lang="fr-FR" dirty="0"/>
              <a:t>Pour répondre aux besoins, à la demande, à la courbe de consommation</a:t>
            </a:r>
            <a:endParaRPr lang="fr-FR" b="1" dirty="0">
              <a:highlight>
                <a:srgbClr val="FFFF00"/>
              </a:highlight>
            </a:endParaRPr>
          </a:p>
          <a:p>
            <a:pPr lvl="1" algn="ctr"/>
            <a:r>
              <a:rPr lang="fr-FR" sz="1800" dirty="0">
                <a:hlinkClick r:id="rId3"/>
              </a:rPr>
              <a:t>https://www.rte-france.com/eco2mix/la-consommation-delectricite-en-france</a:t>
            </a:r>
            <a:endParaRPr lang="fr-FR" sz="1800" dirty="0"/>
          </a:p>
          <a:p>
            <a:r>
              <a:rPr lang="fr-FR" dirty="0"/>
              <a:t>À la vitesse de la lumière, comme internet</a:t>
            </a:r>
          </a:p>
          <a:p>
            <a:r>
              <a:rPr lang="fr-FR" dirty="0"/>
              <a:t>Près d’un million d’auto-producteurs en France</a:t>
            </a:r>
          </a:p>
          <a:p>
            <a:r>
              <a:rPr lang="fr-FR" dirty="0"/>
              <a:t>Solidarité de plus en plus étendue par les Interconnexions électriques</a:t>
            </a:r>
          </a:p>
          <a:p>
            <a:r>
              <a:rPr lang="fr-FR" dirty="0"/>
              <a:t>Synchronisation en temps réel et partage de la fréquence du réseau, 50 Hz, de Tunis à </a:t>
            </a:r>
            <a:r>
              <a:rPr lang="fr-FR" dirty="0" err="1"/>
              <a:t>Istambul</a:t>
            </a:r>
            <a:r>
              <a:rPr lang="fr-FR" dirty="0"/>
              <a:t> via Athènes…demain sur tout le pourtour </a:t>
            </a:r>
            <a:r>
              <a:rPr lang="fr-FR" dirty="0" err="1"/>
              <a:t>méditéranéen</a:t>
            </a:r>
            <a:r>
              <a:rPr lang="fr-FR" dirty="0"/>
              <a:t>?</a:t>
            </a:r>
          </a:p>
          <a:p>
            <a:pPr lvl="1"/>
            <a:endParaRPr lang="fr-FR" dirty="0"/>
          </a:p>
          <a:p>
            <a:pPr lvl="1"/>
            <a:r>
              <a:rPr lang="fr-FR" sz="5400" b="1" dirty="0">
                <a:highlight>
                  <a:srgbClr val="FFFF00"/>
                </a:highlight>
              </a:rPr>
              <a:t>Enjeu de l’acceptation et de la pertinence des investissements </a:t>
            </a:r>
          </a:p>
        </p:txBody>
      </p:sp>
      <p:sp>
        <p:nvSpPr>
          <p:cNvPr id="4" name="Espace réservé du pied de page 3">
            <a:extLst>
              <a:ext uri="{FF2B5EF4-FFF2-40B4-BE49-F238E27FC236}">
                <a16:creationId xmlns:a16="http://schemas.microsoft.com/office/drawing/2014/main" id="{B9461775-6CE8-054E-4359-14AC41FDE77F}"/>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9D3B5D68-E8A9-545A-3678-7FC3929059C5}"/>
              </a:ext>
            </a:extLst>
          </p:cNvPr>
          <p:cNvSpPr>
            <a:spLocks noGrp="1"/>
          </p:cNvSpPr>
          <p:nvPr>
            <p:ph type="sldNum" sz="quarter" idx="12"/>
          </p:nvPr>
        </p:nvSpPr>
        <p:spPr/>
        <p:txBody>
          <a:bodyPr/>
          <a:lstStyle/>
          <a:p>
            <a:fld id="{7B9F1D57-3A7C-4A8D-B507-8F47418E382B}" type="slidenum">
              <a:rPr lang="fr-FR" smtClean="0"/>
              <a:t>50</a:t>
            </a:fld>
            <a:endParaRPr lang="fr-FR" dirty="0"/>
          </a:p>
        </p:txBody>
      </p:sp>
      <mc:AlternateContent xmlns:mc="http://schemas.openxmlformats.org/markup-compatibility/2006" xmlns:p14="http://schemas.microsoft.com/office/powerpoint/2010/main">
        <mc:Choice Requires="p14">
          <p:contentPart p14:bwMode="auto" r:id="rId4">
            <p14:nvContentPartPr>
              <p14:cNvPr id="32" name="Encre 31">
                <a:extLst>
                  <a:ext uri="{FF2B5EF4-FFF2-40B4-BE49-F238E27FC236}">
                    <a16:creationId xmlns:a16="http://schemas.microsoft.com/office/drawing/2014/main" id="{4E1BF5BA-D5BC-07F0-E958-D2F36A62B41A}"/>
                  </a:ext>
                </a:extLst>
              </p14:cNvPr>
              <p14:cNvContentPartPr/>
              <p14:nvPr/>
            </p14:nvContentPartPr>
            <p14:xfrm>
              <a:off x="1602200" y="4204825"/>
              <a:ext cx="360" cy="360"/>
            </p14:xfrm>
          </p:contentPart>
        </mc:Choice>
        <mc:Fallback xmlns="">
          <p:pic>
            <p:nvPicPr>
              <p:cNvPr id="32" name="Encre 31">
                <a:extLst>
                  <a:ext uri="{FF2B5EF4-FFF2-40B4-BE49-F238E27FC236}">
                    <a16:creationId xmlns:a16="http://schemas.microsoft.com/office/drawing/2014/main" id="{F8CDE37C-BDFF-F95B-267F-0F85AE7203EA}"/>
                  </a:ext>
                </a:extLst>
              </p:cNvPr>
              <p:cNvPicPr/>
              <p:nvPr/>
            </p:nvPicPr>
            <p:blipFill>
              <a:blip r:embed="rId5"/>
              <a:stretch>
                <a:fillRect/>
              </a:stretch>
            </p:blipFill>
            <p:spPr>
              <a:xfrm>
                <a:off x="1593200" y="4195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Encre 32">
                <a:extLst>
                  <a:ext uri="{FF2B5EF4-FFF2-40B4-BE49-F238E27FC236}">
                    <a16:creationId xmlns:a16="http://schemas.microsoft.com/office/drawing/2014/main" id="{930895BA-03FA-1370-5FA1-75765864B4D3}"/>
                  </a:ext>
                </a:extLst>
              </p14:cNvPr>
              <p14:cNvContentPartPr/>
              <p14:nvPr/>
            </p14:nvContentPartPr>
            <p14:xfrm>
              <a:off x="1649000" y="4274665"/>
              <a:ext cx="360" cy="360"/>
            </p14:xfrm>
          </p:contentPart>
        </mc:Choice>
        <mc:Fallback xmlns="">
          <p:pic>
            <p:nvPicPr>
              <p:cNvPr id="33" name="Encre 32">
                <a:extLst>
                  <a:ext uri="{FF2B5EF4-FFF2-40B4-BE49-F238E27FC236}">
                    <a16:creationId xmlns:a16="http://schemas.microsoft.com/office/drawing/2014/main" id="{DCFC6A58-B05E-94ED-3D9F-722BD93478A4}"/>
                  </a:ext>
                </a:extLst>
              </p:cNvPr>
              <p:cNvPicPr/>
              <p:nvPr/>
            </p:nvPicPr>
            <p:blipFill>
              <a:blip r:embed="rId5"/>
              <a:stretch>
                <a:fillRect/>
              </a:stretch>
            </p:blipFill>
            <p:spPr>
              <a:xfrm>
                <a:off x="1640000" y="4266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Encre 33">
                <a:extLst>
                  <a:ext uri="{FF2B5EF4-FFF2-40B4-BE49-F238E27FC236}">
                    <a16:creationId xmlns:a16="http://schemas.microsoft.com/office/drawing/2014/main" id="{3A71AF3E-5DC7-2126-E8CE-08C09DF31AEA}"/>
                  </a:ext>
                </a:extLst>
              </p14:cNvPr>
              <p14:cNvContentPartPr/>
              <p14:nvPr/>
            </p14:nvContentPartPr>
            <p14:xfrm>
              <a:off x="4259360" y="3751225"/>
              <a:ext cx="8280" cy="360"/>
            </p14:xfrm>
          </p:contentPart>
        </mc:Choice>
        <mc:Fallback xmlns="">
          <p:pic>
            <p:nvPicPr>
              <p:cNvPr id="34" name="Encre 33">
                <a:extLst>
                  <a:ext uri="{FF2B5EF4-FFF2-40B4-BE49-F238E27FC236}">
                    <a16:creationId xmlns:a16="http://schemas.microsoft.com/office/drawing/2014/main" id="{7FBD318E-0B01-63D5-D37D-4BB71FFB6CF9}"/>
                  </a:ext>
                </a:extLst>
              </p:cNvPr>
              <p:cNvPicPr/>
              <p:nvPr/>
            </p:nvPicPr>
            <p:blipFill>
              <a:blip r:embed="rId8"/>
              <a:stretch>
                <a:fillRect/>
              </a:stretch>
            </p:blipFill>
            <p:spPr>
              <a:xfrm>
                <a:off x="4250720" y="3742585"/>
                <a:ext cx="2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Encre 34">
                <a:extLst>
                  <a:ext uri="{FF2B5EF4-FFF2-40B4-BE49-F238E27FC236}">
                    <a16:creationId xmlns:a16="http://schemas.microsoft.com/office/drawing/2014/main" id="{9AE68E0C-60E5-CFC8-B509-94D9C6D625C6}"/>
                  </a:ext>
                </a:extLst>
              </p14:cNvPr>
              <p14:cNvContentPartPr/>
              <p14:nvPr/>
            </p14:nvContentPartPr>
            <p14:xfrm>
              <a:off x="2164880" y="3252625"/>
              <a:ext cx="360" cy="14400"/>
            </p14:xfrm>
          </p:contentPart>
        </mc:Choice>
        <mc:Fallback xmlns="">
          <p:pic>
            <p:nvPicPr>
              <p:cNvPr id="35" name="Encre 34">
                <a:extLst>
                  <a:ext uri="{FF2B5EF4-FFF2-40B4-BE49-F238E27FC236}">
                    <a16:creationId xmlns:a16="http://schemas.microsoft.com/office/drawing/2014/main" id="{4DC02BF4-97CE-9672-FC60-0DCF4FFCA24F}"/>
                  </a:ext>
                </a:extLst>
              </p:cNvPr>
              <p:cNvPicPr/>
              <p:nvPr/>
            </p:nvPicPr>
            <p:blipFill>
              <a:blip r:embed="rId10"/>
              <a:stretch>
                <a:fillRect/>
              </a:stretch>
            </p:blipFill>
            <p:spPr>
              <a:xfrm>
                <a:off x="2155880" y="3243985"/>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Encre 35">
                <a:extLst>
                  <a:ext uri="{FF2B5EF4-FFF2-40B4-BE49-F238E27FC236}">
                    <a16:creationId xmlns:a16="http://schemas.microsoft.com/office/drawing/2014/main" id="{0D4AC220-0B4A-D7BA-477F-AC1EC7D9C5DF}"/>
                  </a:ext>
                </a:extLst>
              </p14:cNvPr>
              <p14:cNvContentPartPr/>
              <p14:nvPr/>
            </p14:nvContentPartPr>
            <p14:xfrm>
              <a:off x="3297800" y="3282505"/>
              <a:ext cx="360" cy="1800"/>
            </p14:xfrm>
          </p:contentPart>
        </mc:Choice>
        <mc:Fallback xmlns="">
          <p:pic>
            <p:nvPicPr>
              <p:cNvPr id="36" name="Encre 35">
                <a:extLst>
                  <a:ext uri="{FF2B5EF4-FFF2-40B4-BE49-F238E27FC236}">
                    <a16:creationId xmlns:a16="http://schemas.microsoft.com/office/drawing/2014/main" id="{6BC60011-3A3F-43CF-51CB-0055E127C08F}"/>
                  </a:ext>
                </a:extLst>
              </p:cNvPr>
              <p:cNvPicPr/>
              <p:nvPr/>
            </p:nvPicPr>
            <p:blipFill>
              <a:blip r:embed="rId12"/>
              <a:stretch>
                <a:fillRect/>
              </a:stretch>
            </p:blipFill>
            <p:spPr>
              <a:xfrm>
                <a:off x="3289160" y="3273505"/>
                <a:ext cx="18000" cy="19440"/>
              </a:xfrm>
              <a:prstGeom prst="rect">
                <a:avLst/>
              </a:prstGeom>
            </p:spPr>
          </p:pic>
        </mc:Fallback>
      </mc:AlternateContent>
    </p:spTree>
    <p:extLst>
      <p:ext uri="{BB962C8B-B14F-4D97-AF65-F5344CB8AC3E}">
        <p14:creationId xmlns:p14="http://schemas.microsoft.com/office/powerpoint/2010/main" val="1493232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D4220-F91E-DC28-1813-D751D4FA4F36}"/>
              </a:ext>
            </a:extLst>
          </p:cNvPr>
          <p:cNvSpPr>
            <a:spLocks noGrp="1"/>
          </p:cNvSpPr>
          <p:nvPr>
            <p:ph type="title"/>
          </p:nvPr>
        </p:nvSpPr>
        <p:spPr/>
        <p:txBody>
          <a:bodyPr/>
          <a:lstStyle/>
          <a:p>
            <a:r>
              <a:rPr lang="fr-FR" b="1" dirty="0"/>
              <a:t>Enjeu de la sûreté nucléaire – compléments 1/2</a:t>
            </a:r>
          </a:p>
        </p:txBody>
      </p:sp>
      <p:sp>
        <p:nvSpPr>
          <p:cNvPr id="3" name="Espace réservé du contenu 2">
            <a:extLst>
              <a:ext uri="{FF2B5EF4-FFF2-40B4-BE49-F238E27FC236}">
                <a16:creationId xmlns:a16="http://schemas.microsoft.com/office/drawing/2014/main" id="{1BBD64AF-5E46-7962-ACF3-D9B9231FA539}"/>
              </a:ext>
            </a:extLst>
          </p:cNvPr>
          <p:cNvSpPr>
            <a:spLocks noGrp="1"/>
          </p:cNvSpPr>
          <p:nvPr>
            <p:ph idx="1"/>
          </p:nvPr>
        </p:nvSpPr>
        <p:spPr>
          <a:xfrm>
            <a:off x="1159476" y="1616164"/>
            <a:ext cx="10515600" cy="4733645"/>
          </a:xfrm>
        </p:spPr>
        <p:txBody>
          <a:bodyPr>
            <a:normAutofit lnSpcReduction="10000"/>
          </a:bodyPr>
          <a:lstStyle/>
          <a:p>
            <a:endParaRPr lang="fr-FR" b="1" dirty="0"/>
          </a:p>
          <a:p>
            <a:r>
              <a:rPr lang="fr-FR" b="1" dirty="0"/>
              <a:t>Triple exigence opérationnelle et concrète:</a:t>
            </a:r>
          </a:p>
          <a:p>
            <a:pPr marL="0" indent="0">
              <a:buNone/>
            </a:pPr>
            <a:endParaRPr lang="fr-FR" b="1" dirty="0"/>
          </a:p>
          <a:p>
            <a:pPr lvl="1"/>
            <a:r>
              <a:rPr lang="fr-FR" b="1" dirty="0">
                <a:highlight>
                  <a:srgbClr val="FFFF00"/>
                </a:highlight>
              </a:rPr>
              <a:t>Stabilité institutionnelle de la gouvernance publique </a:t>
            </a:r>
            <a:r>
              <a:rPr lang="fr-FR" dirty="0"/>
              <a:t>engagée sur </a:t>
            </a:r>
            <a:r>
              <a:rPr lang="fr-FR" b="1" dirty="0">
                <a:highlight>
                  <a:srgbClr val="FFFF00"/>
                </a:highlight>
              </a:rPr>
              <a:t>le</a:t>
            </a:r>
            <a:r>
              <a:rPr lang="fr-FR" dirty="0">
                <a:highlight>
                  <a:srgbClr val="FFFF00"/>
                </a:highlight>
              </a:rPr>
              <a:t> </a:t>
            </a:r>
            <a:r>
              <a:rPr lang="fr-FR" b="1" dirty="0">
                <a:highlight>
                  <a:srgbClr val="FFFF00"/>
                </a:highlight>
              </a:rPr>
              <a:t>long terme</a:t>
            </a:r>
          </a:p>
          <a:p>
            <a:pPr lvl="1"/>
            <a:endParaRPr lang="fr-FR" dirty="0">
              <a:highlight>
                <a:srgbClr val="FFFF00"/>
              </a:highlight>
            </a:endParaRPr>
          </a:p>
          <a:p>
            <a:pPr lvl="1"/>
            <a:r>
              <a:rPr lang="fr-FR" dirty="0"/>
              <a:t>Capacité scientifique et </a:t>
            </a:r>
            <a:r>
              <a:rPr lang="fr-FR" b="1" dirty="0">
                <a:highlight>
                  <a:srgbClr val="FFFF00"/>
                </a:highlight>
              </a:rPr>
              <a:t>compétence industrielle</a:t>
            </a:r>
          </a:p>
          <a:p>
            <a:pPr marL="457200" lvl="1" indent="0">
              <a:buNone/>
            </a:pPr>
            <a:endParaRPr lang="fr-FR" dirty="0">
              <a:highlight>
                <a:srgbClr val="FFFF00"/>
              </a:highlight>
            </a:endParaRPr>
          </a:p>
          <a:p>
            <a:pPr lvl="1"/>
            <a:r>
              <a:rPr lang="fr-FR" dirty="0"/>
              <a:t>Et </a:t>
            </a:r>
            <a:r>
              <a:rPr lang="fr-FR" b="1" dirty="0">
                <a:highlight>
                  <a:srgbClr val="FFFF00"/>
                </a:highlight>
              </a:rPr>
              <a:t>responsabilité première de l’exploitant nucléaire</a:t>
            </a:r>
            <a:r>
              <a:rPr lang="fr-FR" b="1" dirty="0"/>
              <a:t>, </a:t>
            </a:r>
          </a:p>
          <a:p>
            <a:pPr lvl="2"/>
            <a:r>
              <a:rPr lang="fr-FR" sz="2400" dirty="0"/>
              <a:t>sous le contrôle étroit de l’Autorité de Sûreté et des Pouvoirs Publics, avec Revues internationales entre pairs, </a:t>
            </a:r>
            <a:r>
              <a:rPr lang="fr-FR" sz="2400" dirty="0" err="1"/>
              <a:t>Osart</a:t>
            </a:r>
            <a:r>
              <a:rPr lang="fr-FR" sz="2400" dirty="0"/>
              <a:t>/AIEA/Autorités de Contrôle et Peer </a:t>
            </a:r>
            <a:r>
              <a:rPr lang="fr-FR" sz="2400" dirty="0" err="1"/>
              <a:t>Review</a:t>
            </a:r>
            <a:r>
              <a:rPr lang="fr-FR" sz="2400" dirty="0"/>
              <a:t>/WANO/Exploitants nucléaires</a:t>
            </a:r>
          </a:p>
          <a:p>
            <a:pPr lvl="2"/>
            <a:endParaRPr lang="fr-FR" dirty="0"/>
          </a:p>
          <a:p>
            <a:pPr lvl="1"/>
            <a:endParaRPr lang="fr-FR" b="1" dirty="0">
              <a:highlight>
                <a:srgbClr val="FFFF00"/>
              </a:highlight>
            </a:endParaRPr>
          </a:p>
          <a:p>
            <a:pPr lvl="1"/>
            <a:endParaRPr lang="fr-FR" dirty="0"/>
          </a:p>
          <a:p>
            <a:pPr marL="457200" lvl="1" indent="0">
              <a:buNone/>
            </a:pPr>
            <a:endParaRPr lang="fr-FR" dirty="0"/>
          </a:p>
          <a:p>
            <a:endParaRPr lang="fr-FR" dirty="0"/>
          </a:p>
        </p:txBody>
      </p:sp>
      <p:sp>
        <p:nvSpPr>
          <p:cNvPr id="4" name="Espace réservé du pied de page 3">
            <a:extLst>
              <a:ext uri="{FF2B5EF4-FFF2-40B4-BE49-F238E27FC236}">
                <a16:creationId xmlns:a16="http://schemas.microsoft.com/office/drawing/2014/main" id="{4DF8748B-254D-3F1A-255E-04E3B3DD901B}"/>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49B53B89-D263-AD79-F709-0B22F8CCE208}"/>
              </a:ext>
            </a:extLst>
          </p:cNvPr>
          <p:cNvSpPr>
            <a:spLocks noGrp="1"/>
          </p:cNvSpPr>
          <p:nvPr>
            <p:ph type="sldNum" sz="quarter" idx="12"/>
          </p:nvPr>
        </p:nvSpPr>
        <p:spPr/>
        <p:txBody>
          <a:bodyPr/>
          <a:lstStyle/>
          <a:p>
            <a:fld id="{7B9F1D57-3A7C-4A8D-B507-8F47418E382B}" type="slidenum">
              <a:rPr lang="fr-FR" smtClean="0"/>
              <a:t>51</a:t>
            </a:fld>
            <a:endParaRPr lang="fr-FR" dirty="0"/>
          </a:p>
        </p:txBody>
      </p:sp>
    </p:spTree>
    <p:extLst>
      <p:ext uri="{BB962C8B-B14F-4D97-AF65-F5344CB8AC3E}">
        <p14:creationId xmlns:p14="http://schemas.microsoft.com/office/powerpoint/2010/main" val="2992245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D4220-F91E-DC28-1813-D751D4FA4F36}"/>
              </a:ext>
            </a:extLst>
          </p:cNvPr>
          <p:cNvSpPr>
            <a:spLocks noGrp="1"/>
          </p:cNvSpPr>
          <p:nvPr>
            <p:ph type="title"/>
          </p:nvPr>
        </p:nvSpPr>
        <p:spPr/>
        <p:txBody>
          <a:bodyPr/>
          <a:lstStyle/>
          <a:p>
            <a:r>
              <a:rPr lang="fr-FR" b="1" dirty="0"/>
              <a:t>Enjeu de la sûreté nucléaire – compléments 2/2</a:t>
            </a:r>
          </a:p>
        </p:txBody>
      </p:sp>
      <p:sp>
        <p:nvSpPr>
          <p:cNvPr id="3" name="Espace réservé du contenu 2">
            <a:extLst>
              <a:ext uri="{FF2B5EF4-FFF2-40B4-BE49-F238E27FC236}">
                <a16:creationId xmlns:a16="http://schemas.microsoft.com/office/drawing/2014/main" id="{1BBD64AF-5E46-7962-ACF3-D9B9231FA539}"/>
              </a:ext>
            </a:extLst>
          </p:cNvPr>
          <p:cNvSpPr>
            <a:spLocks noGrp="1"/>
          </p:cNvSpPr>
          <p:nvPr>
            <p:ph idx="1"/>
          </p:nvPr>
        </p:nvSpPr>
        <p:spPr>
          <a:xfrm>
            <a:off x="838200" y="1443318"/>
            <a:ext cx="10515600" cy="4733645"/>
          </a:xfrm>
        </p:spPr>
        <p:txBody>
          <a:bodyPr>
            <a:normAutofit/>
          </a:bodyPr>
          <a:lstStyle/>
          <a:p>
            <a:pPr lvl="2"/>
            <a:endParaRPr lang="fr-FR" dirty="0"/>
          </a:p>
          <a:p>
            <a:r>
              <a:rPr lang="fr-FR" dirty="0"/>
              <a:t>Concerne </a:t>
            </a:r>
            <a:r>
              <a:rPr lang="fr-FR" b="1" dirty="0">
                <a:highlight>
                  <a:srgbClr val="FFFF00"/>
                </a:highlight>
              </a:rPr>
              <a:t>les réacteurs et l’ensemble du cycle du combustible nucléaire</a:t>
            </a:r>
          </a:p>
          <a:p>
            <a:endParaRPr lang="fr-FR" b="1" dirty="0">
              <a:highlight>
                <a:srgbClr val="FFFF00"/>
              </a:highlight>
            </a:endParaRPr>
          </a:p>
          <a:p>
            <a:pPr lvl="1"/>
            <a:r>
              <a:rPr lang="fr-FR" dirty="0"/>
              <a:t>dépose de la Demande d’Autorisation de  Création de CIGEO le 16 janvier 2023 pour le stockage des déchets à haute activité et à vie longue</a:t>
            </a:r>
          </a:p>
          <a:p>
            <a:pPr marL="457200" lvl="1" indent="0">
              <a:buNone/>
            </a:pPr>
            <a:endParaRPr lang="fr-FR" dirty="0"/>
          </a:p>
          <a:p>
            <a:pPr lvl="1"/>
            <a:r>
              <a:rPr lang="fr-FR" sz="3200" b="1" dirty="0">
                <a:highlight>
                  <a:srgbClr val="FFFF00"/>
                </a:highlight>
              </a:rPr>
              <a:t>La sûreté nucléaire tire la performance industrielle</a:t>
            </a:r>
          </a:p>
          <a:p>
            <a:pPr lvl="1"/>
            <a:endParaRPr lang="fr-FR" sz="3200" b="1" dirty="0">
              <a:highlight>
                <a:srgbClr val="FFFF00"/>
              </a:highlight>
            </a:endParaRPr>
          </a:p>
          <a:p>
            <a:pPr lvl="1"/>
            <a:r>
              <a:rPr lang="fr-FR" sz="3200" dirty="0"/>
              <a:t>Séparation nucléaire civil et militaire // non prolifération</a:t>
            </a:r>
          </a:p>
          <a:p>
            <a:pPr lvl="1"/>
            <a:endParaRPr lang="fr-FR" b="1" dirty="0">
              <a:highlight>
                <a:srgbClr val="FFFF00"/>
              </a:highlight>
            </a:endParaRPr>
          </a:p>
          <a:p>
            <a:pPr lvl="1"/>
            <a:endParaRPr lang="fr-FR" dirty="0"/>
          </a:p>
          <a:p>
            <a:pPr marL="457200" lvl="1" indent="0">
              <a:buNone/>
            </a:pPr>
            <a:endParaRPr lang="fr-FR" dirty="0"/>
          </a:p>
          <a:p>
            <a:endParaRPr lang="fr-FR" dirty="0"/>
          </a:p>
        </p:txBody>
      </p:sp>
      <p:sp>
        <p:nvSpPr>
          <p:cNvPr id="4" name="Espace réservé du pied de page 3">
            <a:extLst>
              <a:ext uri="{FF2B5EF4-FFF2-40B4-BE49-F238E27FC236}">
                <a16:creationId xmlns:a16="http://schemas.microsoft.com/office/drawing/2014/main" id="{4DF8748B-254D-3F1A-255E-04E3B3DD901B}"/>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49B53B89-D263-AD79-F709-0B22F8CCE208}"/>
              </a:ext>
            </a:extLst>
          </p:cNvPr>
          <p:cNvSpPr>
            <a:spLocks noGrp="1"/>
          </p:cNvSpPr>
          <p:nvPr>
            <p:ph type="sldNum" sz="quarter" idx="12"/>
          </p:nvPr>
        </p:nvSpPr>
        <p:spPr/>
        <p:txBody>
          <a:bodyPr/>
          <a:lstStyle/>
          <a:p>
            <a:fld id="{7B9F1D57-3A7C-4A8D-B507-8F47418E382B}" type="slidenum">
              <a:rPr lang="fr-FR" smtClean="0"/>
              <a:t>52</a:t>
            </a:fld>
            <a:endParaRPr lang="fr-FR" dirty="0"/>
          </a:p>
        </p:txBody>
      </p:sp>
    </p:spTree>
    <p:extLst>
      <p:ext uri="{BB962C8B-B14F-4D97-AF65-F5344CB8AC3E}">
        <p14:creationId xmlns:p14="http://schemas.microsoft.com/office/powerpoint/2010/main" val="802434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A3485-3CC9-745F-7835-A8F5E1945B9E}"/>
              </a:ext>
            </a:extLst>
          </p:cNvPr>
          <p:cNvSpPr>
            <a:spLocks noGrp="1"/>
          </p:cNvSpPr>
          <p:nvPr>
            <p:ph type="title"/>
          </p:nvPr>
        </p:nvSpPr>
        <p:spPr/>
        <p:txBody>
          <a:bodyPr/>
          <a:lstStyle/>
          <a:p>
            <a:r>
              <a:rPr lang="fr-FR" b="1" dirty="0"/>
              <a:t>NOUVEAU NUCLEAIRE EN FRANCE</a:t>
            </a:r>
          </a:p>
        </p:txBody>
      </p:sp>
      <p:sp>
        <p:nvSpPr>
          <p:cNvPr id="3" name="Espace réservé du contenu 2">
            <a:extLst>
              <a:ext uri="{FF2B5EF4-FFF2-40B4-BE49-F238E27FC236}">
                <a16:creationId xmlns:a16="http://schemas.microsoft.com/office/drawing/2014/main" id="{44A76388-109D-916C-C673-1C8C5EE937FC}"/>
              </a:ext>
            </a:extLst>
          </p:cNvPr>
          <p:cNvSpPr>
            <a:spLocks noGrp="1"/>
          </p:cNvSpPr>
          <p:nvPr>
            <p:ph idx="1"/>
          </p:nvPr>
        </p:nvSpPr>
        <p:spPr/>
        <p:txBody>
          <a:bodyPr>
            <a:normAutofit lnSpcReduction="10000"/>
          </a:bodyPr>
          <a:lstStyle/>
          <a:p>
            <a:r>
              <a:rPr lang="fr-FR" b="1" dirty="0">
                <a:highlight>
                  <a:srgbClr val="FFFF00"/>
                </a:highlight>
              </a:rPr>
              <a:t>3 paires EPR2 </a:t>
            </a:r>
            <a:r>
              <a:rPr lang="fr-FR" dirty="0"/>
              <a:t>– Coût du Programme </a:t>
            </a:r>
            <a:r>
              <a:rPr lang="fr-FR" b="1" dirty="0">
                <a:highlight>
                  <a:srgbClr val="FFFF00"/>
                </a:highlight>
              </a:rPr>
              <a:t>51,7 Milliards d’euros 2020</a:t>
            </a:r>
            <a:r>
              <a:rPr lang="fr-FR" dirty="0"/>
              <a:t>, actualisé 80 Milliards d’euros en 2023?, avec quel coût de financement, avec quelle régulation nucléaire de long terme? </a:t>
            </a:r>
          </a:p>
          <a:p>
            <a:pPr lvl="1"/>
            <a:r>
              <a:rPr lang="fr-FR" dirty="0"/>
              <a:t>Dépôt de la Demande d’Autorisation de Création de la première paire d’EPR 2 sur le site de Penly 2 par EDF le 29 juin 2023, </a:t>
            </a:r>
            <a:r>
              <a:rPr lang="fr-FR" dirty="0">
                <a:highlight>
                  <a:srgbClr val="FFFF00"/>
                </a:highlight>
              </a:rPr>
              <a:t>en attente du premier béton nucléaire</a:t>
            </a:r>
          </a:p>
          <a:p>
            <a:pPr lvl="1"/>
            <a:r>
              <a:rPr lang="fr-FR" dirty="0"/>
              <a:t>Actualisation du coût en cours, pour sites de Penly, Gravelines, Bugey</a:t>
            </a:r>
          </a:p>
          <a:p>
            <a:r>
              <a:rPr lang="fr-FR" dirty="0"/>
              <a:t>Faisabilité industrielle pour </a:t>
            </a:r>
            <a:r>
              <a:rPr lang="fr-FR" b="1" dirty="0">
                <a:highlight>
                  <a:srgbClr val="FFFF00"/>
                </a:highlight>
              </a:rPr>
              <a:t>couplage à l’horizon 2035 </a:t>
            </a:r>
            <a:r>
              <a:rPr lang="fr-FR" dirty="0">
                <a:highlight>
                  <a:srgbClr val="FFFF00"/>
                </a:highlight>
              </a:rPr>
              <a:t>?</a:t>
            </a:r>
          </a:p>
          <a:p>
            <a:pPr lvl="1"/>
            <a:r>
              <a:rPr lang="fr-FR" dirty="0"/>
              <a:t>Mobilisation effective de la filière industrielle nucléaire</a:t>
            </a:r>
          </a:p>
          <a:p>
            <a:pPr lvl="1"/>
            <a:r>
              <a:rPr lang="fr-FR" dirty="0"/>
              <a:t>des savoirs faire à retrouver et à confirmer</a:t>
            </a:r>
          </a:p>
          <a:p>
            <a:pPr lvl="1"/>
            <a:r>
              <a:rPr lang="fr-FR" dirty="0"/>
              <a:t>Disposer de garanties institutionnelles  sur la durée</a:t>
            </a:r>
          </a:p>
          <a:p>
            <a:pPr lvl="1"/>
            <a:r>
              <a:rPr lang="fr-FR" dirty="0"/>
              <a:t>Nécessité d’engager les décisions d’investissement en temps utile</a:t>
            </a:r>
          </a:p>
          <a:p>
            <a:endParaRPr lang="fr-FR" dirty="0">
              <a:highlight>
                <a:srgbClr val="FFFF00"/>
              </a:highlight>
            </a:endParaRPr>
          </a:p>
          <a:p>
            <a:endParaRPr lang="fr-FR" dirty="0"/>
          </a:p>
          <a:p>
            <a:endParaRPr lang="fr-FR" b="1" dirty="0"/>
          </a:p>
          <a:p>
            <a:endParaRPr lang="fr-FR" b="1" dirty="0"/>
          </a:p>
          <a:p>
            <a:endParaRPr lang="fr-FR" dirty="0"/>
          </a:p>
        </p:txBody>
      </p:sp>
      <p:sp>
        <p:nvSpPr>
          <p:cNvPr id="4" name="Espace réservé du pied de page 3">
            <a:extLst>
              <a:ext uri="{FF2B5EF4-FFF2-40B4-BE49-F238E27FC236}">
                <a16:creationId xmlns:a16="http://schemas.microsoft.com/office/drawing/2014/main" id="{0D93BC3B-BF79-FBBD-9017-13080240E245}"/>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9E055F29-78D5-59B8-F7F9-46DA1971969C}"/>
              </a:ext>
            </a:extLst>
          </p:cNvPr>
          <p:cNvSpPr>
            <a:spLocks noGrp="1"/>
          </p:cNvSpPr>
          <p:nvPr>
            <p:ph type="sldNum" sz="quarter" idx="12"/>
          </p:nvPr>
        </p:nvSpPr>
        <p:spPr/>
        <p:txBody>
          <a:bodyPr/>
          <a:lstStyle/>
          <a:p>
            <a:fld id="{7B9F1D57-3A7C-4A8D-B507-8F47418E382B}" type="slidenum">
              <a:rPr lang="fr-FR" smtClean="0"/>
              <a:t>53</a:t>
            </a:fld>
            <a:endParaRPr lang="fr-FR"/>
          </a:p>
        </p:txBody>
      </p:sp>
    </p:spTree>
    <p:extLst>
      <p:ext uri="{BB962C8B-B14F-4D97-AF65-F5344CB8AC3E}">
        <p14:creationId xmlns:p14="http://schemas.microsoft.com/office/powerpoint/2010/main" val="1598577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29915-BB61-932A-F066-26CA773ED25E}"/>
              </a:ext>
            </a:extLst>
          </p:cNvPr>
          <p:cNvSpPr>
            <a:spLocks noGrp="1"/>
          </p:cNvSpPr>
          <p:nvPr>
            <p:ph type="title"/>
          </p:nvPr>
        </p:nvSpPr>
        <p:spPr/>
        <p:txBody>
          <a:bodyPr/>
          <a:lstStyle/>
          <a:p>
            <a:r>
              <a:rPr lang="fr-FR" b="1" dirty="0"/>
              <a:t>Et les petits réacteurs ? </a:t>
            </a:r>
          </a:p>
        </p:txBody>
      </p:sp>
      <p:sp>
        <p:nvSpPr>
          <p:cNvPr id="3" name="Espace réservé du contenu 2">
            <a:extLst>
              <a:ext uri="{FF2B5EF4-FFF2-40B4-BE49-F238E27FC236}">
                <a16:creationId xmlns:a16="http://schemas.microsoft.com/office/drawing/2014/main" id="{A28CB5F4-40DF-3627-D1B5-67EB0DF0FE48}"/>
              </a:ext>
            </a:extLst>
          </p:cNvPr>
          <p:cNvSpPr>
            <a:spLocks noGrp="1"/>
          </p:cNvSpPr>
          <p:nvPr>
            <p:ph idx="1"/>
          </p:nvPr>
        </p:nvSpPr>
        <p:spPr/>
        <p:txBody>
          <a:bodyPr>
            <a:normAutofit lnSpcReduction="10000"/>
          </a:bodyPr>
          <a:lstStyle/>
          <a:p>
            <a:r>
              <a:rPr lang="fr-FR" b="1" dirty="0">
                <a:highlight>
                  <a:srgbClr val="FFFF00"/>
                </a:highlight>
              </a:rPr>
              <a:t>Foisonnement de projets </a:t>
            </a:r>
            <a:r>
              <a:rPr lang="fr-FR" dirty="0"/>
              <a:t>à travers le monde SMR, AMR…</a:t>
            </a:r>
          </a:p>
          <a:p>
            <a:r>
              <a:rPr lang="fr-FR" dirty="0"/>
              <a:t>Des réalités déjà opérationnelles, formation, recherche, propulsion navale civile (Route maritime du Nord)…</a:t>
            </a:r>
          </a:p>
          <a:p>
            <a:r>
              <a:rPr lang="fr-FR" dirty="0"/>
              <a:t>Pour la production d’électricité, d’hydrogène décarboné, de chaleur, désalinisation de l’eau de mer</a:t>
            </a:r>
          </a:p>
          <a:p>
            <a:r>
              <a:rPr lang="fr-FR" dirty="0"/>
              <a:t>Niveau d’investissement plus accessible pour les nouveaux entrants</a:t>
            </a:r>
          </a:p>
          <a:p>
            <a:r>
              <a:rPr lang="fr-FR" b="1" dirty="0">
                <a:highlight>
                  <a:srgbClr val="FFFF00"/>
                </a:highlight>
              </a:rPr>
              <a:t>Innovation</a:t>
            </a:r>
            <a:r>
              <a:rPr lang="fr-FR" dirty="0"/>
              <a:t> pour sûreté, intégration et standardisation industrielle</a:t>
            </a:r>
          </a:p>
          <a:p>
            <a:pPr lvl="1"/>
            <a:r>
              <a:rPr lang="fr-FR" dirty="0"/>
              <a:t>EDF </a:t>
            </a:r>
            <a:r>
              <a:rPr lang="fr-FR" dirty="0" err="1"/>
              <a:t>Nuward</a:t>
            </a:r>
            <a:r>
              <a:rPr lang="fr-FR" dirty="0"/>
              <a:t> avec CEA –</a:t>
            </a:r>
            <a:r>
              <a:rPr lang="fr-FR" dirty="0" err="1"/>
              <a:t>Technicatome</a:t>
            </a:r>
            <a:r>
              <a:rPr lang="fr-FR" dirty="0"/>
              <a:t>: un prototype/TTS en France horizon 2030/2035 ? </a:t>
            </a:r>
          </a:p>
          <a:p>
            <a:pPr lvl="1"/>
            <a:r>
              <a:rPr lang="fr-FR" dirty="0"/>
              <a:t>Projets très innovants, </a:t>
            </a:r>
            <a:r>
              <a:rPr lang="fr-FR" b="1" dirty="0">
                <a:highlight>
                  <a:srgbClr val="FFFF00"/>
                </a:highlight>
              </a:rPr>
              <a:t>la sûreté nucléaire doit demeurer en priorité une avec toujours responsabilité première de l’exploitant nucléaire dès la conception</a:t>
            </a:r>
          </a:p>
          <a:p>
            <a:endParaRPr lang="fr-FR" dirty="0">
              <a:highlight>
                <a:srgbClr val="FFFF00"/>
              </a:highlight>
            </a:endParaRPr>
          </a:p>
          <a:p>
            <a:pPr marL="0" indent="0">
              <a:buNone/>
            </a:pPr>
            <a:endParaRPr lang="fr-FR" dirty="0"/>
          </a:p>
        </p:txBody>
      </p:sp>
      <p:sp>
        <p:nvSpPr>
          <p:cNvPr id="4" name="Espace réservé du pied de page 3">
            <a:extLst>
              <a:ext uri="{FF2B5EF4-FFF2-40B4-BE49-F238E27FC236}">
                <a16:creationId xmlns:a16="http://schemas.microsoft.com/office/drawing/2014/main" id="{C1946D50-B36F-C565-BF89-4F6451F65565}"/>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8CF35696-E9CB-9646-1F10-12C731D3AFBC}"/>
              </a:ext>
            </a:extLst>
          </p:cNvPr>
          <p:cNvSpPr>
            <a:spLocks noGrp="1"/>
          </p:cNvSpPr>
          <p:nvPr>
            <p:ph type="sldNum" sz="quarter" idx="12"/>
          </p:nvPr>
        </p:nvSpPr>
        <p:spPr/>
        <p:txBody>
          <a:bodyPr/>
          <a:lstStyle/>
          <a:p>
            <a:fld id="{7B9F1D57-3A7C-4A8D-B507-8F47418E382B}" type="slidenum">
              <a:rPr lang="fr-FR" smtClean="0"/>
              <a:t>54</a:t>
            </a:fld>
            <a:endParaRPr lang="fr-FR"/>
          </a:p>
        </p:txBody>
      </p:sp>
    </p:spTree>
    <p:extLst>
      <p:ext uri="{BB962C8B-B14F-4D97-AF65-F5344CB8AC3E}">
        <p14:creationId xmlns:p14="http://schemas.microsoft.com/office/powerpoint/2010/main" val="19412033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C4FCF8-3B4F-26D0-DB27-8307528C7A36}"/>
              </a:ext>
            </a:extLst>
          </p:cNvPr>
          <p:cNvSpPr>
            <a:spLocks noGrp="1"/>
          </p:cNvSpPr>
          <p:nvPr>
            <p:ph type="title"/>
          </p:nvPr>
        </p:nvSpPr>
        <p:spPr/>
        <p:txBody>
          <a:bodyPr/>
          <a:lstStyle/>
          <a:p>
            <a:r>
              <a:rPr lang="fr-FR" b="1" dirty="0"/>
              <a:t>Et les enjeux de défense? </a:t>
            </a:r>
          </a:p>
        </p:txBody>
      </p:sp>
      <p:sp>
        <p:nvSpPr>
          <p:cNvPr id="3" name="Espace réservé du contenu 2">
            <a:extLst>
              <a:ext uri="{FF2B5EF4-FFF2-40B4-BE49-F238E27FC236}">
                <a16:creationId xmlns:a16="http://schemas.microsoft.com/office/drawing/2014/main" id="{EBCA0DEB-2187-254E-FC3E-52C57F96E460}"/>
              </a:ext>
            </a:extLst>
          </p:cNvPr>
          <p:cNvSpPr>
            <a:spLocks noGrp="1"/>
          </p:cNvSpPr>
          <p:nvPr>
            <p:ph idx="1"/>
          </p:nvPr>
        </p:nvSpPr>
        <p:spPr/>
        <p:txBody>
          <a:bodyPr>
            <a:normAutofit fontScale="77500" lnSpcReduction="20000"/>
          </a:bodyPr>
          <a:lstStyle/>
          <a:p>
            <a:r>
              <a:rPr lang="fr-FR" b="1" dirty="0">
                <a:highlight>
                  <a:srgbClr val="FFFF00"/>
                </a:highlight>
              </a:rPr>
              <a:t>Séparation installations civiles et militaires</a:t>
            </a:r>
            <a:r>
              <a:rPr lang="fr-FR" dirty="0"/>
              <a:t>, l’exigence de culture de sûreté vaut pour chacune d’entre elles, avec les rôles respectifs induits de l’exploitant et des Pouvoirs Publics</a:t>
            </a:r>
          </a:p>
          <a:p>
            <a:endParaRPr lang="fr-FR" dirty="0"/>
          </a:p>
          <a:p>
            <a:r>
              <a:rPr lang="fr-FR" dirty="0"/>
              <a:t>La confidentialité, </a:t>
            </a:r>
            <a:r>
              <a:rPr lang="fr-FR" b="1" dirty="0">
                <a:highlight>
                  <a:srgbClr val="FFFF00"/>
                </a:highlight>
              </a:rPr>
              <a:t>comme pour toute infrastructure civile vitale</a:t>
            </a:r>
            <a:r>
              <a:rPr lang="fr-FR" dirty="0"/>
              <a:t>, est un élément de protection et de défense en profondeur. Elle ne s’oppose pas à la transparence requise par la culture de sûreté nucléaire ( pour la représentation nationale et pour les personnes habilitées) dans un strict besoin d’utilité et d’efficacité au regard des enjeux de défense nationale</a:t>
            </a:r>
          </a:p>
          <a:p>
            <a:endParaRPr lang="fr-FR" dirty="0"/>
          </a:p>
          <a:p>
            <a:r>
              <a:rPr lang="fr-FR" dirty="0"/>
              <a:t>Complémentarité </a:t>
            </a:r>
            <a:r>
              <a:rPr lang="fr-FR" b="1" dirty="0">
                <a:highlight>
                  <a:srgbClr val="FFFF00"/>
                </a:highlight>
              </a:rPr>
              <a:t>Traité de Non Prolifération nucléaire</a:t>
            </a:r>
            <a:r>
              <a:rPr lang="fr-FR" dirty="0">
                <a:highlight>
                  <a:srgbClr val="FFFF00"/>
                </a:highlight>
              </a:rPr>
              <a:t> </a:t>
            </a:r>
            <a:r>
              <a:rPr lang="fr-FR" dirty="0"/>
              <a:t>et développement du nucléaire civil ( </a:t>
            </a:r>
            <a:r>
              <a:rPr lang="fr-FR" dirty="0" err="1"/>
              <a:t>cf</a:t>
            </a:r>
            <a:r>
              <a:rPr lang="fr-FR" dirty="0"/>
              <a:t> traité Euratom pour le développement du nucléaire en Europe)</a:t>
            </a:r>
          </a:p>
          <a:p>
            <a:endParaRPr lang="fr-FR" dirty="0"/>
          </a:p>
          <a:p>
            <a:pPr algn="r"/>
            <a:r>
              <a:rPr lang="fr-FR" b="1" dirty="0"/>
              <a:t>La Sûreté nucléaire doit continuer à présider aux enjeux géopolitiques</a:t>
            </a:r>
          </a:p>
          <a:p>
            <a:endParaRPr lang="fr-FR" dirty="0"/>
          </a:p>
          <a:p>
            <a:endParaRPr lang="fr-FR" dirty="0"/>
          </a:p>
        </p:txBody>
      </p:sp>
      <p:sp>
        <p:nvSpPr>
          <p:cNvPr id="4" name="Espace réservé du pied de page 3">
            <a:extLst>
              <a:ext uri="{FF2B5EF4-FFF2-40B4-BE49-F238E27FC236}">
                <a16:creationId xmlns:a16="http://schemas.microsoft.com/office/drawing/2014/main" id="{982A4028-CC2B-6280-481B-F2F4FC4C43AF}"/>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E66C4906-61BF-3C0C-F466-CD2C923FC433}"/>
              </a:ext>
            </a:extLst>
          </p:cNvPr>
          <p:cNvSpPr>
            <a:spLocks noGrp="1"/>
          </p:cNvSpPr>
          <p:nvPr>
            <p:ph type="sldNum" sz="quarter" idx="12"/>
          </p:nvPr>
        </p:nvSpPr>
        <p:spPr/>
        <p:txBody>
          <a:bodyPr/>
          <a:lstStyle/>
          <a:p>
            <a:fld id="{7B9F1D57-3A7C-4A8D-B507-8F47418E382B}" type="slidenum">
              <a:rPr lang="fr-FR" smtClean="0"/>
              <a:t>55</a:t>
            </a:fld>
            <a:endParaRPr lang="fr-FR"/>
          </a:p>
        </p:txBody>
      </p:sp>
    </p:spTree>
    <p:extLst>
      <p:ext uri="{BB962C8B-B14F-4D97-AF65-F5344CB8AC3E}">
        <p14:creationId xmlns:p14="http://schemas.microsoft.com/office/powerpoint/2010/main" val="4230862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E0F3D2-FA6D-ACA0-5A65-EA80DFA71090}"/>
              </a:ext>
            </a:extLst>
          </p:cNvPr>
          <p:cNvSpPr>
            <a:spLocks noGrp="1"/>
          </p:cNvSpPr>
          <p:nvPr>
            <p:ph type="title"/>
          </p:nvPr>
        </p:nvSpPr>
        <p:spPr/>
        <p:txBody>
          <a:bodyPr>
            <a:normAutofit/>
          </a:bodyPr>
          <a:lstStyle/>
          <a:p>
            <a:r>
              <a:rPr lang="fr-FR" dirty="0" err="1"/>
              <a:t>Intercomparaison</a:t>
            </a:r>
            <a:r>
              <a:rPr lang="fr-FR" dirty="0"/>
              <a:t> prix en Europe 2021 – 2024</a:t>
            </a:r>
            <a:br>
              <a:rPr lang="fr-FR" dirty="0"/>
            </a:br>
            <a:r>
              <a:rPr lang="fr-FR" sz="3600" dirty="0">
                <a:highlight>
                  <a:srgbClr val="FFFF00"/>
                </a:highlight>
              </a:rPr>
              <a:t>La France continue à perdre son avantage concurrentiel</a:t>
            </a:r>
          </a:p>
        </p:txBody>
      </p:sp>
      <p:sp>
        <p:nvSpPr>
          <p:cNvPr id="3" name="Espace réservé du pied de page 2">
            <a:extLst>
              <a:ext uri="{FF2B5EF4-FFF2-40B4-BE49-F238E27FC236}">
                <a16:creationId xmlns:a16="http://schemas.microsoft.com/office/drawing/2014/main" id="{37FF2B92-65BC-FB9B-F7A4-A2318BE7CCAC}"/>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4" name="Espace réservé du numéro de diapositive 3">
            <a:extLst>
              <a:ext uri="{FF2B5EF4-FFF2-40B4-BE49-F238E27FC236}">
                <a16:creationId xmlns:a16="http://schemas.microsoft.com/office/drawing/2014/main" id="{8854D6CA-E903-0D3D-44ED-CF760FC7F893}"/>
              </a:ext>
            </a:extLst>
          </p:cNvPr>
          <p:cNvSpPr>
            <a:spLocks noGrp="1"/>
          </p:cNvSpPr>
          <p:nvPr>
            <p:ph type="sldNum" sz="quarter" idx="12"/>
          </p:nvPr>
        </p:nvSpPr>
        <p:spPr/>
        <p:txBody>
          <a:bodyPr/>
          <a:lstStyle/>
          <a:p>
            <a:fld id="{7B9F1D57-3A7C-4A8D-B507-8F47418E382B}" type="slidenum">
              <a:rPr lang="fr-FR" smtClean="0"/>
              <a:t>56</a:t>
            </a:fld>
            <a:endParaRPr lang="fr-FR"/>
          </a:p>
        </p:txBody>
      </p:sp>
      <p:pic>
        <p:nvPicPr>
          <p:cNvPr id="6" name="Image 5">
            <a:extLst>
              <a:ext uri="{FF2B5EF4-FFF2-40B4-BE49-F238E27FC236}">
                <a16:creationId xmlns:a16="http://schemas.microsoft.com/office/drawing/2014/main" id="{C7ACD0CD-63FA-9F49-586A-F2C93F1DD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747" y="1540093"/>
            <a:ext cx="8672312" cy="4816257"/>
          </a:xfrm>
          <a:prstGeom prst="rect">
            <a:avLst/>
          </a:prstGeom>
        </p:spPr>
      </p:pic>
    </p:spTree>
    <p:extLst>
      <p:ext uri="{BB962C8B-B14F-4D97-AF65-F5344CB8AC3E}">
        <p14:creationId xmlns:p14="http://schemas.microsoft.com/office/powerpoint/2010/main" val="34918022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9BDEE-D17C-567C-3BA3-D310DA944FDF}"/>
              </a:ext>
            </a:extLst>
          </p:cNvPr>
          <p:cNvSpPr>
            <a:spLocks noGrp="1"/>
          </p:cNvSpPr>
          <p:nvPr>
            <p:ph type="title"/>
          </p:nvPr>
        </p:nvSpPr>
        <p:spPr/>
        <p:txBody>
          <a:bodyPr/>
          <a:lstStyle/>
          <a:p>
            <a:r>
              <a:rPr lang="fr-FR" dirty="0"/>
              <a:t>Quel scénario demain pour le prix de l’électricité ???</a:t>
            </a:r>
          </a:p>
        </p:txBody>
      </p:sp>
      <p:sp>
        <p:nvSpPr>
          <p:cNvPr id="3" name="Espace réservé du contenu 2">
            <a:extLst>
              <a:ext uri="{FF2B5EF4-FFF2-40B4-BE49-F238E27FC236}">
                <a16:creationId xmlns:a16="http://schemas.microsoft.com/office/drawing/2014/main" id="{54DA89E5-9B5F-5FED-86EC-61F82D763367}"/>
              </a:ext>
            </a:extLst>
          </p:cNvPr>
          <p:cNvSpPr>
            <a:spLocks noGrp="1"/>
          </p:cNvSpPr>
          <p:nvPr>
            <p:ph idx="1"/>
          </p:nvPr>
        </p:nvSpPr>
        <p:spPr/>
        <p:txBody>
          <a:bodyPr>
            <a:normAutofit fontScale="92500" lnSpcReduction="20000"/>
          </a:bodyPr>
          <a:lstStyle/>
          <a:p>
            <a:r>
              <a:rPr lang="fr-FR" dirty="0"/>
              <a:t>Dans un contexte européen où la France redevient, avec le retour de la disponibilité du nucléaire,  depuis fin 2022, exportatrice d’électricité ( 50 TWH en 2023) la nouvelle </a:t>
            </a:r>
            <a:r>
              <a:rPr lang="fr-FR" dirty="0">
                <a:highlight>
                  <a:srgbClr val="FFFF00"/>
                </a:highlight>
              </a:rPr>
              <a:t>augmentation complémentaire de 10% en 2024 interroge sur le pourquoi</a:t>
            </a:r>
            <a:endParaRPr lang="fr-FR" dirty="0"/>
          </a:p>
          <a:p>
            <a:pPr lvl="1"/>
            <a:r>
              <a:rPr lang="fr-FR" dirty="0"/>
              <a:t>Cette augmentation porte sur une nouvelle taxe électrique TICFE de 21 euros par MWh…</a:t>
            </a:r>
          </a:p>
          <a:p>
            <a:r>
              <a:rPr lang="fr-FR" dirty="0"/>
              <a:t>Avec une tendance à la baisse, en France, sur le marché de gros, pour la part énergie, 80 Euros le MWh pour le ruban 2025, et</a:t>
            </a:r>
            <a:r>
              <a:rPr lang="fr-FR" dirty="0">
                <a:highlight>
                  <a:srgbClr val="FFFF00"/>
                </a:highlight>
              </a:rPr>
              <a:t> 61 euros le MWh pour le Ruban 2026, se rapprochent des coûts économiques de long terme </a:t>
            </a:r>
            <a:r>
              <a:rPr lang="fr-FR" dirty="0"/>
              <a:t>(et désormais loin des 1000 Euros le MWh du ruban particulièrement spéculatif en 2022 pour 2023)</a:t>
            </a:r>
          </a:p>
          <a:p>
            <a:r>
              <a:rPr lang="fr-FR" dirty="0">
                <a:hlinkClick r:id="rId2"/>
              </a:rPr>
              <a:t>https://www.eex.com/en/market-data/power/futures#%7B%22snippetpicker%22%3A%2221%22%7D</a:t>
            </a:r>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86D4B468-C68E-9C88-F997-886568316DC1}"/>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A1DD611F-9C61-0BE9-C1E5-AC296A81FC2B}"/>
              </a:ext>
            </a:extLst>
          </p:cNvPr>
          <p:cNvSpPr>
            <a:spLocks noGrp="1"/>
          </p:cNvSpPr>
          <p:nvPr>
            <p:ph type="sldNum" sz="quarter" idx="12"/>
          </p:nvPr>
        </p:nvSpPr>
        <p:spPr/>
        <p:txBody>
          <a:bodyPr/>
          <a:lstStyle/>
          <a:p>
            <a:fld id="{7B9F1D57-3A7C-4A8D-B507-8F47418E382B}" type="slidenum">
              <a:rPr lang="fr-FR" smtClean="0"/>
              <a:t>57</a:t>
            </a:fld>
            <a:endParaRPr lang="fr-FR" dirty="0"/>
          </a:p>
        </p:txBody>
      </p:sp>
    </p:spTree>
    <p:extLst>
      <p:ext uri="{BB962C8B-B14F-4D97-AF65-F5344CB8AC3E}">
        <p14:creationId xmlns:p14="http://schemas.microsoft.com/office/powerpoint/2010/main" val="17479205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676688-22FF-5954-C5DF-810ADB81E812}"/>
              </a:ext>
            </a:extLst>
          </p:cNvPr>
          <p:cNvSpPr>
            <a:spLocks noGrp="1"/>
          </p:cNvSpPr>
          <p:nvPr>
            <p:ph type="title"/>
          </p:nvPr>
        </p:nvSpPr>
        <p:spPr/>
        <p:txBody>
          <a:bodyPr/>
          <a:lstStyle/>
          <a:p>
            <a:r>
              <a:rPr lang="fr-FR" dirty="0"/>
              <a:t>Des facteurs clés complémentaires pour demain</a:t>
            </a:r>
          </a:p>
        </p:txBody>
      </p:sp>
      <p:sp>
        <p:nvSpPr>
          <p:cNvPr id="3" name="Espace réservé du contenu 2">
            <a:extLst>
              <a:ext uri="{FF2B5EF4-FFF2-40B4-BE49-F238E27FC236}">
                <a16:creationId xmlns:a16="http://schemas.microsoft.com/office/drawing/2014/main" id="{E349ABEA-F668-19E0-96C3-F9E8A9F6D645}"/>
              </a:ext>
            </a:extLst>
          </p:cNvPr>
          <p:cNvSpPr>
            <a:spLocks noGrp="1"/>
          </p:cNvSpPr>
          <p:nvPr>
            <p:ph idx="1"/>
          </p:nvPr>
        </p:nvSpPr>
        <p:spPr/>
        <p:txBody>
          <a:bodyPr>
            <a:normAutofit fontScale="70000" lnSpcReduction="20000"/>
          </a:bodyPr>
          <a:lstStyle/>
          <a:p>
            <a:r>
              <a:rPr lang="fr-FR" b="1" dirty="0"/>
              <a:t>Attention première à la sobriété et à </a:t>
            </a:r>
            <a:r>
              <a:rPr lang="fr-FR" b="1" dirty="0">
                <a:highlight>
                  <a:srgbClr val="FFFF00"/>
                </a:highlight>
              </a:rPr>
              <a:t>l’efficacité énergétique</a:t>
            </a:r>
            <a:r>
              <a:rPr lang="fr-FR" dirty="0">
                <a:highlight>
                  <a:srgbClr val="FFFF00"/>
                </a:highlight>
              </a:rPr>
              <a:t>, </a:t>
            </a:r>
            <a:r>
              <a:rPr lang="fr-FR" dirty="0"/>
              <a:t>transports multimodaux bas carbone, urbanisme, isolation des bâtis, …sans hypothéquer ni le lien social ni l’attractivité des entreprises</a:t>
            </a:r>
          </a:p>
          <a:p>
            <a:r>
              <a:rPr lang="fr-FR" b="1" dirty="0"/>
              <a:t>Des décisions sans plus tarder sur le </a:t>
            </a:r>
            <a:r>
              <a:rPr lang="fr-FR" b="1" dirty="0">
                <a:highlight>
                  <a:srgbClr val="FFFF00"/>
                </a:highlight>
              </a:rPr>
              <a:t>pilotable décarboné pour la production d‘électricité</a:t>
            </a:r>
          </a:p>
          <a:p>
            <a:pPr lvl="1"/>
            <a:r>
              <a:rPr lang="fr-FR" dirty="0"/>
              <a:t>Relancer programmes de développement de stations de pompage hydrauliques, plusieurs GW en jeu, nécessité de régler le contentieux toujours en cours au niveau européen sur les concessions hydrauliques</a:t>
            </a:r>
          </a:p>
          <a:p>
            <a:pPr lvl="1"/>
            <a:r>
              <a:rPr lang="fr-FR" dirty="0"/>
              <a:t>Continuer à renforcer la disponibilité du parc nucléaire existant, investir dans les nouveaux réacteurs en diminuant les délais de construction tout en préservant la priorité une à la sûreté nucléaire</a:t>
            </a:r>
          </a:p>
          <a:p>
            <a:pPr lvl="1"/>
            <a:endParaRPr lang="fr-FR" dirty="0"/>
          </a:p>
          <a:p>
            <a:r>
              <a:rPr lang="fr-FR" dirty="0"/>
              <a:t>Sur la </a:t>
            </a:r>
            <a:r>
              <a:rPr lang="fr-FR" dirty="0">
                <a:highlight>
                  <a:srgbClr val="FFFF00"/>
                </a:highlight>
              </a:rPr>
              <a:t>production intermittente </a:t>
            </a:r>
            <a:r>
              <a:rPr lang="fr-FR" dirty="0"/>
              <a:t>( éolienne, photovoltaïque,…) réinterroger </a:t>
            </a:r>
            <a:r>
              <a:rPr lang="fr-FR" dirty="0">
                <a:highlight>
                  <a:srgbClr val="FFFF00"/>
                </a:highlight>
              </a:rPr>
              <a:t>l’ensemble des externalités</a:t>
            </a:r>
            <a:r>
              <a:rPr lang="fr-FR" dirty="0"/>
              <a:t>, pilotage décarboné de compensation de l’intermittence, adaptation des réseaux, impact en matières et ressources engagées, évaluation du risque climatique et du risque de black out induit, transparence des flux financiers, impact social et économique des contraintes induites sur la flexibilité de la demande…</a:t>
            </a:r>
          </a:p>
          <a:p>
            <a:pPr lvl="1"/>
            <a:r>
              <a:rPr lang="fr-FR" b="1" dirty="0"/>
              <a:t>Suspendre tout développement massif de la production intermittente requérant une flexibilité décarbonée de compensation insuffisamment disponible</a:t>
            </a:r>
          </a:p>
          <a:p>
            <a:pPr marL="457200" lvl="1" indent="0">
              <a:buNone/>
            </a:pPr>
            <a:endParaRPr lang="fr-FR" dirty="0"/>
          </a:p>
        </p:txBody>
      </p:sp>
      <p:sp>
        <p:nvSpPr>
          <p:cNvPr id="4" name="Espace réservé du pied de page 3">
            <a:extLst>
              <a:ext uri="{FF2B5EF4-FFF2-40B4-BE49-F238E27FC236}">
                <a16:creationId xmlns:a16="http://schemas.microsoft.com/office/drawing/2014/main" id="{229F2A58-1405-008A-B1D6-2CAEB5E2075B}"/>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81A65ADE-F28D-AEE1-264A-5288D4BFDAB7}"/>
              </a:ext>
            </a:extLst>
          </p:cNvPr>
          <p:cNvSpPr>
            <a:spLocks noGrp="1"/>
          </p:cNvSpPr>
          <p:nvPr>
            <p:ph type="sldNum" sz="quarter" idx="12"/>
          </p:nvPr>
        </p:nvSpPr>
        <p:spPr/>
        <p:txBody>
          <a:bodyPr/>
          <a:lstStyle/>
          <a:p>
            <a:fld id="{9A86E08E-19EC-4789-9467-2A396B824AFC}" type="slidenum">
              <a:rPr lang="fr-FR" smtClean="0"/>
              <a:t>58</a:t>
            </a:fld>
            <a:endParaRPr lang="fr-FR"/>
          </a:p>
        </p:txBody>
      </p:sp>
    </p:spTree>
    <p:extLst>
      <p:ext uri="{BB962C8B-B14F-4D97-AF65-F5344CB8AC3E}">
        <p14:creationId xmlns:p14="http://schemas.microsoft.com/office/powerpoint/2010/main" val="8781855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9B0FF-02EC-14DE-F4EE-5EE5872FEEE6}"/>
              </a:ext>
            </a:extLst>
          </p:cNvPr>
          <p:cNvSpPr>
            <a:spLocks noGrp="1"/>
          </p:cNvSpPr>
          <p:nvPr>
            <p:ph type="title"/>
          </p:nvPr>
        </p:nvSpPr>
        <p:spPr/>
        <p:txBody>
          <a:bodyPr>
            <a:normAutofit/>
          </a:bodyPr>
          <a:lstStyle/>
          <a:p>
            <a:r>
              <a:rPr lang="fr-FR" dirty="0"/>
              <a:t>Exigence de réorienter l’électricité en Europe sur le long terme</a:t>
            </a:r>
          </a:p>
        </p:txBody>
      </p:sp>
      <p:sp>
        <p:nvSpPr>
          <p:cNvPr id="3" name="Espace réservé du contenu 2">
            <a:extLst>
              <a:ext uri="{FF2B5EF4-FFF2-40B4-BE49-F238E27FC236}">
                <a16:creationId xmlns:a16="http://schemas.microsoft.com/office/drawing/2014/main" id="{3AA10EDF-DE67-C705-E0A3-BCE79A9B82AC}"/>
              </a:ext>
            </a:extLst>
          </p:cNvPr>
          <p:cNvSpPr>
            <a:spLocks noGrp="1"/>
          </p:cNvSpPr>
          <p:nvPr>
            <p:ph idx="1"/>
          </p:nvPr>
        </p:nvSpPr>
        <p:spPr/>
        <p:txBody>
          <a:bodyPr>
            <a:normAutofit fontScale="92500" lnSpcReduction="20000"/>
          </a:bodyPr>
          <a:lstStyle/>
          <a:p>
            <a:r>
              <a:rPr lang="fr-FR" dirty="0"/>
              <a:t>Permettre le financement du </a:t>
            </a:r>
            <a:r>
              <a:rPr lang="fr-FR" dirty="0">
                <a:highlight>
                  <a:srgbClr val="FFFF00"/>
                </a:highlight>
              </a:rPr>
              <a:t>renouvellement</a:t>
            </a:r>
            <a:r>
              <a:rPr lang="fr-FR" dirty="0"/>
              <a:t> du système électrique dans son ensemble, production, et réseau électrique, </a:t>
            </a:r>
            <a:r>
              <a:rPr lang="fr-FR" dirty="0">
                <a:highlight>
                  <a:srgbClr val="FFFF00"/>
                </a:highlight>
              </a:rPr>
              <a:t>en premier lieu le pilotable décarboné </a:t>
            </a:r>
            <a:r>
              <a:rPr lang="fr-FR" dirty="0"/>
              <a:t>en coûts complets, (dont l’hydraulique et </a:t>
            </a:r>
            <a:r>
              <a:rPr lang="fr-FR"/>
              <a:t>le nucléaire) dans </a:t>
            </a:r>
            <a:r>
              <a:rPr lang="fr-FR" dirty="0"/>
              <a:t>une architecture du réseau incluant le développement des productions locales et des interconnexions électriques</a:t>
            </a:r>
          </a:p>
          <a:p>
            <a:r>
              <a:rPr lang="fr-FR" dirty="0"/>
              <a:t>Prendre en compte les </a:t>
            </a:r>
            <a:r>
              <a:rPr lang="fr-FR" dirty="0">
                <a:highlight>
                  <a:srgbClr val="FFFF00"/>
                </a:highlight>
              </a:rPr>
              <a:t>coûts économiques de long terme</a:t>
            </a:r>
          </a:p>
          <a:p>
            <a:r>
              <a:rPr lang="fr-FR" dirty="0"/>
              <a:t>Permettre des </a:t>
            </a:r>
            <a:r>
              <a:rPr lang="fr-FR" dirty="0">
                <a:highlight>
                  <a:srgbClr val="FFFF00"/>
                </a:highlight>
              </a:rPr>
              <a:t>contrats de long terme 5, 10 ans, et plus </a:t>
            </a:r>
            <a:r>
              <a:rPr lang="fr-FR" dirty="0"/>
              <a:t>associant  de manière intégrée et conjointe des producteurs et de gros utilisateurs</a:t>
            </a:r>
          </a:p>
          <a:p>
            <a:r>
              <a:rPr lang="fr-FR" dirty="0">
                <a:highlight>
                  <a:srgbClr val="FFFF00"/>
                </a:highlight>
              </a:rPr>
              <a:t>Préserver un accès sécurisé pour les petits consommateurs</a:t>
            </a:r>
          </a:p>
          <a:p>
            <a:r>
              <a:rPr lang="fr-FR" dirty="0">
                <a:highlight>
                  <a:srgbClr val="FFFF00"/>
                </a:highlight>
              </a:rPr>
              <a:t>Préserver et valoriser les missions d’intérêt général, de service public, dans la neutralité, l’universalité et l’efficience, prise en compte de la souveraineté énergétique et de l’accès durable des besoins vitaux au plus grand nombre</a:t>
            </a:r>
          </a:p>
          <a:p>
            <a:pPr marL="0" indent="0">
              <a:buNone/>
            </a:pPr>
            <a:endParaRPr lang="fr-FR" dirty="0">
              <a:highlight>
                <a:srgbClr val="FFFF00"/>
              </a:highlight>
            </a:endParaRPr>
          </a:p>
        </p:txBody>
      </p:sp>
      <p:sp>
        <p:nvSpPr>
          <p:cNvPr id="4" name="Espace réservé du pied de page 3">
            <a:extLst>
              <a:ext uri="{FF2B5EF4-FFF2-40B4-BE49-F238E27FC236}">
                <a16:creationId xmlns:a16="http://schemas.microsoft.com/office/drawing/2014/main" id="{ACF25A67-A5D5-97F2-BF61-540C040D5360}"/>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A02D77CE-413E-9BA5-3D7E-977843217EF6}"/>
              </a:ext>
            </a:extLst>
          </p:cNvPr>
          <p:cNvSpPr>
            <a:spLocks noGrp="1"/>
          </p:cNvSpPr>
          <p:nvPr>
            <p:ph type="sldNum" sz="quarter" idx="12"/>
          </p:nvPr>
        </p:nvSpPr>
        <p:spPr/>
        <p:txBody>
          <a:bodyPr/>
          <a:lstStyle/>
          <a:p>
            <a:fld id="{9A86E08E-19EC-4789-9467-2A396B824AFC}" type="slidenum">
              <a:rPr lang="fr-FR" smtClean="0"/>
              <a:t>59</a:t>
            </a:fld>
            <a:endParaRPr lang="fr-FR" dirty="0"/>
          </a:p>
        </p:txBody>
      </p:sp>
    </p:spTree>
    <p:extLst>
      <p:ext uri="{BB962C8B-B14F-4D97-AF65-F5344CB8AC3E}">
        <p14:creationId xmlns:p14="http://schemas.microsoft.com/office/powerpoint/2010/main" val="409711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C7DBA-61AC-E97B-21AB-5B7FB9EF3606}"/>
              </a:ext>
            </a:extLst>
          </p:cNvPr>
          <p:cNvSpPr>
            <a:spLocks noGrp="1"/>
          </p:cNvSpPr>
          <p:nvPr>
            <p:ph type="title"/>
          </p:nvPr>
        </p:nvSpPr>
        <p:spPr/>
        <p:txBody>
          <a:bodyPr/>
          <a:lstStyle/>
          <a:p>
            <a:r>
              <a:rPr lang="fr-FR" b="1" dirty="0"/>
              <a:t>Demande électricité décarbonée France 2035</a:t>
            </a:r>
          </a:p>
        </p:txBody>
      </p:sp>
      <p:sp>
        <p:nvSpPr>
          <p:cNvPr id="3" name="Espace réservé du contenu 2">
            <a:extLst>
              <a:ext uri="{FF2B5EF4-FFF2-40B4-BE49-F238E27FC236}">
                <a16:creationId xmlns:a16="http://schemas.microsoft.com/office/drawing/2014/main" id="{0AD23570-2C40-87F5-1553-38AB9F56B476}"/>
              </a:ext>
            </a:extLst>
          </p:cNvPr>
          <p:cNvSpPr>
            <a:spLocks noGrp="1"/>
          </p:cNvSpPr>
          <p:nvPr>
            <p:ph idx="1"/>
          </p:nvPr>
        </p:nvSpPr>
        <p:spPr>
          <a:xfrm>
            <a:off x="437322" y="1825625"/>
            <a:ext cx="10916478" cy="4351338"/>
          </a:xfrm>
        </p:spPr>
        <p:txBody>
          <a:bodyPr>
            <a:normAutofit fontScale="85000" lnSpcReduction="10000"/>
          </a:bodyPr>
          <a:lstStyle/>
          <a:p>
            <a:r>
              <a:rPr lang="fr-FR" dirty="0">
                <a:highlight>
                  <a:srgbClr val="FFFF00"/>
                </a:highlight>
              </a:rPr>
              <a:t>Développement des </a:t>
            </a:r>
            <a:r>
              <a:rPr lang="fr-FR" b="1" dirty="0">
                <a:highlight>
                  <a:srgbClr val="FFFF00"/>
                </a:highlight>
              </a:rPr>
              <a:t>Pompes à Chaleur</a:t>
            </a:r>
            <a:r>
              <a:rPr lang="fr-FR" dirty="0">
                <a:highlight>
                  <a:srgbClr val="FFFF00"/>
                </a:highlight>
              </a:rPr>
              <a:t>, </a:t>
            </a:r>
            <a:r>
              <a:rPr lang="fr-FR" b="1" dirty="0">
                <a:highlight>
                  <a:srgbClr val="FFFF00"/>
                </a:highlight>
              </a:rPr>
              <a:t>Besoin en Pointe + 5 GW = 5000 MW</a:t>
            </a:r>
          </a:p>
          <a:p>
            <a:pPr lvl="1"/>
            <a:r>
              <a:rPr lang="fr-FR" dirty="0"/>
              <a:t>Besoins en volume compensés par l’efficacité énergétique dans le bâtiment</a:t>
            </a:r>
          </a:p>
          <a:p>
            <a:r>
              <a:rPr lang="fr-FR" dirty="0">
                <a:highlight>
                  <a:srgbClr val="FFFF00"/>
                </a:highlight>
              </a:rPr>
              <a:t>18 millions de </a:t>
            </a:r>
            <a:r>
              <a:rPr lang="fr-FR" b="1" dirty="0">
                <a:highlight>
                  <a:srgbClr val="FFFF00"/>
                </a:highlight>
              </a:rPr>
              <a:t>véhicules électriques </a:t>
            </a:r>
            <a:r>
              <a:rPr lang="fr-FR" dirty="0">
                <a:highlight>
                  <a:srgbClr val="FFFF00"/>
                </a:highlight>
              </a:rPr>
              <a:t>= + </a:t>
            </a:r>
            <a:r>
              <a:rPr lang="fr-FR" b="1" dirty="0">
                <a:highlight>
                  <a:srgbClr val="FFFF00"/>
                </a:highlight>
              </a:rPr>
              <a:t>35 TWh Besoin en Volume ( ± Ruban)</a:t>
            </a:r>
          </a:p>
          <a:p>
            <a:pPr lvl="1"/>
            <a:r>
              <a:rPr lang="fr-FR" dirty="0"/>
              <a:t>1 TWh = 1 </a:t>
            </a:r>
            <a:r>
              <a:rPr lang="fr-FR" dirty="0" err="1"/>
              <a:t>TeraWatt</a:t>
            </a:r>
            <a:r>
              <a:rPr lang="fr-FR" dirty="0"/>
              <a:t> heure = 1 milliard de kWh = 1 million de MWh </a:t>
            </a:r>
          </a:p>
          <a:p>
            <a:r>
              <a:rPr lang="fr-FR" dirty="0"/>
              <a:t>Besoins d’électricité décarbonée pour la </a:t>
            </a:r>
            <a:r>
              <a:rPr lang="fr-FR" b="1" dirty="0"/>
              <a:t>production d’hydrogène </a:t>
            </a:r>
            <a:r>
              <a:rPr lang="fr-FR" dirty="0"/>
              <a:t>pour        </a:t>
            </a:r>
            <a:r>
              <a:rPr lang="fr-FR" b="1" dirty="0">
                <a:highlight>
                  <a:srgbClr val="FFFF00"/>
                </a:highlight>
              </a:rPr>
              <a:t>transports et industrie </a:t>
            </a:r>
            <a:r>
              <a:rPr lang="fr-FR" dirty="0">
                <a:highlight>
                  <a:srgbClr val="FFFF00"/>
                </a:highlight>
              </a:rPr>
              <a:t>= + </a:t>
            </a:r>
            <a:r>
              <a:rPr lang="fr-FR" b="1" dirty="0">
                <a:highlight>
                  <a:srgbClr val="FFFF00"/>
                </a:highlight>
              </a:rPr>
              <a:t>65 TWh Besoin en Volume ( ± Ruban)</a:t>
            </a:r>
          </a:p>
          <a:p>
            <a:pPr lvl="1"/>
            <a:endParaRPr lang="fr-FR" dirty="0"/>
          </a:p>
          <a:p>
            <a:pPr marL="0" indent="0">
              <a:buNone/>
            </a:pPr>
            <a:r>
              <a:rPr lang="fr-FR" sz="2400" dirty="0"/>
              <a:t>Et besoins complémentaires pour </a:t>
            </a:r>
            <a:r>
              <a:rPr lang="fr-FR" sz="2400" b="1" dirty="0"/>
              <a:t>l’industrie, les services, le numérique… suivant l’attractivité et compétitivité de la  France sur le plan social, environnemental, économique, fiscal, sociétal,…</a:t>
            </a:r>
          </a:p>
          <a:p>
            <a:pPr marL="0" indent="0">
              <a:buNone/>
            </a:pPr>
            <a:r>
              <a:rPr lang="fr-FR" b="1" dirty="0"/>
              <a:t>ENJEU, Diminuer émissions CO2 gaz à effet de serre, risque climatique</a:t>
            </a:r>
          </a:p>
          <a:p>
            <a:pPr marL="0" indent="0">
              <a:buNone/>
            </a:pPr>
            <a:r>
              <a:rPr lang="fr-FR" b="1" dirty="0"/>
              <a:t>	Diminuer dépendance géopolitique et facture annuelle d’importations</a:t>
            </a:r>
          </a:p>
          <a:p>
            <a:pPr marL="0" indent="0">
              <a:buNone/>
            </a:pPr>
            <a:r>
              <a:rPr lang="fr-FR" b="1" dirty="0"/>
              <a:t>              Pétrole 47 Milliards d’euros, Gaz 18 Milliards d’euros (sur 12 mois fin </a:t>
            </a:r>
            <a:r>
              <a:rPr lang="fr-FR" b="1" dirty="0" err="1"/>
              <a:t>nov</a:t>
            </a:r>
            <a:r>
              <a:rPr lang="fr-FR" b="1" dirty="0"/>
              <a:t> 24)</a:t>
            </a:r>
            <a:endParaRPr lang="fr-FR" dirty="0"/>
          </a:p>
        </p:txBody>
      </p:sp>
      <p:sp>
        <p:nvSpPr>
          <p:cNvPr id="4" name="Espace réservé du pied de page 3">
            <a:extLst>
              <a:ext uri="{FF2B5EF4-FFF2-40B4-BE49-F238E27FC236}">
                <a16:creationId xmlns:a16="http://schemas.microsoft.com/office/drawing/2014/main" id="{8D55F919-9547-391D-67AB-CD2EF38546F3}"/>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15BF5725-0C58-BD9A-78D4-9DC87FB4B409}"/>
              </a:ext>
            </a:extLst>
          </p:cNvPr>
          <p:cNvSpPr>
            <a:spLocks noGrp="1"/>
          </p:cNvSpPr>
          <p:nvPr>
            <p:ph type="sldNum" sz="quarter" idx="12"/>
          </p:nvPr>
        </p:nvSpPr>
        <p:spPr/>
        <p:txBody>
          <a:bodyPr/>
          <a:lstStyle/>
          <a:p>
            <a:fld id="{7B9F1D57-3A7C-4A8D-B507-8F47418E382B}" type="slidenum">
              <a:rPr lang="fr-FR" smtClean="0"/>
              <a:t>6</a:t>
            </a:fld>
            <a:endParaRPr lang="fr-FR"/>
          </a:p>
        </p:txBody>
      </p:sp>
    </p:spTree>
    <p:extLst>
      <p:ext uri="{BB962C8B-B14F-4D97-AF65-F5344CB8AC3E}">
        <p14:creationId xmlns:p14="http://schemas.microsoft.com/office/powerpoint/2010/main" val="15749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2AEDD5-BFDD-265A-7DF3-F1D79D7437C3}"/>
              </a:ext>
            </a:extLst>
          </p:cNvPr>
          <p:cNvSpPr>
            <a:spLocks noGrp="1"/>
          </p:cNvSpPr>
          <p:nvPr>
            <p:ph type="title"/>
          </p:nvPr>
        </p:nvSpPr>
        <p:spPr>
          <a:xfrm>
            <a:off x="831850" y="510541"/>
            <a:ext cx="10515600" cy="2476500"/>
          </a:xfrm>
        </p:spPr>
        <p:txBody>
          <a:bodyPr/>
          <a:lstStyle/>
          <a:p>
            <a:r>
              <a:rPr lang="fr-FR" dirty="0"/>
              <a:t>              </a:t>
            </a:r>
            <a:r>
              <a:rPr lang="fr-FR" sz="8800" dirty="0"/>
              <a:t>Et en Europe? </a:t>
            </a:r>
          </a:p>
        </p:txBody>
      </p:sp>
      <p:sp>
        <p:nvSpPr>
          <p:cNvPr id="3" name="Espace réservé du texte 2">
            <a:extLst>
              <a:ext uri="{FF2B5EF4-FFF2-40B4-BE49-F238E27FC236}">
                <a16:creationId xmlns:a16="http://schemas.microsoft.com/office/drawing/2014/main" id="{6B06E057-84C8-AEAA-09A3-471C9F289180}"/>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1AEC5895-51CB-F448-B95F-4F97BA9372C4}"/>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72371626-ECE3-F922-94F2-2AA1C69CDCB8}"/>
              </a:ext>
            </a:extLst>
          </p:cNvPr>
          <p:cNvSpPr>
            <a:spLocks noGrp="1"/>
          </p:cNvSpPr>
          <p:nvPr>
            <p:ph type="sldNum" sz="quarter" idx="12"/>
          </p:nvPr>
        </p:nvSpPr>
        <p:spPr/>
        <p:txBody>
          <a:bodyPr/>
          <a:lstStyle/>
          <a:p>
            <a:fld id="{7B9F1D57-3A7C-4A8D-B507-8F47418E382B}" type="slidenum">
              <a:rPr lang="fr-FR" smtClean="0"/>
              <a:t>7</a:t>
            </a:fld>
            <a:endParaRPr lang="fr-FR"/>
          </a:p>
        </p:txBody>
      </p:sp>
    </p:spTree>
    <p:extLst>
      <p:ext uri="{BB962C8B-B14F-4D97-AF65-F5344CB8AC3E}">
        <p14:creationId xmlns:p14="http://schemas.microsoft.com/office/powerpoint/2010/main" val="186043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C49F03-7116-327F-6E87-C94014B66D2C}"/>
              </a:ext>
            </a:extLst>
          </p:cNvPr>
          <p:cNvSpPr>
            <a:spLocks noGrp="1"/>
          </p:cNvSpPr>
          <p:nvPr>
            <p:ph type="title"/>
          </p:nvPr>
        </p:nvSpPr>
        <p:spPr/>
        <p:txBody>
          <a:bodyPr/>
          <a:lstStyle/>
          <a:p>
            <a:r>
              <a:rPr lang="fr-FR" b="1" dirty="0"/>
              <a:t>Décroissance en Europe, comme en France</a:t>
            </a:r>
          </a:p>
        </p:txBody>
      </p:sp>
      <p:pic>
        <p:nvPicPr>
          <p:cNvPr id="7" name="Espace réservé du contenu 6">
            <a:extLst>
              <a:ext uri="{FF2B5EF4-FFF2-40B4-BE49-F238E27FC236}">
                <a16:creationId xmlns:a16="http://schemas.microsoft.com/office/drawing/2014/main" id="{651918C3-70A4-FE39-1B5E-23F34F8EC90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627" b="7528"/>
          <a:stretch/>
        </p:blipFill>
        <p:spPr>
          <a:xfrm>
            <a:off x="1616702" y="1264257"/>
            <a:ext cx="9549266" cy="5092093"/>
          </a:xfrm>
        </p:spPr>
      </p:pic>
      <p:sp>
        <p:nvSpPr>
          <p:cNvPr id="4" name="Espace réservé du pied de page 3">
            <a:extLst>
              <a:ext uri="{FF2B5EF4-FFF2-40B4-BE49-F238E27FC236}">
                <a16:creationId xmlns:a16="http://schemas.microsoft.com/office/drawing/2014/main" id="{DCE1AB73-4439-6286-53CD-1D696DFD7ACB}"/>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BF39FD11-75FB-D763-8BDE-A1623EFE5BAF}"/>
              </a:ext>
            </a:extLst>
          </p:cNvPr>
          <p:cNvSpPr>
            <a:spLocks noGrp="1"/>
          </p:cNvSpPr>
          <p:nvPr>
            <p:ph type="sldNum" sz="quarter" idx="12"/>
          </p:nvPr>
        </p:nvSpPr>
        <p:spPr/>
        <p:txBody>
          <a:bodyPr/>
          <a:lstStyle/>
          <a:p>
            <a:fld id="{7B9F1D57-3A7C-4A8D-B507-8F47418E382B}" type="slidenum">
              <a:rPr lang="fr-FR" smtClean="0"/>
              <a:t>8</a:t>
            </a:fld>
            <a:endParaRPr lang="fr-FR"/>
          </a:p>
        </p:txBody>
      </p:sp>
      <p:pic>
        <p:nvPicPr>
          <p:cNvPr id="3" name="Image 2">
            <a:extLst>
              <a:ext uri="{FF2B5EF4-FFF2-40B4-BE49-F238E27FC236}">
                <a16:creationId xmlns:a16="http://schemas.microsoft.com/office/drawing/2014/main" id="{6398F7B5-1406-C48E-025E-AAC1FA277ACD}"/>
              </a:ext>
            </a:extLst>
          </p:cNvPr>
          <p:cNvPicPr>
            <a:picLocks noChangeAspect="1"/>
          </p:cNvPicPr>
          <p:nvPr/>
        </p:nvPicPr>
        <p:blipFill>
          <a:blip r:embed="rId3"/>
          <a:stretch>
            <a:fillRect/>
          </a:stretch>
        </p:blipFill>
        <p:spPr>
          <a:xfrm>
            <a:off x="9372547" y="3859007"/>
            <a:ext cx="609653" cy="188992"/>
          </a:xfrm>
          <a:prstGeom prst="rect">
            <a:avLst/>
          </a:prstGeom>
        </p:spPr>
      </p:pic>
      <p:sp>
        <p:nvSpPr>
          <p:cNvPr id="8" name="ZoneTexte 7">
            <a:extLst>
              <a:ext uri="{FF2B5EF4-FFF2-40B4-BE49-F238E27FC236}">
                <a16:creationId xmlns:a16="http://schemas.microsoft.com/office/drawing/2014/main" id="{D6C81491-27EE-EE6B-6966-37EDE1C5F4AC}"/>
              </a:ext>
            </a:extLst>
          </p:cNvPr>
          <p:cNvSpPr txBox="1"/>
          <p:nvPr/>
        </p:nvSpPr>
        <p:spPr>
          <a:xfrm>
            <a:off x="9769502" y="3621728"/>
            <a:ext cx="6094674" cy="400110"/>
          </a:xfrm>
          <a:prstGeom prst="rect">
            <a:avLst/>
          </a:prstGeom>
          <a:noFill/>
        </p:spPr>
        <p:txBody>
          <a:bodyPr wrap="square">
            <a:spAutoFit/>
          </a:bodyPr>
          <a:lstStyle/>
          <a:p>
            <a:r>
              <a:rPr lang="fr-FR" sz="2000" b="1" dirty="0">
                <a:solidFill>
                  <a:srgbClr val="FF0000"/>
                </a:solidFill>
              </a:rPr>
              <a:t>   + 1,4 %   en 2024*</a:t>
            </a:r>
          </a:p>
        </p:txBody>
      </p:sp>
      <p:sp>
        <p:nvSpPr>
          <p:cNvPr id="6" name="ZoneTexte 5">
            <a:extLst>
              <a:ext uri="{FF2B5EF4-FFF2-40B4-BE49-F238E27FC236}">
                <a16:creationId xmlns:a16="http://schemas.microsoft.com/office/drawing/2014/main" id="{37305E8D-A0E2-D6B1-218B-49030FA6CD64}"/>
              </a:ext>
            </a:extLst>
          </p:cNvPr>
          <p:cNvSpPr txBox="1"/>
          <p:nvPr/>
        </p:nvSpPr>
        <p:spPr>
          <a:xfrm flipH="1">
            <a:off x="7108371" y="2286876"/>
            <a:ext cx="955221" cy="369332"/>
          </a:xfrm>
          <a:prstGeom prst="rect">
            <a:avLst/>
          </a:prstGeom>
          <a:noFill/>
        </p:spPr>
        <p:txBody>
          <a:bodyPr wrap="square" rtlCol="0">
            <a:spAutoFit/>
          </a:bodyPr>
          <a:lstStyle/>
          <a:p>
            <a:r>
              <a:rPr lang="fr-FR" dirty="0"/>
              <a:t>COVID</a:t>
            </a:r>
          </a:p>
        </p:txBody>
      </p:sp>
      <p:sp>
        <p:nvSpPr>
          <p:cNvPr id="10" name="ZoneTexte 9">
            <a:extLst>
              <a:ext uri="{FF2B5EF4-FFF2-40B4-BE49-F238E27FC236}">
                <a16:creationId xmlns:a16="http://schemas.microsoft.com/office/drawing/2014/main" id="{CFA0B00F-92D7-4C12-4EC1-165A742D4A8E}"/>
              </a:ext>
            </a:extLst>
          </p:cNvPr>
          <p:cNvSpPr txBox="1"/>
          <p:nvPr/>
        </p:nvSpPr>
        <p:spPr>
          <a:xfrm>
            <a:off x="8327743" y="2471542"/>
            <a:ext cx="1028701" cy="646331"/>
          </a:xfrm>
          <a:prstGeom prst="rect">
            <a:avLst/>
          </a:prstGeom>
          <a:noFill/>
        </p:spPr>
        <p:txBody>
          <a:bodyPr wrap="square" rtlCol="0">
            <a:spAutoFit/>
          </a:bodyPr>
          <a:lstStyle/>
          <a:p>
            <a:r>
              <a:rPr lang="fr-FR" dirty="0"/>
              <a:t>GUERRE UKRAINE</a:t>
            </a:r>
          </a:p>
        </p:txBody>
      </p:sp>
      <p:sp>
        <p:nvSpPr>
          <p:cNvPr id="9" name="ZoneTexte 8">
            <a:extLst>
              <a:ext uri="{FF2B5EF4-FFF2-40B4-BE49-F238E27FC236}">
                <a16:creationId xmlns:a16="http://schemas.microsoft.com/office/drawing/2014/main" id="{F625CB2D-36C8-3CFC-0D07-19880A3B04ED}"/>
              </a:ext>
            </a:extLst>
          </p:cNvPr>
          <p:cNvSpPr txBox="1"/>
          <p:nvPr/>
        </p:nvSpPr>
        <p:spPr>
          <a:xfrm>
            <a:off x="9938638" y="5571378"/>
            <a:ext cx="2384289" cy="369332"/>
          </a:xfrm>
          <a:prstGeom prst="rect">
            <a:avLst/>
          </a:prstGeom>
          <a:noFill/>
        </p:spPr>
        <p:txBody>
          <a:bodyPr wrap="square" rtlCol="0">
            <a:spAutoFit/>
          </a:bodyPr>
          <a:lstStyle/>
          <a:p>
            <a:r>
              <a:rPr lang="fr-FR" dirty="0"/>
              <a:t>* Source AIE février 25</a:t>
            </a:r>
          </a:p>
        </p:txBody>
      </p:sp>
    </p:spTree>
    <p:extLst>
      <p:ext uri="{BB962C8B-B14F-4D97-AF65-F5344CB8AC3E}">
        <p14:creationId xmlns:p14="http://schemas.microsoft.com/office/powerpoint/2010/main" val="135544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D80F4-D8CD-6FCA-8EEC-02C9D80C96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9E5A6AC-AAA3-03DC-F20D-ABCFE771933B}"/>
              </a:ext>
            </a:extLst>
          </p:cNvPr>
          <p:cNvSpPr>
            <a:spLocks noGrp="1"/>
          </p:cNvSpPr>
          <p:nvPr>
            <p:ph type="title"/>
          </p:nvPr>
        </p:nvSpPr>
        <p:spPr>
          <a:xfrm>
            <a:off x="831850" y="510541"/>
            <a:ext cx="10515600" cy="2476500"/>
          </a:xfrm>
        </p:spPr>
        <p:txBody>
          <a:bodyPr/>
          <a:lstStyle/>
          <a:p>
            <a:r>
              <a:rPr lang="fr-FR" b="1" dirty="0"/>
              <a:t>         </a:t>
            </a:r>
            <a:r>
              <a:rPr lang="fr-FR" sz="8800" b="1" dirty="0"/>
              <a:t>et dans le monde? </a:t>
            </a:r>
          </a:p>
        </p:txBody>
      </p:sp>
      <p:sp>
        <p:nvSpPr>
          <p:cNvPr id="3" name="Espace réservé du texte 2">
            <a:extLst>
              <a:ext uri="{FF2B5EF4-FFF2-40B4-BE49-F238E27FC236}">
                <a16:creationId xmlns:a16="http://schemas.microsoft.com/office/drawing/2014/main" id="{631BBD03-86BC-D531-8240-5D9E9BE8606C}"/>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5E2B26E7-9A55-0339-1469-F29C41A68A60}"/>
              </a:ext>
            </a:extLst>
          </p:cNvPr>
          <p:cNvSpPr>
            <a:spLocks noGrp="1"/>
          </p:cNvSpPr>
          <p:nvPr>
            <p:ph type="ftr" sz="quarter" idx="11"/>
          </p:nvPr>
        </p:nvSpPr>
        <p:spPr/>
        <p:txBody>
          <a:bodyPr/>
          <a:lstStyle/>
          <a:p>
            <a:r>
              <a:rPr lang="fr-FR"/>
              <a:t>Energie où allons-nous ? Quelques repères- Bernard Maillard  Dompierre sur mer 4 mars 2025</a:t>
            </a:r>
            <a:endParaRPr lang="fr-FR" dirty="0"/>
          </a:p>
        </p:txBody>
      </p:sp>
      <p:sp>
        <p:nvSpPr>
          <p:cNvPr id="5" name="Espace réservé du numéro de diapositive 4">
            <a:extLst>
              <a:ext uri="{FF2B5EF4-FFF2-40B4-BE49-F238E27FC236}">
                <a16:creationId xmlns:a16="http://schemas.microsoft.com/office/drawing/2014/main" id="{197AB5EB-227F-AC3B-0416-A1F47CF231AE}"/>
              </a:ext>
            </a:extLst>
          </p:cNvPr>
          <p:cNvSpPr>
            <a:spLocks noGrp="1"/>
          </p:cNvSpPr>
          <p:nvPr>
            <p:ph type="sldNum" sz="quarter" idx="12"/>
          </p:nvPr>
        </p:nvSpPr>
        <p:spPr/>
        <p:txBody>
          <a:bodyPr/>
          <a:lstStyle/>
          <a:p>
            <a:fld id="{7B9F1D57-3A7C-4A8D-B507-8F47418E382B}" type="slidenum">
              <a:rPr lang="fr-FR" smtClean="0"/>
              <a:t>9</a:t>
            </a:fld>
            <a:endParaRPr lang="fr-FR"/>
          </a:p>
        </p:txBody>
      </p:sp>
    </p:spTree>
    <p:extLst>
      <p:ext uri="{BB962C8B-B14F-4D97-AF65-F5344CB8AC3E}">
        <p14:creationId xmlns:p14="http://schemas.microsoft.com/office/powerpoint/2010/main" val="23476510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59567</TotalTime>
  <Words>7056</Words>
  <Application>Microsoft Office PowerPoint</Application>
  <PresentationFormat>Grand écran</PresentationFormat>
  <Paragraphs>655</Paragraphs>
  <Slides>59</Slides>
  <Notes>17</Notes>
  <HiddenSlides>0</HiddenSlides>
  <MMClips>0</MMClips>
  <ScaleCrop>false</ScaleCrop>
  <HeadingPairs>
    <vt:vector size="6" baseType="variant">
      <vt:variant>
        <vt:lpstr>Polices utilisées</vt:lpstr>
      </vt:variant>
      <vt:variant>
        <vt:i4>4</vt:i4>
      </vt:variant>
      <vt:variant>
        <vt:lpstr>Thème</vt:lpstr>
      </vt:variant>
      <vt:variant>
        <vt:i4>4</vt:i4>
      </vt:variant>
      <vt:variant>
        <vt:lpstr>Titres des diapositives</vt:lpstr>
      </vt:variant>
      <vt:variant>
        <vt:i4>59</vt:i4>
      </vt:variant>
    </vt:vector>
  </HeadingPairs>
  <TitlesOfParts>
    <vt:vector size="67" baseType="lpstr">
      <vt:lpstr>Arial</vt:lpstr>
      <vt:lpstr>Calibri</vt:lpstr>
      <vt:lpstr>Calibri Light</vt:lpstr>
      <vt:lpstr>Times New Roman</vt:lpstr>
      <vt:lpstr>Thème Office</vt:lpstr>
      <vt:lpstr>2_Conception personnalisée</vt:lpstr>
      <vt:lpstr>1_Conception personnalisée</vt:lpstr>
      <vt:lpstr>Conception personnalisée</vt:lpstr>
      <vt:lpstr>Energie, où allons nous? Quelques repères… </vt:lpstr>
      <vt:lpstr>La demande en électricité...</vt:lpstr>
      <vt:lpstr>Présentation PowerPoint</vt:lpstr>
      <vt:lpstr>Électricité, des rubans et des pointes </vt:lpstr>
      <vt:lpstr>Décroissance incontrôlée puis reprise en France en 2024 ? 1TWh = TeraWattheure = 1 milliard de kWh = 1 million de MWh</vt:lpstr>
      <vt:lpstr>Demande électricité décarbonée France 2035</vt:lpstr>
      <vt:lpstr>              Et en Europe? </vt:lpstr>
      <vt:lpstr>Décroissance en Europe, comme en France</vt:lpstr>
      <vt:lpstr>         et dans le monde? </vt:lpstr>
      <vt:lpstr>Dans le monde, de 1973 à aujourd’hui…      </vt:lpstr>
      <vt:lpstr>L’Europe s’est isolée du monde  ! </vt:lpstr>
      <vt:lpstr>Basculement géopolitique du monde ½  Depuis 2022, la Chine dépasse l’UE pour l’accès à l’électricité par habitant !</vt:lpstr>
      <vt:lpstr>Basculement géopolitique du monde 2/2</vt:lpstr>
      <vt:lpstr>Electricité et création de valeur par habitant</vt:lpstr>
      <vt:lpstr>Quelle réponse à la             demande optimisée                  en électricité ? </vt:lpstr>
      <vt:lpstr>Présentation PowerPoint</vt:lpstr>
      <vt:lpstr>Présentation PowerPoint</vt:lpstr>
      <vt:lpstr>Quel impact pour le climat ? </vt:lpstr>
      <vt:lpstr>Présentation PowerPoint</vt:lpstr>
      <vt:lpstr>En France, une électricité déjà décarbonée</vt:lpstr>
      <vt:lpstr>Présentation PowerPoint</vt:lpstr>
      <vt:lpstr>Présentation PowerPoint</vt:lpstr>
      <vt:lpstr>Un système électrique de plus en plus déséquilibré  </vt:lpstr>
      <vt:lpstr>Prix négatifs de l’électricité qui s’envolent Double gaspillage - Risque croissant de Black-Out …</vt:lpstr>
      <vt:lpstr>Renouvelable, où en sommes-nous  ? </vt:lpstr>
      <vt:lpstr>Coût du nouveau renouvelable</vt:lpstr>
      <vt:lpstr>Présentation PowerPoint</vt:lpstr>
      <vt:lpstr>Hydraulique, renouvelable stratégique </vt:lpstr>
      <vt:lpstr>Gaz, cœur du pilotable ou seulement pointe? </vt:lpstr>
      <vt:lpstr>Présentation PowerPoint</vt:lpstr>
      <vt:lpstr>Nucléaire, pilotable et décarboné (3,7 g de CO2par kWh)</vt:lpstr>
      <vt:lpstr>Présentation PowerPoint</vt:lpstr>
      <vt:lpstr>Nucléaire, pilotable et décarboné (4g de CO2 par kWh)</vt:lpstr>
      <vt:lpstr>Présentation PowerPoint</vt:lpstr>
      <vt:lpstr>Enjeu de la sûreté nucléaire </vt:lpstr>
      <vt:lpstr>Compétitivité du nucléaire  1 MWh MegaWatt heure = 1000 kWh kiloWatt heure</vt:lpstr>
      <vt:lpstr>Enjeu de la disponibilité nucléaire</vt:lpstr>
      <vt:lpstr>Durée de construction nucléaire, enjeu pour le coût d’investissement et donc pour le financement</vt:lpstr>
      <vt:lpstr>Et pour le consommateur final ???  Et pour le contribuable???</vt:lpstr>
      <vt:lpstr>Pour quelques MWh par an et par foyer domestique…</vt:lpstr>
      <vt:lpstr>FACTURE Electricité TTC EN TROIS VOLETS</vt:lpstr>
      <vt:lpstr>La facture du particulier en France a subi une augmentation de 52%  entre 2010 et 2021</vt:lpstr>
      <vt:lpstr>Facture totale électricité, énergie, acheminement et taxes + 52% TTC de 2010 à 2021 en France</vt:lpstr>
      <vt:lpstr>2022/2023, un marché en pleine spéculation</vt:lpstr>
      <vt:lpstr>Quels Prix demain ???</vt:lpstr>
      <vt:lpstr>Présentation PowerPoint</vt:lpstr>
      <vt:lpstr>Quels scénarios demain? </vt:lpstr>
      <vt:lpstr>Pistes prioritaires d’action</vt:lpstr>
      <vt:lpstr>Pour retrouver les données sources</vt:lpstr>
      <vt:lpstr>Equilibre Demande et Production  d’électricité </vt:lpstr>
      <vt:lpstr>Enjeu de la sûreté nucléaire – compléments 1/2</vt:lpstr>
      <vt:lpstr>Enjeu de la sûreté nucléaire – compléments 2/2</vt:lpstr>
      <vt:lpstr>NOUVEAU NUCLEAIRE EN FRANCE</vt:lpstr>
      <vt:lpstr>Et les petits réacteurs ? </vt:lpstr>
      <vt:lpstr>Et les enjeux de défense? </vt:lpstr>
      <vt:lpstr>Intercomparaison prix en Europe 2021 – 2024 La France continue à perdre son avantage concurrentiel</vt:lpstr>
      <vt:lpstr>Quel scénario demain pour le prix de l’électricité ???</vt:lpstr>
      <vt:lpstr>Des facteurs clés complémentaires pour demain</vt:lpstr>
      <vt:lpstr>Exigence de réorienter l’électricité en Europe sur le long terme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Enjeux énergétiques, électricité et nucléaire</dc:title>
  <dc:creator>Bernard MAILLARD</dc:creator>
  <cp:lastModifiedBy>HP</cp:lastModifiedBy>
  <cp:revision>374</cp:revision>
  <cp:lastPrinted>2024-12-09T18:24:23Z</cp:lastPrinted>
  <dcterms:created xsi:type="dcterms:W3CDTF">2022-10-02T10:31:21Z</dcterms:created>
  <dcterms:modified xsi:type="dcterms:W3CDTF">2025-03-04T10:49:18Z</dcterms:modified>
</cp:coreProperties>
</file>