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omments/comment1.xml" ContentType="application/vnd.openxmlformats-officedocument.presentationml.comments+xml"/>
  <Override PartName="/ppt/notesSlides/notesSlide3.xml" ContentType="application/vnd.openxmlformats-officedocument.presentationml.notesSlide+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64"/>
  </p:notesMasterIdLst>
  <p:handoutMasterIdLst>
    <p:handoutMasterId r:id="rId65"/>
  </p:handoutMasterIdLst>
  <p:sldIdLst>
    <p:sldId id="256" r:id="rId5"/>
    <p:sldId id="345" r:id="rId6"/>
    <p:sldId id="257" r:id="rId7"/>
    <p:sldId id="280" r:id="rId8"/>
    <p:sldId id="292" r:id="rId9"/>
    <p:sldId id="314" r:id="rId10"/>
    <p:sldId id="337" r:id="rId11"/>
    <p:sldId id="340" r:id="rId12"/>
    <p:sldId id="341" r:id="rId13"/>
    <p:sldId id="349" r:id="rId14"/>
    <p:sldId id="291" r:id="rId15"/>
    <p:sldId id="334" r:id="rId16"/>
    <p:sldId id="335" r:id="rId17"/>
    <p:sldId id="342" r:id="rId18"/>
    <p:sldId id="350" r:id="rId19"/>
    <p:sldId id="328" r:id="rId20"/>
    <p:sldId id="338" r:id="rId21"/>
    <p:sldId id="281" r:id="rId22"/>
    <p:sldId id="346" r:id="rId23"/>
    <p:sldId id="259" r:id="rId24"/>
    <p:sldId id="321" r:id="rId25"/>
    <p:sldId id="347" r:id="rId26"/>
    <p:sldId id="327" r:id="rId27"/>
    <p:sldId id="275" r:id="rId28"/>
    <p:sldId id="319" r:id="rId29"/>
    <p:sldId id="299" r:id="rId30"/>
    <p:sldId id="272" r:id="rId31"/>
    <p:sldId id="320" r:id="rId32"/>
    <p:sldId id="276" r:id="rId33"/>
    <p:sldId id="348" r:id="rId34"/>
    <p:sldId id="261" r:id="rId35"/>
    <p:sldId id="323" r:id="rId36"/>
    <p:sldId id="322" r:id="rId37"/>
    <p:sldId id="324" r:id="rId38"/>
    <p:sldId id="258" r:id="rId39"/>
    <p:sldId id="343" r:id="rId40"/>
    <p:sldId id="344" r:id="rId41"/>
    <p:sldId id="264" r:id="rId42"/>
    <p:sldId id="329" r:id="rId43"/>
    <p:sldId id="297" r:id="rId44"/>
    <p:sldId id="288" r:id="rId45"/>
    <p:sldId id="316" r:id="rId46"/>
    <p:sldId id="294" r:id="rId47"/>
    <p:sldId id="301" r:id="rId48"/>
    <p:sldId id="303" r:id="rId49"/>
    <p:sldId id="268" r:id="rId50"/>
    <p:sldId id="309" r:id="rId51"/>
    <p:sldId id="317" r:id="rId52"/>
    <p:sldId id="351" r:id="rId53"/>
    <p:sldId id="325" r:id="rId54"/>
    <p:sldId id="304" r:id="rId55"/>
    <p:sldId id="305" r:id="rId56"/>
    <p:sldId id="289" r:id="rId57"/>
    <p:sldId id="326" r:id="rId58"/>
    <p:sldId id="339" r:id="rId59"/>
    <p:sldId id="336" r:id="rId60"/>
    <p:sldId id="332" r:id="rId61"/>
    <p:sldId id="333" r:id="rId62"/>
    <p:sldId id="330" r:id="rId63"/>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3"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9" autoAdjust="0"/>
    <p:restoredTop sz="94481" autoAdjust="0"/>
  </p:normalViewPr>
  <p:slideViewPr>
    <p:cSldViewPr snapToGrid="0">
      <p:cViewPr varScale="1">
        <p:scale>
          <a:sx n="96" d="100"/>
          <a:sy n="96" d="100"/>
        </p:scale>
        <p:origin x="72" y="106"/>
      </p:cViewPr>
      <p:guideLst/>
    </p:cSldViewPr>
  </p:slideViewPr>
  <p:notesTextViewPr>
    <p:cViewPr>
      <p:scale>
        <a:sx n="1" d="1"/>
        <a:sy n="1" d="1"/>
      </p:scale>
      <p:origin x="0" y="0"/>
    </p:cViewPr>
  </p:notesTextViewPr>
  <p:sorterViewPr>
    <p:cViewPr varScale="1">
      <p:scale>
        <a:sx n="100" d="100"/>
        <a:sy n="100" d="100"/>
      </p:scale>
      <p:origin x="0" y="-1195"/>
    </p:cViewPr>
  </p:sorterViewPr>
  <p:notesViewPr>
    <p:cSldViewPr snapToGrid="0">
      <p:cViewPr varScale="1">
        <p:scale>
          <a:sx n="58" d="100"/>
          <a:sy n="58" d="100"/>
        </p:scale>
        <p:origin x="3182"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4T06:42:59.801" idx="3">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endParaRPr lang="fr-FR" sz="2000" dirty="0"/>
        </a:p>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0" custLinFactNeighborY="-251"/>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dgm:spPr/>
    </dgm:pt>
    <dgm:pt modelId="{11A63C2D-0296-41DB-87C7-C294848A2C5B}" type="pres">
      <dgm:prSet presAssocID="{EEFAB8BA-53E0-4A38-81DD-453B20B61F03}" presName="textBox3a" presStyleLbl="revTx" presStyleIdx="0" presStyleCnt="3" custLinFactNeighborX="4654" custLinFactNeighborY="9377">
        <dgm:presLayoutVars>
          <dgm:bulletEnabled val="1"/>
        </dgm:presLayoutVars>
      </dgm:prSet>
      <dgm:spPr/>
    </dgm:pt>
    <dgm:pt modelId="{6BFF1080-D48A-470F-A1F1-F5DB072E8A54}" type="pres">
      <dgm:prSet presAssocID="{1B9A8E09-2031-478A-8661-13162FB23ACE}" presName="bullet3b" presStyleLbl="node1" presStyleIdx="1" presStyleCnt="3"/>
      <dgm:spPr/>
    </dgm:pt>
    <dgm:pt modelId="{E4B6EB79-D453-4094-A389-7F4AE08E443B}" type="pres">
      <dgm:prSet presAssocID="{1B9A8E09-2031-478A-8661-13162FB23ACE}" presName="textBox3b" presStyleLbl="revTx" presStyleIdx="1" presStyleCnt="3">
        <dgm:presLayoutVars>
          <dgm:bulletEnabled val="1"/>
        </dgm:presLayoutVars>
      </dgm:prSet>
      <dgm:spPr/>
    </dgm:pt>
    <dgm:pt modelId="{BDA657C0-20F9-47C0-9D0C-404E0BE6D9B9}" type="pres">
      <dgm:prSet presAssocID="{2353108A-6BD7-4000-B772-07683BA2C964}" presName="bullet3c" presStyleLbl="node1" presStyleIdx="2" presStyleCnt="3"/>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Disposer d’une régulation permettant des  contrats de long terme fondés sur une base économique et prenant en compte l’intérêt général  </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Maitriser  la  demande efficacité, décarbonation , Accès  de l’électricité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la pertinence de l’ intermittent  massif en préservant le renouvelable local</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les volets technologiques, environnementaux, humains et  sociétaux </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du pilotable décarboné </a:t>
          </a:r>
        </a:p>
        <a:p>
          <a:r>
            <a:rPr lang="fr-FR" dirty="0"/>
            <a:t>priorité 1 sûreté nucléaire</a:t>
          </a:r>
        </a:p>
        <a:p>
          <a:r>
            <a:rPr lang="fr-FR" dirty="0"/>
            <a:t>Renouveler à temps</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776729" y="-56635"/>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660921" y="2946658"/>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826925"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826925" y="3093801"/>
        <a:ext cx="1622178" cy="1257536"/>
      </dsp:txXfrm>
    </dsp:sp>
    <dsp:sp modelId="{6BFF1080-D48A-470F-A1F1-F5DB072E8A54}">
      <dsp:nvSpPr>
        <dsp:cNvPr id="0" name=""/>
        <dsp:cNvSpPr/>
      </dsp:nvSpPr>
      <dsp:spPr>
        <a:xfrm>
          <a:off x="4258732" y="1763964"/>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22343" y="1927574"/>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Diminution Nucléaire Augmentation Gaz</a:t>
          </a:r>
        </a:p>
      </dsp:txBody>
      <dsp:txXfrm>
        <a:off x="4422343" y="1927574"/>
        <a:ext cx="1670913" cy="2367127"/>
      </dsp:txXfrm>
    </dsp:sp>
    <dsp:sp modelId="{BDA657C0-20F9-47C0-9D0C-404E0BE6D9B9}">
      <dsp:nvSpPr>
        <dsp:cNvPr id="0" name=""/>
        <dsp:cNvSpPr/>
      </dsp:nvSpPr>
      <dsp:spPr>
        <a:xfrm>
          <a:off x="6180283" y="1044253"/>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8408" y="1016778"/>
          <a:ext cx="1980099" cy="32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8408" y="1016778"/>
        <a:ext cx="1980099" cy="325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Disposer d’une régulation permettant des  contrats de long terme fondés sur une base économique et prenant en compte l’intérêt général  </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Maitriser  la  demande efficacité, décarbonation , Accès  de l’électricité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Réinterroger la pertinence de l’ intermittent  massif en préservant le renouvelable local</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Innover en intégrant conjointement les volets technologiques, environnementaux, humains et  sociétaux </a:t>
          </a:r>
        </a:p>
        <a:p>
          <a:pPr marL="0" lvl="0" indent="0" algn="ctr" defTabSz="889000">
            <a:lnSpc>
              <a:spcPct val="90000"/>
            </a:lnSpc>
            <a:spcBef>
              <a:spcPct val="0"/>
            </a:spcBef>
            <a:spcAft>
              <a:spcPct val="35000"/>
            </a:spcAft>
            <a:buNone/>
          </a:pPr>
          <a:r>
            <a:rPr lang="fr-FR" sz="20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Consolider la performance du pilotable décarboné </a:t>
          </a:r>
        </a:p>
        <a:p>
          <a:pPr marL="0" lvl="0" indent="0" algn="ctr" defTabSz="889000">
            <a:lnSpc>
              <a:spcPct val="90000"/>
            </a:lnSpc>
            <a:spcBef>
              <a:spcPct val="0"/>
            </a:spcBef>
            <a:spcAft>
              <a:spcPct val="35000"/>
            </a:spcAft>
            <a:buNone/>
          </a:pPr>
          <a:r>
            <a:rPr lang="fr-FR" sz="2000" kern="1200" dirty="0"/>
            <a:t>priorité 1 sûreté nucléaire</a:t>
          </a:r>
        </a:p>
        <a:p>
          <a:pPr marL="0" lvl="0" indent="0" algn="ctr" defTabSz="889000">
            <a:lnSpc>
              <a:spcPct val="90000"/>
            </a:lnSpc>
            <a:spcBef>
              <a:spcPct val="0"/>
            </a:spcBef>
            <a:spcAft>
              <a:spcPct val="35000"/>
            </a:spcAft>
            <a:buNone/>
          </a:pPr>
          <a:r>
            <a:rPr lang="fr-FR" sz="2000" kern="1200" dirty="0"/>
            <a:t>Renouveler à temps</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16/05/2024</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3.358"/>
    </inkml:context>
    <inkml:brush xml:id="br0">
      <inkml:brushProperty name="width" value="0.05" units="cm"/>
      <inkml:brushProperty name="height" value="0.05" units="cm"/>
      <inkml:brushProperty name="color" value="#E71224"/>
    </inkml:brush>
  </inkml:definitions>
  <inkml:trace contextRef="#ctx0" brushRef="#br0">281 1 24575,'171'0'0,"733"7"0,-6 48 0,-610-13 0,-242-32 0,-1 3 0,0 1 0,0 2 0,44 23 0,-16-1 0,-1 3 0,118 90 0,-160-106 0,-2 0 0,0 2 0,-2 1 0,-1 2 0,-1 0 0,-2 1 0,-1 1 0,21 44 0,-22-32 0,-2 2 0,-2-1 0,-3 2 0,-1 0 0,10 81 0,-17-59 0,-2 0 0,-4 0 0,-12 98 0,-12-6 0,-7-1 0,-63 191 0,-154 294 0,145-407 0,-176 380 0,248-558 0,-3-2 0,-81 104 0,-104 87 0,162-187 0,-32 31 0,-3-4 0,-4-4 0,-117 76 0,-67 46 0,29-19 0,184-141 0,-28 19 0,3 4 0,-87 85 0,-211 261 0,294-318 0,60-63 0,2 1 0,-36 50 0,-25 32 0,58-85-1365,26-25-5461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7.144"/>
    </inkml:context>
    <inkml:brush xml:id="br0">
      <inkml:brushProperty name="width" value="0.05" units="cm"/>
      <inkml:brushProperty name="height" value="0.05" units="cm"/>
      <inkml:brushProperty name="color" value="#E71224"/>
    </inkml:brush>
  </inkml:definitions>
  <inkml:trace contextRef="#ctx0" brushRef="#br0">160 1 24575,'-1'29'0,"-9"49"0,5-47 0,-2 37 0,7-30 0,0-15 0,-5 40 0,4-55 0,-1 1 0,0-1 0,-1 0 0,0 0 0,0-1 0,-1 1 0,0 0 0,-7 9 0,-24 47 0,11-17 0,18-34 0,0 0 0,0 1 0,1-1 0,1 1 0,0 0 0,1 0 0,1 0 0,0 0 0,0 27 0,2-39 0,0-1 0,0 1 0,0 0 0,1 0 0,-1 0 0,0-1 0,1 1 0,-1 0 0,1 0 0,0-1 0,0 1 0,-1-1 0,1 1 0,0 0 0,0-1 0,3 3 0,-3-3 0,0 0 0,0-1 0,0 1 0,1-1 0,-1 1 0,0-1 0,0 1 0,1-1 0,-1 0 0,0 1 0,1-1 0,-1 0 0,0 0 0,1 0 0,-1 0 0,0 0 0,3-1 0,6-2 0,0 0 0,0-1 0,-1 0 0,0 0 0,10-7 0,14-6 0,57-16 0,-17 5 0,124-30 0,-97 43-369,0 5-1,175 4 0,-259 6 114,3 0-6570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16/05/2024</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1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customXml" Target="../ink/ink27.xml"/><Relationship Id="rId3" Type="http://schemas.openxmlformats.org/officeDocument/2006/relationships/customXml" Target="../ink/ink2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customXml" Target="../ink/ink23.xml"/><Relationship Id="rId11" Type="http://schemas.openxmlformats.org/officeDocument/2006/relationships/customXml" Target="../ink/ink26.xml"/><Relationship Id="rId5" Type="http://schemas.openxmlformats.org/officeDocument/2006/relationships/customXml" Target="../ink/ink22.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2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31</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33</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35</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36</a:t>
            </a:fld>
            <a:endParaRPr lang="fr-FR"/>
          </a:p>
        </p:txBody>
      </p:sp>
    </p:spTree>
    <p:extLst>
      <p:ext uri="{BB962C8B-B14F-4D97-AF65-F5344CB8AC3E}">
        <p14:creationId xmlns:p14="http://schemas.microsoft.com/office/powerpoint/2010/main" val="2199274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37</a:t>
            </a:fld>
            <a:endParaRPr lang="fr-FR"/>
          </a:p>
        </p:txBody>
      </p:sp>
    </p:spTree>
    <p:extLst>
      <p:ext uri="{BB962C8B-B14F-4D97-AF65-F5344CB8AC3E}">
        <p14:creationId xmlns:p14="http://schemas.microsoft.com/office/powerpoint/2010/main" val="354389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38</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40</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46</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6</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91A0-6123-DBE4-588C-29A617E3E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7041C-EA0A-1521-C4B8-30CEC4C91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5EACBB-8426-2F4D-3F08-5EB333F8CBEB}"/>
              </a:ext>
            </a:extLst>
          </p:cNvPr>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a:extLst>
              <a:ext uri="{FF2B5EF4-FFF2-40B4-BE49-F238E27FC236}">
                <a16:creationId xmlns:a16="http://schemas.microsoft.com/office/drawing/2014/main" id="{5337A4A4-DD63-9930-FBBD-4B7D30CD58CF}"/>
              </a:ext>
            </a:extLst>
          </p:cNvPr>
          <p:cNvSpPr>
            <a:spLocks noGrp="1"/>
          </p:cNvSpPr>
          <p:nvPr>
            <p:ph type="sldNum" sz="quarter" idx="5"/>
          </p:nvPr>
        </p:nvSpPr>
        <p:spPr/>
        <p:txBody>
          <a:bodyPr/>
          <a:lstStyle/>
          <a:p>
            <a:fld id="{CF84A65E-B445-4305-9AEB-B61D056BBA31}" type="slidenum">
              <a:rPr lang="fr-FR" smtClean="0"/>
              <a:t>17</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80E20D07-4CB6-0AE2-6F72-93DEE47B63BC}"/>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485B7EE4-39E8-88B6-ADB1-36B601E58B94}"/>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F3AEBFD1-34C1-FE0D-04D5-6BFFB353D514}"/>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D8944BCA-A296-1C48-03A9-12B6FE0AE2B4}"/>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1CF70D91-9486-5ED8-D683-2602CBB5AD2D}"/>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2A13852-082A-599A-1073-3BCCD4BF48B8}"/>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6F04324E-C52E-BF5F-56D0-C441B985F3B3}"/>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D0A1870-25B5-2A63-C08A-2EABBDB43FE2}"/>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1748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18</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20</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24</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27</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a:p>
        </p:txBody>
      </p:sp>
    </p:spTree>
    <p:extLst>
      <p:ext uri="{BB962C8B-B14F-4D97-AF65-F5344CB8AC3E}">
        <p14:creationId xmlns:p14="http://schemas.microsoft.com/office/powerpoint/2010/main" val="340724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15">
            <a:extLst>
              <a:ext uri="{FF2B5EF4-FFF2-40B4-BE49-F238E27FC236}">
                <a16:creationId xmlns:a16="http://schemas.microsoft.com/office/drawing/2014/main" id="{5F303B62-DE84-46B4-4F5D-17B474431255}"/>
              </a:ext>
            </a:extLst>
          </p:cNvPr>
          <p:cNvSpPr>
            <a:spLocks noGrp="1"/>
          </p:cNvSpPr>
          <p:nvPr>
            <p:ph type="dt" sz="half" idx="10"/>
          </p:nvPr>
        </p:nvSpPr>
        <p:spPr/>
        <p:txBody>
          <a:bodyPr/>
          <a:lstStyle/>
          <a:p>
            <a:endParaRPr lang="fr-FR"/>
          </a:p>
        </p:txBody>
      </p:sp>
      <p:sp>
        <p:nvSpPr>
          <p:cNvPr id="17" name="Espace réservé du pied de page 16">
            <a:extLst>
              <a:ext uri="{FF2B5EF4-FFF2-40B4-BE49-F238E27FC236}">
                <a16:creationId xmlns:a16="http://schemas.microsoft.com/office/drawing/2014/main" id="{C0278B74-A617-E234-BA34-7A5BF54A8C3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18" name="Espace réservé du numéro de diapositive 17">
            <a:extLst>
              <a:ext uri="{FF2B5EF4-FFF2-40B4-BE49-F238E27FC236}">
                <a16:creationId xmlns:a16="http://schemas.microsoft.com/office/drawing/2014/main" id="{32A5B581-181B-B83D-CC64-2C0044162D5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E7642-3A95-EF3D-D892-CA1532F757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A89FF5-9B4B-5147-38A9-1D8A4DE56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A0C022B-5E00-60A7-7721-BACAE84A6A4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B2B81CD-433D-F0E8-B7BE-F8E6B203E551}"/>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63D83FBE-EFEF-7198-B5E9-5754E792DD7F}"/>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68666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83D4B-FD89-FAA1-E4C4-316C9A381E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CCB62-30AD-2198-4D93-2853C97156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81E8D9-91F9-6A6B-D396-2ABF61CCE2B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76C6D74-20E7-2E47-4F41-B4692DE08DD1}"/>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21EBF006-5385-056E-00F5-77F25BAD6ED8}"/>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372632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BCF9-2988-18F7-85A7-7F144D87D3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E4B2FF-5487-D4DB-B065-CCAF2C77F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21FDC4-1F66-6CDD-2AF9-E798AD0B2C3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8368F26-1492-3233-97F1-C2CCE5972DAC}"/>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31FF191F-97E0-039A-FEE6-BE3A017A4177}"/>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9217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95B70-8155-F33F-28BC-6086BCAA6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FE6AB7-2CC0-D9ED-A58D-954BA5DDB9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9B9465-7D82-DC66-98FD-B49D3DA8BD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BBD655-37B0-BF9C-2BE0-D747C0B7EA3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2FFA214-7B50-3E6B-A335-18945C3A199A}"/>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D61D30DA-66FF-CDE2-BC4D-39FD47C9E2EB}"/>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1672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11FFE-76E7-11A9-DDE1-E77BA2925B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F8585B-286A-52B2-105B-7696D1857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FE0FD1-4411-EA99-D56C-5998698106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84614C-46E1-7053-95CB-883E0F615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871207-0174-1990-30B4-F0B627044E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047099-84F0-2BCD-843C-B060DC41126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57F0FFD-4101-F24F-D51F-291F561F5552}"/>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9" name="Espace réservé du numéro de diapositive 8">
            <a:extLst>
              <a:ext uri="{FF2B5EF4-FFF2-40B4-BE49-F238E27FC236}">
                <a16:creationId xmlns:a16="http://schemas.microsoft.com/office/drawing/2014/main" id="{2741D655-9CD8-96F0-86BF-132C86B6ECF0}"/>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52670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E6176-56FF-689B-CE6C-81192FC7AB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6CCD0A-559C-A7E8-1886-5A649805A299}"/>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4BF6AE6-E1FC-DDB6-3BA8-E58785BF0116}"/>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5" name="Espace réservé du numéro de diapositive 4">
            <a:extLst>
              <a:ext uri="{FF2B5EF4-FFF2-40B4-BE49-F238E27FC236}">
                <a16:creationId xmlns:a16="http://schemas.microsoft.com/office/drawing/2014/main" id="{E8AADB53-69F9-7B0E-8DA6-40BA379C12E9}"/>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5138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A935D3-E406-771D-ED97-C883F3AC48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EA8D2573-9EBA-7F0D-951C-E013C6942496}"/>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4" name="Espace réservé du numéro de diapositive 3">
            <a:extLst>
              <a:ext uri="{FF2B5EF4-FFF2-40B4-BE49-F238E27FC236}">
                <a16:creationId xmlns:a16="http://schemas.microsoft.com/office/drawing/2014/main" id="{7E0DA10E-9808-94A3-7D46-38C16F7AD735}"/>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28682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1E0E7-6A13-2FC7-D7C7-89356E9E0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7A12E8-1B8C-B7E7-1CA3-2A8721CAD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612AD4C-5007-5F6B-877D-A0AB1CC0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D84936-7784-CEA0-DEAB-7B2424F5DE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E8EA32-2AA0-1309-CFCF-DEBD738A5A2F}"/>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1DC178C0-52C2-85A1-0200-26FB8644A4DA}"/>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0288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939E0-4953-CA56-C9CA-2608E2222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26E101-31B2-B532-56F3-8E38692F2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E378DE-9F70-357C-A083-EEA5F72E5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0A72F9-93F2-578E-9792-962FBEF295F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20AA690-D431-FE06-B16F-81600E84296D}"/>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DEA71E7F-731A-42F6-479B-F6D8D82723D3}"/>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956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69BBC-51A0-F714-6781-4DFDBB787F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5BDB83-B17F-4F17-691A-6ED6689F06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20B755-DCEA-B926-17C3-817BCD41626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A5031C2-6A52-C7E0-EA73-BB2CDAC6CC78}"/>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6807D620-BABC-195D-17A7-D6F929B2F5F1}"/>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25743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03D959-9FF3-F435-0874-373DF4CB21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5B4BC94-A7E2-2001-C415-002C94AFD5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A3425-A048-B72B-CCAE-EE7FBD2324E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7B1DF96-898C-A193-2981-A39F8760F06D}"/>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5E7CC31D-7211-9FD2-A714-D5AB0A5A60FD}"/>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36610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5E1A10-1EF4-FEE4-32EE-463DD8CB5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8377C5-8B9C-B064-31F6-D096E9128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AA81A-C0AC-6CBD-B99A-D4FA6F533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8FDF3FE-670D-9577-4C62-6D56B9171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A67E2C32-DE35-5DC4-D51C-D59E5AED1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AD21-8E53-4136-B3D8-0862DD8AF7FA}" type="slidenum">
              <a:rPr lang="fr-FR" smtClean="0"/>
              <a:t>‹N°›</a:t>
            </a:fld>
            <a:endParaRPr lang="fr-FR"/>
          </a:p>
        </p:txBody>
      </p:sp>
    </p:spTree>
    <p:extLst>
      <p:ext uri="{BB962C8B-B14F-4D97-AF65-F5344CB8AC3E}">
        <p14:creationId xmlns:p14="http://schemas.microsoft.com/office/powerpoint/2010/main" val="4129905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Saint Pée sur Nivelle 16 mai 2024</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Saint Pée sur Nivelle 16 mai 2024</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customXml" Target="../ink/ink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rte-france.com/eco2mix/la-consommation-delectricite-en-franc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rte-france.com/eco2mix/la-consommation-delectricite-en-franc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18.xm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customXml" Target="../ink/ink20.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16.xml"/><Relationship Id="rId9" Type="http://schemas.openxmlformats.org/officeDocument/2006/relationships/customXml" Target="../ink/ink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app.electricitymaps.com/m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te-france.com/eco2mix/la-consommation-delectricite-en-franc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rte-france.com/eco2mix/la-production-delectricite-par-filie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ntsoe.eu/data/transparency-platfor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30.xml.rels><?xml version="1.0" encoding="UTF-8" standalone="yes"?>
<Relationships xmlns="http://schemas.openxmlformats.org/package/2006/relationships"><Relationship Id="rId2" Type="http://schemas.openxmlformats.org/officeDocument/2006/relationships/hyperlink" Target="https://pris.iaea.org/PRIS/WorldStatistics/OperationalReactorsByCountry.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lnSpcReduction="10000"/>
          </a:bodyPr>
          <a:lstStyle/>
          <a:p>
            <a:r>
              <a:rPr lang="fr-FR" dirty="0"/>
              <a:t>Conférence Bernard Maillard</a:t>
            </a:r>
          </a:p>
          <a:p>
            <a:r>
              <a:rPr lang="fr-FR" dirty="0"/>
              <a:t>Ferme INHARRIA, quartier </a:t>
            </a:r>
            <a:r>
              <a:rPr lang="fr-FR" dirty="0" err="1"/>
              <a:t>Ibarron</a:t>
            </a:r>
            <a:endParaRPr lang="fr-FR" dirty="0"/>
          </a:p>
          <a:p>
            <a:r>
              <a:rPr lang="fr-FR" dirty="0"/>
              <a:t>Saint </a:t>
            </a:r>
            <a:r>
              <a:rPr lang="fr-FR" dirty="0" err="1"/>
              <a:t>Pée</a:t>
            </a:r>
            <a:r>
              <a:rPr lang="fr-FR" dirty="0"/>
              <a:t> sur Nivelle le 16 mai 2024</a:t>
            </a:r>
          </a:p>
          <a:p>
            <a:r>
              <a:rPr lang="fr-FR" dirty="0"/>
              <a:t>Association Culture et Patrimoine SENPERE</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1</a:t>
            </a:fld>
            <a:endParaRPr lang="fr-FR" dirty="0"/>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a:xfrm>
            <a:off x="4038600" y="6356350"/>
            <a:ext cx="4114800" cy="365125"/>
          </a:xfrm>
        </p:spPr>
        <p:txBody>
          <a:bodyPr/>
          <a:lstStyle/>
          <a:p>
            <a:r>
              <a:rPr lang="fr-FR" dirty="0"/>
              <a:t>Energie où allons-nous ? Quelques repères- Bernard Maillard </a:t>
            </a:r>
          </a:p>
          <a:p>
            <a:r>
              <a:rPr lang="fr-FR" dirty="0"/>
              <a:t>Saint </a:t>
            </a:r>
            <a:r>
              <a:rPr lang="fr-FR" dirty="0" err="1"/>
              <a:t>Pée</a:t>
            </a:r>
            <a:r>
              <a:rPr lang="fr-FR" dirty="0"/>
              <a:t> sur Nivelle 16 mai 2024</a:t>
            </a: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4992D-2147-DBF4-2F51-FAE6FFD03877}"/>
              </a:ext>
            </a:extLst>
          </p:cNvPr>
          <p:cNvSpPr>
            <a:spLocks noGrp="1"/>
          </p:cNvSpPr>
          <p:nvPr>
            <p:ph type="title"/>
          </p:nvPr>
        </p:nvSpPr>
        <p:spPr/>
        <p:txBody>
          <a:bodyPr/>
          <a:lstStyle/>
          <a:p>
            <a:r>
              <a:rPr lang="fr-FR" b="1" dirty="0"/>
              <a:t>De 1973 à aujourd’hui….dans le monde</a:t>
            </a:r>
          </a:p>
        </p:txBody>
      </p:sp>
      <p:sp>
        <p:nvSpPr>
          <p:cNvPr id="3" name="Espace réservé du contenu 2">
            <a:extLst>
              <a:ext uri="{FF2B5EF4-FFF2-40B4-BE49-F238E27FC236}">
                <a16:creationId xmlns:a16="http://schemas.microsoft.com/office/drawing/2014/main" id="{B5786CA5-EB09-FEA2-51C2-44E27E4697A0}"/>
              </a:ext>
            </a:extLst>
          </p:cNvPr>
          <p:cNvSpPr>
            <a:spLocks noGrp="1"/>
          </p:cNvSpPr>
          <p:nvPr>
            <p:ph idx="1"/>
          </p:nvPr>
        </p:nvSpPr>
        <p:spPr/>
        <p:txBody>
          <a:bodyPr>
            <a:normAutofit fontScale="92500" lnSpcReduction="10000"/>
          </a:bodyPr>
          <a:lstStyle/>
          <a:p>
            <a:r>
              <a:rPr lang="fr-FR" b="1" dirty="0">
                <a:highlight>
                  <a:srgbClr val="FFFF00"/>
                </a:highlight>
              </a:rPr>
              <a:t>Populatio</a:t>
            </a:r>
            <a:r>
              <a:rPr lang="fr-FR" dirty="0">
                <a:highlight>
                  <a:srgbClr val="FFFF00"/>
                </a:highlight>
              </a:rPr>
              <a:t>n </a:t>
            </a:r>
            <a:r>
              <a:rPr lang="fr-FR" dirty="0"/>
              <a:t>de 4 à 8 milliards d’habitants, </a:t>
            </a:r>
            <a:r>
              <a:rPr lang="fr-FR" b="1" dirty="0">
                <a:highlight>
                  <a:srgbClr val="FFFF00"/>
                </a:highlight>
              </a:rPr>
              <a:t>MULTIPLIEE PAR DEUX</a:t>
            </a:r>
          </a:p>
          <a:p>
            <a:endParaRPr lang="fr-FR" dirty="0"/>
          </a:p>
          <a:p>
            <a:r>
              <a:rPr lang="fr-FR" dirty="0"/>
              <a:t>Demande en </a:t>
            </a:r>
            <a:r>
              <a:rPr lang="fr-FR" b="1" dirty="0">
                <a:highlight>
                  <a:srgbClr val="FFFF00"/>
                </a:highlight>
              </a:rPr>
              <a:t>énergie</a:t>
            </a:r>
            <a:r>
              <a:rPr lang="fr-FR" dirty="0">
                <a:highlight>
                  <a:srgbClr val="FFFF00"/>
                </a:highlight>
              </a:rPr>
              <a:t> </a:t>
            </a:r>
            <a:r>
              <a:rPr lang="fr-FR" b="1" dirty="0">
                <a:highlight>
                  <a:srgbClr val="FFFF00"/>
                </a:highlight>
              </a:rPr>
              <a:t>MULTIPLIEE PAR DEUX</a:t>
            </a:r>
            <a:r>
              <a:rPr lang="fr-FR" dirty="0"/>
              <a:t>….</a:t>
            </a:r>
          </a:p>
          <a:p>
            <a:endParaRPr lang="fr-FR" dirty="0"/>
          </a:p>
          <a:p>
            <a:r>
              <a:rPr lang="fr-FR" dirty="0"/>
              <a:t>Demande en </a:t>
            </a:r>
            <a:r>
              <a:rPr lang="fr-FR" b="1" dirty="0"/>
              <a:t>électricité</a:t>
            </a:r>
            <a:r>
              <a:rPr lang="fr-FR" dirty="0"/>
              <a:t> </a:t>
            </a:r>
            <a:r>
              <a:rPr lang="fr-FR" b="1" dirty="0">
                <a:highlight>
                  <a:srgbClr val="FFFF00"/>
                </a:highlight>
              </a:rPr>
              <a:t>MULTIPLIEE PAR QUATRE </a:t>
            </a:r>
            <a:r>
              <a:rPr lang="fr-FR" dirty="0"/>
              <a:t>….</a:t>
            </a:r>
          </a:p>
          <a:p>
            <a:pPr lvl="3"/>
            <a:endParaRPr lang="fr-FR" b="1" dirty="0"/>
          </a:p>
          <a:p>
            <a:pPr lvl="3"/>
            <a:r>
              <a:rPr lang="fr-FR" b="1" dirty="0"/>
              <a:t>Demande électricité Chine </a:t>
            </a:r>
            <a:r>
              <a:rPr lang="fr-FR" b="1"/>
              <a:t>en 2017 </a:t>
            </a:r>
            <a:r>
              <a:rPr lang="fr-FR" b="1" dirty="0"/>
              <a:t>= demande en électricité Monde en 1973</a:t>
            </a:r>
          </a:p>
          <a:p>
            <a:pPr lvl="3"/>
            <a:endParaRPr lang="fr-FR" dirty="0"/>
          </a:p>
          <a:p>
            <a:pPr lvl="3"/>
            <a:r>
              <a:rPr lang="fr-FR" dirty="0"/>
              <a:t>Europe au tour de 6 MWh par habitant, US autour de 15 MWh par habitant , Inde autour de 1 MWH par Habitant, Nigeria, 0, 1 MWH par habitant</a:t>
            </a:r>
          </a:p>
          <a:p>
            <a:pPr lvl="3"/>
            <a:endParaRPr lang="fr-FR" sz="3200" b="1" dirty="0"/>
          </a:p>
          <a:p>
            <a:pPr lvl="3"/>
            <a:r>
              <a:rPr lang="fr-FR" sz="3200" b="1" dirty="0">
                <a:highlight>
                  <a:srgbClr val="FFFF00"/>
                </a:highlight>
              </a:rPr>
              <a:t>rapport de plus de 1 à 100 dans l’accès à l’électricité</a:t>
            </a:r>
          </a:p>
        </p:txBody>
      </p:sp>
      <p:sp>
        <p:nvSpPr>
          <p:cNvPr id="4" name="Espace réservé du pied de page 3">
            <a:extLst>
              <a:ext uri="{FF2B5EF4-FFF2-40B4-BE49-F238E27FC236}">
                <a16:creationId xmlns:a16="http://schemas.microsoft.com/office/drawing/2014/main" id="{BD7D6AA2-B375-33CF-B6E5-B41E2AC29E9E}"/>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4FD690A-D7AD-250A-F520-A33B5E5F6EFF}"/>
              </a:ext>
            </a:extLst>
          </p:cNvPr>
          <p:cNvSpPr>
            <a:spLocks noGrp="1"/>
          </p:cNvSpPr>
          <p:nvPr>
            <p:ph type="sldNum" sz="quarter" idx="12"/>
          </p:nvPr>
        </p:nvSpPr>
        <p:spPr/>
        <p:txBody>
          <a:bodyPr/>
          <a:lstStyle/>
          <a:p>
            <a:fld id="{7B9F1D57-3A7C-4A8D-B507-8F47418E382B}" type="slidenum">
              <a:rPr lang="fr-FR" smtClean="0"/>
              <a:t>10</a:t>
            </a:fld>
            <a:endParaRPr lang="fr-FR"/>
          </a:p>
        </p:txBody>
      </p:sp>
    </p:spTree>
    <p:extLst>
      <p:ext uri="{BB962C8B-B14F-4D97-AF65-F5344CB8AC3E}">
        <p14:creationId xmlns:p14="http://schemas.microsoft.com/office/powerpoint/2010/main" val="31644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a:xfrm>
            <a:off x="846589" y="365125"/>
            <a:ext cx="10515600" cy="1325563"/>
          </a:xfrm>
        </p:spPr>
        <p:txBody>
          <a:bodyPr/>
          <a:lstStyle/>
          <a:p>
            <a:r>
              <a:rPr lang="fr-FR" b="1" dirty="0"/>
              <a:t>Une conjoncture Particulière en 2022 - 2023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a:xfrm>
            <a:off x="846589" y="1496111"/>
            <a:ext cx="10515600" cy="4351338"/>
          </a:xfrm>
        </p:spPr>
        <p:txBody>
          <a:bodyPr>
            <a:normAutofit fontScale="62500" lnSpcReduction="20000"/>
          </a:bodyPr>
          <a:lstStyle/>
          <a:p>
            <a:r>
              <a:rPr lang="fr-FR" b="1" dirty="0">
                <a:highlight>
                  <a:srgbClr val="FFFF00"/>
                </a:highlight>
              </a:rPr>
              <a:t>Union Européenne, baisse de – 3,1 % en 2022 et  - 3,2% en 2023</a:t>
            </a:r>
          </a:p>
          <a:p>
            <a:pPr lvl="1"/>
            <a:r>
              <a:rPr lang="fr-FR" dirty="0"/>
              <a:t>Dont en 2022 – 6% dans le secteur industriel (chimie – papier - métallurgie…)</a:t>
            </a:r>
          </a:p>
          <a:p>
            <a:pPr lvl="1"/>
            <a:r>
              <a:rPr lang="fr-FR" dirty="0"/>
              <a:t>Dont en 2022  -4,8 % Pour l’Allemagne</a:t>
            </a:r>
          </a:p>
          <a:p>
            <a:pPr lvl="1"/>
            <a:endParaRPr lang="fr-FR" dirty="0"/>
          </a:p>
          <a:p>
            <a:r>
              <a:rPr lang="fr-FR" dirty="0"/>
              <a:t>Afrique +1,5 % en 2022, + 2 % en 2023 </a:t>
            </a:r>
          </a:p>
          <a:p>
            <a:r>
              <a:rPr lang="fr-FR" dirty="0"/>
              <a:t>Russie, +1,5% en 2022 et +1%? en 2023</a:t>
            </a:r>
          </a:p>
          <a:p>
            <a:r>
              <a:rPr lang="fr-FR" b="1" dirty="0">
                <a:highlight>
                  <a:srgbClr val="FFFF00"/>
                </a:highlight>
              </a:rPr>
              <a:t>US et Chine, + 2,6 % en 2022  mais + 1,6 % US en 2023 et + 6,4 % Chine en 2023 </a:t>
            </a:r>
          </a:p>
          <a:p>
            <a:endParaRPr lang="fr-FR" dirty="0"/>
          </a:p>
          <a:p>
            <a:r>
              <a:rPr lang="fr-FR" dirty="0"/>
              <a:t>En 2023, la demande de la Chine ( 8 615 TWh), plus de deux fois celle des US (4208 TWh), trois fois celle de l’UE (2568 TWh), huit fois celle de la Russie (1020 TWh), et onze fois celle de l’Afrique dans son ensemble (780 TWh)</a:t>
            </a:r>
          </a:p>
          <a:p>
            <a:endParaRPr lang="fr-FR" dirty="0"/>
          </a:p>
          <a:p>
            <a:r>
              <a:rPr lang="fr-FR" sz="4000" dirty="0">
                <a:highlight>
                  <a:srgbClr val="FFFF00"/>
                </a:highlight>
              </a:rPr>
              <a:t>La </a:t>
            </a:r>
            <a:r>
              <a:rPr lang="fr-FR" sz="4000" b="1" dirty="0">
                <a:highlight>
                  <a:srgbClr val="FFFF00"/>
                </a:highlight>
              </a:rPr>
              <a:t>demande mondiale d’électricité en 2023 </a:t>
            </a:r>
            <a:r>
              <a:rPr lang="fr-FR" sz="4000" dirty="0"/>
              <a:t>s’est élevée à 27 682 </a:t>
            </a:r>
            <a:r>
              <a:rPr lang="fr-FR" sz="4000" dirty="0" err="1"/>
              <a:t>Twh</a:t>
            </a:r>
            <a:r>
              <a:rPr lang="fr-FR" sz="4000" b="1" dirty="0"/>
              <a:t>, </a:t>
            </a:r>
            <a:r>
              <a:rPr lang="fr-FR" sz="4000" b="1" dirty="0">
                <a:highlight>
                  <a:srgbClr val="FFFF00"/>
                </a:highlight>
              </a:rPr>
              <a:t>en progression de 2,2 % </a:t>
            </a:r>
            <a:r>
              <a:rPr lang="fr-FR" sz="4000" dirty="0">
                <a:highlight>
                  <a:srgbClr val="FFFF00"/>
                </a:highlight>
              </a:rPr>
              <a:t>par rapport à 2022, elle-même en progression de 2,4 % par rapport à 2021</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11</a:t>
            </a:fld>
            <a:endParaRPr lang="fr-FR"/>
          </a:p>
        </p:txBody>
      </p:sp>
    </p:spTree>
    <p:extLst>
      <p:ext uri="{BB962C8B-B14F-4D97-AF65-F5344CB8AC3E}">
        <p14:creationId xmlns:p14="http://schemas.microsoft.com/office/powerpoint/2010/main" val="342900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9B22A0C-2E11-D615-C871-AB4D1A2D1459}"/>
              </a:ext>
            </a:extLst>
          </p:cNvPr>
          <p:cNvSpPr/>
          <p:nvPr/>
        </p:nvSpPr>
        <p:spPr>
          <a:xfrm>
            <a:off x="9591629" y="3429000"/>
            <a:ext cx="914400" cy="91440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39F0C87-3015-F703-AC33-7AFB1F1E74EB}"/>
              </a:ext>
            </a:extLst>
          </p:cNvPr>
          <p:cNvSpPr>
            <a:spLocks noGrp="1"/>
          </p:cNvSpPr>
          <p:nvPr>
            <p:ph type="title"/>
          </p:nvPr>
        </p:nvSpPr>
        <p:spPr/>
        <p:txBody>
          <a:bodyPr>
            <a:normAutofit fontScale="90000"/>
          </a:bodyPr>
          <a:lstStyle/>
          <a:p>
            <a:r>
              <a:rPr lang="fr-FR" dirty="0"/>
              <a:t>Basculement géopolitique du monde ½</a:t>
            </a:r>
            <a:br>
              <a:rPr lang="fr-FR" dirty="0"/>
            </a:br>
            <a:r>
              <a:rPr lang="fr-FR" dirty="0"/>
              <a:t> </a:t>
            </a:r>
            <a:r>
              <a:rPr lang="fr-FR" sz="3100" b="1" dirty="0">
                <a:highlight>
                  <a:srgbClr val="FFFF00"/>
                </a:highlight>
              </a:rPr>
              <a:t>La Chine dépasse désormais l’UE pour l’accès à l’électricité / habitant</a:t>
            </a:r>
          </a:p>
        </p:txBody>
      </p:sp>
      <p:sp>
        <p:nvSpPr>
          <p:cNvPr id="3" name="Espace réservé du pied de page 2">
            <a:extLst>
              <a:ext uri="{FF2B5EF4-FFF2-40B4-BE49-F238E27FC236}">
                <a16:creationId xmlns:a16="http://schemas.microsoft.com/office/drawing/2014/main" id="{D9AAE1AD-9F6F-7363-7630-016211B7D56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4" name="Espace réservé du numéro de diapositive 3">
            <a:extLst>
              <a:ext uri="{FF2B5EF4-FFF2-40B4-BE49-F238E27FC236}">
                <a16:creationId xmlns:a16="http://schemas.microsoft.com/office/drawing/2014/main" id="{9F16C731-5B19-6FF4-CCFE-3AAA967161AC}"/>
              </a:ext>
            </a:extLst>
          </p:cNvPr>
          <p:cNvSpPr>
            <a:spLocks noGrp="1"/>
          </p:cNvSpPr>
          <p:nvPr>
            <p:ph type="sldNum" sz="quarter" idx="12"/>
          </p:nvPr>
        </p:nvSpPr>
        <p:spPr/>
        <p:txBody>
          <a:bodyPr/>
          <a:lstStyle/>
          <a:p>
            <a:fld id="{7B9F1D57-3A7C-4A8D-B507-8F47418E382B}" type="slidenum">
              <a:rPr lang="fr-FR" smtClean="0"/>
              <a:t>12</a:t>
            </a:fld>
            <a:endParaRPr lang="fr-FR"/>
          </a:p>
        </p:txBody>
      </p:sp>
      <p:pic>
        <p:nvPicPr>
          <p:cNvPr id="6" name="Image 5">
            <a:extLst>
              <a:ext uri="{FF2B5EF4-FFF2-40B4-BE49-F238E27FC236}">
                <a16:creationId xmlns:a16="http://schemas.microsoft.com/office/drawing/2014/main" id="{321FA30C-5F0E-53C4-CA1B-A9E589A6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71" y="1643922"/>
            <a:ext cx="8820058" cy="4340906"/>
          </a:xfrm>
          <a:prstGeom prst="rect">
            <a:avLst/>
          </a:prstGeom>
        </p:spPr>
      </p:pic>
      <p:sp>
        <p:nvSpPr>
          <p:cNvPr id="7" name="ZoneTexte 6">
            <a:extLst>
              <a:ext uri="{FF2B5EF4-FFF2-40B4-BE49-F238E27FC236}">
                <a16:creationId xmlns:a16="http://schemas.microsoft.com/office/drawing/2014/main" id="{899E381A-FEA7-C180-11BC-B3A80692592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A366ECA9-E663-4ACC-1D67-89D8FB014EB6}"/>
                  </a:ext>
                </a:extLst>
              </p14:cNvPr>
              <p14:cNvContentPartPr/>
              <p14:nvPr/>
            </p14:nvContentPartPr>
            <p14:xfrm>
              <a:off x="10566970" y="1227149"/>
              <a:ext cx="1260720" cy="2230920"/>
            </p14:xfrm>
          </p:contentPart>
        </mc:Choice>
        <mc:Fallback xmlns="">
          <p:pic>
            <p:nvPicPr>
              <p:cNvPr id="11" name="Encre 10">
                <a:extLst>
                  <a:ext uri="{FF2B5EF4-FFF2-40B4-BE49-F238E27FC236}">
                    <a16:creationId xmlns:a16="http://schemas.microsoft.com/office/drawing/2014/main" id="{A366ECA9-E663-4ACC-1D67-89D8FB014EB6}"/>
                  </a:ext>
                </a:extLst>
              </p:cNvPr>
              <p:cNvPicPr/>
              <p:nvPr/>
            </p:nvPicPr>
            <p:blipFill>
              <a:blip r:embed="rId4"/>
              <a:stretch>
                <a:fillRect/>
              </a:stretch>
            </p:blipFill>
            <p:spPr>
              <a:xfrm>
                <a:off x="10558330" y="1218509"/>
                <a:ext cx="1278360" cy="22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1431CB0C-CE79-C824-F86F-B15AC47963FA}"/>
                  </a:ext>
                </a:extLst>
              </p14:cNvPr>
              <p14:cNvContentPartPr/>
              <p14:nvPr/>
            </p14:nvContentPartPr>
            <p14:xfrm>
              <a:off x="10536010" y="3204269"/>
              <a:ext cx="362880" cy="260640"/>
            </p14:xfrm>
          </p:contentPart>
        </mc:Choice>
        <mc:Fallback xmlns="">
          <p:pic>
            <p:nvPicPr>
              <p:cNvPr id="12" name="Encre 11">
                <a:extLst>
                  <a:ext uri="{FF2B5EF4-FFF2-40B4-BE49-F238E27FC236}">
                    <a16:creationId xmlns:a16="http://schemas.microsoft.com/office/drawing/2014/main" id="{1431CB0C-CE79-C824-F86F-B15AC47963FA}"/>
                  </a:ext>
                </a:extLst>
              </p:cNvPr>
              <p:cNvPicPr/>
              <p:nvPr/>
            </p:nvPicPr>
            <p:blipFill>
              <a:blip r:embed="rId6"/>
              <a:stretch>
                <a:fillRect/>
              </a:stretch>
            </p:blipFill>
            <p:spPr>
              <a:xfrm>
                <a:off x="10527010" y="3195629"/>
                <a:ext cx="380520" cy="278280"/>
              </a:xfrm>
              <a:prstGeom prst="rect">
                <a:avLst/>
              </a:prstGeom>
            </p:spPr>
          </p:pic>
        </mc:Fallback>
      </mc:AlternateContent>
    </p:spTree>
    <p:extLst>
      <p:ext uri="{BB962C8B-B14F-4D97-AF65-F5344CB8AC3E}">
        <p14:creationId xmlns:p14="http://schemas.microsoft.com/office/powerpoint/2010/main" val="305826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8373-11B5-352C-F963-1724187A032A}"/>
              </a:ext>
            </a:extLst>
          </p:cNvPr>
          <p:cNvSpPr>
            <a:spLocks noGrp="1"/>
          </p:cNvSpPr>
          <p:nvPr>
            <p:ph type="title"/>
          </p:nvPr>
        </p:nvSpPr>
        <p:spPr/>
        <p:txBody>
          <a:bodyPr/>
          <a:lstStyle/>
          <a:p>
            <a:r>
              <a:rPr lang="fr-FR" dirty="0"/>
              <a:t>Basculement géopolitique du monde 2/2</a:t>
            </a:r>
          </a:p>
        </p:txBody>
      </p:sp>
      <p:sp>
        <p:nvSpPr>
          <p:cNvPr id="3" name="Espace réservé du pied de page 2">
            <a:extLst>
              <a:ext uri="{FF2B5EF4-FFF2-40B4-BE49-F238E27FC236}">
                <a16:creationId xmlns:a16="http://schemas.microsoft.com/office/drawing/2014/main" id="{2916918B-FA36-34CB-EA16-9B5855F114A2}"/>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4" name="Espace réservé du numéro de diapositive 3">
            <a:extLst>
              <a:ext uri="{FF2B5EF4-FFF2-40B4-BE49-F238E27FC236}">
                <a16:creationId xmlns:a16="http://schemas.microsoft.com/office/drawing/2014/main" id="{0F83ADC1-F4EE-11E5-2F63-B3C6DEEDDD3E}"/>
              </a:ext>
            </a:extLst>
          </p:cNvPr>
          <p:cNvSpPr>
            <a:spLocks noGrp="1"/>
          </p:cNvSpPr>
          <p:nvPr>
            <p:ph type="sldNum" sz="quarter" idx="12"/>
          </p:nvPr>
        </p:nvSpPr>
        <p:spPr/>
        <p:txBody>
          <a:bodyPr/>
          <a:lstStyle/>
          <a:p>
            <a:fld id="{7B9F1D57-3A7C-4A8D-B507-8F47418E382B}" type="slidenum">
              <a:rPr lang="fr-FR" smtClean="0"/>
              <a:t>13</a:t>
            </a:fld>
            <a:endParaRPr lang="fr-FR" dirty="0"/>
          </a:p>
        </p:txBody>
      </p:sp>
      <p:pic>
        <p:nvPicPr>
          <p:cNvPr id="6" name="Image 5">
            <a:extLst>
              <a:ext uri="{FF2B5EF4-FFF2-40B4-BE49-F238E27FC236}">
                <a16:creationId xmlns:a16="http://schemas.microsoft.com/office/drawing/2014/main" id="{04DF246F-D1A3-A60F-228F-77AB0EFC1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17" y="1596537"/>
            <a:ext cx="9213182" cy="4499461"/>
          </a:xfrm>
          <a:prstGeom prst="rect">
            <a:avLst/>
          </a:prstGeom>
        </p:spPr>
      </p:pic>
      <p:sp>
        <p:nvSpPr>
          <p:cNvPr id="7" name="ZoneTexte 6">
            <a:extLst>
              <a:ext uri="{FF2B5EF4-FFF2-40B4-BE49-F238E27FC236}">
                <a16:creationId xmlns:a16="http://schemas.microsoft.com/office/drawing/2014/main" id="{CE935C8E-86D7-E01D-7A11-C7E989E6765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p:sp>
        <p:nvSpPr>
          <p:cNvPr id="5" name="ZoneTexte 4">
            <a:extLst>
              <a:ext uri="{FF2B5EF4-FFF2-40B4-BE49-F238E27FC236}">
                <a16:creationId xmlns:a16="http://schemas.microsoft.com/office/drawing/2014/main" id="{4765D4AC-3329-4CBD-AC22-A47EAD87A8E0}"/>
              </a:ext>
            </a:extLst>
          </p:cNvPr>
          <p:cNvSpPr txBox="1"/>
          <p:nvPr/>
        </p:nvSpPr>
        <p:spPr>
          <a:xfrm>
            <a:off x="10181970" y="1882639"/>
            <a:ext cx="1906227" cy="1477328"/>
          </a:xfrm>
          <a:prstGeom prst="rect">
            <a:avLst/>
          </a:prstGeom>
          <a:noFill/>
        </p:spPr>
        <p:txBody>
          <a:bodyPr wrap="none" rtlCol="0">
            <a:spAutoFit/>
          </a:bodyPr>
          <a:lstStyle/>
          <a:p>
            <a:r>
              <a:rPr lang="fr-FR" b="1" dirty="0">
                <a:highlight>
                  <a:srgbClr val="FFFF00"/>
                </a:highlight>
              </a:rPr>
              <a:t>Asie du Sud Est </a:t>
            </a:r>
          </a:p>
          <a:p>
            <a:r>
              <a:rPr lang="fr-FR" b="1" dirty="0">
                <a:highlight>
                  <a:srgbClr val="FFFF00"/>
                </a:highlight>
              </a:rPr>
              <a:t>et Inde décollent, </a:t>
            </a:r>
          </a:p>
          <a:p>
            <a:r>
              <a:rPr lang="fr-FR" b="1" dirty="0">
                <a:highlight>
                  <a:srgbClr val="FFFF00"/>
                </a:highlight>
              </a:rPr>
              <a:t>mais en retard </a:t>
            </a:r>
          </a:p>
          <a:p>
            <a:r>
              <a:rPr lang="fr-FR" b="1" dirty="0">
                <a:highlight>
                  <a:srgbClr val="FFFF00"/>
                </a:highlight>
              </a:rPr>
              <a:t>par rapport </a:t>
            </a:r>
          </a:p>
          <a:p>
            <a:r>
              <a:rPr lang="fr-FR" b="1" dirty="0">
                <a:highlight>
                  <a:srgbClr val="FFFF00"/>
                </a:highlight>
              </a:rPr>
              <a:t>à la Chine</a:t>
            </a:r>
          </a:p>
        </p:txBody>
      </p:sp>
      <p:sp>
        <p:nvSpPr>
          <p:cNvPr id="8" name="ZoneTexte 7">
            <a:extLst>
              <a:ext uri="{FF2B5EF4-FFF2-40B4-BE49-F238E27FC236}">
                <a16:creationId xmlns:a16="http://schemas.microsoft.com/office/drawing/2014/main" id="{4142FA13-D9FB-D7F1-E562-05BB804697C2}"/>
              </a:ext>
            </a:extLst>
          </p:cNvPr>
          <p:cNvSpPr txBox="1"/>
          <p:nvPr/>
        </p:nvSpPr>
        <p:spPr>
          <a:xfrm>
            <a:off x="10231396" y="3756454"/>
            <a:ext cx="2135286" cy="923330"/>
          </a:xfrm>
          <a:prstGeom prst="rect">
            <a:avLst/>
          </a:prstGeom>
          <a:noFill/>
        </p:spPr>
        <p:txBody>
          <a:bodyPr wrap="square" rtlCol="0">
            <a:spAutoFit/>
          </a:bodyPr>
          <a:lstStyle/>
          <a:p>
            <a:r>
              <a:rPr lang="fr-FR" b="1" dirty="0">
                <a:highlight>
                  <a:srgbClr val="FFFF00"/>
                </a:highlight>
              </a:rPr>
              <a:t>Le développement </a:t>
            </a:r>
          </a:p>
          <a:p>
            <a:r>
              <a:rPr lang="fr-FR" b="1" dirty="0">
                <a:highlight>
                  <a:srgbClr val="FFFF00"/>
                </a:highlight>
              </a:rPr>
              <a:t>de l’Afrique </a:t>
            </a:r>
          </a:p>
          <a:p>
            <a:r>
              <a:rPr lang="fr-FR" b="1" dirty="0">
                <a:highlight>
                  <a:srgbClr val="FFFF00"/>
                </a:highlight>
              </a:rPr>
              <a:t>Reste en devenir</a:t>
            </a:r>
          </a:p>
        </p:txBody>
      </p:sp>
    </p:spTree>
    <p:extLst>
      <p:ext uri="{BB962C8B-B14F-4D97-AF65-F5344CB8AC3E}">
        <p14:creationId xmlns:p14="http://schemas.microsoft.com/office/powerpoint/2010/main" val="224098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D0B4-27F4-6168-E308-543355A161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156017-B1D4-493D-5FCF-F034139DDE8C}"/>
              </a:ext>
            </a:extLst>
          </p:cNvPr>
          <p:cNvSpPr>
            <a:spLocks noGrp="1"/>
          </p:cNvSpPr>
          <p:nvPr>
            <p:ph type="title"/>
          </p:nvPr>
        </p:nvSpPr>
        <p:spPr>
          <a:xfrm>
            <a:off x="428196" y="1696790"/>
            <a:ext cx="10515600" cy="2476500"/>
          </a:xfrm>
        </p:spPr>
        <p:txBody>
          <a:bodyPr>
            <a:normAutofit fontScale="90000"/>
          </a:bodyPr>
          <a:lstStyle/>
          <a:p>
            <a:r>
              <a:rPr lang="fr-FR" dirty="0"/>
              <a:t>         </a:t>
            </a:r>
            <a:r>
              <a:rPr lang="fr-FR" sz="9800" dirty="0"/>
              <a:t>Et pour répondre à cette demande en électricité ? </a:t>
            </a:r>
          </a:p>
        </p:txBody>
      </p:sp>
      <p:sp>
        <p:nvSpPr>
          <p:cNvPr id="3" name="Espace réservé du texte 2">
            <a:extLst>
              <a:ext uri="{FF2B5EF4-FFF2-40B4-BE49-F238E27FC236}">
                <a16:creationId xmlns:a16="http://schemas.microsoft.com/office/drawing/2014/main" id="{A8242D74-0AAA-B5D3-DE6A-7E1337B21EFB}"/>
              </a:ext>
            </a:extLst>
          </p:cNvPr>
          <p:cNvSpPr>
            <a:spLocks noGrp="1"/>
          </p:cNvSpPr>
          <p:nvPr>
            <p:ph type="body" idx="1"/>
          </p:nvPr>
        </p:nvSpPr>
        <p:spPr/>
        <p:txBody>
          <a:bodyPr/>
          <a:lstStyle/>
          <a:p>
            <a:pPr lvl="1" algn="ctr"/>
            <a:r>
              <a:rPr lang="fr-FR" dirty="0">
                <a:hlinkClick r:id="rId2"/>
              </a:rPr>
              <a:t>https://www.rte-france.com/eco2mix/la-consommation-delectricite-en-france</a:t>
            </a:r>
            <a:endParaRPr lang="fr-FR" dirty="0"/>
          </a:p>
          <a:p>
            <a:pPr lvl="2"/>
            <a:endParaRPr lang="fr-FR" dirty="0"/>
          </a:p>
          <a:p>
            <a:endParaRPr lang="fr-FR" dirty="0"/>
          </a:p>
        </p:txBody>
      </p:sp>
      <p:sp>
        <p:nvSpPr>
          <p:cNvPr id="4" name="Espace réservé du pied de page 3">
            <a:extLst>
              <a:ext uri="{FF2B5EF4-FFF2-40B4-BE49-F238E27FC236}">
                <a16:creationId xmlns:a16="http://schemas.microsoft.com/office/drawing/2014/main" id="{D75DDC90-6BB8-19C8-A603-15A20C3F226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E9B12A29-EAE8-52B6-0629-810D61EE1102}"/>
              </a:ext>
            </a:extLst>
          </p:cNvPr>
          <p:cNvSpPr>
            <a:spLocks noGrp="1"/>
          </p:cNvSpPr>
          <p:nvPr>
            <p:ph type="sldNum" sz="quarter" idx="12"/>
          </p:nvPr>
        </p:nvSpPr>
        <p:spPr/>
        <p:txBody>
          <a:bodyPr/>
          <a:lstStyle/>
          <a:p>
            <a:fld id="{7B9F1D57-3A7C-4A8D-B507-8F47418E382B}" type="slidenum">
              <a:rPr lang="fr-FR" smtClean="0"/>
              <a:t>14</a:t>
            </a:fld>
            <a:endParaRPr lang="fr-FR" dirty="0"/>
          </a:p>
        </p:txBody>
      </p:sp>
    </p:spTree>
    <p:extLst>
      <p:ext uri="{BB962C8B-B14F-4D97-AF65-F5344CB8AC3E}">
        <p14:creationId xmlns:p14="http://schemas.microsoft.com/office/powerpoint/2010/main" val="63222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BB71A-D284-919B-C07F-EF0D5373F372}"/>
              </a:ext>
            </a:extLst>
          </p:cNvPr>
          <p:cNvSpPr>
            <a:spLocks noGrp="1"/>
          </p:cNvSpPr>
          <p:nvPr>
            <p:ph type="title"/>
          </p:nvPr>
        </p:nvSpPr>
        <p:spPr/>
        <p:txBody>
          <a:bodyPr/>
          <a:lstStyle/>
          <a:p>
            <a:r>
              <a:rPr lang="fr-FR" dirty="0"/>
              <a:t>PREMIERE BONNE NOUVELLE</a:t>
            </a:r>
          </a:p>
        </p:txBody>
      </p:sp>
      <p:sp>
        <p:nvSpPr>
          <p:cNvPr id="3" name="Espace réservé du contenu 2">
            <a:extLst>
              <a:ext uri="{FF2B5EF4-FFF2-40B4-BE49-F238E27FC236}">
                <a16:creationId xmlns:a16="http://schemas.microsoft.com/office/drawing/2014/main" id="{19FE6FA8-AFF4-F611-2EC5-493B60960E4B}"/>
              </a:ext>
            </a:extLst>
          </p:cNvPr>
          <p:cNvSpPr>
            <a:spLocks noGrp="1"/>
          </p:cNvSpPr>
          <p:nvPr>
            <p:ph idx="1"/>
          </p:nvPr>
        </p:nvSpPr>
        <p:spPr/>
        <p:txBody>
          <a:bodyPr>
            <a:normAutofit fontScale="92500" lnSpcReduction="20000"/>
          </a:bodyPr>
          <a:lstStyle/>
          <a:p>
            <a:pPr marL="0" indent="0">
              <a:buNone/>
            </a:pPr>
            <a:endParaRPr lang="fr-FR" dirty="0"/>
          </a:p>
          <a:p>
            <a:pPr marL="0" indent="0">
              <a:buNone/>
            </a:pPr>
            <a:r>
              <a:rPr lang="fr-FR" sz="8800" dirty="0"/>
              <a:t>NOUS NE SOMMES PAS SEULS !!!</a:t>
            </a:r>
          </a:p>
          <a:p>
            <a:pPr marL="0" indent="0">
              <a:buNone/>
            </a:pPr>
            <a:endParaRPr lang="fr-FR" sz="8800" dirty="0"/>
          </a:p>
          <a:p>
            <a:pPr marL="0" indent="0">
              <a:buNone/>
            </a:pPr>
            <a:r>
              <a:rPr lang="fr-FR" sz="3000" dirty="0">
                <a:hlinkClick r:id="rId2"/>
              </a:rPr>
              <a:t>https://www.rte-france.com/eco2mix/la-consommation-delectricite-en-france</a:t>
            </a:r>
            <a:endParaRPr lang="fr-FR" sz="3000" dirty="0"/>
          </a:p>
          <a:p>
            <a:pPr marL="0" indent="0">
              <a:buNone/>
            </a:pPr>
            <a:endParaRPr lang="fr-FR" sz="8800" dirty="0"/>
          </a:p>
        </p:txBody>
      </p:sp>
      <p:sp>
        <p:nvSpPr>
          <p:cNvPr id="4" name="Espace réservé du pied de page 3">
            <a:extLst>
              <a:ext uri="{FF2B5EF4-FFF2-40B4-BE49-F238E27FC236}">
                <a16:creationId xmlns:a16="http://schemas.microsoft.com/office/drawing/2014/main" id="{DE1E70BF-03D0-5F78-46CD-9516C2EF93BD}"/>
              </a:ext>
            </a:extLst>
          </p:cNvPr>
          <p:cNvSpPr>
            <a:spLocks noGrp="1"/>
          </p:cNvSpPr>
          <p:nvPr>
            <p:ph type="ftr" sz="quarter" idx="11"/>
          </p:nvPr>
        </p:nvSpPr>
        <p:spPr/>
        <p:txBody>
          <a:bodyPr/>
          <a:lstStyle/>
          <a:p>
            <a:r>
              <a:rPr lang="fr-FR" dirty="0"/>
              <a:t>Energie où allons-nous ? Quelques repères- Bernard Maillard  Saint </a:t>
            </a:r>
            <a:r>
              <a:rPr lang="fr-FR" dirty="0" err="1"/>
              <a:t>Pée</a:t>
            </a:r>
            <a:r>
              <a:rPr lang="fr-FR" dirty="0"/>
              <a:t> sur Nivelle 16 mai 2024</a:t>
            </a:r>
          </a:p>
        </p:txBody>
      </p:sp>
      <p:sp>
        <p:nvSpPr>
          <p:cNvPr id="5" name="Espace réservé du numéro de diapositive 4">
            <a:extLst>
              <a:ext uri="{FF2B5EF4-FFF2-40B4-BE49-F238E27FC236}">
                <a16:creationId xmlns:a16="http://schemas.microsoft.com/office/drawing/2014/main" id="{1DF183CF-8086-3AE7-BEB2-B0E242671C71}"/>
              </a:ext>
            </a:extLst>
          </p:cNvPr>
          <p:cNvSpPr>
            <a:spLocks noGrp="1"/>
          </p:cNvSpPr>
          <p:nvPr>
            <p:ph type="sldNum" sz="quarter" idx="12"/>
          </p:nvPr>
        </p:nvSpPr>
        <p:spPr/>
        <p:txBody>
          <a:bodyPr/>
          <a:lstStyle/>
          <a:p>
            <a:fld id="{7B9F1D57-3A7C-4A8D-B507-8F47418E382B}" type="slidenum">
              <a:rPr lang="fr-FR" smtClean="0"/>
              <a:t>15</a:t>
            </a:fld>
            <a:endParaRPr lang="fr-FR"/>
          </a:p>
        </p:txBody>
      </p:sp>
    </p:spTree>
    <p:extLst>
      <p:ext uri="{BB962C8B-B14F-4D97-AF65-F5344CB8AC3E}">
        <p14:creationId xmlns:p14="http://schemas.microsoft.com/office/powerpoint/2010/main" val="1845552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16</a:t>
            </a:fld>
            <a:endParaRPr lang="fr-FR"/>
          </a:p>
        </p:txBody>
      </p:sp>
      <p:pic>
        <p:nvPicPr>
          <p:cNvPr id="6" name="Image 5">
            <a:extLst>
              <a:ext uri="{FF2B5EF4-FFF2-40B4-BE49-F238E27FC236}">
                <a16:creationId xmlns:a16="http://schemas.microsoft.com/office/drawing/2014/main" id="{8A788F0F-100D-F5EE-2B61-C80F5256FF8C}"/>
              </a:ext>
            </a:extLst>
          </p:cNvPr>
          <p:cNvPicPr>
            <a:picLocks noChangeAspect="1"/>
          </p:cNvPicPr>
          <p:nvPr/>
        </p:nvPicPr>
        <p:blipFill>
          <a:blip r:embed="rId2"/>
          <a:stretch>
            <a:fillRect/>
          </a:stretch>
        </p:blipFill>
        <p:spPr>
          <a:xfrm>
            <a:off x="0" y="1274013"/>
            <a:ext cx="12192000" cy="4309973"/>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D6CB-4524-3EC6-6933-5874FF15A5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A26EBF-ADD2-8E46-888B-DA649808C2FB}"/>
              </a:ext>
            </a:extLst>
          </p:cNvPr>
          <p:cNvSpPr>
            <a:spLocks noGrp="1"/>
          </p:cNvSpPr>
          <p:nvPr>
            <p:ph type="title"/>
          </p:nvPr>
        </p:nvSpPr>
        <p:spPr/>
        <p:txBody>
          <a:bodyPr/>
          <a:lstStyle/>
          <a:p>
            <a:r>
              <a:rPr lang="fr-FR" b="1" dirty="0"/>
              <a:t>Equilibre Demande et Production  d’électricité </a:t>
            </a:r>
          </a:p>
        </p:txBody>
      </p:sp>
      <p:sp>
        <p:nvSpPr>
          <p:cNvPr id="3" name="Espace réservé du contenu 2">
            <a:extLst>
              <a:ext uri="{FF2B5EF4-FFF2-40B4-BE49-F238E27FC236}">
                <a16:creationId xmlns:a16="http://schemas.microsoft.com/office/drawing/2014/main" id="{AE0EBE50-60DD-0B03-94E2-0317152FFCE9}"/>
              </a:ext>
            </a:extLst>
          </p:cNvPr>
          <p:cNvSpPr>
            <a:spLocks noGrp="1"/>
          </p:cNvSpPr>
          <p:nvPr>
            <p:ph idx="1"/>
          </p:nvPr>
        </p:nvSpPr>
        <p:spPr>
          <a:xfrm>
            <a:off x="1283677" y="1591163"/>
            <a:ext cx="10515600" cy="4351338"/>
          </a:xfrm>
        </p:spPr>
        <p:txBody>
          <a:bodyPr>
            <a:normAutofit lnSpcReduction="10000"/>
          </a:bodyPr>
          <a:lstStyle/>
          <a:p>
            <a:r>
              <a:rPr lang="fr-FR" dirty="0"/>
              <a:t>Courbe de consommation</a:t>
            </a:r>
            <a:endParaRPr lang="fr-FR" b="1" dirty="0">
              <a:highlight>
                <a:srgbClr val="FFFF00"/>
              </a:highlight>
            </a:endParaRPr>
          </a:p>
          <a:p>
            <a:pPr lvl="1" algn="ctr"/>
            <a:r>
              <a:rPr lang="fr-FR" sz="1800" dirty="0">
                <a:hlinkClick r:id="rId3"/>
              </a:rPr>
              <a:t>https://www.rte-france.com/eco2mix/la-consommation-delectricite-en-france</a:t>
            </a:r>
            <a:endParaRPr lang="fr-FR" sz="1800" dirty="0"/>
          </a:p>
          <a:p>
            <a:r>
              <a:rPr lang="fr-FR" dirty="0"/>
              <a:t>À la vitesse de la lumière, comme internet</a:t>
            </a:r>
          </a:p>
          <a:p>
            <a:r>
              <a:rPr lang="fr-FR" dirty="0"/>
              <a:t>Interconnexions électriques de plus en plus étendues, </a:t>
            </a:r>
          </a:p>
          <a:p>
            <a:r>
              <a:rPr lang="fr-FR" dirty="0"/>
              <a:t>Partage de la fréquence 50 Hz, de Tunis à </a:t>
            </a:r>
            <a:r>
              <a:rPr lang="fr-FR" dirty="0" err="1"/>
              <a:t>Istambul</a:t>
            </a:r>
            <a:r>
              <a:rPr lang="fr-FR" dirty="0"/>
              <a:t> via Athènes…</a:t>
            </a:r>
          </a:p>
          <a:p>
            <a:pPr lvl="1"/>
            <a:endParaRPr lang="fr-FR" dirty="0"/>
          </a:p>
          <a:p>
            <a:pPr lvl="1"/>
            <a:endParaRPr lang="fr-FR" dirty="0"/>
          </a:p>
          <a:p>
            <a:pPr lvl="1"/>
            <a:r>
              <a:rPr lang="fr-FR" sz="5400" b="1" dirty="0">
                <a:highlight>
                  <a:srgbClr val="FFFF00"/>
                </a:highlight>
              </a:rPr>
              <a:t>Enjeu du pilotable, si possible décarboné</a:t>
            </a:r>
          </a:p>
        </p:txBody>
      </p:sp>
      <p:sp>
        <p:nvSpPr>
          <p:cNvPr id="4" name="Espace réservé du pied de page 3">
            <a:extLst>
              <a:ext uri="{FF2B5EF4-FFF2-40B4-BE49-F238E27FC236}">
                <a16:creationId xmlns:a16="http://schemas.microsoft.com/office/drawing/2014/main" id="{B9461775-6CE8-054E-4359-14AC41FDE77F}"/>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D3B5D68-E8A9-545A-3678-7FC3929059C5}"/>
              </a:ext>
            </a:extLst>
          </p:cNvPr>
          <p:cNvSpPr>
            <a:spLocks noGrp="1"/>
          </p:cNvSpPr>
          <p:nvPr>
            <p:ph type="sldNum" sz="quarter" idx="12"/>
          </p:nvPr>
        </p:nvSpPr>
        <p:spPr/>
        <p:txBody>
          <a:bodyPr/>
          <a:lstStyle/>
          <a:p>
            <a:fld id="{7B9F1D57-3A7C-4A8D-B507-8F47418E382B}" type="slidenum">
              <a:rPr lang="fr-FR" smtClean="0"/>
              <a:t>17</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4E1BF5BA-D5BC-07F0-E958-D2F36A62B41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30895BA-03FA-1370-5FA1-75765864B4D3}"/>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3A71AF3E-5DC7-2126-E8CE-08C09DF31AEA}"/>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9AE68E0C-60E5-CFC8-B509-94D9C6D625C6}"/>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0D4AC220-0B4A-D7BA-477F-AC1EC7D9C5D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93232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18</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041"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AA17C-AD64-3DA0-9CCC-DAFEC2658F0B}"/>
              </a:ext>
            </a:extLst>
          </p:cNvPr>
          <p:cNvSpPr>
            <a:spLocks noGrp="1"/>
          </p:cNvSpPr>
          <p:nvPr>
            <p:ph type="title"/>
          </p:nvPr>
        </p:nvSpPr>
        <p:spPr/>
        <p:txBody>
          <a:bodyPr/>
          <a:lstStyle/>
          <a:p>
            <a:r>
              <a:rPr lang="fr-FR" dirty="0"/>
              <a:t>Deuxième Bonne Nouvelle !</a:t>
            </a:r>
          </a:p>
        </p:txBody>
      </p:sp>
      <p:sp>
        <p:nvSpPr>
          <p:cNvPr id="3" name="Espace réservé du contenu 2">
            <a:extLst>
              <a:ext uri="{FF2B5EF4-FFF2-40B4-BE49-F238E27FC236}">
                <a16:creationId xmlns:a16="http://schemas.microsoft.com/office/drawing/2014/main" id="{2DC47075-2CBC-B238-C9C6-CD6D48583358}"/>
              </a:ext>
            </a:extLst>
          </p:cNvPr>
          <p:cNvSpPr>
            <a:spLocks noGrp="1"/>
          </p:cNvSpPr>
          <p:nvPr>
            <p:ph idx="1"/>
          </p:nvPr>
        </p:nvSpPr>
        <p:spPr/>
        <p:txBody>
          <a:bodyPr/>
          <a:lstStyle/>
          <a:p>
            <a:pPr marL="0" indent="0">
              <a:buNone/>
            </a:pPr>
            <a:endParaRPr lang="fr-FR" dirty="0">
              <a:hlinkClick r:id="rId2"/>
            </a:endParaRPr>
          </a:p>
          <a:p>
            <a:pPr marL="0" indent="0">
              <a:buNone/>
            </a:pPr>
            <a:r>
              <a:rPr lang="fr-FR" sz="8100" u="sng" dirty="0">
                <a:hlinkClick r:id="rId2">
                  <a:extLst>
                    <a:ext uri="{A12FA001-AC4F-418D-AE19-62706E023703}">
                      <ahyp:hlinkClr xmlns:ahyp="http://schemas.microsoft.com/office/drawing/2018/hyperlinkcolor" val="tx"/>
                    </a:ext>
                  </a:extLst>
                </a:hlinkClick>
              </a:rPr>
              <a:t>LA FRANCE EST VERTE</a:t>
            </a:r>
          </a:p>
          <a:p>
            <a:endParaRPr lang="fr-FR" dirty="0">
              <a:hlinkClick r:id="rId2"/>
            </a:endParaRPr>
          </a:p>
          <a:p>
            <a:r>
              <a:rPr lang="fr-FR" dirty="0">
                <a:hlinkClick r:id="rId2"/>
              </a:rPr>
              <a:t>https://app.electricitymaps.com/map</a:t>
            </a:r>
            <a:endParaRPr lang="fr-FR" dirty="0"/>
          </a:p>
          <a:p>
            <a:endParaRPr lang="fr-FR" dirty="0"/>
          </a:p>
        </p:txBody>
      </p:sp>
      <p:sp>
        <p:nvSpPr>
          <p:cNvPr id="4" name="Espace réservé du pied de page 3">
            <a:extLst>
              <a:ext uri="{FF2B5EF4-FFF2-40B4-BE49-F238E27FC236}">
                <a16:creationId xmlns:a16="http://schemas.microsoft.com/office/drawing/2014/main" id="{88DD9657-11A5-0243-FE6B-5BC1F9651F58}"/>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8B1CA87D-7D96-DEB1-D3B6-4E223DA96688}"/>
              </a:ext>
            </a:extLst>
          </p:cNvPr>
          <p:cNvSpPr>
            <a:spLocks noGrp="1"/>
          </p:cNvSpPr>
          <p:nvPr>
            <p:ph type="sldNum" sz="quarter" idx="12"/>
          </p:nvPr>
        </p:nvSpPr>
        <p:spPr/>
        <p:txBody>
          <a:bodyPr/>
          <a:lstStyle/>
          <a:p>
            <a:fld id="{7B9F1D57-3A7C-4A8D-B507-8F47418E382B}" type="slidenum">
              <a:rPr lang="fr-FR" smtClean="0"/>
              <a:t>19</a:t>
            </a:fld>
            <a:endParaRPr lang="fr-FR"/>
          </a:p>
        </p:txBody>
      </p:sp>
    </p:spTree>
    <p:extLst>
      <p:ext uri="{BB962C8B-B14F-4D97-AF65-F5344CB8AC3E}">
        <p14:creationId xmlns:p14="http://schemas.microsoft.com/office/powerpoint/2010/main" val="104071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EC372-F73C-2741-4B2F-488DD8CC9F81}"/>
              </a:ext>
            </a:extLst>
          </p:cNvPr>
          <p:cNvSpPr>
            <a:spLocks noGrp="1"/>
          </p:cNvSpPr>
          <p:nvPr>
            <p:ph type="title"/>
          </p:nvPr>
        </p:nvSpPr>
        <p:spPr/>
        <p:txBody>
          <a:bodyPr/>
          <a:lstStyle/>
          <a:p>
            <a:r>
              <a:rPr lang="fr-FR" b="1" dirty="0"/>
              <a:t>La demande en électricité...</a:t>
            </a:r>
          </a:p>
        </p:txBody>
      </p:sp>
      <p:sp>
        <p:nvSpPr>
          <p:cNvPr id="3" name="Espace réservé du contenu 2">
            <a:extLst>
              <a:ext uri="{FF2B5EF4-FFF2-40B4-BE49-F238E27FC236}">
                <a16:creationId xmlns:a16="http://schemas.microsoft.com/office/drawing/2014/main" id="{822BB2D3-1E91-A05E-0342-FE92E80977B8}"/>
              </a:ext>
            </a:extLst>
          </p:cNvPr>
          <p:cNvSpPr>
            <a:spLocks noGrp="1"/>
          </p:cNvSpPr>
          <p:nvPr>
            <p:ph idx="1"/>
          </p:nvPr>
        </p:nvSpPr>
        <p:spPr/>
        <p:txBody>
          <a:bodyPr/>
          <a:lstStyle/>
          <a:p>
            <a:r>
              <a:rPr lang="fr-FR" dirty="0">
                <a:hlinkClick r:id="rId2"/>
              </a:rPr>
              <a:t>https://www.rte-france.com/eco2mix/la-consommation-delectricite-en-france</a:t>
            </a:r>
            <a:endParaRPr lang="fr-FR" dirty="0"/>
          </a:p>
          <a:p>
            <a:endParaRPr lang="fr-FR" dirty="0"/>
          </a:p>
          <a:p>
            <a:r>
              <a:rPr lang="fr-FR" sz="6600" dirty="0"/>
              <a:t>Des rubans, des dentelles et des pointes…</a:t>
            </a:r>
          </a:p>
          <a:p>
            <a:pPr marL="0" indent="0">
              <a:buNone/>
            </a:pPr>
            <a:endParaRPr lang="fr-FR" sz="6600" dirty="0"/>
          </a:p>
          <a:p>
            <a:endParaRPr lang="fr-FR" dirty="0"/>
          </a:p>
        </p:txBody>
      </p:sp>
      <p:sp>
        <p:nvSpPr>
          <p:cNvPr id="4" name="Espace réservé du pied de page 3">
            <a:extLst>
              <a:ext uri="{FF2B5EF4-FFF2-40B4-BE49-F238E27FC236}">
                <a16:creationId xmlns:a16="http://schemas.microsoft.com/office/drawing/2014/main" id="{F2BEB5DC-BED0-04C5-C76F-A9ACE895934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A4DD560C-A337-CFC8-FC36-4E406A085D4C}"/>
              </a:ext>
            </a:extLst>
          </p:cNvPr>
          <p:cNvSpPr>
            <a:spLocks noGrp="1"/>
          </p:cNvSpPr>
          <p:nvPr>
            <p:ph type="sldNum" sz="quarter" idx="12"/>
          </p:nvPr>
        </p:nvSpPr>
        <p:spPr/>
        <p:txBody>
          <a:bodyPr/>
          <a:lstStyle/>
          <a:p>
            <a:fld id="{7B9F1D57-3A7C-4A8D-B507-8F47418E382B}" type="slidenum">
              <a:rPr lang="fr-FR" smtClean="0"/>
              <a:t>2</a:t>
            </a:fld>
            <a:endParaRPr lang="fr-FR"/>
          </a:p>
        </p:txBody>
      </p:sp>
    </p:spTree>
    <p:extLst>
      <p:ext uri="{BB962C8B-B14F-4D97-AF65-F5344CB8AC3E}">
        <p14:creationId xmlns:p14="http://schemas.microsoft.com/office/powerpoint/2010/main" val="52164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b="1" dirty="0"/>
              <a:t>En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925377"/>
            <a:ext cx="10515600" cy="4351338"/>
          </a:xfrm>
        </p:spPr>
        <p:txBody>
          <a:bodyPr>
            <a:normAutofit lnSpcReduction="10000"/>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 g CO2/kWh pour hydraulique et nucléaire – 14 g pour l’éolien – 55 g pour le solaire – 418g CO2/kWh pour la production par le gaz  et 1060 g CO2/</a:t>
            </a:r>
            <a:r>
              <a:rPr lang="fr-FR" dirty="0" err="1"/>
              <a:t>kWH</a:t>
            </a:r>
            <a:r>
              <a:rPr lang="fr-FR" dirty="0"/>
              <a:t> par le charbon)</a:t>
            </a:r>
          </a:p>
          <a:p>
            <a:r>
              <a:rPr lang="fr-FR" dirty="0">
                <a:hlinkClick r:id="rId3"/>
              </a:rPr>
              <a:t>https://app.electricitymaps.com/map</a:t>
            </a:r>
            <a:endParaRPr lang="fr-FR" dirty="0"/>
          </a:p>
          <a:p>
            <a:pPr lvl="1"/>
            <a:r>
              <a:rPr lang="fr-FR" dirty="0">
                <a:highlight>
                  <a:srgbClr val="FFFF00"/>
                </a:highlight>
              </a:rPr>
              <a:t>En 2023 France : 45 gCO2/</a:t>
            </a:r>
            <a:r>
              <a:rPr lang="fr-FR" dirty="0" err="1">
                <a:highlight>
                  <a:srgbClr val="FFFF00"/>
                </a:highlight>
              </a:rPr>
              <a:t>kWH</a:t>
            </a:r>
            <a:r>
              <a:rPr lang="fr-FR" dirty="0"/>
              <a:t>; 425 gCO2/</a:t>
            </a:r>
            <a:r>
              <a:rPr lang="fr-FR" dirty="0" err="1"/>
              <a:t>kWH</a:t>
            </a:r>
            <a:r>
              <a:rPr lang="fr-FR" dirty="0"/>
              <a:t> pour Allemagne</a:t>
            </a:r>
          </a:p>
          <a:p>
            <a:pPr lvl="1"/>
            <a:r>
              <a:rPr lang="fr-FR" dirty="0"/>
              <a:t>En 2022, 590 gCO2/kWh Asie – Pacifique </a:t>
            </a:r>
            <a:r>
              <a:rPr lang="fr-FR" dirty="0">
                <a:highlight>
                  <a:srgbClr val="FFFF00"/>
                </a:highlight>
              </a:rPr>
              <a:t>; 460 gCO2/kWh moyenne monde</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20</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21</a:t>
            </a:fld>
            <a:endParaRPr lang="fr-FR"/>
          </a:p>
        </p:txBody>
      </p:sp>
      <p:pic>
        <p:nvPicPr>
          <p:cNvPr id="5" name="Image 4">
            <a:extLst>
              <a:ext uri="{FF2B5EF4-FFF2-40B4-BE49-F238E27FC236}">
                <a16:creationId xmlns:a16="http://schemas.microsoft.com/office/drawing/2014/main" id="{CA484D74-60F6-D27A-98E3-73F324FFD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429"/>
            <a:ext cx="12192000" cy="5677142"/>
          </a:xfrm>
          <a:prstGeom prst="rect">
            <a:avLst/>
          </a:prstGeom>
        </p:spPr>
      </p:pic>
    </p:spTree>
    <p:extLst>
      <p:ext uri="{BB962C8B-B14F-4D97-AF65-F5344CB8AC3E}">
        <p14:creationId xmlns:p14="http://schemas.microsoft.com/office/powerpoint/2010/main" val="302269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2DFC2E-EE74-2B58-B8A7-20FF1C375213}"/>
              </a:ext>
            </a:extLst>
          </p:cNvPr>
          <p:cNvSpPr>
            <a:spLocks noGrp="1"/>
          </p:cNvSpPr>
          <p:nvPr>
            <p:ph type="title"/>
          </p:nvPr>
        </p:nvSpPr>
        <p:spPr/>
        <p:txBody>
          <a:bodyPr/>
          <a:lstStyle/>
          <a:p>
            <a:r>
              <a:rPr lang="fr-FR" dirty="0"/>
              <a:t>Diversité de la production d’électricité en France</a:t>
            </a:r>
          </a:p>
        </p:txBody>
      </p:sp>
      <p:sp>
        <p:nvSpPr>
          <p:cNvPr id="3" name="Espace réservé du contenu 2">
            <a:extLst>
              <a:ext uri="{FF2B5EF4-FFF2-40B4-BE49-F238E27FC236}">
                <a16:creationId xmlns:a16="http://schemas.microsoft.com/office/drawing/2014/main" id="{42CEBE7C-1FE9-F0B2-A512-A888053AC75B}"/>
              </a:ext>
            </a:extLst>
          </p:cNvPr>
          <p:cNvSpPr>
            <a:spLocks noGrp="1"/>
          </p:cNvSpPr>
          <p:nvPr>
            <p:ph idx="1"/>
          </p:nvPr>
        </p:nvSpPr>
        <p:spPr/>
        <p:txBody>
          <a:bodyPr/>
          <a:lstStyle/>
          <a:p>
            <a:endParaRPr lang="fr-FR" dirty="0"/>
          </a:p>
          <a:p>
            <a:endParaRPr lang="fr-FR" dirty="0"/>
          </a:p>
          <a:p>
            <a:endParaRPr lang="fr-FR" dirty="0"/>
          </a:p>
          <a:p>
            <a:r>
              <a:rPr lang="fr-FR" dirty="0">
                <a:hlinkClick r:id="rId2"/>
              </a:rPr>
              <a:t>https://www.rte-france.com/eco2mix/la-production-delectricite-par-filiere</a:t>
            </a:r>
            <a:endParaRPr lang="fr-FR" dirty="0"/>
          </a:p>
          <a:p>
            <a:endParaRPr lang="fr-FR" dirty="0"/>
          </a:p>
        </p:txBody>
      </p:sp>
      <p:sp>
        <p:nvSpPr>
          <p:cNvPr id="4" name="Espace réservé du pied de page 3">
            <a:extLst>
              <a:ext uri="{FF2B5EF4-FFF2-40B4-BE49-F238E27FC236}">
                <a16:creationId xmlns:a16="http://schemas.microsoft.com/office/drawing/2014/main" id="{45745494-7CC9-134D-7C86-04F6FF09041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F7622748-5FB3-7E71-1855-A6DE268CFC6E}"/>
              </a:ext>
            </a:extLst>
          </p:cNvPr>
          <p:cNvSpPr>
            <a:spLocks noGrp="1"/>
          </p:cNvSpPr>
          <p:nvPr>
            <p:ph type="sldNum" sz="quarter" idx="12"/>
          </p:nvPr>
        </p:nvSpPr>
        <p:spPr/>
        <p:txBody>
          <a:bodyPr/>
          <a:lstStyle/>
          <a:p>
            <a:fld id="{7B9F1D57-3A7C-4A8D-B507-8F47418E382B}" type="slidenum">
              <a:rPr lang="fr-FR" smtClean="0"/>
              <a:t>22</a:t>
            </a:fld>
            <a:endParaRPr lang="fr-FR"/>
          </a:p>
        </p:txBody>
      </p:sp>
    </p:spTree>
    <p:extLst>
      <p:ext uri="{BB962C8B-B14F-4D97-AF65-F5344CB8AC3E}">
        <p14:creationId xmlns:p14="http://schemas.microsoft.com/office/powerpoint/2010/main" val="381063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23</a:t>
            </a:fld>
            <a:endParaRPr lang="fr-FR"/>
          </a:p>
        </p:txBody>
      </p:sp>
      <p:pic>
        <p:nvPicPr>
          <p:cNvPr id="6" name="Image 5">
            <a:extLst>
              <a:ext uri="{FF2B5EF4-FFF2-40B4-BE49-F238E27FC236}">
                <a16:creationId xmlns:a16="http://schemas.microsoft.com/office/drawing/2014/main" id="{2673E4A5-528A-C120-0B70-69EA458FD497}"/>
              </a:ext>
            </a:extLst>
          </p:cNvPr>
          <p:cNvPicPr>
            <a:picLocks noChangeAspect="1"/>
          </p:cNvPicPr>
          <p:nvPr/>
        </p:nvPicPr>
        <p:blipFill>
          <a:blip r:embed="rId2"/>
          <a:stretch>
            <a:fillRect/>
          </a:stretch>
        </p:blipFill>
        <p:spPr>
          <a:xfrm>
            <a:off x="0" y="136525"/>
            <a:ext cx="12192000" cy="5984189"/>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20000"/>
          </a:bodyPr>
          <a:lstStyle/>
          <a:p>
            <a:r>
              <a:rPr lang="fr-FR" b="1" dirty="0"/>
              <a:t>Nouveau renouvelable</a:t>
            </a:r>
            <a:r>
              <a:rPr lang="fr-FR" dirty="0"/>
              <a:t>, éolien ( 50,7 </a:t>
            </a:r>
            <a:r>
              <a:rPr lang="fr-FR" dirty="0" err="1"/>
              <a:t>Twh</a:t>
            </a:r>
            <a:r>
              <a:rPr lang="fr-FR" dirty="0"/>
              <a:t> en 2023, 10% ) et solaire (21,5 TWh en 2023, 4%),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de 25% - </a:t>
            </a:r>
            <a:r>
              <a:rPr lang="fr-FR" dirty="0">
                <a:highlight>
                  <a:srgbClr val="FFFF00"/>
                </a:highlight>
              </a:rPr>
              <a:t>variation de la puissance agrégée de 1 à 100 </a:t>
            </a:r>
            <a:r>
              <a:rPr lang="fr-FR" dirty="0"/>
              <a:t>en janvier 2022 au niveau France)</a:t>
            </a:r>
          </a:p>
          <a:p>
            <a:r>
              <a:rPr lang="fr-FR" dirty="0">
                <a:hlinkClick r:id="rId3"/>
              </a:rPr>
              <a:t>https://www.rte-france.com/eco2mix/la-production-delectricite-par-filiere</a:t>
            </a:r>
            <a:endParaRPr lang="fr-FR" dirty="0"/>
          </a:p>
          <a:p>
            <a:r>
              <a:rPr lang="fr-FR" dirty="0"/>
              <a:t>Intermittence éolien maritime</a:t>
            </a:r>
          </a:p>
          <a:p>
            <a:r>
              <a:rPr lang="fr-FR" dirty="0">
                <a:hlinkClick r:id="rId4"/>
              </a:rPr>
              <a:t>https://www.entsoe.eu/data/transparency-platform/</a:t>
            </a:r>
            <a:endParaRPr lang="fr-FR" dirty="0"/>
          </a:p>
          <a:p>
            <a:r>
              <a:rPr lang="fr-FR" dirty="0"/>
              <a:t>Requiert des </a:t>
            </a:r>
            <a:r>
              <a:rPr lang="fr-FR" b="1" dirty="0"/>
              <a:t>moyens de production ou de stockage </a:t>
            </a:r>
            <a:r>
              <a:rPr lang="fr-FR" b="1" dirty="0">
                <a:highlight>
                  <a:srgbClr val="FFFF00"/>
                </a:highlight>
              </a:rPr>
              <a:t>pilotables complémentaires de compensation </a:t>
            </a:r>
            <a:r>
              <a:rPr lang="fr-FR" b="1" dirty="0"/>
              <a:t>(</a:t>
            </a:r>
            <a:r>
              <a:rPr lang="fr-FR" dirty="0"/>
              <a:t>rendement du stockage à prendre en considération, très variable de 30 à 80 % pour H2 ou pour batteries)</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24</a:t>
            </a:fld>
            <a:endParaRPr lang="fr-FR"/>
          </a:p>
        </p:txBody>
      </p:sp>
    </p:spTree>
    <p:extLst>
      <p:ext uri="{BB962C8B-B14F-4D97-AF65-F5344CB8AC3E}">
        <p14:creationId xmlns:p14="http://schemas.microsoft.com/office/powerpoint/2010/main" val="297956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25</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déjà réalisé  encore soutenu: </a:t>
            </a:r>
            <a:r>
              <a:rPr lang="fr-FR" sz="1700" b="1" dirty="0"/>
              <a:t>(</a:t>
            </a:r>
            <a:r>
              <a:rPr lang="fr-FR" sz="1700" b="1" dirty="0" err="1"/>
              <a:t>cf</a:t>
            </a:r>
            <a:r>
              <a:rPr lang="fr-FR" sz="1700" b="1" dirty="0"/>
              <a:t> délibération CRE 2023 – 200)</a:t>
            </a:r>
          </a:p>
          <a:p>
            <a:pPr lvl="2"/>
            <a:r>
              <a:rPr lang="fr-FR" b="1" dirty="0"/>
              <a:t>éolien terrestre : 96,9 euros le MWh </a:t>
            </a:r>
            <a:r>
              <a:rPr lang="fr-FR" b="1" dirty="0">
                <a:highlight>
                  <a:srgbClr val="FFFF00"/>
                </a:highlight>
              </a:rPr>
              <a:t>- éolien maritime: 179,1 euros le MWh</a:t>
            </a:r>
            <a:r>
              <a:rPr lang="fr-FR" dirty="0">
                <a:highlight>
                  <a:srgbClr val="FFFF00"/>
                </a:highlight>
              </a:rPr>
              <a:t>, </a:t>
            </a:r>
          </a:p>
          <a:p>
            <a:pPr lvl="2"/>
            <a:r>
              <a:rPr lang="fr-FR" b="1" dirty="0"/>
              <a:t>solaire : 244,1 euros le MWh </a:t>
            </a:r>
            <a:r>
              <a:rPr lang="fr-FR" dirty="0"/>
              <a:t>, </a:t>
            </a:r>
          </a:p>
          <a:p>
            <a:r>
              <a:rPr lang="fr-FR" b="1" dirty="0">
                <a:highlight>
                  <a:srgbClr val="FFFF00"/>
                </a:highlight>
              </a:rPr>
              <a:t>45 euros le MWh annoncés pour le l’éolien maritime Centre Manche 1  </a:t>
            </a:r>
          </a:p>
          <a:p>
            <a:pPr lvl="1"/>
            <a:r>
              <a:rPr lang="fr-FR" dirty="0"/>
              <a:t>(1GW - couplage en 2031 – Investissement de 2 </a:t>
            </a:r>
            <a:r>
              <a:rPr lang="fr-FR" dirty="0" err="1"/>
              <a:t>Meuros</a:t>
            </a:r>
            <a:r>
              <a:rPr lang="fr-FR"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26</a:t>
            </a:fld>
            <a:endParaRPr lang="fr-FR"/>
          </a:p>
        </p:txBody>
      </p:sp>
    </p:spTree>
    <p:extLst>
      <p:ext uri="{BB962C8B-B14F-4D97-AF65-F5344CB8AC3E}">
        <p14:creationId xmlns:p14="http://schemas.microsoft.com/office/powerpoint/2010/main" val="385486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lnSpcReduction="200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 </a:t>
            </a:r>
            <a:r>
              <a:rPr lang="fr-FR" dirty="0"/>
              <a:t>contentieux qui demeure au niveau européen sur les concessions hydrauliques</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(baisse de 67,8 TWh en 2018 à 49,6 </a:t>
            </a:r>
            <a:r>
              <a:rPr lang="fr-FR" dirty="0" err="1"/>
              <a:t>Twh</a:t>
            </a:r>
            <a:r>
              <a:rPr lang="fr-FR" dirty="0"/>
              <a:t> en 2022, production la plus faible depuis 1976 puis remontée à 58,8 TWh en 2023, 11,9 % de la production France )</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Quelques </a:t>
            </a:r>
            <a:r>
              <a:rPr lang="fr-FR" dirty="0">
                <a:highlight>
                  <a:srgbClr val="FFFF00"/>
                </a:highlight>
              </a:rPr>
              <a:t>nouvelles STEP possibles</a:t>
            </a:r>
            <a:r>
              <a:rPr lang="fr-FR" dirty="0"/>
              <a:t>, à terre, et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409667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28</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a:t>
            </a:r>
            <a:r>
              <a:rPr lang="fr-FR" b="1" dirty="0">
                <a:highlight>
                  <a:srgbClr val="FFFF00"/>
                </a:highlight>
              </a:rPr>
              <a:t>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t>un enjeu géostratégique</a:t>
            </a:r>
          </a:p>
          <a:p>
            <a:r>
              <a:rPr lang="fr-FR" b="1" dirty="0">
                <a:highlight>
                  <a:srgbClr val="FFFF00"/>
                </a:highlight>
              </a:rPr>
              <a:t>Énergie carbonée </a:t>
            </a:r>
            <a:r>
              <a:rPr lang="fr-FR" b="1" dirty="0"/>
              <a:t>418g CO2/kWh </a:t>
            </a:r>
            <a:endParaRPr lang="fr-FR" dirty="0"/>
          </a:p>
          <a:p>
            <a:r>
              <a:rPr lang="fr-FR" dirty="0"/>
              <a:t>6% en France en 2023  avec 30 TWh ( 10% en 2022 avec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29</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lnSpcReduction="10000"/>
          </a:bodyPr>
          <a:lstStyle/>
          <a:p>
            <a:r>
              <a:rPr lang="fr-FR" dirty="0"/>
              <a:t>Courbe de consommation, </a:t>
            </a:r>
            <a:r>
              <a:rPr lang="fr-FR" dirty="0">
                <a:highlight>
                  <a:srgbClr val="FFFF00"/>
                </a:highlight>
              </a:rPr>
              <a:t>variations </a:t>
            </a:r>
            <a:r>
              <a:rPr lang="fr-FR" b="1" dirty="0">
                <a:highlight>
                  <a:srgbClr val="FFFF00"/>
                </a:highlight>
              </a:rPr>
              <a:t>quotidiennes (moins de 1 à 2) </a:t>
            </a:r>
            <a:r>
              <a:rPr lang="fr-FR" dirty="0"/>
              <a:t>et </a:t>
            </a:r>
            <a:r>
              <a:rPr lang="fr-FR"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28 530 MW en été et maximum de 82 586 MW en hiver en 2023, Max de 83781 MW le 10 janvier 2024</a:t>
            </a:r>
          </a:p>
          <a:p>
            <a:pPr lvl="2"/>
            <a:endParaRPr lang="fr-FR" dirty="0"/>
          </a:p>
          <a:p>
            <a:pPr lvl="1"/>
            <a:r>
              <a:rPr lang="fr-FR" b="1" dirty="0"/>
              <a:t>Pointe maximale le 8 février 2012 à 19h </a:t>
            </a:r>
            <a:r>
              <a:rPr lang="fr-FR" dirty="0"/>
              <a:t>de </a:t>
            </a:r>
            <a:r>
              <a:rPr lang="fr-FR" b="1" dirty="0"/>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3</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CB557-6EB5-950C-58FC-466A8D6BEFFA}"/>
              </a:ext>
            </a:extLst>
          </p:cNvPr>
          <p:cNvSpPr>
            <a:spLocks noGrp="1"/>
          </p:cNvSpPr>
          <p:nvPr>
            <p:ph type="title"/>
          </p:nvPr>
        </p:nvSpPr>
        <p:spPr/>
        <p:txBody>
          <a:bodyPr/>
          <a:lstStyle/>
          <a:p>
            <a:r>
              <a:rPr lang="fr-FR" dirty="0"/>
              <a:t>Nucléaire dans le monde</a:t>
            </a:r>
          </a:p>
        </p:txBody>
      </p:sp>
      <p:sp>
        <p:nvSpPr>
          <p:cNvPr id="3" name="Espace réservé du contenu 2">
            <a:extLst>
              <a:ext uri="{FF2B5EF4-FFF2-40B4-BE49-F238E27FC236}">
                <a16:creationId xmlns:a16="http://schemas.microsoft.com/office/drawing/2014/main" id="{68D7735E-E3A6-8D8E-B5F2-E1D35D6CED37}"/>
              </a:ext>
            </a:extLst>
          </p:cNvPr>
          <p:cNvSpPr>
            <a:spLocks noGrp="1"/>
          </p:cNvSpPr>
          <p:nvPr>
            <p:ph idx="1"/>
          </p:nvPr>
        </p:nvSpPr>
        <p:spPr/>
        <p:txBody>
          <a:bodyPr>
            <a:normAutofit/>
          </a:bodyPr>
          <a:lstStyle/>
          <a:p>
            <a:r>
              <a:rPr lang="fr-FR" sz="6000" dirty="0"/>
              <a:t>TROISIEME BONNE NOUVELLE,</a:t>
            </a:r>
          </a:p>
          <a:p>
            <a:r>
              <a:rPr lang="fr-FR" sz="6000" dirty="0"/>
              <a:t>France Numéro 2 mondial…</a:t>
            </a:r>
          </a:p>
          <a:p>
            <a:r>
              <a:rPr lang="fr-FR" dirty="0">
                <a:hlinkClick r:id="rId2"/>
              </a:rPr>
              <a:t>https://pris.iaea.org/PRIS/WorldStatistics/OperationalReactorsByCountry.aspx</a:t>
            </a:r>
            <a:endParaRPr lang="fr-FR" dirty="0"/>
          </a:p>
          <a:p>
            <a:r>
              <a:rPr lang="fr-FR" sz="6000" dirty="0"/>
              <a:t> mais pour combien de temps ?</a:t>
            </a:r>
          </a:p>
        </p:txBody>
      </p:sp>
      <p:sp>
        <p:nvSpPr>
          <p:cNvPr id="4" name="Espace réservé du pied de page 3">
            <a:extLst>
              <a:ext uri="{FF2B5EF4-FFF2-40B4-BE49-F238E27FC236}">
                <a16:creationId xmlns:a16="http://schemas.microsoft.com/office/drawing/2014/main" id="{123EF095-AFF5-23EA-DB0D-928748AFC45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AC7B2288-5101-FB8E-7CA6-2C22E0F71AA3}"/>
              </a:ext>
            </a:extLst>
          </p:cNvPr>
          <p:cNvSpPr>
            <a:spLocks noGrp="1"/>
          </p:cNvSpPr>
          <p:nvPr>
            <p:ph type="sldNum" sz="quarter" idx="12"/>
          </p:nvPr>
        </p:nvSpPr>
        <p:spPr/>
        <p:txBody>
          <a:bodyPr/>
          <a:lstStyle/>
          <a:p>
            <a:fld id="{7B9F1D57-3A7C-4A8D-B507-8F47418E382B}" type="slidenum">
              <a:rPr lang="fr-FR" smtClean="0"/>
              <a:t>30</a:t>
            </a:fld>
            <a:endParaRPr lang="fr-FR"/>
          </a:p>
        </p:txBody>
      </p:sp>
    </p:spTree>
    <p:extLst>
      <p:ext uri="{BB962C8B-B14F-4D97-AF65-F5344CB8AC3E}">
        <p14:creationId xmlns:p14="http://schemas.microsoft.com/office/powerpoint/2010/main" val="137184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416 réacteurs industriels </a:t>
            </a:r>
            <a:r>
              <a:rPr lang="fr-FR" dirty="0"/>
              <a:t>de production d’électricité en exploitation à travers le monde</a:t>
            </a:r>
          </a:p>
          <a:p>
            <a:pPr lvl="1"/>
            <a:r>
              <a:rPr lang="fr-FR" dirty="0"/>
              <a:t>Amérique du Nord, Asie, Europe (situation très contrastée)</a:t>
            </a:r>
          </a:p>
          <a:p>
            <a:pPr lvl="1"/>
            <a:r>
              <a:rPr lang="fr-FR" dirty="0"/>
              <a:t>Présence encore limitée en Afrique (Afrique du Sud - Egypte) et en Amérique latine ( Argentine - Brésil)</a:t>
            </a:r>
          </a:p>
          <a:p>
            <a:pPr lvl="1"/>
            <a:r>
              <a:rPr lang="fr-FR" dirty="0">
                <a:hlinkClick r:id="rId3"/>
              </a:rPr>
              <a:t>https://pris.iaea.org/PRIS/WorldStatistics/OperationalReactorsByCountry.aspx</a:t>
            </a:r>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31</a:t>
            </a:fld>
            <a:endParaRPr lang="fr-FR"/>
          </a:p>
        </p:txBody>
      </p:sp>
    </p:spTree>
    <p:extLst>
      <p:ext uri="{BB962C8B-B14F-4D97-AF65-F5344CB8AC3E}">
        <p14:creationId xmlns:p14="http://schemas.microsoft.com/office/powerpoint/2010/main" val="196694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32</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59 réacteurs en construction</a:t>
            </a:r>
          </a:p>
          <a:p>
            <a:pPr lvl="1"/>
            <a:r>
              <a:rPr lang="fr-FR" dirty="0"/>
              <a:t>Dont </a:t>
            </a:r>
            <a:r>
              <a:rPr lang="fr-FR" b="1" dirty="0">
                <a:highlight>
                  <a:srgbClr val="FFFF00"/>
                </a:highlight>
              </a:rPr>
              <a:t>25 réacteurs en Chine</a:t>
            </a:r>
            <a:r>
              <a:rPr lang="fr-FR" dirty="0"/>
              <a:t>, 7 en Inde, 4 en Russie, … 2 au UK, 1 en France, 0 aux US … </a:t>
            </a:r>
          </a:p>
          <a:p>
            <a:pPr lvl="1"/>
            <a:r>
              <a:rPr lang="fr-FR" b="1" dirty="0">
                <a:highlight>
                  <a:srgbClr val="FFFF00"/>
                </a:highlight>
              </a:rPr>
              <a:t>Nouveaux pays entrants: </a:t>
            </a:r>
            <a:r>
              <a:rPr lang="fr-FR" dirty="0">
                <a:highlight>
                  <a:srgbClr val="FFFF00"/>
                </a:highlight>
              </a:rPr>
              <a:t>Emirats Arabes Unis, Turquie, Bangladesh, Egypte, Biélorussie</a:t>
            </a:r>
            <a:r>
              <a:rPr lang="fr-FR" dirty="0"/>
              <a:t>…une trentaine en potentiel ??? …</a:t>
            </a:r>
          </a:p>
          <a:p>
            <a:pPr lvl="1"/>
            <a:r>
              <a:rPr lang="fr-FR" dirty="0"/>
              <a:t>Les dix pays BRICS (5 + 5 au premier janvier 2024) exploitent ou développent l’énergie nucléaire civile, </a:t>
            </a:r>
            <a:r>
              <a:rPr lang="fr-FR" dirty="0">
                <a:highlight>
                  <a:srgbClr val="FFFF00"/>
                </a:highlight>
              </a:rPr>
              <a:t>y compris l’Ethiopie </a:t>
            </a:r>
          </a:p>
          <a:p>
            <a:pPr lvl="1"/>
            <a:r>
              <a:rPr lang="fr-FR" b="1" dirty="0"/>
              <a:t>Dans le G7 - Deux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33</a:t>
            </a:fld>
            <a:endParaRPr lang="fr-FR"/>
          </a:p>
        </p:txBody>
      </p:sp>
    </p:spTree>
    <p:extLst>
      <p:ext uri="{BB962C8B-B14F-4D97-AF65-F5344CB8AC3E}">
        <p14:creationId xmlns:p14="http://schemas.microsoft.com/office/powerpoint/2010/main" val="3340176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34</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1/3</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endParaRPr lang="fr-FR" dirty="0"/>
          </a:p>
          <a:p>
            <a:r>
              <a:rPr lang="fr-FR" dirty="0"/>
              <a:t>Nombreux avantages d’une énergie </a:t>
            </a:r>
            <a:r>
              <a:rPr lang="fr-FR" b="1" dirty="0"/>
              <a:t>très concentrée, pilotable et décarbonée</a:t>
            </a:r>
            <a:r>
              <a:rPr lang="fr-FR" dirty="0"/>
              <a:t>, </a:t>
            </a:r>
            <a:r>
              <a:rPr lang="fr-FR" dirty="0">
                <a:highlight>
                  <a:srgbClr val="FFFF00"/>
                </a:highlight>
              </a:rPr>
              <a:t>contrepartie la </a:t>
            </a:r>
            <a:r>
              <a:rPr lang="fr-FR" b="1" dirty="0">
                <a:highlight>
                  <a:srgbClr val="FFFF00"/>
                </a:highlight>
              </a:rPr>
              <a:t>sûreté nucléaire  en priorité une</a:t>
            </a:r>
          </a:p>
          <a:p>
            <a:pPr marL="0" indent="0">
              <a:buNone/>
            </a:pPr>
            <a:endParaRPr lang="fr-FR" b="1" dirty="0">
              <a:highlight>
                <a:srgbClr val="FFFF00"/>
              </a:highlight>
            </a:endParaRPr>
          </a:p>
          <a:p>
            <a:pPr lvl="1"/>
            <a:r>
              <a:rPr lang="fr-FR" b="1" dirty="0">
                <a:highlight>
                  <a:srgbClr val="FFFF00"/>
                </a:highlight>
              </a:rPr>
              <a:t>Relève d’une réalité physique, le risque nul n’existe pas</a:t>
            </a:r>
          </a:p>
          <a:p>
            <a:pPr lvl="2"/>
            <a:r>
              <a:rPr lang="fr-FR" dirty="0"/>
              <a:t>Enseignements de </a:t>
            </a:r>
            <a:r>
              <a:rPr lang="fr-FR" dirty="0" err="1"/>
              <a:t>Three</a:t>
            </a:r>
            <a:r>
              <a:rPr lang="fr-FR" dirty="0"/>
              <a:t> Mile Island (1979 US), Tchernobyl (1986 Ukraine), Fukushima (2011 Japon)</a:t>
            </a:r>
          </a:p>
          <a:p>
            <a:pPr marL="457200" lvl="1" indent="0">
              <a:buNone/>
            </a:pPr>
            <a:endParaRPr lang="fr-FR" dirty="0"/>
          </a:p>
          <a:p>
            <a:pPr lvl="1"/>
            <a:r>
              <a:rPr lang="fr-FR" dirty="0"/>
              <a:t>Dispositions humaines et organisationnelles</a:t>
            </a:r>
            <a:r>
              <a:rPr lang="fr-FR" b="1" dirty="0"/>
              <a:t>, </a:t>
            </a:r>
            <a:r>
              <a:rPr lang="fr-FR" b="1" dirty="0">
                <a:highlight>
                  <a:srgbClr val="FFFF00"/>
                </a:highlight>
              </a:rPr>
              <a:t>Culture de sûreté nucléaire</a:t>
            </a:r>
          </a:p>
          <a:p>
            <a:pPr lvl="2"/>
            <a:r>
              <a:rPr lang="fr-FR" b="1" dirty="0"/>
              <a:t>Responsabilité</a:t>
            </a:r>
          </a:p>
          <a:p>
            <a:pPr lvl="2"/>
            <a:r>
              <a:rPr lang="fr-FR" b="1" dirty="0"/>
              <a:t>Rigueur, Prudence, Attitude interrogative, Humilité, Transparence…</a:t>
            </a:r>
          </a:p>
          <a:p>
            <a:pPr marL="457200" lvl="1" indent="0">
              <a:buNone/>
            </a:pPr>
            <a:endParaRPr lang="fr-FR" b="1" dirty="0">
              <a:highlight>
                <a:srgbClr val="FFFF00"/>
              </a:highlight>
            </a:endParaRPr>
          </a:p>
          <a:p>
            <a:endParaRPr lang="fr-FR" b="1" dirty="0"/>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35</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2/3</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1159476" y="1616164"/>
            <a:ext cx="10515600" cy="4733645"/>
          </a:xfrm>
        </p:spPr>
        <p:txBody>
          <a:bodyPr>
            <a:normAutofit/>
          </a:bodyPr>
          <a:lstStyle/>
          <a:p>
            <a:endParaRPr lang="fr-FR" b="1" dirty="0"/>
          </a:p>
          <a:p>
            <a:r>
              <a:rPr lang="fr-FR" b="1" dirty="0"/>
              <a:t>Triple exigence opérationnelle et concrète:</a:t>
            </a:r>
          </a:p>
          <a:p>
            <a:pPr marL="0" indent="0">
              <a:buNone/>
            </a:pPr>
            <a:endParaRPr lang="fr-FR" b="1" dirty="0"/>
          </a:p>
          <a:p>
            <a:pPr lvl="1"/>
            <a:r>
              <a:rPr lang="fr-FR" b="1" dirty="0">
                <a:highlight>
                  <a:srgbClr val="FFFF00"/>
                </a:highlight>
              </a:rPr>
              <a:t>Stabilité institutionnelle de la gouvernance publique </a:t>
            </a:r>
            <a:r>
              <a:rPr lang="fr-FR" dirty="0"/>
              <a:t>engagée sur </a:t>
            </a:r>
            <a:r>
              <a:rPr lang="fr-FR" b="1" dirty="0">
                <a:highlight>
                  <a:srgbClr val="FFFF00"/>
                </a:highlight>
              </a:rPr>
              <a:t>le</a:t>
            </a:r>
            <a:r>
              <a:rPr lang="fr-FR" dirty="0">
                <a:highlight>
                  <a:srgbClr val="FFFF00"/>
                </a:highlight>
              </a:rPr>
              <a:t> </a:t>
            </a:r>
            <a:r>
              <a:rPr lang="fr-FR" b="1" dirty="0">
                <a:highlight>
                  <a:srgbClr val="FFFF00"/>
                </a:highlight>
              </a:rPr>
              <a:t>long terme</a:t>
            </a:r>
          </a:p>
          <a:p>
            <a:pPr lvl="1"/>
            <a:endParaRPr lang="fr-FR" dirty="0">
              <a:highlight>
                <a:srgbClr val="FFFF00"/>
              </a:highlight>
            </a:endParaRPr>
          </a:p>
          <a:p>
            <a:pPr lvl="1"/>
            <a:r>
              <a:rPr lang="fr-FR" dirty="0"/>
              <a:t>Capacité scientifique et </a:t>
            </a:r>
            <a:r>
              <a:rPr lang="fr-FR" b="1" dirty="0">
                <a:highlight>
                  <a:srgbClr val="FFFF00"/>
                </a:highlight>
              </a:rPr>
              <a:t>compétence industrielle</a:t>
            </a:r>
          </a:p>
          <a:p>
            <a:pPr marL="457200" lvl="1" indent="0">
              <a:buNone/>
            </a:pP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dirty="0"/>
              <a:t>sous le contrôle étroit de l’Autorité de Sûreté et des Pouvoirs Publics, avec Revues internationales entre pairs, </a:t>
            </a:r>
            <a:r>
              <a:rPr lang="fr-FR" dirty="0" err="1"/>
              <a:t>Osart</a:t>
            </a:r>
            <a:r>
              <a:rPr lang="fr-FR" dirty="0"/>
              <a:t>/AIEA/Autorités de Contrôle et Peer </a:t>
            </a:r>
            <a:r>
              <a:rPr lang="fr-FR" dirty="0" err="1"/>
              <a:t>Review</a:t>
            </a:r>
            <a:r>
              <a:rPr lang="fr-FR" dirty="0"/>
              <a:t>/WANO/Exploitants nucléaires</a:t>
            </a:r>
          </a:p>
          <a:p>
            <a:pPr lvl="2"/>
            <a:endParaRPr lang="fr-FR" dirty="0"/>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36</a:t>
            </a:fld>
            <a:endParaRPr lang="fr-FR" dirty="0"/>
          </a:p>
        </p:txBody>
      </p:sp>
    </p:spTree>
    <p:extLst>
      <p:ext uri="{BB962C8B-B14F-4D97-AF65-F5344CB8AC3E}">
        <p14:creationId xmlns:p14="http://schemas.microsoft.com/office/powerpoint/2010/main" val="299224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 3/3</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a:bodyPr>
          <a:lstStyle/>
          <a:p>
            <a:pPr lvl="2"/>
            <a:endParaRPr lang="fr-FR" dirty="0"/>
          </a:p>
          <a:p>
            <a:r>
              <a:rPr lang="fr-FR" dirty="0"/>
              <a:t>Concerne </a:t>
            </a:r>
            <a:r>
              <a:rPr lang="fr-FR" b="1" dirty="0">
                <a:highlight>
                  <a:srgbClr val="FFFF00"/>
                </a:highlight>
              </a:rPr>
              <a:t>les réacteurs et l’ensemble du cycle du combustible nucléaire</a:t>
            </a:r>
          </a:p>
          <a:p>
            <a:endParaRPr lang="fr-FR" b="1" dirty="0">
              <a:highlight>
                <a:srgbClr val="FFFF00"/>
              </a:highlight>
            </a:endParaRPr>
          </a:p>
          <a:p>
            <a:pPr lvl="1"/>
            <a:r>
              <a:rPr lang="fr-FR" dirty="0"/>
              <a:t>dépose de la Demande d’Autorisation de  Création de CIGEO le 16 janvier 2023 pour le stockage des déchets à haute activité et à vie longue</a:t>
            </a:r>
          </a:p>
          <a:p>
            <a:pPr marL="457200" lvl="1" indent="0">
              <a:buNone/>
            </a:pPr>
            <a:endParaRPr lang="fr-FR" dirty="0"/>
          </a:p>
          <a:p>
            <a:pPr lvl="1"/>
            <a:r>
              <a:rPr lang="fr-FR" b="1" dirty="0">
                <a:highlight>
                  <a:srgbClr val="FFFF00"/>
                </a:highlight>
              </a:rPr>
              <a:t>La sûreté nucléaire tire la performance industrielle</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37</a:t>
            </a:fld>
            <a:endParaRPr lang="fr-FR" dirty="0"/>
          </a:p>
        </p:txBody>
      </p:sp>
    </p:spTree>
    <p:extLst>
      <p:ext uri="{BB962C8B-B14F-4D97-AF65-F5344CB8AC3E}">
        <p14:creationId xmlns:p14="http://schemas.microsoft.com/office/powerpoint/2010/main" val="802434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b="1"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a:bodyPr>
          <a:lstStyle/>
          <a:p>
            <a:r>
              <a:rPr lang="fr-FR" b="1" dirty="0"/>
              <a:t>Coût du nucléaire  Parc en exploitation : 42 euros le MWh, suivant  ARENH fixe ! Sur treize ans entre 2012 et 2025 – coût complet </a:t>
            </a:r>
            <a:r>
              <a:rPr lang="fr-FR" sz="2200" dirty="0"/>
              <a:t>(inclut mises à niveau de sûreté,  déconstruction et déchets)</a:t>
            </a:r>
          </a:p>
          <a:p>
            <a:endParaRPr lang="fr-FR" sz="2200" dirty="0"/>
          </a:p>
          <a:p>
            <a:r>
              <a:rPr lang="fr-FR" sz="2200" dirty="0"/>
              <a:t>Pour la </a:t>
            </a:r>
            <a:r>
              <a:rPr lang="fr-FR" sz="2200" b="1" dirty="0"/>
              <a:t>période 2026-2030</a:t>
            </a:r>
            <a:r>
              <a:rPr lang="fr-FR" sz="2200" dirty="0"/>
              <a:t>, le coût complet ressort à </a:t>
            </a:r>
            <a:r>
              <a:rPr lang="fr-FR" sz="2200" b="1" dirty="0"/>
              <a:t>60,7 €2022/MWh selon la CRE</a:t>
            </a:r>
            <a:r>
              <a:rPr lang="fr-FR" sz="2200" dirty="0"/>
              <a:t>, avec une </a:t>
            </a:r>
            <a:r>
              <a:rPr lang="fr-FR" sz="2200" b="1" dirty="0"/>
              <a:t>production annuelle de 360 TWh incluant Fla 3</a:t>
            </a:r>
            <a:r>
              <a:rPr lang="fr-FR" sz="2200" dirty="0"/>
              <a:t>. Ce coût </a:t>
            </a:r>
            <a:r>
              <a:rPr lang="fr-FR" sz="2200" b="1" dirty="0"/>
              <a:t>n’inclut pas le coût de financement des EPR2. </a:t>
            </a:r>
          </a:p>
          <a:p>
            <a:endParaRPr lang="fr-FR" sz="2200" b="1" dirty="0"/>
          </a:p>
          <a:p>
            <a:r>
              <a:rPr lang="fr-FR" sz="2200" b="1" dirty="0"/>
              <a:t>L’accord EDF Etat du 14 novembre 2023 établirait un </a:t>
            </a:r>
            <a:r>
              <a:rPr lang="fr-FR" sz="2200" b="1" dirty="0">
                <a:highlight>
                  <a:srgbClr val="FFFF00"/>
                </a:highlight>
              </a:rPr>
              <a:t>coût repère pour la production nucléaire de 70 euros le MWh</a:t>
            </a:r>
            <a:r>
              <a:rPr lang="fr-FR" sz="2200" b="1" dirty="0"/>
              <a:t> en incluant le parc existant et le coût de financement des nouveaux réacteurs</a:t>
            </a:r>
            <a:endParaRPr lang="fr-FR" sz="1500" dirty="0"/>
          </a:p>
          <a:p>
            <a:pPr lvl="1"/>
            <a:endParaRPr lang="fr-FR" sz="1500" dirty="0"/>
          </a:p>
          <a:p>
            <a:pPr lvl="1"/>
            <a:endParaRPr lang="fr-FR" sz="1500"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38</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884F0-68BD-430B-8AC2-5C9441CF702A}"/>
              </a:ext>
            </a:extLst>
          </p:cNvPr>
          <p:cNvSpPr>
            <a:spLocks noGrp="1"/>
          </p:cNvSpPr>
          <p:nvPr>
            <p:ph type="title"/>
          </p:nvPr>
        </p:nvSpPr>
        <p:spPr/>
        <p:txBody>
          <a:bodyPr/>
          <a:lstStyle/>
          <a:p>
            <a:r>
              <a:rPr lang="fr-FR" b="1" dirty="0"/>
              <a:t>Enjeu de la disponibilité nucléaire</a:t>
            </a:r>
          </a:p>
        </p:txBody>
      </p:sp>
      <p:sp>
        <p:nvSpPr>
          <p:cNvPr id="3" name="Espace réservé du contenu 2">
            <a:extLst>
              <a:ext uri="{FF2B5EF4-FFF2-40B4-BE49-F238E27FC236}">
                <a16:creationId xmlns:a16="http://schemas.microsoft.com/office/drawing/2014/main" id="{5991D9DD-E804-145D-AB8D-DBF3E06CC728}"/>
              </a:ext>
            </a:extLst>
          </p:cNvPr>
          <p:cNvSpPr>
            <a:spLocks noGrp="1"/>
          </p:cNvSpPr>
          <p:nvPr>
            <p:ph idx="1"/>
          </p:nvPr>
        </p:nvSpPr>
        <p:spPr/>
        <p:txBody>
          <a:bodyPr>
            <a:normAutofit fontScale="92500" lnSpcReduction="10000"/>
          </a:bodyPr>
          <a:lstStyle/>
          <a:p>
            <a:r>
              <a:rPr lang="fr-FR" dirty="0"/>
              <a:t>Baisse de la disponibilité nucléaire de 54% en 2022, puis remontée à 63 % en 2023 contre 73 % sur la période 2015-2019</a:t>
            </a:r>
          </a:p>
          <a:p>
            <a:pPr lvl="1"/>
            <a:r>
              <a:rPr lang="fr-FR" dirty="0"/>
              <a:t>mises à niveau décennales pour passer les 40 ans  - cadence industrielle</a:t>
            </a:r>
          </a:p>
          <a:p>
            <a:pPr lvl="1"/>
            <a:r>
              <a:rPr lang="fr-FR" dirty="0"/>
              <a:t>Impact Covid avec décalage des programmes d’arrêts </a:t>
            </a:r>
          </a:p>
          <a:p>
            <a:pPr lvl="1"/>
            <a:r>
              <a:rPr lang="fr-FR" dirty="0"/>
              <a:t>Aléa Industriel: Corrosion sous contrainte (réacteurs les plus récents N4 et 1300 P’4)</a:t>
            </a:r>
          </a:p>
          <a:p>
            <a:r>
              <a:rPr lang="fr-FR" b="1" dirty="0"/>
              <a:t>Production nucléaire </a:t>
            </a:r>
          </a:p>
          <a:p>
            <a:pPr lvl="1"/>
            <a:r>
              <a:rPr lang="fr-FR" b="1" dirty="0">
                <a:highlight>
                  <a:srgbClr val="FFFF00"/>
                </a:highlight>
              </a:rPr>
              <a:t>430 TWh en 2005, </a:t>
            </a:r>
            <a:r>
              <a:rPr lang="fr-FR" dirty="0"/>
              <a:t>avec </a:t>
            </a:r>
            <a:r>
              <a:rPr lang="fr-FR" dirty="0" err="1"/>
              <a:t>Fessemheim</a:t>
            </a:r>
            <a:r>
              <a:rPr lang="fr-FR" dirty="0"/>
              <a:t>, 12 TWh par an</a:t>
            </a:r>
          </a:p>
          <a:p>
            <a:pPr lvl="1"/>
            <a:r>
              <a:rPr lang="fr-FR" b="1" dirty="0">
                <a:highlight>
                  <a:srgbClr val="FFFF00"/>
                </a:highlight>
              </a:rPr>
              <a:t>279 TWh en 2022 </a:t>
            </a:r>
            <a:r>
              <a:rPr lang="fr-FR" dirty="0"/>
              <a:t>Déficit Import/Exportation d’électricité pour la première fois depuis 1980 (- 16,5 TWh pour un facture France de 7 Milliards d’euros ) - impact de 29 </a:t>
            </a:r>
            <a:r>
              <a:rPr lang="fr-FR" dirty="0" err="1"/>
              <a:t>Meuros</a:t>
            </a:r>
            <a:r>
              <a:rPr lang="fr-FR" dirty="0"/>
              <a:t> sur Ebitda EDF </a:t>
            </a:r>
          </a:p>
          <a:p>
            <a:pPr lvl="1"/>
            <a:r>
              <a:rPr lang="fr-FR" sz="3000" b="1" dirty="0">
                <a:highlight>
                  <a:srgbClr val="FFFF00"/>
                </a:highlight>
              </a:rPr>
              <a:t>320,4 TWh en 2023</a:t>
            </a:r>
            <a:r>
              <a:rPr lang="fr-FR" dirty="0">
                <a:highlight>
                  <a:srgbClr val="FFFF00"/>
                </a:highlight>
              </a:rPr>
              <a:t>, soit 65% de la Production française, reprise des exportations de la France + 50,1 TWh – </a:t>
            </a:r>
            <a:r>
              <a:rPr lang="fr-FR" b="1" dirty="0">
                <a:highlight>
                  <a:srgbClr val="FFFF00"/>
                </a:highlight>
              </a:rPr>
              <a:t>balance commerciale France  + 4 Milliards d’euros en 2023</a:t>
            </a:r>
          </a:p>
          <a:p>
            <a:endParaRPr lang="fr-FR" dirty="0"/>
          </a:p>
        </p:txBody>
      </p:sp>
      <p:sp>
        <p:nvSpPr>
          <p:cNvPr id="4" name="Espace réservé du pied de page 3">
            <a:extLst>
              <a:ext uri="{FF2B5EF4-FFF2-40B4-BE49-F238E27FC236}">
                <a16:creationId xmlns:a16="http://schemas.microsoft.com/office/drawing/2014/main" id="{6334616B-0D73-56B5-0BA9-CAE53ADF0E5C}"/>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3253BF64-9FA8-FA22-64B7-8424ACE436B0}"/>
              </a:ext>
            </a:extLst>
          </p:cNvPr>
          <p:cNvSpPr>
            <a:spLocks noGrp="1"/>
          </p:cNvSpPr>
          <p:nvPr>
            <p:ph type="sldNum" sz="quarter" idx="12"/>
          </p:nvPr>
        </p:nvSpPr>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221001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4</a:t>
            </a:fld>
            <a:endParaRPr lang="fr-FR"/>
          </a:p>
        </p:txBody>
      </p:sp>
      <p:pic>
        <p:nvPicPr>
          <p:cNvPr id="5" name="Image 4">
            <a:extLst>
              <a:ext uri="{FF2B5EF4-FFF2-40B4-BE49-F238E27FC236}">
                <a16:creationId xmlns:a16="http://schemas.microsoft.com/office/drawing/2014/main" id="{0FAD2D8E-CB8C-6F6A-9DE7-65FFC9E32F72}"/>
              </a:ext>
            </a:extLst>
          </p:cNvPr>
          <p:cNvPicPr>
            <a:picLocks noChangeAspect="1"/>
          </p:cNvPicPr>
          <p:nvPr/>
        </p:nvPicPr>
        <p:blipFill>
          <a:blip r:embed="rId2"/>
          <a:stretch>
            <a:fillRect/>
          </a:stretch>
        </p:blipFill>
        <p:spPr>
          <a:xfrm>
            <a:off x="0" y="197709"/>
            <a:ext cx="12192000" cy="5972432"/>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lnSpcReduction="10000"/>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hors coût de financement, avec quelle régulation nucléaire de long terme? </a:t>
            </a:r>
          </a:p>
          <a:p>
            <a:pPr lvl="1"/>
            <a:r>
              <a:rPr lang="fr-FR" dirty="0"/>
              <a:t>Dépôt de la Demande d’Autorisation de Création de la première paire d’EPR 2 sur le site de Penly 2 par EDF le 29 juin 2023, </a:t>
            </a:r>
            <a:r>
              <a:rPr lang="fr-FR" dirty="0">
                <a:highlight>
                  <a:srgbClr val="FFFF00"/>
                </a:highlight>
              </a:rPr>
              <a:t>en attente du premier béton nucléaire</a:t>
            </a:r>
          </a:p>
          <a:p>
            <a:pPr lvl="1"/>
            <a:r>
              <a:rPr lang="fr-FR" dirty="0"/>
              <a:t>Actualisation du coût en cours depuis 2020</a:t>
            </a:r>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pPr lvl="1"/>
            <a:r>
              <a:rPr lang="fr-FR" dirty="0"/>
              <a:t>Nécessité d’engager les décisions d’investissement en temps utile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40</a:t>
            </a:fld>
            <a:endParaRPr lang="fr-FR"/>
          </a:p>
        </p:txBody>
      </p:sp>
    </p:spTree>
    <p:extLst>
      <p:ext uri="{BB962C8B-B14F-4D97-AF65-F5344CB8AC3E}">
        <p14:creationId xmlns:p14="http://schemas.microsoft.com/office/powerpoint/2010/main" val="1598577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Durée de construction nucléaire, enjeu pour le coût et donc pour le financement</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00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9,1 ans </a:t>
            </a:r>
            <a:r>
              <a:rPr lang="fr-FR" dirty="0"/>
              <a:t>pour </a:t>
            </a:r>
            <a:r>
              <a:rPr lang="fr-FR" b="1" dirty="0"/>
              <a:t>Corée/Emirats Arabes Unis </a:t>
            </a:r>
            <a:r>
              <a:rPr lang="fr-FR" dirty="0"/>
              <a:t>avec </a:t>
            </a:r>
            <a:r>
              <a:rPr lang="fr-FR" b="1" dirty="0"/>
              <a:t>six réacteurs  REP couplés</a:t>
            </a:r>
          </a:p>
          <a:p>
            <a:pPr>
              <a:spcAft>
                <a:spcPts val="825"/>
              </a:spcAft>
            </a:pPr>
            <a:r>
              <a:rPr lang="fr-FR" dirty="0"/>
              <a:t>10 ans  aux US avec un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Flamanville 3 – 16 ans pour  couplage prévu à l’été 2024…</a:t>
            </a:r>
          </a:p>
          <a:p>
            <a:pPr>
              <a:spcAft>
                <a:spcPts val="825"/>
              </a:spcAft>
            </a:pPr>
            <a:r>
              <a:rPr lang="fr-FR" b="1" dirty="0">
                <a:highlight>
                  <a:srgbClr val="FFFF00"/>
                </a:highlight>
              </a:rPr>
              <a:t>Objectif à retrouver et à tenir en Europe: moins de 10 ans</a:t>
            </a:r>
          </a:p>
          <a:p>
            <a:pPr>
              <a:lnSpc>
                <a:spcPct val="107000"/>
              </a:lnSpc>
              <a:spcAft>
                <a:spcPts val="800"/>
              </a:spcAft>
            </a:pP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41</a:t>
            </a:fld>
            <a:endParaRPr lang="fr-FR"/>
          </a:p>
        </p:txBody>
      </p:sp>
    </p:spTree>
    <p:extLst>
      <p:ext uri="{BB962C8B-B14F-4D97-AF65-F5344CB8AC3E}">
        <p14:creationId xmlns:p14="http://schemas.microsoft.com/office/powerpoint/2010/main" val="894324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b="1" dirty="0">
                <a:highlight>
                  <a:srgbClr val="FFFF00"/>
                </a:highlight>
              </a:rPr>
              <a:t>Foisonnement de projets </a:t>
            </a:r>
            <a:r>
              <a:rPr lang="fr-FR" dirty="0"/>
              <a:t>à travers le monde SMR, AMR…</a:t>
            </a:r>
          </a:p>
          <a:p>
            <a:r>
              <a:rPr lang="fr-FR" dirty="0"/>
              <a:t>Des réalités déjà opérationnelles, formation, recherche, propulsion navale…</a:t>
            </a:r>
          </a:p>
          <a:p>
            <a:r>
              <a:rPr lang="fr-FR" dirty="0"/>
              <a:t>Pour la production d’électricité, d’hydrogène décarboné, de chaleur, désalinisation de l’eau de mer</a:t>
            </a:r>
          </a:p>
          <a:p>
            <a:r>
              <a:rPr lang="fr-FR" dirty="0"/>
              <a:t>Niveau d’investissement plus accessible pour les nouveaux entrants</a:t>
            </a:r>
          </a:p>
          <a:p>
            <a:r>
              <a:rPr lang="fr-FR" b="1" dirty="0">
                <a:highlight>
                  <a:srgbClr val="FFFF00"/>
                </a:highlight>
              </a:rPr>
              <a:t>Innovation</a:t>
            </a:r>
            <a:r>
              <a:rPr lang="fr-FR" dirty="0"/>
              <a:t> pour sûreté, intégration et standardisation industrielle</a:t>
            </a:r>
          </a:p>
          <a:p>
            <a:pPr lvl="1"/>
            <a:r>
              <a:rPr lang="fr-FR" dirty="0"/>
              <a:t>EDF </a:t>
            </a:r>
            <a:r>
              <a:rPr lang="fr-FR" dirty="0" err="1"/>
              <a:t>Nuward</a:t>
            </a:r>
            <a:r>
              <a:rPr lang="fr-FR" dirty="0"/>
              <a:t> avec CEA –</a:t>
            </a:r>
            <a:r>
              <a:rPr lang="fr-FR" dirty="0" err="1"/>
              <a:t>Technicatome</a:t>
            </a:r>
            <a:r>
              <a:rPr lang="fr-FR" dirty="0"/>
              <a:t> – Framatome annonce 40 mois de réalisation – un prototype/TTS en France horizon 2030/2035 ? </a:t>
            </a:r>
          </a:p>
          <a:p>
            <a:pPr lvl="1"/>
            <a:r>
              <a:rPr lang="fr-FR" dirty="0"/>
              <a:t>Projets très innovants, </a:t>
            </a:r>
            <a:r>
              <a:rPr lang="fr-FR" b="1" dirty="0">
                <a:highlight>
                  <a:srgbClr val="FFFF00"/>
                </a:highlight>
              </a:rPr>
              <a:t>la sûreté nucléaire doit demeurer en priorité une avec toujours responsabilité première de l’exploitant nucléaire</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42</a:t>
            </a:fld>
            <a:endParaRPr lang="fr-FR"/>
          </a:p>
        </p:txBody>
      </p:sp>
    </p:spTree>
    <p:extLst>
      <p:ext uri="{BB962C8B-B14F-4D97-AF65-F5344CB8AC3E}">
        <p14:creationId xmlns:p14="http://schemas.microsoft.com/office/powerpoint/2010/main" val="1941203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a:xfrm>
            <a:off x="4038600" y="6356350"/>
            <a:ext cx="4114800" cy="365125"/>
          </a:xfrm>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43</a:t>
            </a:fld>
            <a:endParaRPr lang="fr-FR"/>
          </a:p>
        </p:txBody>
      </p:sp>
    </p:spTree>
    <p:extLst>
      <p:ext uri="{BB962C8B-B14F-4D97-AF65-F5344CB8AC3E}">
        <p14:creationId xmlns:p14="http://schemas.microsoft.com/office/powerpoint/2010/main" val="2397986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et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3579" y="2760617"/>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44</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8778" y="3109119"/>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66119" y="3238646"/>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956399" y="4539141"/>
            <a:ext cx="9731311" cy="1384995"/>
          </a:xfrm>
          <a:prstGeom prst="rect">
            <a:avLst/>
          </a:prstGeom>
          <a:noFill/>
        </p:spPr>
        <p:txBody>
          <a:bodyPr wrap="square" rtlCol="0">
            <a:spAutoFit/>
          </a:bodyPr>
          <a:lstStyle/>
          <a:p>
            <a:r>
              <a:rPr lang="fr-FR" sz="2800" b="1" dirty="0"/>
              <a:t>1 MWh = Un </a:t>
            </a:r>
            <a:r>
              <a:rPr lang="fr-FR" sz="2800" b="1" dirty="0" err="1"/>
              <a:t>MegaWatt</a:t>
            </a:r>
            <a:r>
              <a:rPr lang="fr-FR" sz="2800" b="1" dirty="0"/>
              <a:t> -heure = un Millier de </a:t>
            </a:r>
            <a:r>
              <a:rPr lang="fr-FR" sz="2800" b="1" dirty="0" err="1"/>
              <a:t>kiloWatts</a:t>
            </a:r>
            <a:r>
              <a:rPr lang="fr-FR" sz="2800" b="1" dirty="0"/>
              <a:t> heure </a:t>
            </a:r>
          </a:p>
          <a:p>
            <a:r>
              <a:rPr lang="fr-FR" sz="2800" b="1" dirty="0"/>
              <a:t>               = énergie consommée par un appareil d’une puissance de 1 kW pendant mille heures</a:t>
            </a:r>
          </a:p>
        </p:txBody>
      </p:sp>
    </p:spTree>
    <p:extLst>
      <p:ext uri="{BB962C8B-B14F-4D97-AF65-F5344CB8AC3E}">
        <p14:creationId xmlns:p14="http://schemas.microsoft.com/office/powerpoint/2010/main" val="3810203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Saint Pée sur Nivelle 16 mai 2024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highlight>
                  <a:srgbClr val="FFFF00"/>
                </a:highlight>
              </a:rPr>
              <a:t>tout compris </a:t>
            </a:r>
            <a:r>
              <a:rPr lang="fr-FR" dirty="0">
                <a:highlight>
                  <a:srgbClr val="FFFF00"/>
                </a:highlight>
              </a:rPr>
              <a:t>– énergie, acheminement et taxes</a:t>
            </a:r>
            <a:r>
              <a:rPr lang="fr-FR" dirty="0"/>
              <a:t>)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s’est </a:t>
            </a:r>
            <a:r>
              <a:rPr lang="fr-FR" b="1" dirty="0"/>
              <a:t>rapprochée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46</a:t>
            </a:fld>
            <a:endParaRPr lang="fr-FR"/>
          </a:p>
        </p:txBody>
      </p:sp>
    </p:spTree>
    <p:extLst>
      <p:ext uri="{BB962C8B-B14F-4D97-AF65-F5344CB8AC3E}">
        <p14:creationId xmlns:p14="http://schemas.microsoft.com/office/powerpoint/2010/main" val="2701034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highlight>
                  <a:srgbClr val="FFFF00"/>
                </a:highlight>
              </a:rPr>
              <a:t>Facture totale électricité</a:t>
            </a:r>
            <a:r>
              <a:rPr lang="fr-FR" b="1" dirty="0"/>
              <a:t>, énergie, acheminement et taxes </a:t>
            </a:r>
            <a:r>
              <a:rPr lang="fr-FR" b="1" dirty="0">
                <a:highlight>
                  <a:srgbClr val="FFFF00"/>
                </a:highlight>
              </a:rPr>
              <a:t>+ 52%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277383622"/>
              </p:ext>
            </p:extLst>
          </p:nvPr>
        </p:nvGraphicFramePr>
        <p:xfrm>
          <a:off x="811571" y="17814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Saint Pée sur Nivelle 16 mai 2024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838200" y="5807631"/>
            <a:ext cx="1977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B050"/>
                </a:solidFill>
                <a:effectLst/>
                <a:highlight>
                  <a:srgbClr val="FFFF00"/>
                </a:highlight>
                <a:uLnTx/>
                <a:uFillTx/>
                <a:latin typeface="Calibri" panose="020F0502020204030204"/>
                <a:ea typeface="+mn-ea"/>
                <a:cs typeface="+mn-cs"/>
              </a:rPr>
              <a:t>128 Euro le MWH</a:t>
            </a:r>
            <a:r>
              <a:rPr kumimoji="0" lang="fr-FR" sz="1800" b="1" i="0" u="none" strike="noStrike" kern="1200" cap="none" spc="0" normalizeH="0" baseline="0" noProof="0" dirty="0">
                <a:ln>
                  <a:noFill/>
                </a:ln>
                <a:solidFill>
                  <a:srgbClr val="00B050"/>
                </a:solidFill>
                <a:effectLst/>
                <a:uLnTx/>
                <a:uFillTx/>
                <a:latin typeface="Calibri" panose="020F0502020204030204"/>
                <a:ea typeface="+mn-ea"/>
                <a:cs typeface="+mn-cs"/>
              </a:rPr>
              <a:t>*</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556083" y="2485505"/>
            <a:ext cx="2046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195 Euros le MWh</a:t>
            </a: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pleine spéculation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20000"/>
          </a:bodyPr>
          <a:lstStyle/>
          <a:p>
            <a:r>
              <a:rPr lang="fr-FR" dirty="0"/>
              <a:t>Un aléa industriel sur le parc nucléaire français et une faible hydraulicité en 2022</a:t>
            </a:r>
          </a:p>
          <a:p>
            <a:r>
              <a:rPr lang="fr-FR" dirty="0"/>
              <a:t>Une guerre en Ukraine, le gaz qui se raréfie, le Moyen Orient qui s’embrase de nouveau…</a:t>
            </a:r>
          </a:p>
          <a:p>
            <a:r>
              <a:rPr lang="fr-FR" dirty="0"/>
              <a:t>Des </a:t>
            </a:r>
            <a:r>
              <a:rPr lang="fr-FR" dirty="0">
                <a:highlight>
                  <a:srgbClr val="FFFF00"/>
                </a:highlight>
              </a:rPr>
              <a:t>prix hyper spéculatifs </a:t>
            </a:r>
            <a:r>
              <a:rPr lang="fr-FR" dirty="0"/>
              <a:t>sur le marché de l’électricité hors de toute rationalité économique </a:t>
            </a:r>
          </a:p>
          <a:p>
            <a:pPr lvl="1"/>
            <a:r>
              <a:rPr lang="fr-FR" dirty="0"/>
              <a:t>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p>
          <a:p>
            <a:pPr lvl="1"/>
            <a:r>
              <a:rPr lang="fr-FR" dirty="0"/>
              <a:t>à comparer au 42 euros le MWH pour le nucléaire </a:t>
            </a:r>
            <a:r>
              <a:rPr lang="fr-FR" dirty="0" err="1"/>
              <a:t>Arenh</a:t>
            </a:r>
            <a:r>
              <a:rPr lang="fr-FR" dirty="0"/>
              <a:t> prix inchangé depuis 2011 et toujours en vigueur… </a:t>
            </a:r>
          </a:p>
          <a:p>
            <a:pPr lvl="1"/>
            <a:r>
              <a:rPr lang="fr-FR" dirty="0"/>
              <a:t>et alors que le gaz en 2022 ne représente en France  que 10% de la production d’électricité en 2022 et 6 % en 2023</a:t>
            </a:r>
          </a:p>
          <a:p>
            <a:r>
              <a:rPr lang="fr-FR" dirty="0"/>
              <a:t>Des compensations très coûteuses pour le contribuable; </a:t>
            </a:r>
            <a:r>
              <a:rPr lang="fr-FR" dirty="0">
                <a:highlight>
                  <a:srgbClr val="FFFF00"/>
                </a:highlight>
              </a:rPr>
              <a:t>Coût du bouclier tarifaire en France en 2023 – 24 milliards d’euros  - la moitié du Coût des 6 prochains EPR2)</a:t>
            </a:r>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48</a:t>
            </a:fld>
            <a:endParaRPr lang="fr-FR"/>
          </a:p>
        </p:txBody>
      </p:sp>
    </p:spTree>
    <p:extLst>
      <p:ext uri="{BB962C8B-B14F-4D97-AF65-F5344CB8AC3E}">
        <p14:creationId xmlns:p14="http://schemas.microsoft.com/office/powerpoint/2010/main" val="2968749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041B2-E653-D846-47EF-18D223BECA76}"/>
              </a:ext>
            </a:extLst>
          </p:cNvPr>
          <p:cNvSpPr>
            <a:spLocks noGrp="1"/>
          </p:cNvSpPr>
          <p:nvPr>
            <p:ph type="title"/>
          </p:nvPr>
        </p:nvSpPr>
        <p:spPr/>
        <p:txBody>
          <a:bodyPr/>
          <a:lstStyle/>
          <a:p>
            <a:r>
              <a:rPr lang="fr-FR" dirty="0"/>
              <a:t>Quels Prix demain ???</a:t>
            </a:r>
          </a:p>
        </p:txBody>
      </p:sp>
      <p:sp>
        <p:nvSpPr>
          <p:cNvPr id="3" name="Espace réservé du contenu 2">
            <a:extLst>
              <a:ext uri="{FF2B5EF4-FFF2-40B4-BE49-F238E27FC236}">
                <a16:creationId xmlns:a16="http://schemas.microsoft.com/office/drawing/2014/main" id="{6C4BAD79-8945-294F-1D0C-377677497F10}"/>
              </a:ext>
            </a:extLst>
          </p:cNvPr>
          <p:cNvSpPr>
            <a:spLocks noGrp="1"/>
          </p:cNvSpPr>
          <p:nvPr>
            <p:ph idx="1"/>
          </p:nvPr>
        </p:nvSpPr>
        <p:spPr/>
        <p:txBody>
          <a:bodyPr/>
          <a:lstStyle/>
          <a:p>
            <a:r>
              <a:rPr lang="fr-FR" dirty="0">
                <a:hlinkClick r:id="rId2"/>
              </a:rPr>
              <a:t>https://www.eex.com/en/market-data/power/futures#%7B%22snippetpicker%22%3A%2221%22%7D</a:t>
            </a:r>
            <a:endParaRPr lang="fr-FR" dirty="0"/>
          </a:p>
          <a:p>
            <a:endParaRPr lang="fr-FR" dirty="0"/>
          </a:p>
          <a:p>
            <a:endParaRPr lang="fr-FR" dirty="0"/>
          </a:p>
          <a:p>
            <a:r>
              <a:rPr lang="fr-FR" dirty="0"/>
              <a:t>Quelles décisions d’investissement ???</a:t>
            </a:r>
          </a:p>
        </p:txBody>
      </p:sp>
      <p:sp>
        <p:nvSpPr>
          <p:cNvPr id="4" name="Espace réservé du pied de page 3">
            <a:extLst>
              <a:ext uri="{FF2B5EF4-FFF2-40B4-BE49-F238E27FC236}">
                <a16:creationId xmlns:a16="http://schemas.microsoft.com/office/drawing/2014/main" id="{81CBE552-7D79-5D23-B071-BE09B31A54C9}"/>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D07C061F-8ED0-7C8A-B7D2-9B55EBA347C2}"/>
              </a:ext>
            </a:extLst>
          </p:cNvPr>
          <p:cNvSpPr>
            <a:spLocks noGrp="1"/>
          </p:cNvSpPr>
          <p:nvPr>
            <p:ph type="sldNum" sz="quarter" idx="12"/>
          </p:nvPr>
        </p:nvSpPr>
        <p:spPr/>
        <p:txBody>
          <a:bodyPr/>
          <a:lstStyle/>
          <a:p>
            <a:fld id="{7B9F1D57-3A7C-4A8D-B507-8F47418E382B}" type="slidenum">
              <a:rPr lang="fr-FR" smtClean="0"/>
              <a:t>49</a:t>
            </a:fld>
            <a:endParaRPr lang="fr-FR"/>
          </a:p>
        </p:txBody>
      </p:sp>
    </p:spTree>
    <p:extLst>
      <p:ext uri="{BB962C8B-B14F-4D97-AF65-F5344CB8AC3E}">
        <p14:creationId xmlns:p14="http://schemas.microsoft.com/office/powerpoint/2010/main" val="297461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b="1" dirty="0"/>
              <a:t>Décroissance passagère en France ?</a:t>
            </a:r>
          </a:p>
        </p:txBody>
      </p:sp>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dirty="0"/>
              <a:t>Energie où allons-nous ? Quelques repères- Bernard Maillard  Saint </a:t>
            </a:r>
            <a:r>
              <a:rPr lang="fr-FR" dirty="0" err="1"/>
              <a:t>Pée</a:t>
            </a:r>
            <a:r>
              <a:rPr lang="fr-FR" dirty="0"/>
              <a:t> sur Nivelle 16 mai 2024</a:t>
            </a:r>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5</a:t>
            </a:fld>
            <a:endParaRPr lang="fr-FR" dirty="0"/>
          </a:p>
        </p:txBody>
      </p:sp>
      <p:sp>
        <p:nvSpPr>
          <p:cNvPr id="3" name="ZoneTexte 2">
            <a:extLst>
              <a:ext uri="{FF2B5EF4-FFF2-40B4-BE49-F238E27FC236}">
                <a16:creationId xmlns:a16="http://schemas.microsoft.com/office/drawing/2014/main" id="{A35D97B0-EBB3-4AB0-B693-385F74797EAB}"/>
              </a:ext>
            </a:extLst>
          </p:cNvPr>
          <p:cNvSpPr txBox="1"/>
          <p:nvPr/>
        </p:nvSpPr>
        <p:spPr>
          <a:xfrm>
            <a:off x="9083191" y="1909041"/>
            <a:ext cx="2548635" cy="1384995"/>
          </a:xfrm>
          <a:prstGeom prst="rect">
            <a:avLst/>
          </a:prstGeom>
          <a:noFill/>
        </p:spPr>
        <p:txBody>
          <a:bodyPr wrap="square" rtlCol="0">
            <a:spAutoFit/>
          </a:bodyPr>
          <a:lstStyle/>
          <a:p>
            <a:r>
              <a:rPr lang="fr-FR" sz="2800" b="1" dirty="0">
                <a:highlight>
                  <a:srgbClr val="FFFF00"/>
                </a:highlight>
              </a:rPr>
              <a:t>Soit 6,5 MWh par habitant et par an en 2023</a:t>
            </a:r>
          </a:p>
        </p:txBody>
      </p:sp>
      <p:sp>
        <p:nvSpPr>
          <p:cNvPr id="6" name="ZoneTexte 5">
            <a:extLst>
              <a:ext uri="{FF2B5EF4-FFF2-40B4-BE49-F238E27FC236}">
                <a16:creationId xmlns:a16="http://schemas.microsoft.com/office/drawing/2014/main" id="{F1C5DE17-83A8-9BAC-1D10-F35E04B71318}"/>
              </a:ext>
            </a:extLst>
          </p:cNvPr>
          <p:cNvSpPr txBox="1"/>
          <p:nvPr/>
        </p:nvSpPr>
        <p:spPr>
          <a:xfrm>
            <a:off x="8977650" y="4230031"/>
            <a:ext cx="3214983" cy="2246769"/>
          </a:xfrm>
          <a:prstGeom prst="rect">
            <a:avLst/>
          </a:prstGeom>
          <a:noFill/>
        </p:spPr>
        <p:txBody>
          <a:bodyPr wrap="none" rtlCol="0">
            <a:spAutoFit/>
          </a:bodyPr>
          <a:lstStyle/>
          <a:p>
            <a:r>
              <a:rPr lang="fr-FR" sz="2000" b="1" dirty="0">
                <a:solidFill>
                  <a:srgbClr val="FF0000"/>
                </a:solidFill>
              </a:rPr>
              <a:t>445 TWh en 2023</a:t>
            </a:r>
          </a:p>
          <a:p>
            <a:r>
              <a:rPr lang="fr-FR" sz="2000" b="1" dirty="0">
                <a:solidFill>
                  <a:srgbClr val="FF0000"/>
                </a:solidFill>
              </a:rPr>
              <a:t> -3,2% par rapport à 2022</a:t>
            </a:r>
          </a:p>
          <a:p>
            <a:endParaRPr lang="fr-FR" sz="2000" b="1" dirty="0">
              <a:solidFill>
                <a:srgbClr val="FF0000"/>
              </a:solidFill>
            </a:endParaRPr>
          </a:p>
          <a:p>
            <a:r>
              <a:rPr lang="fr-FR" sz="4000" b="1" dirty="0">
                <a:highlight>
                  <a:srgbClr val="FFFF00"/>
                </a:highlight>
              </a:rPr>
              <a:t>Retour 20 ans</a:t>
            </a:r>
          </a:p>
          <a:p>
            <a:r>
              <a:rPr lang="fr-FR" sz="4000" b="1" dirty="0">
                <a:highlight>
                  <a:srgbClr val="FFFF00"/>
                </a:highlight>
              </a:rPr>
              <a:t> en arrière ???</a:t>
            </a:r>
          </a:p>
        </p:txBody>
      </p:sp>
      <p:cxnSp>
        <p:nvCxnSpPr>
          <p:cNvPr id="9" name="Connecteur droit avec flèche 8">
            <a:extLst>
              <a:ext uri="{FF2B5EF4-FFF2-40B4-BE49-F238E27FC236}">
                <a16:creationId xmlns:a16="http://schemas.microsoft.com/office/drawing/2014/main" id="{577EC8F4-FACE-8E0F-281F-8DF10D3A7361}"/>
              </a:ext>
            </a:extLst>
          </p:cNvPr>
          <p:cNvCxnSpPr>
            <a:cxnSpLocks/>
          </p:cNvCxnSpPr>
          <p:nvPr/>
        </p:nvCxnSpPr>
        <p:spPr>
          <a:xfrm>
            <a:off x="8256373" y="3967263"/>
            <a:ext cx="708454" cy="262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989B844-E8B2-1749-F3C3-DE0D20FB6734}"/>
              </a:ext>
            </a:extLst>
          </p:cNvPr>
          <p:cNvCxnSpPr/>
          <p:nvPr/>
        </p:nvCxnSpPr>
        <p:spPr>
          <a:xfrm>
            <a:off x="2752542" y="4460852"/>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B93AB2BD-D3FF-891E-4AE8-58FACBFA9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219" y="1931216"/>
            <a:ext cx="8131431" cy="4351338"/>
          </a:xfrm>
        </p:spPr>
      </p:pic>
      <p:cxnSp>
        <p:nvCxnSpPr>
          <p:cNvPr id="8" name="Connecteur droit avec flèche 7">
            <a:extLst>
              <a:ext uri="{FF2B5EF4-FFF2-40B4-BE49-F238E27FC236}">
                <a16:creationId xmlns:a16="http://schemas.microsoft.com/office/drawing/2014/main" id="{F89F8CCF-734C-07E5-49B8-497F1C2F8F09}"/>
              </a:ext>
            </a:extLst>
          </p:cNvPr>
          <p:cNvCxnSpPr>
            <a:cxnSpLocks/>
          </p:cNvCxnSpPr>
          <p:nvPr/>
        </p:nvCxnSpPr>
        <p:spPr>
          <a:xfrm flipH="1">
            <a:off x="2067697" y="4596483"/>
            <a:ext cx="50168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02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8ED944-9779-B574-7BE7-2335671A298D}"/>
              </a:ext>
            </a:extLst>
          </p:cNvPr>
          <p:cNvSpPr>
            <a:spLocks noGrp="1"/>
          </p:cNvSpPr>
          <p:nvPr>
            <p:ph type="ftr" sz="quarter" idx="11"/>
          </p:nvPr>
        </p:nvSpPr>
        <p:spPr/>
        <p:txBody>
          <a:bodyPr/>
          <a:lstStyle/>
          <a:p>
            <a:r>
              <a:rPr lang="fr-FR"/>
              <a:t>Energie où allons-nous ? Quelques repères- Bernard Maillard  Saint Pée sur Nivelle 16 mai 2024</a:t>
            </a:r>
          </a:p>
        </p:txBody>
      </p:sp>
      <p:sp>
        <p:nvSpPr>
          <p:cNvPr id="3" name="Espace réservé du numéro de diapositive 2">
            <a:extLst>
              <a:ext uri="{FF2B5EF4-FFF2-40B4-BE49-F238E27FC236}">
                <a16:creationId xmlns:a16="http://schemas.microsoft.com/office/drawing/2014/main" id="{113C2B57-CE17-4B65-20A4-74EC47E3C984}"/>
              </a:ext>
            </a:extLst>
          </p:cNvPr>
          <p:cNvSpPr>
            <a:spLocks noGrp="1"/>
          </p:cNvSpPr>
          <p:nvPr>
            <p:ph type="sldNum" sz="quarter" idx="12"/>
          </p:nvPr>
        </p:nvSpPr>
        <p:spPr/>
        <p:txBody>
          <a:bodyPr/>
          <a:lstStyle/>
          <a:p>
            <a:fld id="{9A86E08E-19EC-4789-9467-2A396B824AFC}" type="slidenum">
              <a:rPr lang="fr-FR" smtClean="0"/>
              <a:t>50</a:t>
            </a:fld>
            <a:endParaRPr lang="fr-FR"/>
          </a:p>
        </p:txBody>
      </p:sp>
      <p:pic>
        <p:nvPicPr>
          <p:cNvPr id="6" name="Image 5">
            <a:extLst>
              <a:ext uri="{FF2B5EF4-FFF2-40B4-BE49-F238E27FC236}">
                <a16:creationId xmlns:a16="http://schemas.microsoft.com/office/drawing/2014/main" id="{F4E3FD11-DA25-9C53-5F9E-9F9575058A6D}"/>
              </a:ext>
            </a:extLst>
          </p:cNvPr>
          <p:cNvPicPr>
            <a:picLocks noChangeAspect="1"/>
          </p:cNvPicPr>
          <p:nvPr/>
        </p:nvPicPr>
        <p:blipFill>
          <a:blip r:embed="rId2"/>
          <a:stretch>
            <a:fillRect/>
          </a:stretch>
        </p:blipFill>
        <p:spPr>
          <a:xfrm>
            <a:off x="254764" y="300719"/>
            <a:ext cx="11682472" cy="6256562"/>
          </a:xfrm>
          <a:prstGeom prst="rect">
            <a:avLst/>
          </a:prstGeom>
        </p:spPr>
      </p:pic>
    </p:spTree>
    <p:extLst>
      <p:ext uri="{BB962C8B-B14F-4D97-AF65-F5344CB8AC3E}">
        <p14:creationId xmlns:p14="http://schemas.microsoft.com/office/powerpoint/2010/main" val="3579668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51</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704049323"/>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26941576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52</a:t>
            </a:fld>
            <a:endParaRPr lang="fr-FR"/>
          </a:p>
        </p:txBody>
      </p:sp>
    </p:spTree>
    <p:extLst>
      <p:ext uri="{BB962C8B-B14F-4D97-AF65-F5344CB8AC3E}">
        <p14:creationId xmlns:p14="http://schemas.microsoft.com/office/powerpoint/2010/main" val="3479317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53</a:t>
            </a:fld>
            <a:endParaRPr lang="fr-FR"/>
          </a:p>
        </p:txBody>
      </p:sp>
      <p:pic>
        <p:nvPicPr>
          <p:cNvPr id="7" name="Image 6">
            <a:extLst>
              <a:ext uri="{FF2B5EF4-FFF2-40B4-BE49-F238E27FC236}">
                <a16:creationId xmlns:a16="http://schemas.microsoft.com/office/drawing/2014/main" id="{BB62B8B3-F4DF-897F-7073-19BE2E30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62" y="2472896"/>
            <a:ext cx="2127938" cy="2127938"/>
          </a:xfrm>
          <a:prstGeom prst="rect">
            <a:avLst/>
          </a:prstGeom>
        </p:spPr>
      </p:pic>
    </p:spTree>
    <p:extLst>
      <p:ext uri="{BB962C8B-B14F-4D97-AF65-F5344CB8AC3E}">
        <p14:creationId xmlns:p14="http://schemas.microsoft.com/office/powerpoint/2010/main" val="2203541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77500" lnSpcReduction="20000"/>
          </a:bodyPr>
          <a:lstStyle/>
          <a:p>
            <a:r>
              <a:rPr lang="fr-FR" b="1" dirty="0">
                <a:highlight>
                  <a:srgbClr val="FFFF00"/>
                </a:highlight>
              </a:rPr>
              <a:t>Séparation installations civiles et militaires</a:t>
            </a:r>
            <a:r>
              <a:rPr lang="fr-FR" dirty="0"/>
              <a:t>, l’exigence de culture de sûreté vaut pour chacune d’entre elles, avec les rôles respectifs induits de l’exploitant et des Pouvoirs Publics</a:t>
            </a:r>
          </a:p>
          <a:p>
            <a:endParaRPr lang="fr-FR" dirty="0"/>
          </a:p>
          <a:p>
            <a:r>
              <a:rPr lang="fr-FR" dirty="0"/>
              <a:t>La confidentialité, </a:t>
            </a:r>
            <a:r>
              <a:rPr lang="fr-FR" b="1" dirty="0">
                <a:highlight>
                  <a:srgbClr val="FFFF00"/>
                </a:highlight>
              </a:rPr>
              <a:t>comme pour toute infrastructure civile vitale</a:t>
            </a:r>
            <a:r>
              <a:rPr lang="fr-FR" dirty="0"/>
              <a:t>, est un élément de protection et de défense en profondeur. Elle ne s’oppose pas à la transparence requise par la culture de sûreté nucléaire ( pour la représentation nationale et pour les personnes habilitées) dans un strict besoin d’utilité et d’efficacité au regard des enjeux de défense nationale</a:t>
            </a:r>
          </a:p>
          <a:p>
            <a:endParaRPr lang="fr-FR" dirty="0"/>
          </a:p>
          <a:p>
            <a:r>
              <a:rPr lang="fr-FR" dirty="0"/>
              <a:t>Complémentarité </a:t>
            </a:r>
            <a:r>
              <a:rPr lang="fr-FR" b="1" dirty="0">
                <a:highlight>
                  <a:srgbClr val="FFFF00"/>
                </a:highlight>
              </a:rPr>
              <a:t>Traité de Non Prolifération nucléaire</a:t>
            </a:r>
            <a:r>
              <a:rPr lang="fr-FR" dirty="0">
                <a:highlight>
                  <a:srgbClr val="FFFF00"/>
                </a:highlight>
              </a:rPr>
              <a:t> </a:t>
            </a:r>
            <a:r>
              <a:rPr lang="fr-FR" dirty="0"/>
              <a:t>et développement du nucléaire civil</a:t>
            </a:r>
          </a:p>
          <a:p>
            <a:endParaRPr lang="fr-FR" dirty="0"/>
          </a:p>
          <a:p>
            <a:pPr algn="r"/>
            <a:r>
              <a:rPr lang="fr-FR" b="1" dirty="0"/>
              <a:t>La Sûreté nucléaire doit continuer à présider aux enjeux géopolitiques</a:t>
            </a:r>
          </a:p>
          <a:p>
            <a:endParaRPr lang="fr-FR" dirty="0"/>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54</a:t>
            </a:fld>
            <a:endParaRPr lang="fr-FR"/>
          </a:p>
        </p:txBody>
      </p:sp>
    </p:spTree>
    <p:extLst>
      <p:ext uri="{BB962C8B-B14F-4D97-AF65-F5344CB8AC3E}">
        <p14:creationId xmlns:p14="http://schemas.microsoft.com/office/powerpoint/2010/main" val="4230862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335DF-748C-5EF2-93AC-32174FD9B19C}"/>
              </a:ext>
            </a:extLst>
          </p:cNvPr>
          <p:cNvSpPr>
            <a:spLocks noGrp="1"/>
          </p:cNvSpPr>
          <p:nvPr>
            <p:ph type="title"/>
          </p:nvPr>
        </p:nvSpPr>
        <p:spPr/>
        <p:txBody>
          <a:bodyPr/>
          <a:lstStyle/>
          <a:p>
            <a:r>
              <a:rPr lang="fr-FR" dirty="0"/>
              <a:t>Prix négatifs de l’électricité</a:t>
            </a:r>
          </a:p>
        </p:txBody>
      </p:sp>
      <p:sp>
        <p:nvSpPr>
          <p:cNvPr id="3" name="Espace réservé du contenu 2">
            <a:extLst>
              <a:ext uri="{FF2B5EF4-FFF2-40B4-BE49-F238E27FC236}">
                <a16:creationId xmlns:a16="http://schemas.microsoft.com/office/drawing/2014/main" id="{700DFB8C-39D3-5CBD-8710-CFA877DF813B}"/>
              </a:ext>
            </a:extLst>
          </p:cNvPr>
          <p:cNvSpPr>
            <a:spLocks noGrp="1"/>
          </p:cNvSpPr>
          <p:nvPr>
            <p:ph idx="1"/>
          </p:nvPr>
        </p:nvSpPr>
        <p:spPr/>
        <p:txBody>
          <a:bodyPr/>
          <a:lstStyle/>
          <a:p>
            <a:r>
              <a:rPr lang="fr-FR" dirty="0"/>
              <a:t>Un double gaspillage, incitation à consommer et investissements non adaptés aux besoins - </a:t>
            </a:r>
            <a:r>
              <a:rPr lang="fr-FR" dirty="0">
                <a:highlight>
                  <a:srgbClr val="FFFF00"/>
                </a:highlight>
              </a:rPr>
              <a:t>augmentation du risque  de </a:t>
            </a:r>
            <a:r>
              <a:rPr lang="fr-FR" i="1" dirty="0">
                <a:highlight>
                  <a:srgbClr val="FFFF00"/>
                </a:highlight>
              </a:rPr>
              <a:t>Black-out</a:t>
            </a:r>
            <a:r>
              <a:rPr lang="fr-FR" dirty="0">
                <a:highlight>
                  <a:srgbClr val="FFFF00"/>
                </a:highlight>
              </a:rPr>
              <a:t>? </a:t>
            </a:r>
          </a:p>
          <a:p>
            <a:endParaRPr lang="fr-FR" dirty="0"/>
          </a:p>
        </p:txBody>
      </p:sp>
      <p:sp>
        <p:nvSpPr>
          <p:cNvPr id="4" name="Espace réservé du pied de page 3">
            <a:extLst>
              <a:ext uri="{FF2B5EF4-FFF2-40B4-BE49-F238E27FC236}">
                <a16:creationId xmlns:a16="http://schemas.microsoft.com/office/drawing/2014/main" id="{38ED7878-C7DA-6043-BF3C-C41AD32299F9}"/>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37EF6833-3EAE-5CDA-887D-246BB36F62D6}"/>
              </a:ext>
            </a:extLst>
          </p:cNvPr>
          <p:cNvSpPr>
            <a:spLocks noGrp="1"/>
          </p:cNvSpPr>
          <p:nvPr>
            <p:ph type="sldNum" sz="quarter" idx="12"/>
          </p:nvPr>
        </p:nvSpPr>
        <p:spPr/>
        <p:txBody>
          <a:bodyPr/>
          <a:lstStyle/>
          <a:p>
            <a:fld id="{7B9F1D57-3A7C-4A8D-B507-8F47418E382B}" type="slidenum">
              <a:rPr lang="fr-FR" smtClean="0"/>
              <a:t>55</a:t>
            </a:fld>
            <a:endParaRPr lang="fr-FR"/>
          </a:p>
        </p:txBody>
      </p:sp>
      <p:pic>
        <p:nvPicPr>
          <p:cNvPr id="7" name="Image 6">
            <a:extLst>
              <a:ext uri="{FF2B5EF4-FFF2-40B4-BE49-F238E27FC236}">
                <a16:creationId xmlns:a16="http://schemas.microsoft.com/office/drawing/2014/main" id="{55BAA621-7072-0C00-13B1-42B940A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33" y="2628537"/>
            <a:ext cx="8618967" cy="4389500"/>
          </a:xfrm>
          <a:prstGeom prst="rect">
            <a:avLst/>
          </a:prstGeom>
        </p:spPr>
      </p:pic>
    </p:spTree>
    <p:extLst>
      <p:ext uri="{BB962C8B-B14F-4D97-AF65-F5344CB8AC3E}">
        <p14:creationId xmlns:p14="http://schemas.microsoft.com/office/powerpoint/2010/main" val="3659906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0F3D2-FA6D-ACA0-5A65-EA80DFA71090}"/>
              </a:ext>
            </a:extLst>
          </p:cNvPr>
          <p:cNvSpPr>
            <a:spLocks noGrp="1"/>
          </p:cNvSpPr>
          <p:nvPr>
            <p:ph type="title"/>
          </p:nvPr>
        </p:nvSpPr>
        <p:spPr/>
        <p:txBody>
          <a:bodyPr>
            <a:normAutofit/>
          </a:bodyPr>
          <a:lstStyle/>
          <a:p>
            <a:r>
              <a:rPr lang="fr-FR" dirty="0" err="1"/>
              <a:t>Intercomparaison</a:t>
            </a:r>
            <a:r>
              <a:rPr lang="fr-FR" dirty="0"/>
              <a:t> prix en Europe 2021 – 2024</a:t>
            </a:r>
            <a:br>
              <a:rPr lang="fr-FR" dirty="0"/>
            </a:br>
            <a:r>
              <a:rPr lang="fr-FR" sz="3600" dirty="0">
                <a:highlight>
                  <a:srgbClr val="FFFF00"/>
                </a:highlight>
              </a:rPr>
              <a:t>La France continue à perdre son avantage concurrentiel</a:t>
            </a:r>
          </a:p>
        </p:txBody>
      </p:sp>
      <p:sp>
        <p:nvSpPr>
          <p:cNvPr id="3" name="Espace réservé du pied de page 2">
            <a:extLst>
              <a:ext uri="{FF2B5EF4-FFF2-40B4-BE49-F238E27FC236}">
                <a16:creationId xmlns:a16="http://schemas.microsoft.com/office/drawing/2014/main" id="{37FF2B92-65BC-FB9B-F7A4-A2318BE7CCAC}"/>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4" name="Espace réservé du numéro de diapositive 3">
            <a:extLst>
              <a:ext uri="{FF2B5EF4-FFF2-40B4-BE49-F238E27FC236}">
                <a16:creationId xmlns:a16="http://schemas.microsoft.com/office/drawing/2014/main" id="{8854D6CA-E903-0D3D-44ED-CF760FC7F893}"/>
              </a:ext>
            </a:extLst>
          </p:cNvPr>
          <p:cNvSpPr>
            <a:spLocks noGrp="1"/>
          </p:cNvSpPr>
          <p:nvPr>
            <p:ph type="sldNum" sz="quarter" idx="12"/>
          </p:nvPr>
        </p:nvSpPr>
        <p:spPr/>
        <p:txBody>
          <a:bodyPr/>
          <a:lstStyle/>
          <a:p>
            <a:fld id="{7B9F1D57-3A7C-4A8D-B507-8F47418E382B}" type="slidenum">
              <a:rPr lang="fr-FR" smtClean="0"/>
              <a:t>56</a:t>
            </a:fld>
            <a:endParaRPr lang="fr-FR"/>
          </a:p>
        </p:txBody>
      </p:sp>
      <p:pic>
        <p:nvPicPr>
          <p:cNvPr id="6" name="Image 5">
            <a:extLst>
              <a:ext uri="{FF2B5EF4-FFF2-40B4-BE49-F238E27FC236}">
                <a16:creationId xmlns:a16="http://schemas.microsoft.com/office/drawing/2014/main" id="{C7ACD0CD-63FA-9F49-586A-F2C93F1D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47" y="1540093"/>
            <a:ext cx="8672312" cy="4816257"/>
          </a:xfrm>
          <a:prstGeom prst="rect">
            <a:avLst/>
          </a:prstGeom>
        </p:spPr>
      </p:pic>
    </p:spTree>
    <p:extLst>
      <p:ext uri="{BB962C8B-B14F-4D97-AF65-F5344CB8AC3E}">
        <p14:creationId xmlns:p14="http://schemas.microsoft.com/office/powerpoint/2010/main" val="3491802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BDEE-D17C-567C-3BA3-D310DA944FDF}"/>
              </a:ext>
            </a:extLst>
          </p:cNvPr>
          <p:cNvSpPr>
            <a:spLocks noGrp="1"/>
          </p:cNvSpPr>
          <p:nvPr>
            <p:ph type="title"/>
          </p:nvPr>
        </p:nvSpPr>
        <p:spPr/>
        <p:txBody>
          <a:bodyPr/>
          <a:lstStyle/>
          <a:p>
            <a:r>
              <a:rPr lang="fr-FR" dirty="0"/>
              <a:t>Quel scénario demain pour le prix de l’électricité ???</a:t>
            </a:r>
          </a:p>
        </p:txBody>
      </p:sp>
      <p:sp>
        <p:nvSpPr>
          <p:cNvPr id="3" name="Espace réservé du contenu 2">
            <a:extLst>
              <a:ext uri="{FF2B5EF4-FFF2-40B4-BE49-F238E27FC236}">
                <a16:creationId xmlns:a16="http://schemas.microsoft.com/office/drawing/2014/main" id="{54DA89E5-9B5F-5FED-86EC-61F82D763367}"/>
              </a:ext>
            </a:extLst>
          </p:cNvPr>
          <p:cNvSpPr>
            <a:spLocks noGrp="1"/>
          </p:cNvSpPr>
          <p:nvPr>
            <p:ph idx="1"/>
          </p:nvPr>
        </p:nvSpPr>
        <p:spPr/>
        <p:txBody>
          <a:bodyPr>
            <a:normAutofit fontScale="92500" lnSpcReduction="20000"/>
          </a:bodyPr>
          <a:lstStyle/>
          <a:p>
            <a:r>
              <a:rPr lang="fr-FR" dirty="0"/>
              <a:t>Dans un contexte européen où la France redevient, avec le retour de la disponibilité du nucléaire,  depuis fin 2022, exportatrice d’électricité ( 50 TWH en 2023) la nouvelle </a:t>
            </a:r>
            <a:r>
              <a:rPr lang="fr-FR" dirty="0">
                <a:highlight>
                  <a:srgbClr val="FFFF00"/>
                </a:highlight>
              </a:rPr>
              <a:t>augmentation complémentaire de 10% en 2024 interroge sur le pourquoi</a:t>
            </a:r>
            <a:endParaRPr lang="fr-FR" dirty="0"/>
          </a:p>
          <a:p>
            <a:pPr lvl="1"/>
            <a:r>
              <a:rPr lang="fr-FR" dirty="0"/>
              <a:t>Cette augmentation porte sur une nouvelle taxe électrique TICFE de 21 euros par MWh…</a:t>
            </a:r>
          </a:p>
          <a:p>
            <a:r>
              <a:rPr lang="fr-FR" dirty="0"/>
              <a:t>Avec une tendance à la baisse, en France, sur le marché de gros, pour la part énergie, 80 Euros le MWh pour le ruban 2025, et</a:t>
            </a:r>
            <a:r>
              <a:rPr lang="fr-FR" dirty="0">
                <a:highlight>
                  <a:srgbClr val="FFFF00"/>
                </a:highlight>
              </a:rPr>
              <a:t> 61 euros le MWh pour le Ruban 2026, se rapprochent des coûts économiques de long terme </a:t>
            </a:r>
            <a:r>
              <a:rPr lang="fr-FR" dirty="0"/>
              <a:t>(et désormais loin des 1000 Euros le MWh du ruban particulièrement spéculatif en 2022 pour 2023)</a:t>
            </a:r>
          </a:p>
          <a:p>
            <a:r>
              <a:rPr lang="fr-FR" dirty="0">
                <a:hlinkClick r:id="rId2"/>
              </a:rPr>
              <a:t>https://www.eex.com/en/market-data/power/futures#%7B%22snippetpicker%22%3A%2221%22%7D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6D4B468-C68E-9C88-F997-886568316DC1}"/>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A1DD611F-9C61-0BE9-C1E5-AC296A81FC2B}"/>
              </a:ext>
            </a:extLst>
          </p:cNvPr>
          <p:cNvSpPr>
            <a:spLocks noGrp="1"/>
          </p:cNvSpPr>
          <p:nvPr>
            <p:ph type="sldNum" sz="quarter" idx="12"/>
          </p:nvPr>
        </p:nvSpPr>
        <p:spPr/>
        <p:txBody>
          <a:bodyPr/>
          <a:lstStyle/>
          <a:p>
            <a:fld id="{7B9F1D57-3A7C-4A8D-B507-8F47418E382B}" type="slidenum">
              <a:rPr lang="fr-FR" smtClean="0"/>
              <a:t>57</a:t>
            </a:fld>
            <a:endParaRPr lang="fr-FR" dirty="0"/>
          </a:p>
        </p:txBody>
      </p:sp>
    </p:spTree>
    <p:extLst>
      <p:ext uri="{BB962C8B-B14F-4D97-AF65-F5344CB8AC3E}">
        <p14:creationId xmlns:p14="http://schemas.microsoft.com/office/powerpoint/2010/main" val="1747920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6688-22FF-5954-C5DF-810ADB81E812}"/>
              </a:ext>
            </a:extLst>
          </p:cNvPr>
          <p:cNvSpPr>
            <a:spLocks noGrp="1"/>
          </p:cNvSpPr>
          <p:nvPr>
            <p:ph type="title"/>
          </p:nvPr>
        </p:nvSpPr>
        <p:spPr/>
        <p:txBody>
          <a:bodyPr/>
          <a:lstStyle/>
          <a:p>
            <a:r>
              <a:rPr lang="fr-FR" dirty="0"/>
              <a:t>Des facteurs clés complémentaires pour demain</a:t>
            </a:r>
          </a:p>
        </p:txBody>
      </p:sp>
      <p:sp>
        <p:nvSpPr>
          <p:cNvPr id="3" name="Espace réservé du contenu 2">
            <a:extLst>
              <a:ext uri="{FF2B5EF4-FFF2-40B4-BE49-F238E27FC236}">
                <a16:creationId xmlns:a16="http://schemas.microsoft.com/office/drawing/2014/main" id="{E349ABEA-F668-19E0-96C3-F9E8A9F6D645}"/>
              </a:ext>
            </a:extLst>
          </p:cNvPr>
          <p:cNvSpPr>
            <a:spLocks noGrp="1"/>
          </p:cNvSpPr>
          <p:nvPr>
            <p:ph idx="1"/>
          </p:nvPr>
        </p:nvSpPr>
        <p:spPr/>
        <p:txBody>
          <a:bodyPr>
            <a:normAutofit fontScale="70000" lnSpcReduction="20000"/>
          </a:bodyPr>
          <a:lstStyle/>
          <a:p>
            <a:r>
              <a:rPr lang="fr-FR" b="1" dirty="0"/>
              <a:t>Attention première à la sobriété et à </a:t>
            </a:r>
            <a:r>
              <a:rPr lang="fr-FR" b="1" dirty="0">
                <a:highlight>
                  <a:srgbClr val="FFFF00"/>
                </a:highlight>
              </a:rPr>
              <a:t>l’efficacité énergétique</a:t>
            </a:r>
            <a:r>
              <a:rPr lang="fr-FR" dirty="0">
                <a:highlight>
                  <a:srgbClr val="FFFF00"/>
                </a:highlight>
              </a:rPr>
              <a:t>, </a:t>
            </a:r>
            <a:r>
              <a:rPr lang="fr-FR" dirty="0"/>
              <a:t>transports multimodaux bas carbone, urbanisme, isolation des bâtis, …sans hypothéquer ni le lien social ni l’attractivité des entreprises</a:t>
            </a:r>
          </a:p>
          <a:p>
            <a:r>
              <a:rPr lang="fr-FR" b="1" dirty="0"/>
              <a:t>Des décisions sans plus tarder sur le </a:t>
            </a:r>
            <a:r>
              <a:rPr lang="fr-FR" b="1" dirty="0">
                <a:highlight>
                  <a:srgbClr val="FFFF00"/>
                </a:highlight>
              </a:rPr>
              <a:t>pilotable décarboné pour la production d‘électricité</a:t>
            </a:r>
          </a:p>
          <a:p>
            <a:pPr lvl="1"/>
            <a:r>
              <a:rPr lang="fr-FR" dirty="0"/>
              <a:t>Relancer programmes de développement de stations de pompage hydrauliques, plusieurs GW en jeu, nécessité de régler le contentieux toujours en cours au niveau européen sur les concessions hydrauliques</a:t>
            </a:r>
          </a:p>
          <a:p>
            <a:pPr lvl="1"/>
            <a:r>
              <a:rPr lang="fr-FR" dirty="0"/>
              <a:t>Continuer à renforcer la disponibilité du parc nucléaire existant, investir dans les nouveaux réacteurs en diminuant les délais de construction tout en préservant la priorité une à la sûreté nucléaire</a:t>
            </a:r>
          </a:p>
          <a:p>
            <a:pPr lvl="1"/>
            <a:endParaRPr lang="fr-FR" dirty="0"/>
          </a:p>
          <a:p>
            <a:r>
              <a:rPr lang="fr-FR" dirty="0"/>
              <a:t>Sur la </a:t>
            </a:r>
            <a:r>
              <a:rPr lang="fr-FR" dirty="0">
                <a:highlight>
                  <a:srgbClr val="FFFF00"/>
                </a:highlight>
              </a:rPr>
              <a:t>production intermittente </a:t>
            </a:r>
            <a:r>
              <a:rPr lang="fr-FR" dirty="0"/>
              <a:t>( éolienne, photovoltaïque,…) réinterroger </a:t>
            </a:r>
            <a:r>
              <a:rPr lang="fr-FR" dirty="0">
                <a:highlight>
                  <a:srgbClr val="FFFF00"/>
                </a:highlight>
              </a:rPr>
              <a:t>l’ensemble des externalités</a:t>
            </a:r>
            <a:r>
              <a:rPr lang="fr-FR" dirty="0"/>
              <a:t>, pilotage décarboné de compensation de l’intermittence, adaptation des réseaux, impact en matières et ressources engagées, évaluation du risque climatique et du risque de black out induit, transparence des flux financiers, impact social et économique des contraintes induites sur la flexibilité de la demande…</a:t>
            </a:r>
          </a:p>
          <a:p>
            <a:pPr lvl="1"/>
            <a:r>
              <a:rPr lang="fr-FR" b="1" dirty="0"/>
              <a:t>Suspendre tout développement massif de la production intermittente requérant une flexibilité décarbonée de compensation insuffisamment disponible</a:t>
            </a:r>
          </a:p>
          <a:p>
            <a:pPr marL="457200" lvl="1" indent="0">
              <a:buNone/>
            </a:pPr>
            <a:endParaRPr lang="fr-FR" dirty="0"/>
          </a:p>
        </p:txBody>
      </p:sp>
      <p:sp>
        <p:nvSpPr>
          <p:cNvPr id="4" name="Espace réservé du pied de page 3">
            <a:extLst>
              <a:ext uri="{FF2B5EF4-FFF2-40B4-BE49-F238E27FC236}">
                <a16:creationId xmlns:a16="http://schemas.microsoft.com/office/drawing/2014/main" id="{229F2A58-1405-008A-B1D6-2CAEB5E2075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81A65ADE-F28D-AEE1-264A-5288D4BFDAB7}"/>
              </a:ext>
            </a:extLst>
          </p:cNvPr>
          <p:cNvSpPr>
            <a:spLocks noGrp="1"/>
          </p:cNvSpPr>
          <p:nvPr>
            <p:ph type="sldNum" sz="quarter" idx="12"/>
          </p:nvPr>
        </p:nvSpPr>
        <p:spPr/>
        <p:txBody>
          <a:bodyPr/>
          <a:lstStyle/>
          <a:p>
            <a:fld id="{9A86E08E-19EC-4789-9467-2A396B824AFC}" type="slidenum">
              <a:rPr lang="fr-FR" smtClean="0"/>
              <a:t>58</a:t>
            </a:fld>
            <a:endParaRPr lang="fr-FR"/>
          </a:p>
        </p:txBody>
      </p:sp>
    </p:spTree>
    <p:extLst>
      <p:ext uri="{BB962C8B-B14F-4D97-AF65-F5344CB8AC3E}">
        <p14:creationId xmlns:p14="http://schemas.microsoft.com/office/powerpoint/2010/main" val="878185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9B0FF-02EC-14DE-F4EE-5EE5872FEEE6}"/>
              </a:ext>
            </a:extLst>
          </p:cNvPr>
          <p:cNvSpPr>
            <a:spLocks noGrp="1"/>
          </p:cNvSpPr>
          <p:nvPr>
            <p:ph type="title"/>
          </p:nvPr>
        </p:nvSpPr>
        <p:spPr/>
        <p:txBody>
          <a:bodyPr>
            <a:normAutofit fontScale="90000"/>
          </a:bodyPr>
          <a:lstStyle/>
          <a:p>
            <a:r>
              <a:rPr lang="fr-FR" dirty="0"/>
              <a:t>Nécessité de réorienter la régulation du marché de l’électricité en Europe sur le long terme</a:t>
            </a:r>
          </a:p>
        </p:txBody>
      </p:sp>
      <p:sp>
        <p:nvSpPr>
          <p:cNvPr id="3" name="Espace réservé du contenu 2">
            <a:extLst>
              <a:ext uri="{FF2B5EF4-FFF2-40B4-BE49-F238E27FC236}">
                <a16:creationId xmlns:a16="http://schemas.microsoft.com/office/drawing/2014/main" id="{3AA10EDF-DE67-C705-E0A3-BCE79A9B82AC}"/>
              </a:ext>
            </a:extLst>
          </p:cNvPr>
          <p:cNvSpPr>
            <a:spLocks noGrp="1"/>
          </p:cNvSpPr>
          <p:nvPr>
            <p:ph idx="1"/>
          </p:nvPr>
        </p:nvSpPr>
        <p:spPr/>
        <p:txBody>
          <a:bodyPr>
            <a:normAutofit fontScale="92500"/>
          </a:bodyPr>
          <a:lstStyle/>
          <a:p>
            <a:r>
              <a:rPr lang="fr-FR" dirty="0"/>
              <a:t>Permettre le financement du </a:t>
            </a:r>
            <a:r>
              <a:rPr lang="fr-FR" dirty="0">
                <a:highlight>
                  <a:srgbClr val="FFFF00"/>
                </a:highlight>
              </a:rPr>
              <a:t>renouvellement</a:t>
            </a:r>
            <a:r>
              <a:rPr lang="fr-FR" dirty="0"/>
              <a:t> du système électrique dans son ensemble, production, et réseau électrique, </a:t>
            </a:r>
            <a:r>
              <a:rPr lang="fr-FR" dirty="0">
                <a:highlight>
                  <a:srgbClr val="FFFF00"/>
                </a:highlight>
              </a:rPr>
              <a:t>en premier lieu le pilotable décarboné </a:t>
            </a:r>
            <a:r>
              <a:rPr lang="fr-FR" dirty="0"/>
              <a:t>en coûts complets, dans une architecture du réseau incluant le développement des productions locales et des interconnexions électriques</a:t>
            </a:r>
          </a:p>
          <a:p>
            <a:r>
              <a:rPr lang="fr-FR" dirty="0"/>
              <a:t>Prendre en compte les </a:t>
            </a:r>
            <a:r>
              <a:rPr lang="fr-FR" dirty="0">
                <a:highlight>
                  <a:srgbClr val="FFFF00"/>
                </a:highlight>
              </a:rPr>
              <a:t>coûts économiques de long terme</a:t>
            </a:r>
          </a:p>
          <a:p>
            <a:r>
              <a:rPr lang="fr-FR" dirty="0"/>
              <a:t>Permettre des </a:t>
            </a:r>
            <a:r>
              <a:rPr lang="fr-FR" dirty="0">
                <a:highlight>
                  <a:srgbClr val="FFFF00"/>
                </a:highlight>
              </a:rPr>
              <a:t>contrats de long terme 5, 10 ans, et plus </a:t>
            </a:r>
            <a:r>
              <a:rPr lang="fr-FR" dirty="0"/>
              <a:t>associant  de manière intégrée et conjointe des producteurs et de gros utilisateurs</a:t>
            </a:r>
          </a:p>
          <a:p>
            <a:r>
              <a:rPr lang="fr-FR" dirty="0">
                <a:highlight>
                  <a:srgbClr val="FFFF00"/>
                </a:highlight>
              </a:rPr>
              <a:t>Préserver un accès sécurisé pour les petits consommateurs</a:t>
            </a:r>
          </a:p>
          <a:p>
            <a:r>
              <a:rPr lang="fr-FR" dirty="0">
                <a:highlight>
                  <a:srgbClr val="FFFF00"/>
                </a:highlight>
              </a:rPr>
              <a:t>Préserver </a:t>
            </a:r>
            <a:r>
              <a:rPr lang="fr-FR" dirty="0" err="1">
                <a:highlight>
                  <a:srgbClr val="FFFF00"/>
                </a:highlight>
              </a:rPr>
              <a:t>misssions</a:t>
            </a:r>
            <a:r>
              <a:rPr lang="fr-FR" dirty="0">
                <a:highlight>
                  <a:srgbClr val="FFFF00"/>
                </a:highlight>
              </a:rPr>
              <a:t> d’intérêt général, de service public, dans la neutralité, l’universalité et l’efficience, prise en compte souveraineté énergétique</a:t>
            </a:r>
          </a:p>
        </p:txBody>
      </p:sp>
      <p:sp>
        <p:nvSpPr>
          <p:cNvPr id="4" name="Espace réservé du pied de page 3">
            <a:extLst>
              <a:ext uri="{FF2B5EF4-FFF2-40B4-BE49-F238E27FC236}">
                <a16:creationId xmlns:a16="http://schemas.microsoft.com/office/drawing/2014/main" id="{ACF25A67-A5D5-97F2-BF61-540C040D5360}"/>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A02D77CE-413E-9BA5-3D7E-977843217EF6}"/>
              </a:ext>
            </a:extLst>
          </p:cNvPr>
          <p:cNvSpPr>
            <a:spLocks noGrp="1"/>
          </p:cNvSpPr>
          <p:nvPr>
            <p:ph type="sldNum" sz="quarter" idx="12"/>
          </p:nvPr>
        </p:nvSpPr>
        <p:spPr/>
        <p:txBody>
          <a:bodyPr/>
          <a:lstStyle/>
          <a:p>
            <a:fld id="{9A86E08E-19EC-4789-9467-2A396B824AFC}" type="slidenum">
              <a:rPr lang="fr-FR" smtClean="0"/>
              <a:t>59</a:t>
            </a:fld>
            <a:endParaRPr lang="fr-FR" dirty="0"/>
          </a:p>
        </p:txBody>
      </p:sp>
    </p:spTree>
    <p:extLst>
      <p:ext uri="{BB962C8B-B14F-4D97-AF65-F5344CB8AC3E}">
        <p14:creationId xmlns:p14="http://schemas.microsoft.com/office/powerpoint/2010/main" val="40971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p:txBody>
          <a:bodyPr>
            <a:normAutofit fontScale="92500"/>
          </a:bodyPr>
          <a:lstStyle/>
          <a:p>
            <a:r>
              <a:rPr lang="fr-FR" dirty="0"/>
              <a:t>Développement des </a:t>
            </a:r>
            <a:r>
              <a:rPr lang="fr-FR" b="1" dirty="0"/>
              <a:t>Pompes à Chaleur</a:t>
            </a:r>
            <a:r>
              <a:rPr lang="fr-FR" dirty="0"/>
              <a:t>, </a:t>
            </a:r>
            <a:r>
              <a:rPr lang="fr-FR" b="1" dirty="0">
                <a:highlight>
                  <a:srgbClr val="FFFF00"/>
                </a:highlight>
              </a:rPr>
              <a:t>Besoin en Pointe + 5 GW</a:t>
            </a:r>
          </a:p>
          <a:p>
            <a:pPr lvl="1"/>
            <a:r>
              <a:rPr lang="fr-FR" dirty="0"/>
              <a:t>Besoins en volume compensés par l’efficacité énergétique</a:t>
            </a:r>
          </a:p>
          <a:p>
            <a:endParaRPr lang="fr-FR" dirty="0"/>
          </a:p>
          <a:p>
            <a:r>
              <a:rPr lang="fr-FR" dirty="0"/>
              <a:t>18 millions de </a:t>
            </a:r>
            <a:r>
              <a:rPr lang="fr-FR" b="1" dirty="0"/>
              <a:t>véhicules électriques </a:t>
            </a:r>
            <a:r>
              <a:rPr lang="fr-FR" dirty="0"/>
              <a:t>= </a:t>
            </a:r>
            <a:r>
              <a:rPr lang="fr-FR" dirty="0">
                <a:highlight>
                  <a:srgbClr val="FFFF00"/>
                </a:highlight>
              </a:rPr>
              <a:t>+ </a:t>
            </a:r>
            <a:r>
              <a:rPr lang="fr-FR" b="1" dirty="0">
                <a:highlight>
                  <a:srgbClr val="FFFF00"/>
                </a:highlight>
              </a:rPr>
              <a:t>35 TWh Besoin en Volume</a:t>
            </a:r>
          </a:p>
          <a:p>
            <a:endParaRPr lang="fr-FR" dirty="0"/>
          </a:p>
          <a:p>
            <a:r>
              <a:rPr lang="fr-FR" dirty="0"/>
              <a:t>Besoins d’électricité décarbonée pour la </a:t>
            </a:r>
            <a:r>
              <a:rPr lang="fr-FR" b="1" dirty="0"/>
              <a:t>production d’hydrogène </a:t>
            </a:r>
            <a:r>
              <a:rPr lang="fr-FR" dirty="0"/>
              <a:t>pour transports et industrie = </a:t>
            </a:r>
            <a:r>
              <a:rPr lang="fr-FR" dirty="0">
                <a:highlight>
                  <a:srgbClr val="FFFF00"/>
                </a:highlight>
              </a:rPr>
              <a:t>+ </a:t>
            </a:r>
            <a:r>
              <a:rPr lang="fr-FR" b="1" dirty="0">
                <a:highlight>
                  <a:srgbClr val="FFFF00"/>
                </a:highlight>
              </a:rPr>
              <a:t>65 TWH Besoin en Volume</a:t>
            </a:r>
          </a:p>
          <a:p>
            <a:pPr lvl="1"/>
            <a:endParaRPr lang="fr-FR" dirty="0"/>
          </a:p>
          <a:p>
            <a:pPr marL="0" indent="0">
              <a:buNone/>
            </a:pPr>
            <a:r>
              <a:rPr lang="fr-FR" dirty="0"/>
              <a:t>Et besoins complémentaires pour </a:t>
            </a:r>
            <a:r>
              <a:rPr lang="fr-FR" b="1" dirty="0"/>
              <a:t>l’industrie et le numérique suivant l’attractivité de la  France sur le plan fiscal, sociétal, environnemental…</a:t>
            </a:r>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15749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AEDD5-BFDD-265A-7DF3-F1D79D7437C3}"/>
              </a:ext>
            </a:extLst>
          </p:cNvPr>
          <p:cNvSpPr>
            <a:spLocks noGrp="1"/>
          </p:cNvSpPr>
          <p:nvPr>
            <p:ph type="title"/>
          </p:nvPr>
        </p:nvSpPr>
        <p:spPr>
          <a:xfrm>
            <a:off x="831850" y="510541"/>
            <a:ext cx="10515600" cy="2476500"/>
          </a:xfrm>
        </p:spPr>
        <p:txBody>
          <a:bodyPr/>
          <a:lstStyle/>
          <a:p>
            <a:r>
              <a:rPr lang="fr-FR" dirty="0"/>
              <a:t>              </a:t>
            </a:r>
            <a:r>
              <a:rPr lang="fr-FR" sz="8800" dirty="0"/>
              <a:t>Et en Europe? </a:t>
            </a:r>
          </a:p>
        </p:txBody>
      </p:sp>
      <p:sp>
        <p:nvSpPr>
          <p:cNvPr id="3" name="Espace réservé du texte 2">
            <a:extLst>
              <a:ext uri="{FF2B5EF4-FFF2-40B4-BE49-F238E27FC236}">
                <a16:creationId xmlns:a16="http://schemas.microsoft.com/office/drawing/2014/main" id="{6B06E057-84C8-AEAA-09A3-471C9F289180}"/>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1AEC5895-51CB-F448-B95F-4F97BA9372C4}"/>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72371626-ECE3-F922-94F2-2AA1C69CDCB8}"/>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186043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49F03-7116-327F-6E87-C94014B66D2C}"/>
              </a:ext>
            </a:extLst>
          </p:cNvPr>
          <p:cNvSpPr>
            <a:spLocks noGrp="1"/>
          </p:cNvSpPr>
          <p:nvPr>
            <p:ph type="title"/>
          </p:nvPr>
        </p:nvSpPr>
        <p:spPr/>
        <p:txBody>
          <a:bodyPr/>
          <a:lstStyle/>
          <a:p>
            <a:r>
              <a:rPr lang="fr-FR" b="1" dirty="0"/>
              <a:t>Décroissance en Europe, comme en France</a:t>
            </a:r>
          </a:p>
        </p:txBody>
      </p:sp>
      <p:pic>
        <p:nvPicPr>
          <p:cNvPr id="7" name="Espace réservé du contenu 6">
            <a:extLst>
              <a:ext uri="{FF2B5EF4-FFF2-40B4-BE49-F238E27FC236}">
                <a16:creationId xmlns:a16="http://schemas.microsoft.com/office/drawing/2014/main" id="{651918C3-70A4-FE39-1B5E-23F34F8EC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705" y="1589903"/>
            <a:ext cx="8490287" cy="4587060"/>
          </a:xfrm>
        </p:spPr>
      </p:pic>
      <p:sp>
        <p:nvSpPr>
          <p:cNvPr id="4" name="Espace réservé du pied de page 3">
            <a:extLst>
              <a:ext uri="{FF2B5EF4-FFF2-40B4-BE49-F238E27FC236}">
                <a16:creationId xmlns:a16="http://schemas.microsoft.com/office/drawing/2014/main" id="{DCE1AB73-4439-6286-53CD-1D696DFD7ACB}"/>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BF39FD11-75FB-D763-8BDE-A1623EFE5BAF}"/>
              </a:ext>
            </a:extLst>
          </p:cNvPr>
          <p:cNvSpPr>
            <a:spLocks noGrp="1"/>
          </p:cNvSpPr>
          <p:nvPr>
            <p:ph type="sldNum" sz="quarter" idx="12"/>
          </p:nvPr>
        </p:nvSpPr>
        <p:spPr/>
        <p:txBody>
          <a:bodyPr/>
          <a:lstStyle/>
          <a:p>
            <a:fld id="{7B9F1D57-3A7C-4A8D-B507-8F47418E382B}" type="slidenum">
              <a:rPr lang="fr-FR" smtClean="0"/>
              <a:t>8</a:t>
            </a:fld>
            <a:endParaRPr lang="fr-FR"/>
          </a:p>
        </p:txBody>
      </p:sp>
    </p:spTree>
    <p:extLst>
      <p:ext uri="{BB962C8B-B14F-4D97-AF65-F5344CB8AC3E}">
        <p14:creationId xmlns:p14="http://schemas.microsoft.com/office/powerpoint/2010/main" val="135544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80F4-D8CD-6FCA-8EEC-02C9D80C96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E5A6AC-AAA3-03DC-F20D-ABCFE771933B}"/>
              </a:ext>
            </a:extLst>
          </p:cNvPr>
          <p:cNvSpPr>
            <a:spLocks noGrp="1"/>
          </p:cNvSpPr>
          <p:nvPr>
            <p:ph type="title"/>
          </p:nvPr>
        </p:nvSpPr>
        <p:spPr>
          <a:xfrm>
            <a:off x="831850" y="510541"/>
            <a:ext cx="10515600" cy="2476500"/>
          </a:xfrm>
        </p:spPr>
        <p:txBody>
          <a:bodyPr/>
          <a:lstStyle/>
          <a:p>
            <a:r>
              <a:rPr lang="fr-FR" b="1" dirty="0"/>
              <a:t>         </a:t>
            </a:r>
            <a:r>
              <a:rPr lang="fr-FR" sz="8800" b="1" dirty="0"/>
              <a:t>et dans le monde? </a:t>
            </a:r>
          </a:p>
        </p:txBody>
      </p:sp>
      <p:sp>
        <p:nvSpPr>
          <p:cNvPr id="3" name="Espace réservé du texte 2">
            <a:extLst>
              <a:ext uri="{FF2B5EF4-FFF2-40B4-BE49-F238E27FC236}">
                <a16:creationId xmlns:a16="http://schemas.microsoft.com/office/drawing/2014/main" id="{631BBD03-86BC-D531-8240-5D9E9BE8606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5E2B26E7-9A55-0339-1469-F29C41A68A60}"/>
              </a:ext>
            </a:extLst>
          </p:cNvPr>
          <p:cNvSpPr>
            <a:spLocks noGrp="1"/>
          </p:cNvSpPr>
          <p:nvPr>
            <p:ph type="ftr" sz="quarter" idx="11"/>
          </p:nvPr>
        </p:nvSpPr>
        <p:spPr/>
        <p:txBody>
          <a:bodyPr/>
          <a:lstStyle/>
          <a:p>
            <a:r>
              <a:rPr lang="fr-FR"/>
              <a:t>Energie où allons-nous ? Quelques repères- Bernard Maillard  Saint Pée sur Nivelle 16 mai 2024</a:t>
            </a:r>
            <a:endParaRPr lang="fr-FR" dirty="0"/>
          </a:p>
        </p:txBody>
      </p:sp>
      <p:sp>
        <p:nvSpPr>
          <p:cNvPr id="5" name="Espace réservé du numéro de diapositive 4">
            <a:extLst>
              <a:ext uri="{FF2B5EF4-FFF2-40B4-BE49-F238E27FC236}">
                <a16:creationId xmlns:a16="http://schemas.microsoft.com/office/drawing/2014/main" id="{197AB5EB-227F-AC3B-0416-A1F47CF231AE}"/>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23476510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44991</TotalTime>
  <Words>6111</Words>
  <Application>Microsoft Office PowerPoint</Application>
  <PresentationFormat>Grand écran</PresentationFormat>
  <Paragraphs>587</Paragraphs>
  <Slides>59</Slides>
  <Notes>17</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59</vt:i4>
      </vt:variant>
    </vt:vector>
  </HeadingPairs>
  <TitlesOfParts>
    <vt:vector size="67" baseType="lpstr">
      <vt:lpstr>Arial</vt:lpstr>
      <vt:lpstr>Calibri</vt:lpstr>
      <vt:lpstr>Calibri Light</vt:lpstr>
      <vt:lpstr>Times New Roman</vt:lpstr>
      <vt:lpstr>Thème Office</vt:lpstr>
      <vt:lpstr>2_Conception personnalisée</vt:lpstr>
      <vt:lpstr>1_Conception personnalisée</vt:lpstr>
      <vt:lpstr>Conception personnalisée</vt:lpstr>
      <vt:lpstr>Energie, où allons nous? Quelques repères… </vt:lpstr>
      <vt:lpstr>La demande en électricité...</vt:lpstr>
      <vt:lpstr>Électricité, des rubans et des pointes</vt:lpstr>
      <vt:lpstr>Présentation PowerPoint</vt:lpstr>
      <vt:lpstr>Décroissance passagère en France ?</vt:lpstr>
      <vt:lpstr>Demande électricité décarbonée France 2035</vt:lpstr>
      <vt:lpstr>              Et en Europe? </vt:lpstr>
      <vt:lpstr>Décroissance en Europe, comme en France</vt:lpstr>
      <vt:lpstr>         et dans le monde? </vt:lpstr>
      <vt:lpstr>De 1973 à aujourd’hui….dans le monde</vt:lpstr>
      <vt:lpstr>Une conjoncture Particulière en 2022 - 2023 ?</vt:lpstr>
      <vt:lpstr>Basculement géopolitique du monde ½  La Chine dépasse désormais l’UE pour l’accès à l’électricité / habitant</vt:lpstr>
      <vt:lpstr>Basculement géopolitique du monde 2/2</vt:lpstr>
      <vt:lpstr>         Et pour répondre à cette demande en électricité ? </vt:lpstr>
      <vt:lpstr>PREMIERE BONNE NOUVELLE</vt:lpstr>
      <vt:lpstr>Présentation PowerPoint</vt:lpstr>
      <vt:lpstr>Equilibre Demande et Production  d’électricité </vt:lpstr>
      <vt:lpstr>Présentation PowerPoint</vt:lpstr>
      <vt:lpstr>Deuxième Bonne Nouvelle !</vt:lpstr>
      <vt:lpstr>En France, quelle production? </vt:lpstr>
      <vt:lpstr>Présentation PowerPoint</vt:lpstr>
      <vt:lpstr>Diversité de la production d’électricité en France</vt:lpstr>
      <vt:lpstr>Présentation PowerPoint</vt:lpstr>
      <vt:lpstr>Renouvelable, où en sommes nous  ? </vt:lpstr>
      <vt:lpstr>Présentation PowerPoint</vt:lpstr>
      <vt:lpstr>Coût du nouveau renouvelable</vt:lpstr>
      <vt:lpstr>Hydraulique, atout important </vt:lpstr>
      <vt:lpstr>Présentation PowerPoint</vt:lpstr>
      <vt:lpstr>Gaz, cœur du pilotable ou seulement pointe? </vt:lpstr>
      <vt:lpstr>Nucléaire dans le monde</vt:lpstr>
      <vt:lpstr>Nucléaire, pilotable et décarboné (6g de CO2par kWh)</vt:lpstr>
      <vt:lpstr>Présentation PowerPoint</vt:lpstr>
      <vt:lpstr>Nucléaire, pilotable et décarboné (6g de CO2par kWh)</vt:lpstr>
      <vt:lpstr>Présentation PowerPoint</vt:lpstr>
      <vt:lpstr>Enjeu de la sûreté nucléaire 1/3</vt:lpstr>
      <vt:lpstr>Enjeu de la sûreté nucléaire 2/3</vt:lpstr>
      <vt:lpstr>Enjeu de la sûreté nucléaire 3/3</vt:lpstr>
      <vt:lpstr>Compétitivité du nucléaire </vt:lpstr>
      <vt:lpstr>Enjeu de la disponibilité nucléaire</vt:lpstr>
      <vt:lpstr>NOUVEAU NUCLEAIRE EN FRANCE</vt:lpstr>
      <vt:lpstr>Durée de construction nucléaire, enjeu pour le coût et donc pour le financement</vt:lpstr>
      <vt:lpstr>Et les petits réacteurs ? </vt:lpstr>
      <vt:lpstr>Et pour le consommateur final ???  Et pour le contribuable???</vt:lpstr>
      <vt:lpstr>Pour quelques MWh par an et par foyer domestique…</vt:lpstr>
      <vt:lpstr>FACTURE Electricité TTC EN TROIS VOLETS</vt:lpstr>
      <vt:lpstr>La facture du particulier en France a subi une augmentation de 52%  entre 2010 et 2021</vt:lpstr>
      <vt:lpstr>Facture totale électricité, énergie, acheminement et taxes + 52% TTC de 2010 à 2019 en France</vt:lpstr>
      <vt:lpstr>2022/2023, un marché en pleine spéculation</vt:lpstr>
      <vt:lpstr>Quels Prix demain ???</vt:lpstr>
      <vt:lpstr>Présentation PowerPoint</vt:lpstr>
      <vt:lpstr>Quels scénarios demain? </vt:lpstr>
      <vt:lpstr>Pistes prioritaires d’action</vt:lpstr>
      <vt:lpstr>Pour retrouver les données sources</vt:lpstr>
      <vt:lpstr>Et les enjeux de défense? </vt:lpstr>
      <vt:lpstr>Prix négatifs de l’électricité</vt:lpstr>
      <vt:lpstr>Intercomparaison prix en Europe 2021 – 2024 La France continue à perdre son avantage concurrentiel</vt:lpstr>
      <vt:lpstr>Quel scénario demain pour le prix de l’électricité ???</vt:lpstr>
      <vt:lpstr>Des facteurs clés complémentaires pour demain</vt:lpstr>
      <vt:lpstr>Nécessité de réorienter la régulation du marché de l’électricité en Europe sur le long terme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283</cp:revision>
  <cp:lastPrinted>2022-10-20T05:31:16Z</cp:lastPrinted>
  <dcterms:created xsi:type="dcterms:W3CDTF">2022-10-02T10:31:21Z</dcterms:created>
  <dcterms:modified xsi:type="dcterms:W3CDTF">2024-05-17T11:39:29Z</dcterms:modified>
</cp:coreProperties>
</file>