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xml" ContentType="application/vnd.openxmlformats-officedocument.presentationml.notesSlide+xml"/>
  <Override PartName="/ppt/ink/ink14.xml" ContentType="application/inkml+xml"/>
  <Override PartName="/ppt/ink/ink15.xml" ContentType="application/inkml+xml"/>
  <Override PartName="/ppt/notesSlides/notesSlide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60" r:id="rId4"/>
  </p:sldMasterIdLst>
  <p:notesMasterIdLst>
    <p:notesMasterId r:id="rId55"/>
  </p:notesMasterIdLst>
  <p:handoutMasterIdLst>
    <p:handoutMasterId r:id="rId56"/>
  </p:handoutMasterIdLst>
  <p:sldIdLst>
    <p:sldId id="256" r:id="rId5"/>
    <p:sldId id="257" r:id="rId6"/>
    <p:sldId id="280" r:id="rId7"/>
    <p:sldId id="292" r:id="rId8"/>
    <p:sldId id="314" r:id="rId9"/>
    <p:sldId id="337" r:id="rId10"/>
    <p:sldId id="340" r:id="rId11"/>
    <p:sldId id="341" r:id="rId12"/>
    <p:sldId id="291" r:id="rId13"/>
    <p:sldId id="334" r:id="rId14"/>
    <p:sldId id="335" r:id="rId15"/>
    <p:sldId id="342" r:id="rId16"/>
    <p:sldId id="328" r:id="rId17"/>
    <p:sldId id="338" r:id="rId18"/>
    <p:sldId id="281" r:id="rId19"/>
    <p:sldId id="259" r:id="rId20"/>
    <p:sldId id="321" r:id="rId21"/>
    <p:sldId id="327" r:id="rId22"/>
    <p:sldId id="275" r:id="rId23"/>
    <p:sldId id="319" r:id="rId24"/>
    <p:sldId id="299" r:id="rId25"/>
    <p:sldId id="272" r:id="rId26"/>
    <p:sldId id="320" r:id="rId27"/>
    <p:sldId id="276" r:id="rId28"/>
    <p:sldId id="261" r:id="rId29"/>
    <p:sldId id="323" r:id="rId30"/>
    <p:sldId id="322" r:id="rId31"/>
    <p:sldId id="324" r:id="rId32"/>
    <p:sldId id="258" r:id="rId33"/>
    <p:sldId id="326" r:id="rId34"/>
    <p:sldId id="264" r:id="rId35"/>
    <p:sldId id="329" r:id="rId36"/>
    <p:sldId id="297" r:id="rId37"/>
    <p:sldId id="288" r:id="rId38"/>
    <p:sldId id="316" r:id="rId39"/>
    <p:sldId id="294" r:id="rId40"/>
    <p:sldId id="301" r:id="rId41"/>
    <p:sldId id="303" r:id="rId42"/>
    <p:sldId id="268" r:id="rId43"/>
    <p:sldId id="309" r:id="rId44"/>
    <p:sldId id="317" r:id="rId45"/>
    <p:sldId id="332" r:id="rId46"/>
    <p:sldId id="325" r:id="rId47"/>
    <p:sldId id="330" r:id="rId48"/>
    <p:sldId id="333" r:id="rId49"/>
    <p:sldId id="304" r:id="rId50"/>
    <p:sldId id="305" r:id="rId51"/>
    <p:sldId id="289" r:id="rId52"/>
    <p:sldId id="339" r:id="rId53"/>
    <p:sldId id="336" r:id="rId54"/>
  </p:sldIdLst>
  <p:sldSz cx="12192000" cy="6858000"/>
  <p:notesSz cx="6889750"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rd MAILLARD" initials="BM" lastIdx="2" clrIdx="0">
    <p:extLst>
      <p:ext uri="{19B8F6BF-5375-455C-9EA6-DF929625EA0E}">
        <p15:presenceInfo xmlns:p15="http://schemas.microsoft.com/office/powerpoint/2012/main" userId="0097ed26a4ac1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3" autoAdjust="0"/>
    <p:restoredTop sz="94481" autoAdjust="0"/>
  </p:normalViewPr>
  <p:slideViewPr>
    <p:cSldViewPr snapToGrid="0">
      <p:cViewPr varScale="1">
        <p:scale>
          <a:sx n="93" d="100"/>
          <a:sy n="93" d="100"/>
        </p:scale>
        <p:origin x="110" y="154"/>
      </p:cViewPr>
      <p:guideLst/>
    </p:cSldViewPr>
  </p:slideViewPr>
  <p:notesTextViewPr>
    <p:cViewPr>
      <p:scale>
        <a:sx n="1" d="1"/>
        <a:sy n="1" d="1"/>
      </p:scale>
      <p:origin x="0" y="0"/>
    </p:cViewPr>
  </p:notesTextViewPr>
  <p:sorterViewPr>
    <p:cViewPr varScale="1">
      <p:scale>
        <a:sx n="100" d="100"/>
        <a:sy n="100" d="100"/>
      </p:scale>
      <p:origin x="0" y="-1195"/>
    </p:cViewPr>
  </p:sorterViewPr>
  <p:notesViewPr>
    <p:cSldViewPr snapToGrid="0">
      <p:cViewPr varScale="1">
        <p:scale>
          <a:sx n="58" d="100"/>
          <a:sy n="58" d="100"/>
        </p:scale>
        <p:origin x="318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25T09:12:14.734" idx="2">
    <p:pos x="6912" y="1529"/>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869BDA-3DFD-44E4-9998-CC2993F2FD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B05183D0-81FC-4A5C-885C-15F2A8769834}">
      <dgm:prSet phldrT="[Texte]"/>
      <dgm:spPr/>
      <dgm:t>
        <a:bodyPr/>
        <a:lstStyle/>
        <a:p>
          <a:r>
            <a:rPr lang="fr-FR" dirty="0"/>
            <a:t>Energie</a:t>
          </a:r>
        </a:p>
      </dgm:t>
    </dgm:pt>
    <dgm:pt modelId="{DFF15C25-37DD-4265-ACD7-70596D778C6D}" type="parTrans" cxnId="{8D675013-EE90-4CA5-839B-CDE5822C7B23}">
      <dgm:prSet/>
      <dgm:spPr/>
      <dgm:t>
        <a:bodyPr/>
        <a:lstStyle/>
        <a:p>
          <a:endParaRPr lang="fr-FR"/>
        </a:p>
      </dgm:t>
    </dgm:pt>
    <dgm:pt modelId="{0B46232F-2C73-4FF0-9482-395ABFEB8483}" type="sibTrans" cxnId="{8D675013-EE90-4CA5-839B-CDE5822C7B23}">
      <dgm:prSet/>
      <dgm:spPr/>
      <dgm:t>
        <a:bodyPr/>
        <a:lstStyle/>
        <a:p>
          <a:endParaRPr lang="fr-FR"/>
        </a:p>
      </dgm:t>
    </dgm:pt>
    <dgm:pt modelId="{6ACF54D5-4D73-4647-B0D5-4F0D72BA45DE}">
      <dgm:prSet phldrT="[Texte]"/>
      <dgm:spPr/>
      <dgm:t>
        <a:bodyPr/>
        <a:lstStyle/>
        <a:p>
          <a:r>
            <a:rPr lang="fr-FR" dirty="0"/>
            <a:t>Acheminement (Transport – Distribution)</a:t>
          </a:r>
        </a:p>
      </dgm:t>
    </dgm:pt>
    <dgm:pt modelId="{4A816413-656B-4DBF-B8A1-FCF45F83B6A4}" type="parTrans" cxnId="{58BE8005-3EA0-4FD5-946F-D7A08C895E87}">
      <dgm:prSet/>
      <dgm:spPr/>
      <dgm:t>
        <a:bodyPr/>
        <a:lstStyle/>
        <a:p>
          <a:endParaRPr lang="fr-FR"/>
        </a:p>
      </dgm:t>
    </dgm:pt>
    <dgm:pt modelId="{BE0ECB67-D395-4538-9C14-8CCC6ACE85B2}" type="sibTrans" cxnId="{58BE8005-3EA0-4FD5-946F-D7A08C895E87}">
      <dgm:prSet/>
      <dgm:spPr/>
      <dgm:t>
        <a:bodyPr/>
        <a:lstStyle/>
        <a:p>
          <a:endParaRPr lang="fr-FR"/>
        </a:p>
      </dgm:t>
    </dgm:pt>
    <dgm:pt modelId="{49AED9B5-CCA9-480B-8CFC-D19D18238206}">
      <dgm:prSet phldrT="[Texte]"/>
      <dgm:spPr/>
      <dgm:t>
        <a:bodyPr/>
        <a:lstStyle/>
        <a:p>
          <a:r>
            <a:rPr lang="fr-FR" dirty="0"/>
            <a:t>Taxes</a:t>
          </a:r>
        </a:p>
      </dgm:t>
    </dgm:pt>
    <dgm:pt modelId="{2B6CA4A6-F12D-4747-A5DD-A2DC0DDD0168}" type="parTrans" cxnId="{01F2FBAF-238C-4A81-8970-89C9C975610C}">
      <dgm:prSet/>
      <dgm:spPr/>
      <dgm:t>
        <a:bodyPr/>
        <a:lstStyle/>
        <a:p>
          <a:endParaRPr lang="fr-FR"/>
        </a:p>
      </dgm:t>
    </dgm:pt>
    <dgm:pt modelId="{B93ADA52-AC9D-4964-9EA3-E2D44B680E03}" type="sibTrans" cxnId="{01F2FBAF-238C-4A81-8970-89C9C975610C}">
      <dgm:prSet/>
      <dgm:spPr/>
      <dgm:t>
        <a:bodyPr/>
        <a:lstStyle/>
        <a:p>
          <a:endParaRPr lang="fr-FR"/>
        </a:p>
      </dgm:t>
    </dgm:pt>
    <dgm:pt modelId="{18DCC6ED-8839-4711-AAB2-91D5BBD788AB}" type="pres">
      <dgm:prSet presAssocID="{AB869BDA-3DFD-44E4-9998-CC2993F2FD1F}" presName="diagram" presStyleCnt="0">
        <dgm:presLayoutVars>
          <dgm:dir/>
          <dgm:resizeHandles val="exact"/>
        </dgm:presLayoutVars>
      </dgm:prSet>
      <dgm:spPr/>
    </dgm:pt>
    <dgm:pt modelId="{5448C6A5-5440-4AE7-AA69-EAB9D065EF7D}" type="pres">
      <dgm:prSet presAssocID="{B05183D0-81FC-4A5C-885C-15F2A8769834}" presName="node" presStyleLbl="node1" presStyleIdx="0" presStyleCnt="3">
        <dgm:presLayoutVars>
          <dgm:bulletEnabled val="1"/>
        </dgm:presLayoutVars>
      </dgm:prSet>
      <dgm:spPr/>
    </dgm:pt>
    <dgm:pt modelId="{774CBDCA-733B-411D-A0BA-FB205ECA46C8}" type="pres">
      <dgm:prSet presAssocID="{0B46232F-2C73-4FF0-9482-395ABFEB8483}" presName="sibTrans" presStyleCnt="0"/>
      <dgm:spPr/>
    </dgm:pt>
    <dgm:pt modelId="{0D85AD47-5176-46B5-885A-2679975FFF46}" type="pres">
      <dgm:prSet presAssocID="{6ACF54D5-4D73-4647-B0D5-4F0D72BA45DE}" presName="node" presStyleLbl="node1" presStyleIdx="1" presStyleCnt="3">
        <dgm:presLayoutVars>
          <dgm:bulletEnabled val="1"/>
        </dgm:presLayoutVars>
      </dgm:prSet>
      <dgm:spPr/>
    </dgm:pt>
    <dgm:pt modelId="{7BAEB5A5-A245-45A5-A9FE-1519B06FB572}" type="pres">
      <dgm:prSet presAssocID="{BE0ECB67-D395-4538-9C14-8CCC6ACE85B2}" presName="sibTrans" presStyleCnt="0"/>
      <dgm:spPr/>
    </dgm:pt>
    <dgm:pt modelId="{78F2CF1B-5B15-44F5-95D4-EEBE2844EC1D}" type="pres">
      <dgm:prSet presAssocID="{49AED9B5-CCA9-480B-8CFC-D19D18238206}" presName="node" presStyleLbl="node1" presStyleIdx="2" presStyleCnt="3">
        <dgm:presLayoutVars>
          <dgm:bulletEnabled val="1"/>
        </dgm:presLayoutVars>
      </dgm:prSet>
      <dgm:spPr/>
    </dgm:pt>
  </dgm:ptLst>
  <dgm:cxnLst>
    <dgm:cxn modelId="{28224B02-C07F-426F-BD47-680559B58143}" type="presOf" srcId="{6ACF54D5-4D73-4647-B0D5-4F0D72BA45DE}" destId="{0D85AD47-5176-46B5-885A-2679975FFF46}" srcOrd="0" destOrd="0" presId="urn:microsoft.com/office/officeart/2005/8/layout/default"/>
    <dgm:cxn modelId="{58BE8005-3EA0-4FD5-946F-D7A08C895E87}" srcId="{AB869BDA-3DFD-44E4-9998-CC2993F2FD1F}" destId="{6ACF54D5-4D73-4647-B0D5-4F0D72BA45DE}" srcOrd="1" destOrd="0" parTransId="{4A816413-656B-4DBF-B8A1-FCF45F83B6A4}" sibTransId="{BE0ECB67-D395-4538-9C14-8CCC6ACE85B2}"/>
    <dgm:cxn modelId="{8D675013-EE90-4CA5-839B-CDE5822C7B23}" srcId="{AB869BDA-3DFD-44E4-9998-CC2993F2FD1F}" destId="{B05183D0-81FC-4A5C-885C-15F2A8769834}" srcOrd="0" destOrd="0" parTransId="{DFF15C25-37DD-4265-ACD7-70596D778C6D}" sibTransId="{0B46232F-2C73-4FF0-9482-395ABFEB8483}"/>
    <dgm:cxn modelId="{9BF96D7D-D670-45E7-B434-206CBE0DA22C}" type="presOf" srcId="{B05183D0-81FC-4A5C-885C-15F2A8769834}" destId="{5448C6A5-5440-4AE7-AA69-EAB9D065EF7D}" srcOrd="0" destOrd="0" presId="urn:microsoft.com/office/officeart/2005/8/layout/default"/>
    <dgm:cxn modelId="{01F2FBAF-238C-4A81-8970-89C9C975610C}" srcId="{AB869BDA-3DFD-44E4-9998-CC2993F2FD1F}" destId="{49AED9B5-CCA9-480B-8CFC-D19D18238206}" srcOrd="2" destOrd="0" parTransId="{2B6CA4A6-F12D-4747-A5DD-A2DC0DDD0168}" sibTransId="{B93ADA52-AC9D-4964-9EA3-E2D44B680E03}"/>
    <dgm:cxn modelId="{B47E96E3-0FC5-4EC2-B19F-40CAD438EA2D}" type="presOf" srcId="{AB869BDA-3DFD-44E4-9998-CC2993F2FD1F}" destId="{18DCC6ED-8839-4711-AAB2-91D5BBD788AB}" srcOrd="0" destOrd="0" presId="urn:microsoft.com/office/officeart/2005/8/layout/default"/>
    <dgm:cxn modelId="{0BF395F4-2FDC-4B83-82C8-08BEE2234DA8}" type="presOf" srcId="{49AED9B5-CCA9-480B-8CFC-D19D18238206}" destId="{78F2CF1B-5B15-44F5-95D4-EEBE2844EC1D}" srcOrd="0" destOrd="0" presId="urn:microsoft.com/office/officeart/2005/8/layout/default"/>
    <dgm:cxn modelId="{F48CB59D-AE1C-4B89-A19A-DF85B51B64D5}" type="presParOf" srcId="{18DCC6ED-8839-4711-AAB2-91D5BBD788AB}" destId="{5448C6A5-5440-4AE7-AA69-EAB9D065EF7D}" srcOrd="0" destOrd="0" presId="urn:microsoft.com/office/officeart/2005/8/layout/default"/>
    <dgm:cxn modelId="{4015ACA7-D304-40D9-98DC-F6EBC66A434F}" type="presParOf" srcId="{18DCC6ED-8839-4711-AAB2-91D5BBD788AB}" destId="{774CBDCA-733B-411D-A0BA-FB205ECA46C8}" srcOrd="1" destOrd="0" presId="urn:microsoft.com/office/officeart/2005/8/layout/default"/>
    <dgm:cxn modelId="{22DFD853-1D03-4B2F-8CC1-562B3E343D19}" type="presParOf" srcId="{18DCC6ED-8839-4711-AAB2-91D5BBD788AB}" destId="{0D85AD47-5176-46B5-885A-2679975FFF46}" srcOrd="2" destOrd="0" presId="urn:microsoft.com/office/officeart/2005/8/layout/default"/>
    <dgm:cxn modelId="{1AEDFA79-5CC7-4040-82F4-E72D2A38D042}" type="presParOf" srcId="{18DCC6ED-8839-4711-AAB2-91D5BBD788AB}" destId="{7BAEB5A5-A245-45A5-A9FE-1519B06FB572}" srcOrd="3" destOrd="0" presId="urn:microsoft.com/office/officeart/2005/8/layout/default"/>
    <dgm:cxn modelId="{FF0E0F76-DF51-4A64-A6AA-AE51F662BC3D}" type="presParOf" srcId="{18DCC6ED-8839-4711-AAB2-91D5BBD788AB}" destId="{78F2CF1B-5B15-44F5-95D4-EEBE2844EC1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EFDCC-FCB2-47EC-9017-2557A7EEBA3C}" type="doc">
      <dgm:prSet loTypeId="urn:microsoft.com/office/officeart/2005/8/layout/arrow2" loCatId="process" qsTypeId="urn:microsoft.com/office/officeart/2005/8/quickstyle/simple1" qsCatId="simple" csTypeId="urn:microsoft.com/office/officeart/2005/8/colors/accent1_2" csCatId="accent1" phldr="1"/>
      <dgm:spPr/>
    </dgm:pt>
    <dgm:pt modelId="{EEFAB8BA-53E0-4A38-81DD-453B20B61F03}">
      <dgm:prSet phldrT="[Texte]" custT="1"/>
      <dgm:spPr/>
      <dgm:t>
        <a:bodyPr/>
        <a:lstStyle/>
        <a:p>
          <a:r>
            <a:rPr lang="fr-FR" sz="2000" dirty="0"/>
            <a:t>ARENH Régulation Nucléaire Historique</a:t>
          </a:r>
        </a:p>
      </dgm:t>
    </dgm:pt>
    <dgm:pt modelId="{B06C69E6-138F-401E-B379-77E9157A72D7}" type="parTrans" cxnId="{D645941E-DD79-46D2-BE65-F94023A89947}">
      <dgm:prSet/>
      <dgm:spPr/>
      <dgm:t>
        <a:bodyPr/>
        <a:lstStyle/>
        <a:p>
          <a:endParaRPr lang="fr-FR"/>
        </a:p>
      </dgm:t>
    </dgm:pt>
    <dgm:pt modelId="{07A6BA10-1CA7-4540-8649-84D76873071A}" type="sibTrans" cxnId="{D645941E-DD79-46D2-BE65-F94023A89947}">
      <dgm:prSet/>
      <dgm:spPr/>
      <dgm:t>
        <a:bodyPr/>
        <a:lstStyle/>
        <a:p>
          <a:endParaRPr lang="fr-FR"/>
        </a:p>
      </dgm:t>
    </dgm:pt>
    <dgm:pt modelId="{1B9A8E09-2031-478A-8661-13162FB23ACE}">
      <dgm:prSet phldrT="[Texte]" custT="1"/>
      <dgm:spPr/>
      <dgm:t>
        <a:bodyPr/>
        <a:lstStyle/>
        <a:p>
          <a:endParaRPr lang="fr-FR" sz="2000" dirty="0"/>
        </a:p>
        <a:p>
          <a:r>
            <a:rPr lang="fr-FR" sz="2000" dirty="0"/>
            <a:t>Diminution Nucléaire Augmentation Gaz</a:t>
          </a:r>
        </a:p>
      </dgm:t>
    </dgm:pt>
    <dgm:pt modelId="{2AB0536E-BC70-4DD5-AA25-EAE38731CB92}" type="parTrans" cxnId="{0CE33334-06A3-4C60-B610-D2B15C2A9FB1}">
      <dgm:prSet/>
      <dgm:spPr/>
      <dgm:t>
        <a:bodyPr/>
        <a:lstStyle/>
        <a:p>
          <a:endParaRPr lang="fr-FR"/>
        </a:p>
      </dgm:t>
    </dgm:pt>
    <dgm:pt modelId="{18F4462F-FCD9-4734-943B-E3D0BB1BD87A}" type="sibTrans" cxnId="{0CE33334-06A3-4C60-B610-D2B15C2A9FB1}">
      <dgm:prSet/>
      <dgm:spPr/>
      <dgm:t>
        <a:bodyPr/>
        <a:lstStyle/>
        <a:p>
          <a:endParaRPr lang="fr-FR"/>
        </a:p>
      </dgm:t>
    </dgm:pt>
    <dgm:pt modelId="{2353108A-6BD7-4000-B772-07683BA2C964}">
      <dgm:prSet phldrT="[Texte]" custT="1"/>
      <dgm:spPr/>
      <dgm:t>
        <a:bodyPr/>
        <a:lstStyle/>
        <a:p>
          <a:endParaRPr lang="fr-FR" sz="2000" dirty="0"/>
        </a:p>
        <a:p>
          <a:endParaRPr lang="fr-FR" sz="2000" dirty="0"/>
        </a:p>
        <a:p>
          <a:r>
            <a:rPr lang="fr-FR" sz="2000" dirty="0"/>
            <a:t>Éolien Photovoltaïque</a:t>
          </a:r>
        </a:p>
      </dgm:t>
    </dgm:pt>
    <dgm:pt modelId="{EC9DEFC3-9A64-4FE8-8570-8AC8B746831E}" type="parTrans" cxnId="{CE84F705-F990-46B1-9BDA-578D12FC241C}">
      <dgm:prSet/>
      <dgm:spPr/>
      <dgm:t>
        <a:bodyPr/>
        <a:lstStyle/>
        <a:p>
          <a:endParaRPr lang="fr-FR"/>
        </a:p>
      </dgm:t>
    </dgm:pt>
    <dgm:pt modelId="{CF134404-F0CF-48A2-8E76-5B1EB4C4EC40}" type="sibTrans" cxnId="{CE84F705-F990-46B1-9BDA-578D12FC241C}">
      <dgm:prSet/>
      <dgm:spPr/>
      <dgm:t>
        <a:bodyPr/>
        <a:lstStyle/>
        <a:p>
          <a:endParaRPr lang="fr-FR"/>
        </a:p>
      </dgm:t>
    </dgm:pt>
    <dgm:pt modelId="{DF911BAA-DF9F-423E-BE01-E2BE2161F300}" type="pres">
      <dgm:prSet presAssocID="{746EFDCC-FCB2-47EC-9017-2557A7EEBA3C}" presName="arrowDiagram" presStyleCnt="0">
        <dgm:presLayoutVars>
          <dgm:chMax val="5"/>
          <dgm:dir/>
          <dgm:resizeHandles val="exact"/>
        </dgm:presLayoutVars>
      </dgm:prSet>
      <dgm:spPr/>
    </dgm:pt>
    <dgm:pt modelId="{C94CF876-3D34-4C62-8CA6-C701133C1367}" type="pres">
      <dgm:prSet presAssocID="{746EFDCC-FCB2-47EC-9017-2557A7EEBA3C}" presName="arrow" presStyleLbl="bgShp" presStyleIdx="0" presStyleCnt="1" custLinFactNeighborX="0" custLinFactNeighborY="-251"/>
      <dgm:spPr/>
    </dgm:pt>
    <dgm:pt modelId="{BB5E4DC3-579C-4D5E-B344-4CC65658A737}" type="pres">
      <dgm:prSet presAssocID="{746EFDCC-FCB2-47EC-9017-2557A7EEBA3C}" presName="arrowDiagram3" presStyleCnt="0"/>
      <dgm:spPr/>
    </dgm:pt>
    <dgm:pt modelId="{5A69C4EF-5D3E-4957-9F9C-0E576B082FF8}" type="pres">
      <dgm:prSet presAssocID="{EEFAB8BA-53E0-4A38-81DD-453B20B61F03}" presName="bullet3a" presStyleLbl="node1" presStyleIdx="0" presStyleCnt="3"/>
      <dgm:spPr/>
    </dgm:pt>
    <dgm:pt modelId="{11A63C2D-0296-41DB-87C7-C294848A2C5B}" type="pres">
      <dgm:prSet presAssocID="{EEFAB8BA-53E0-4A38-81DD-453B20B61F03}" presName="textBox3a" presStyleLbl="revTx" presStyleIdx="0" presStyleCnt="3" custLinFactNeighborX="4654" custLinFactNeighborY="9377">
        <dgm:presLayoutVars>
          <dgm:bulletEnabled val="1"/>
        </dgm:presLayoutVars>
      </dgm:prSet>
      <dgm:spPr/>
    </dgm:pt>
    <dgm:pt modelId="{6BFF1080-D48A-470F-A1F1-F5DB072E8A54}" type="pres">
      <dgm:prSet presAssocID="{1B9A8E09-2031-478A-8661-13162FB23ACE}" presName="bullet3b" presStyleLbl="node1" presStyleIdx="1" presStyleCnt="3"/>
      <dgm:spPr/>
    </dgm:pt>
    <dgm:pt modelId="{E4B6EB79-D453-4094-A389-7F4AE08E443B}" type="pres">
      <dgm:prSet presAssocID="{1B9A8E09-2031-478A-8661-13162FB23ACE}" presName="textBox3b" presStyleLbl="revTx" presStyleIdx="1" presStyleCnt="3">
        <dgm:presLayoutVars>
          <dgm:bulletEnabled val="1"/>
        </dgm:presLayoutVars>
      </dgm:prSet>
      <dgm:spPr/>
    </dgm:pt>
    <dgm:pt modelId="{BDA657C0-20F9-47C0-9D0C-404E0BE6D9B9}" type="pres">
      <dgm:prSet presAssocID="{2353108A-6BD7-4000-B772-07683BA2C964}" presName="bullet3c" presStyleLbl="node1" presStyleIdx="2" presStyleCnt="3"/>
      <dgm:spPr/>
    </dgm:pt>
    <dgm:pt modelId="{391F1AFD-5EDB-4EC3-86C0-6DD2FA1F3C12}" type="pres">
      <dgm:prSet presAssocID="{2353108A-6BD7-4000-B772-07683BA2C964}" presName="textBox3c" presStyleLbl="revTx" presStyleIdx="2" presStyleCnt="3" custScaleX="118504" custScaleY="107491" custLinFactNeighborX="-2008" custLinFactNeighborY="-4645">
        <dgm:presLayoutVars>
          <dgm:bulletEnabled val="1"/>
        </dgm:presLayoutVars>
      </dgm:prSet>
      <dgm:spPr/>
    </dgm:pt>
  </dgm:ptLst>
  <dgm:cxnLst>
    <dgm:cxn modelId="{CE84F705-F990-46B1-9BDA-578D12FC241C}" srcId="{746EFDCC-FCB2-47EC-9017-2557A7EEBA3C}" destId="{2353108A-6BD7-4000-B772-07683BA2C964}" srcOrd="2" destOrd="0" parTransId="{EC9DEFC3-9A64-4FE8-8570-8AC8B746831E}" sibTransId="{CF134404-F0CF-48A2-8E76-5B1EB4C4EC40}"/>
    <dgm:cxn modelId="{714E530C-1215-405D-AFBC-5EABC467C786}" type="presOf" srcId="{1B9A8E09-2031-478A-8661-13162FB23ACE}" destId="{E4B6EB79-D453-4094-A389-7F4AE08E443B}" srcOrd="0" destOrd="0" presId="urn:microsoft.com/office/officeart/2005/8/layout/arrow2"/>
    <dgm:cxn modelId="{D645941E-DD79-46D2-BE65-F94023A89947}" srcId="{746EFDCC-FCB2-47EC-9017-2557A7EEBA3C}" destId="{EEFAB8BA-53E0-4A38-81DD-453B20B61F03}" srcOrd="0" destOrd="0" parTransId="{B06C69E6-138F-401E-B379-77E9157A72D7}" sibTransId="{07A6BA10-1CA7-4540-8649-84D76873071A}"/>
    <dgm:cxn modelId="{0CE33334-06A3-4C60-B610-D2B15C2A9FB1}" srcId="{746EFDCC-FCB2-47EC-9017-2557A7EEBA3C}" destId="{1B9A8E09-2031-478A-8661-13162FB23ACE}" srcOrd="1" destOrd="0" parTransId="{2AB0536E-BC70-4DD5-AA25-EAE38731CB92}" sibTransId="{18F4462F-FCD9-4734-943B-E3D0BB1BD87A}"/>
    <dgm:cxn modelId="{1A30919E-6907-4CD7-AC3D-953FB1963590}" type="presOf" srcId="{746EFDCC-FCB2-47EC-9017-2557A7EEBA3C}" destId="{DF911BAA-DF9F-423E-BE01-E2BE2161F300}" srcOrd="0" destOrd="0" presId="urn:microsoft.com/office/officeart/2005/8/layout/arrow2"/>
    <dgm:cxn modelId="{653F07A1-1E59-4DA2-BD39-BB6EC256F61E}" type="presOf" srcId="{EEFAB8BA-53E0-4A38-81DD-453B20B61F03}" destId="{11A63C2D-0296-41DB-87C7-C294848A2C5B}" srcOrd="0" destOrd="0" presId="urn:microsoft.com/office/officeart/2005/8/layout/arrow2"/>
    <dgm:cxn modelId="{4D5569BC-4C16-42C6-AEF0-74E730BDD72B}" type="presOf" srcId="{2353108A-6BD7-4000-B772-07683BA2C964}" destId="{391F1AFD-5EDB-4EC3-86C0-6DD2FA1F3C12}" srcOrd="0" destOrd="0" presId="urn:microsoft.com/office/officeart/2005/8/layout/arrow2"/>
    <dgm:cxn modelId="{B2A51C89-8E0E-44CF-B9E1-9FA03B11FFB8}" type="presParOf" srcId="{DF911BAA-DF9F-423E-BE01-E2BE2161F300}" destId="{C94CF876-3D34-4C62-8CA6-C701133C1367}" srcOrd="0" destOrd="0" presId="urn:microsoft.com/office/officeart/2005/8/layout/arrow2"/>
    <dgm:cxn modelId="{D5DEBA83-DA76-4ABA-99D6-C77B24991FFC}" type="presParOf" srcId="{DF911BAA-DF9F-423E-BE01-E2BE2161F300}" destId="{BB5E4DC3-579C-4D5E-B344-4CC65658A737}" srcOrd="1" destOrd="0" presId="urn:microsoft.com/office/officeart/2005/8/layout/arrow2"/>
    <dgm:cxn modelId="{167B459A-998F-4DDC-A62D-064CA78224CA}" type="presParOf" srcId="{BB5E4DC3-579C-4D5E-B344-4CC65658A737}" destId="{5A69C4EF-5D3E-4957-9F9C-0E576B082FF8}" srcOrd="0" destOrd="0" presId="urn:microsoft.com/office/officeart/2005/8/layout/arrow2"/>
    <dgm:cxn modelId="{16215FC2-358D-4BCC-9BA5-0E805A2937C5}" type="presParOf" srcId="{BB5E4DC3-579C-4D5E-B344-4CC65658A737}" destId="{11A63C2D-0296-41DB-87C7-C294848A2C5B}" srcOrd="1" destOrd="0" presId="urn:microsoft.com/office/officeart/2005/8/layout/arrow2"/>
    <dgm:cxn modelId="{18E5EB1D-290F-4478-9B9E-C9E54CE69308}" type="presParOf" srcId="{BB5E4DC3-579C-4D5E-B344-4CC65658A737}" destId="{6BFF1080-D48A-470F-A1F1-F5DB072E8A54}" srcOrd="2" destOrd="0" presId="urn:microsoft.com/office/officeart/2005/8/layout/arrow2"/>
    <dgm:cxn modelId="{8DD6EBAE-5DCC-4D6A-9D98-0296C8E57A34}" type="presParOf" srcId="{BB5E4DC3-579C-4D5E-B344-4CC65658A737}" destId="{E4B6EB79-D453-4094-A389-7F4AE08E443B}" srcOrd="3" destOrd="0" presId="urn:microsoft.com/office/officeart/2005/8/layout/arrow2"/>
    <dgm:cxn modelId="{93DA0D6C-F16D-43D5-B471-EF265A48F12A}" type="presParOf" srcId="{BB5E4DC3-579C-4D5E-B344-4CC65658A737}" destId="{BDA657C0-20F9-47C0-9D0C-404E0BE6D9B9}" srcOrd="4" destOrd="0" presId="urn:microsoft.com/office/officeart/2005/8/layout/arrow2"/>
    <dgm:cxn modelId="{99379341-09B4-4228-9297-7767535BE396}" type="presParOf" srcId="{BB5E4DC3-579C-4D5E-B344-4CC65658A737}" destId="{391F1AFD-5EDB-4EC3-86C0-6DD2FA1F3C1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6CA34-6359-43F5-A4C8-EA3E7ACDC95C}"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FR"/>
        </a:p>
      </dgm:t>
    </dgm:pt>
    <dgm:pt modelId="{1AC1EDF5-196F-46F2-A43F-D1E00549257F}">
      <dgm:prSet phldrT="[Texte]"/>
      <dgm:spPr/>
      <dgm:t>
        <a:bodyPr/>
        <a:lstStyle/>
        <a:p>
          <a:r>
            <a:rPr lang="fr-FR" b="1" dirty="0"/>
            <a:t>Décroissance</a:t>
          </a:r>
        </a:p>
      </dgm:t>
    </dgm:pt>
    <dgm:pt modelId="{9CC468AE-B6B6-4329-B463-6D07DF9AFF66}" type="parTrans" cxnId="{4D3F4E23-01C1-4061-9586-EE3C972F0EE3}">
      <dgm:prSet/>
      <dgm:spPr/>
      <dgm:t>
        <a:bodyPr/>
        <a:lstStyle/>
        <a:p>
          <a:endParaRPr lang="fr-FR"/>
        </a:p>
      </dgm:t>
    </dgm:pt>
    <dgm:pt modelId="{6561E5F7-05EB-4A68-A2E8-85686C74B4E4}" type="sibTrans" cxnId="{4D3F4E23-01C1-4061-9586-EE3C972F0EE3}">
      <dgm:prSet/>
      <dgm:spPr/>
      <dgm:t>
        <a:bodyPr/>
        <a:lstStyle/>
        <a:p>
          <a:endParaRPr lang="fr-FR"/>
        </a:p>
      </dgm:t>
    </dgm:pt>
    <dgm:pt modelId="{78174417-DCBF-4A15-8119-F02FA6558A86}">
      <dgm:prSet phldrT="[Texte]" phldr="1"/>
      <dgm:spPr/>
      <dgm:t>
        <a:bodyPr/>
        <a:lstStyle/>
        <a:p>
          <a:endParaRPr lang="fr-FR" dirty="0"/>
        </a:p>
      </dgm:t>
    </dgm:pt>
    <dgm:pt modelId="{C84A7386-7349-461D-A0CB-BBC55E6A8746}" type="parTrans" cxnId="{4762AE35-6E04-4C86-B51E-B4A05C78A148}">
      <dgm:prSet/>
      <dgm:spPr/>
      <dgm:t>
        <a:bodyPr/>
        <a:lstStyle/>
        <a:p>
          <a:endParaRPr lang="fr-FR"/>
        </a:p>
      </dgm:t>
    </dgm:pt>
    <dgm:pt modelId="{00378FEB-9CA3-4E4D-A49E-3FD06BB77230}" type="sibTrans" cxnId="{4762AE35-6E04-4C86-B51E-B4A05C78A148}">
      <dgm:prSet/>
      <dgm:spPr/>
      <dgm:t>
        <a:bodyPr/>
        <a:lstStyle/>
        <a:p>
          <a:endParaRPr lang="fr-FR"/>
        </a:p>
      </dgm:t>
    </dgm:pt>
    <dgm:pt modelId="{6CAB4150-D5DC-41B1-9000-DDFCE2B3B739}">
      <dgm:prSet phldrT="[Texte]"/>
      <dgm:spPr/>
      <dgm:t>
        <a:bodyPr/>
        <a:lstStyle/>
        <a:p>
          <a:endParaRPr lang="fr-FR" dirty="0"/>
        </a:p>
      </dgm:t>
    </dgm:pt>
    <dgm:pt modelId="{4503397A-84FC-44C4-A261-EA96A9BC37F2}" type="parTrans" cxnId="{2C65C0E0-F763-4786-B9AF-30B337E68F66}">
      <dgm:prSet/>
      <dgm:spPr/>
      <dgm:t>
        <a:bodyPr/>
        <a:lstStyle/>
        <a:p>
          <a:endParaRPr lang="fr-FR"/>
        </a:p>
      </dgm:t>
    </dgm:pt>
    <dgm:pt modelId="{0A4F4457-60E8-4CF1-81CA-8242F7A9CC9E}" type="sibTrans" cxnId="{2C65C0E0-F763-4786-B9AF-30B337E68F66}">
      <dgm:prSet/>
      <dgm:spPr/>
      <dgm:t>
        <a:bodyPr/>
        <a:lstStyle/>
        <a:p>
          <a:endParaRPr lang="fr-FR"/>
        </a:p>
      </dgm:t>
    </dgm:pt>
    <dgm:pt modelId="{29F73BAA-FAC9-493A-8D92-8535F3C5C0B0}">
      <dgm:prSet phldrT="[Texte]" phldr="1"/>
      <dgm:spPr/>
      <dgm:t>
        <a:bodyPr/>
        <a:lstStyle/>
        <a:p>
          <a:endParaRPr lang="fr-FR" dirty="0"/>
        </a:p>
      </dgm:t>
    </dgm:pt>
    <dgm:pt modelId="{99360CC5-BC81-4BEA-A60A-9AA85DF57F09}" type="parTrans" cxnId="{26E28694-6FC8-4176-9349-4B781ED80CA8}">
      <dgm:prSet/>
      <dgm:spPr/>
      <dgm:t>
        <a:bodyPr/>
        <a:lstStyle/>
        <a:p>
          <a:endParaRPr lang="fr-FR"/>
        </a:p>
      </dgm:t>
    </dgm:pt>
    <dgm:pt modelId="{5A1E524C-08D0-4BC2-BE2A-F5F38D01B892}" type="sibTrans" cxnId="{26E28694-6FC8-4176-9349-4B781ED80CA8}">
      <dgm:prSet/>
      <dgm:spPr/>
      <dgm:t>
        <a:bodyPr/>
        <a:lstStyle/>
        <a:p>
          <a:endParaRPr lang="fr-FR"/>
        </a:p>
      </dgm:t>
    </dgm:pt>
    <dgm:pt modelId="{C1C8F565-22D3-44B8-ABCE-585E0DE69747}">
      <dgm:prSet phldrT="[Texte]" phldr="1"/>
      <dgm:spPr/>
      <dgm:t>
        <a:bodyPr/>
        <a:lstStyle/>
        <a:p>
          <a:endParaRPr lang="fr-FR" dirty="0"/>
        </a:p>
      </dgm:t>
    </dgm:pt>
    <dgm:pt modelId="{A0CA204E-9C26-420B-BC4C-1855DF042CDA}" type="parTrans" cxnId="{AC179625-9D2F-44EE-88FA-F625851E99E2}">
      <dgm:prSet/>
      <dgm:spPr/>
      <dgm:t>
        <a:bodyPr/>
        <a:lstStyle/>
        <a:p>
          <a:endParaRPr lang="fr-FR"/>
        </a:p>
      </dgm:t>
    </dgm:pt>
    <dgm:pt modelId="{7893B7F9-0D30-4A8D-8DA5-4917FDFA32D6}" type="sibTrans" cxnId="{AC179625-9D2F-44EE-88FA-F625851E99E2}">
      <dgm:prSet/>
      <dgm:spPr/>
      <dgm:t>
        <a:bodyPr/>
        <a:lstStyle/>
        <a:p>
          <a:endParaRPr lang="fr-FR"/>
        </a:p>
      </dgm:t>
    </dgm:pt>
    <dgm:pt modelId="{0FAC9977-467B-4932-BB68-58DCD62016D9}" type="pres">
      <dgm:prSet presAssocID="{1BC6CA34-6359-43F5-A4C8-EA3E7ACDC95C}" presName="Name0" presStyleCnt="0">
        <dgm:presLayoutVars>
          <dgm:chMax val="7"/>
          <dgm:chPref val="5"/>
        </dgm:presLayoutVars>
      </dgm:prSet>
      <dgm:spPr/>
    </dgm:pt>
    <dgm:pt modelId="{D373B131-DDC6-485E-BDF7-7D2C438C2EC4}" type="pres">
      <dgm:prSet presAssocID="{1BC6CA34-6359-43F5-A4C8-EA3E7ACDC95C}" presName="arrowNode" presStyleLbl="node1" presStyleIdx="0" presStyleCnt="1" custLinFactNeighborX="-69788" custLinFactNeighborY="-9036"/>
      <dgm:spPr/>
    </dgm:pt>
    <dgm:pt modelId="{E9E2BA1A-66A3-43D1-A7F7-4D61DFB5B8FE}" type="pres">
      <dgm:prSet presAssocID="{1AC1EDF5-196F-46F2-A43F-D1E00549257F}" presName="txNode1" presStyleLbl="revTx" presStyleIdx="0" presStyleCnt="5" custLinFactX="-50671" custLinFactY="74217" custLinFactNeighborX="-100000" custLinFactNeighborY="100000">
        <dgm:presLayoutVars>
          <dgm:bulletEnabled val="1"/>
        </dgm:presLayoutVars>
      </dgm:prSet>
      <dgm:spPr/>
    </dgm:pt>
    <dgm:pt modelId="{19F1E655-D265-460E-81FD-561A704F0427}" type="pres">
      <dgm:prSet presAssocID="{78174417-DCBF-4A15-8119-F02FA6558A86}" presName="txNode2" presStyleLbl="revTx" presStyleIdx="1" presStyleCnt="5">
        <dgm:presLayoutVars>
          <dgm:bulletEnabled val="1"/>
        </dgm:presLayoutVars>
      </dgm:prSet>
      <dgm:spPr/>
    </dgm:pt>
    <dgm:pt modelId="{06B93C52-3053-4D18-9037-638D5E474AC9}" type="pres">
      <dgm:prSet presAssocID="{00378FEB-9CA3-4E4D-A49E-3FD06BB77230}" presName="dotNode2" presStyleCnt="0"/>
      <dgm:spPr/>
    </dgm:pt>
    <dgm:pt modelId="{4B50AFAE-1FA8-4CE5-BEBC-3B00B5C83CCF}" type="pres">
      <dgm:prSet presAssocID="{00378FEB-9CA3-4E4D-A49E-3FD06BB77230}" presName="dotRepeatNode" presStyleLbl="fgShp" presStyleIdx="0" presStyleCnt="3"/>
      <dgm:spPr/>
    </dgm:pt>
    <dgm:pt modelId="{C8864192-6108-42A4-A18D-4ED49A1D8DC6}" type="pres">
      <dgm:prSet presAssocID="{6CAB4150-D5DC-41B1-9000-DDFCE2B3B739}" presName="txNode3" presStyleLbl="revTx" presStyleIdx="2" presStyleCnt="5">
        <dgm:presLayoutVars>
          <dgm:bulletEnabled val="1"/>
        </dgm:presLayoutVars>
      </dgm:prSet>
      <dgm:spPr/>
    </dgm:pt>
    <dgm:pt modelId="{0717B7F3-C647-4BFB-A892-1A9BD1D5CEDC}" type="pres">
      <dgm:prSet presAssocID="{0A4F4457-60E8-4CF1-81CA-8242F7A9CC9E}" presName="dotNode3" presStyleCnt="0"/>
      <dgm:spPr/>
    </dgm:pt>
    <dgm:pt modelId="{DF1303BD-BF9B-4BF6-A39E-281832C0AA8A}" type="pres">
      <dgm:prSet presAssocID="{0A4F4457-60E8-4CF1-81CA-8242F7A9CC9E}" presName="dotRepeatNode" presStyleLbl="fgShp" presStyleIdx="1" presStyleCnt="3" custLinFactX="-100000" custLinFactNeighborX="-154134" custLinFactNeighborY="-35052"/>
      <dgm:spPr/>
    </dgm:pt>
    <dgm:pt modelId="{F072BF4B-18AC-439E-BD2A-BEB8071E2D45}" type="pres">
      <dgm:prSet presAssocID="{29F73BAA-FAC9-493A-8D92-8535F3C5C0B0}" presName="txNode4" presStyleLbl="revTx" presStyleIdx="3" presStyleCnt="5">
        <dgm:presLayoutVars>
          <dgm:bulletEnabled val="1"/>
        </dgm:presLayoutVars>
      </dgm:prSet>
      <dgm:spPr/>
    </dgm:pt>
    <dgm:pt modelId="{0E1467F1-D548-46E9-9FD8-D0F994D94074}" type="pres">
      <dgm:prSet presAssocID="{5A1E524C-08D0-4BC2-BE2A-F5F38D01B892}" presName="dotNode4" presStyleCnt="0"/>
      <dgm:spPr/>
    </dgm:pt>
    <dgm:pt modelId="{F5A7EF03-3AB6-421D-8AB1-92D04AE65374}" type="pres">
      <dgm:prSet presAssocID="{5A1E524C-08D0-4BC2-BE2A-F5F38D01B892}" presName="dotRepeatNode" presStyleLbl="fgShp" presStyleIdx="2" presStyleCnt="3"/>
      <dgm:spPr/>
    </dgm:pt>
    <dgm:pt modelId="{00E29FA0-C276-4BF9-BEFB-258572C257DC}" type="pres">
      <dgm:prSet presAssocID="{C1C8F565-22D3-44B8-ABCE-585E0DE69747}" presName="txNode5" presStyleLbl="revTx" presStyleIdx="4" presStyleCnt="5">
        <dgm:presLayoutVars>
          <dgm:bulletEnabled val="1"/>
        </dgm:presLayoutVars>
      </dgm:prSet>
      <dgm:spPr/>
    </dgm:pt>
  </dgm:ptLst>
  <dgm:cxnLst>
    <dgm:cxn modelId="{B4B2B315-031B-4CAF-82BB-7C712063842B}" type="presOf" srcId="{29F73BAA-FAC9-493A-8D92-8535F3C5C0B0}" destId="{F072BF4B-18AC-439E-BD2A-BEB8071E2D45}" srcOrd="0" destOrd="0" presId="urn:microsoft.com/office/officeart/2009/3/layout/DescendingProcess"/>
    <dgm:cxn modelId="{4D3F4E23-01C1-4061-9586-EE3C972F0EE3}" srcId="{1BC6CA34-6359-43F5-A4C8-EA3E7ACDC95C}" destId="{1AC1EDF5-196F-46F2-A43F-D1E00549257F}" srcOrd="0" destOrd="0" parTransId="{9CC468AE-B6B6-4329-B463-6D07DF9AFF66}" sibTransId="{6561E5F7-05EB-4A68-A2E8-85686C74B4E4}"/>
    <dgm:cxn modelId="{91CB4424-2D9C-4F26-AAC9-6C77589CB2E5}" type="presOf" srcId="{78174417-DCBF-4A15-8119-F02FA6558A86}" destId="{19F1E655-D265-460E-81FD-561A704F0427}" srcOrd="0" destOrd="0" presId="urn:microsoft.com/office/officeart/2009/3/layout/DescendingProcess"/>
    <dgm:cxn modelId="{AC179625-9D2F-44EE-88FA-F625851E99E2}" srcId="{1BC6CA34-6359-43F5-A4C8-EA3E7ACDC95C}" destId="{C1C8F565-22D3-44B8-ABCE-585E0DE69747}" srcOrd="4" destOrd="0" parTransId="{A0CA204E-9C26-420B-BC4C-1855DF042CDA}" sibTransId="{7893B7F9-0D30-4A8D-8DA5-4917FDFA32D6}"/>
    <dgm:cxn modelId="{4762AE35-6E04-4C86-B51E-B4A05C78A148}" srcId="{1BC6CA34-6359-43F5-A4C8-EA3E7ACDC95C}" destId="{78174417-DCBF-4A15-8119-F02FA6558A86}" srcOrd="1" destOrd="0" parTransId="{C84A7386-7349-461D-A0CB-BBC55E6A8746}" sibTransId="{00378FEB-9CA3-4E4D-A49E-3FD06BB77230}"/>
    <dgm:cxn modelId="{E0D25343-1617-42B5-86B9-C4E80777C96A}" type="presOf" srcId="{5A1E524C-08D0-4BC2-BE2A-F5F38D01B892}" destId="{F5A7EF03-3AB6-421D-8AB1-92D04AE65374}" srcOrd="0" destOrd="0" presId="urn:microsoft.com/office/officeart/2009/3/layout/DescendingProcess"/>
    <dgm:cxn modelId="{8E2F387A-9DD7-4FDE-8C52-6AAC4A6229D8}" type="presOf" srcId="{00378FEB-9CA3-4E4D-A49E-3FD06BB77230}" destId="{4B50AFAE-1FA8-4CE5-BEBC-3B00B5C83CCF}" srcOrd="0" destOrd="0" presId="urn:microsoft.com/office/officeart/2009/3/layout/DescendingProcess"/>
    <dgm:cxn modelId="{26E28694-6FC8-4176-9349-4B781ED80CA8}" srcId="{1BC6CA34-6359-43F5-A4C8-EA3E7ACDC95C}" destId="{29F73BAA-FAC9-493A-8D92-8535F3C5C0B0}" srcOrd="3" destOrd="0" parTransId="{99360CC5-BC81-4BEA-A60A-9AA85DF57F09}" sibTransId="{5A1E524C-08D0-4BC2-BE2A-F5F38D01B892}"/>
    <dgm:cxn modelId="{CE077995-667A-4547-881F-5A92DAC90D06}" type="presOf" srcId="{6CAB4150-D5DC-41B1-9000-DDFCE2B3B739}" destId="{C8864192-6108-42A4-A18D-4ED49A1D8DC6}" srcOrd="0" destOrd="0" presId="urn:microsoft.com/office/officeart/2009/3/layout/DescendingProcess"/>
    <dgm:cxn modelId="{5E92BE9A-7B51-4863-A32C-74C923587EC7}" type="presOf" srcId="{0A4F4457-60E8-4CF1-81CA-8242F7A9CC9E}" destId="{DF1303BD-BF9B-4BF6-A39E-281832C0AA8A}" srcOrd="0" destOrd="0" presId="urn:microsoft.com/office/officeart/2009/3/layout/DescendingProcess"/>
    <dgm:cxn modelId="{2C65C0E0-F763-4786-B9AF-30B337E68F66}" srcId="{1BC6CA34-6359-43F5-A4C8-EA3E7ACDC95C}" destId="{6CAB4150-D5DC-41B1-9000-DDFCE2B3B739}" srcOrd="2" destOrd="0" parTransId="{4503397A-84FC-44C4-A261-EA96A9BC37F2}" sibTransId="{0A4F4457-60E8-4CF1-81CA-8242F7A9CC9E}"/>
    <dgm:cxn modelId="{4C76D7EC-B627-4240-9CB6-B99DDE7DC095}" type="presOf" srcId="{1AC1EDF5-196F-46F2-A43F-D1E00549257F}" destId="{E9E2BA1A-66A3-43D1-A7F7-4D61DFB5B8FE}" srcOrd="0" destOrd="0" presId="urn:microsoft.com/office/officeart/2009/3/layout/DescendingProcess"/>
    <dgm:cxn modelId="{DD49ACF1-18F6-478F-9CB6-B48B41A82877}" type="presOf" srcId="{1BC6CA34-6359-43F5-A4C8-EA3E7ACDC95C}" destId="{0FAC9977-467B-4932-BB68-58DCD62016D9}" srcOrd="0" destOrd="0" presId="urn:microsoft.com/office/officeart/2009/3/layout/DescendingProcess"/>
    <dgm:cxn modelId="{59D3ABF4-021B-4656-917F-43862DDF1DDC}" type="presOf" srcId="{C1C8F565-22D3-44B8-ABCE-585E0DE69747}" destId="{00E29FA0-C276-4BF9-BEFB-258572C257DC}" srcOrd="0" destOrd="0" presId="urn:microsoft.com/office/officeart/2009/3/layout/DescendingProcess"/>
    <dgm:cxn modelId="{7E65AA06-F4F5-49E2-9EF3-011AFF2AE1D7}" type="presParOf" srcId="{0FAC9977-467B-4932-BB68-58DCD62016D9}" destId="{D373B131-DDC6-485E-BDF7-7D2C438C2EC4}" srcOrd="0" destOrd="0" presId="urn:microsoft.com/office/officeart/2009/3/layout/DescendingProcess"/>
    <dgm:cxn modelId="{01F41D06-625E-49EC-9CF7-C9727B0BDD07}" type="presParOf" srcId="{0FAC9977-467B-4932-BB68-58DCD62016D9}" destId="{E9E2BA1A-66A3-43D1-A7F7-4D61DFB5B8FE}" srcOrd="1" destOrd="0" presId="urn:microsoft.com/office/officeart/2009/3/layout/DescendingProcess"/>
    <dgm:cxn modelId="{3F8D63EB-A867-4396-8565-AA79F1A898DE}" type="presParOf" srcId="{0FAC9977-467B-4932-BB68-58DCD62016D9}" destId="{19F1E655-D265-460E-81FD-561A704F0427}" srcOrd="2" destOrd="0" presId="urn:microsoft.com/office/officeart/2009/3/layout/DescendingProcess"/>
    <dgm:cxn modelId="{97E39819-2E81-4159-8434-388795DD3831}" type="presParOf" srcId="{0FAC9977-467B-4932-BB68-58DCD62016D9}" destId="{06B93C52-3053-4D18-9037-638D5E474AC9}" srcOrd="3" destOrd="0" presId="urn:microsoft.com/office/officeart/2009/3/layout/DescendingProcess"/>
    <dgm:cxn modelId="{9C02D5A0-B5C5-463B-BDB4-47177E2E0660}" type="presParOf" srcId="{06B93C52-3053-4D18-9037-638D5E474AC9}" destId="{4B50AFAE-1FA8-4CE5-BEBC-3B00B5C83CCF}" srcOrd="0" destOrd="0" presId="urn:microsoft.com/office/officeart/2009/3/layout/DescendingProcess"/>
    <dgm:cxn modelId="{B34044F8-B8DA-4457-9FE7-8180024780D5}" type="presParOf" srcId="{0FAC9977-467B-4932-BB68-58DCD62016D9}" destId="{C8864192-6108-42A4-A18D-4ED49A1D8DC6}" srcOrd="4" destOrd="0" presId="urn:microsoft.com/office/officeart/2009/3/layout/DescendingProcess"/>
    <dgm:cxn modelId="{98EC82B7-3710-4865-AA60-EB54D07D59CB}" type="presParOf" srcId="{0FAC9977-467B-4932-BB68-58DCD62016D9}" destId="{0717B7F3-C647-4BFB-A892-1A9BD1D5CEDC}" srcOrd="5" destOrd="0" presId="urn:microsoft.com/office/officeart/2009/3/layout/DescendingProcess"/>
    <dgm:cxn modelId="{E61D9A94-5537-425C-946A-01A5694926FF}" type="presParOf" srcId="{0717B7F3-C647-4BFB-A892-1A9BD1D5CEDC}" destId="{DF1303BD-BF9B-4BF6-A39E-281832C0AA8A}" srcOrd="0" destOrd="0" presId="urn:microsoft.com/office/officeart/2009/3/layout/DescendingProcess"/>
    <dgm:cxn modelId="{CBE7372B-A115-4CCC-805C-F94F299158C0}" type="presParOf" srcId="{0FAC9977-467B-4932-BB68-58DCD62016D9}" destId="{F072BF4B-18AC-439E-BD2A-BEB8071E2D45}" srcOrd="6" destOrd="0" presId="urn:microsoft.com/office/officeart/2009/3/layout/DescendingProcess"/>
    <dgm:cxn modelId="{FDFD28AF-09F4-4111-8F8D-ACB6847AEF97}" type="presParOf" srcId="{0FAC9977-467B-4932-BB68-58DCD62016D9}" destId="{0E1467F1-D548-46E9-9FD8-D0F994D94074}" srcOrd="7" destOrd="0" presId="urn:microsoft.com/office/officeart/2009/3/layout/DescendingProcess"/>
    <dgm:cxn modelId="{0AF5F6C9-C138-4459-9D21-EA8722402A4F}" type="presParOf" srcId="{0E1467F1-D548-46E9-9FD8-D0F994D94074}" destId="{F5A7EF03-3AB6-421D-8AB1-92D04AE65374}" srcOrd="0" destOrd="0" presId="urn:microsoft.com/office/officeart/2009/3/layout/DescendingProcess"/>
    <dgm:cxn modelId="{698CE436-E33F-48AB-885F-BAC68240B468}" type="presParOf" srcId="{0FAC9977-467B-4932-BB68-58DCD62016D9}" destId="{00E29FA0-C276-4BF9-BEFB-258572C257DC}"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4ED104-DA83-49AB-9620-CBB7D7DFCD27}" type="doc">
      <dgm:prSet loTypeId="urn:microsoft.com/office/officeart/2005/8/layout/arrow2" loCatId="process" qsTypeId="urn:microsoft.com/office/officeart/2005/8/quickstyle/simple1" qsCatId="simple" csTypeId="urn:microsoft.com/office/officeart/2005/8/colors/accent1_2" csCatId="accent1" phldr="1"/>
      <dgm:spPr/>
    </dgm:pt>
    <dgm:pt modelId="{3F5C74CA-5706-4D9A-9130-6D459D7A06E3}">
      <dgm:prSet phldrT="[Texte]"/>
      <dgm:spPr/>
      <dgm:t>
        <a:bodyPr/>
        <a:lstStyle/>
        <a:p>
          <a:r>
            <a:rPr lang="fr-FR" b="1" dirty="0"/>
            <a:t>Fuite en avant</a:t>
          </a:r>
        </a:p>
      </dgm:t>
    </dgm:pt>
    <dgm:pt modelId="{71B01AF2-9091-491C-A36B-E902DA060B7A}" type="parTrans" cxnId="{31F6DF65-726E-4919-9B0E-AEC40A3126A5}">
      <dgm:prSet/>
      <dgm:spPr/>
      <dgm:t>
        <a:bodyPr/>
        <a:lstStyle/>
        <a:p>
          <a:endParaRPr lang="fr-FR"/>
        </a:p>
      </dgm:t>
    </dgm:pt>
    <dgm:pt modelId="{9FAB37D2-318F-45FA-AFA0-7E586728A3C1}" type="sibTrans" cxnId="{31F6DF65-726E-4919-9B0E-AEC40A3126A5}">
      <dgm:prSet/>
      <dgm:spPr/>
      <dgm:t>
        <a:bodyPr/>
        <a:lstStyle/>
        <a:p>
          <a:endParaRPr lang="fr-FR"/>
        </a:p>
      </dgm:t>
    </dgm:pt>
    <dgm:pt modelId="{975B6B77-7007-4449-8FB2-2B8C8ED5F9FC}">
      <dgm:prSet phldrT="[Texte]"/>
      <dgm:spPr/>
      <dgm:t>
        <a:bodyPr/>
        <a:lstStyle/>
        <a:p>
          <a:endParaRPr lang="fr-FR" dirty="0"/>
        </a:p>
        <a:p>
          <a:r>
            <a:rPr lang="fr-FR" b="1" dirty="0"/>
            <a:t>exclusion</a:t>
          </a:r>
        </a:p>
      </dgm:t>
    </dgm:pt>
    <dgm:pt modelId="{6455B55F-D99F-4454-93C4-324E0A1C53B1}" type="parTrans" cxnId="{3B82DBB4-0A38-4D4E-8274-BA94B90AAAD0}">
      <dgm:prSet/>
      <dgm:spPr/>
      <dgm:t>
        <a:bodyPr/>
        <a:lstStyle/>
        <a:p>
          <a:endParaRPr lang="fr-FR"/>
        </a:p>
      </dgm:t>
    </dgm:pt>
    <dgm:pt modelId="{7FBB4E64-FC9C-4425-9B5E-7C38DC09275F}" type="sibTrans" cxnId="{3B82DBB4-0A38-4D4E-8274-BA94B90AAAD0}">
      <dgm:prSet/>
      <dgm:spPr/>
      <dgm:t>
        <a:bodyPr/>
        <a:lstStyle/>
        <a:p>
          <a:endParaRPr lang="fr-FR"/>
        </a:p>
      </dgm:t>
    </dgm:pt>
    <dgm:pt modelId="{36B82ADA-FF99-4DD4-BFBA-A79EDD367451}">
      <dgm:prSet phldrT="[Texte]"/>
      <dgm:spPr/>
      <dgm:t>
        <a:bodyPr/>
        <a:lstStyle/>
        <a:p>
          <a:endParaRPr lang="fr-FR" dirty="0"/>
        </a:p>
        <a:p>
          <a:endParaRPr lang="fr-FR" dirty="0"/>
        </a:p>
        <a:p>
          <a:r>
            <a:rPr lang="fr-FR" b="1" dirty="0"/>
            <a:t>spéculation</a:t>
          </a:r>
        </a:p>
      </dgm:t>
    </dgm:pt>
    <dgm:pt modelId="{D2D8E048-E5D1-4ED5-B0BB-4E2B61D1197E}" type="parTrans" cxnId="{56B3E69F-994A-4EC5-8EF2-6920BD4F1FED}">
      <dgm:prSet/>
      <dgm:spPr/>
      <dgm:t>
        <a:bodyPr/>
        <a:lstStyle/>
        <a:p>
          <a:endParaRPr lang="fr-FR"/>
        </a:p>
      </dgm:t>
    </dgm:pt>
    <dgm:pt modelId="{347B14BF-28E4-45EA-9885-BE88239B2E09}" type="sibTrans" cxnId="{56B3E69F-994A-4EC5-8EF2-6920BD4F1FED}">
      <dgm:prSet/>
      <dgm:spPr/>
      <dgm:t>
        <a:bodyPr/>
        <a:lstStyle/>
        <a:p>
          <a:endParaRPr lang="fr-FR"/>
        </a:p>
      </dgm:t>
    </dgm:pt>
    <dgm:pt modelId="{136167DF-8D7B-454C-A8C3-74810D9D4090}" type="pres">
      <dgm:prSet presAssocID="{AD4ED104-DA83-49AB-9620-CBB7D7DFCD27}" presName="arrowDiagram" presStyleCnt="0">
        <dgm:presLayoutVars>
          <dgm:chMax val="5"/>
          <dgm:dir/>
          <dgm:resizeHandles val="exact"/>
        </dgm:presLayoutVars>
      </dgm:prSet>
      <dgm:spPr/>
    </dgm:pt>
    <dgm:pt modelId="{EBE21E34-DFE9-4758-9A9A-A48E748B75F3}" type="pres">
      <dgm:prSet presAssocID="{AD4ED104-DA83-49AB-9620-CBB7D7DFCD27}" presName="arrow" presStyleLbl="bgShp" presStyleIdx="0" presStyleCnt="1" custLinFactNeighborX="-310" custLinFactNeighborY="-248"/>
      <dgm:spPr/>
    </dgm:pt>
    <dgm:pt modelId="{0E37A3FA-AA8B-47F4-8B37-65AEA6C8FFBE}" type="pres">
      <dgm:prSet presAssocID="{AD4ED104-DA83-49AB-9620-CBB7D7DFCD27}" presName="arrowDiagram3" presStyleCnt="0"/>
      <dgm:spPr/>
    </dgm:pt>
    <dgm:pt modelId="{2EC37EED-C210-4085-86B6-23E692495797}" type="pres">
      <dgm:prSet presAssocID="{3F5C74CA-5706-4D9A-9130-6D459D7A06E3}" presName="bullet3a" presStyleLbl="node1" presStyleIdx="0" presStyleCnt="3" custLinFactNeighborX="-66870" custLinFactNeighborY="98339"/>
      <dgm:spPr/>
    </dgm:pt>
    <dgm:pt modelId="{6EC013EC-8D8A-4A3C-AA0E-B6268BC6E13C}" type="pres">
      <dgm:prSet presAssocID="{3F5C74CA-5706-4D9A-9130-6D459D7A06E3}" presName="textBox3a" presStyleLbl="revTx" presStyleIdx="0" presStyleCnt="3" custLinFactY="-10314" custLinFactNeighborX="-22055" custLinFactNeighborY="-100000">
        <dgm:presLayoutVars>
          <dgm:bulletEnabled val="1"/>
        </dgm:presLayoutVars>
      </dgm:prSet>
      <dgm:spPr/>
    </dgm:pt>
    <dgm:pt modelId="{104C5B49-DF05-4437-BB52-D72029FF3BE5}" type="pres">
      <dgm:prSet presAssocID="{975B6B77-7007-4449-8FB2-2B8C8ED5F9FC}" presName="bullet3b" presStyleLbl="node1" presStyleIdx="1" presStyleCnt="3"/>
      <dgm:spPr/>
    </dgm:pt>
    <dgm:pt modelId="{FEDAE91E-7324-4D11-A65A-BB0D61F2378B}" type="pres">
      <dgm:prSet presAssocID="{975B6B77-7007-4449-8FB2-2B8C8ED5F9FC}" presName="textBox3b" presStyleLbl="revTx" presStyleIdx="1" presStyleCnt="3" custLinFactNeighborX="-8601" custLinFactNeighborY="-5147">
        <dgm:presLayoutVars>
          <dgm:bulletEnabled val="1"/>
        </dgm:presLayoutVars>
      </dgm:prSet>
      <dgm:spPr/>
    </dgm:pt>
    <dgm:pt modelId="{D143631C-5DE6-4564-BC9D-291F3A11B1DA}" type="pres">
      <dgm:prSet presAssocID="{36B82ADA-FF99-4DD4-BFBA-A79EDD367451}" presName="bullet3c" presStyleLbl="node1" presStyleIdx="2" presStyleCnt="3"/>
      <dgm:spPr/>
    </dgm:pt>
    <dgm:pt modelId="{5DE1E813-599A-4AC2-B90E-E26FBE31D67B}" type="pres">
      <dgm:prSet presAssocID="{36B82ADA-FF99-4DD4-BFBA-A79EDD367451}" presName="textBox3c" presStyleLbl="revTx" presStyleIdx="2" presStyleCnt="3" custScaleX="98351" custScaleY="106312" custLinFactNeighborX="-17271" custLinFactNeighborY="-10067">
        <dgm:presLayoutVars>
          <dgm:bulletEnabled val="1"/>
        </dgm:presLayoutVars>
      </dgm:prSet>
      <dgm:spPr/>
    </dgm:pt>
  </dgm:ptLst>
  <dgm:cxnLst>
    <dgm:cxn modelId="{E9931C0E-7669-4A88-A663-D4D0940C1EED}" type="presOf" srcId="{975B6B77-7007-4449-8FB2-2B8C8ED5F9FC}" destId="{FEDAE91E-7324-4D11-A65A-BB0D61F2378B}" srcOrd="0" destOrd="0" presId="urn:microsoft.com/office/officeart/2005/8/layout/arrow2"/>
    <dgm:cxn modelId="{EAD2245E-8CBB-430C-8310-E3F3FC6230DF}" type="presOf" srcId="{36B82ADA-FF99-4DD4-BFBA-A79EDD367451}" destId="{5DE1E813-599A-4AC2-B90E-E26FBE31D67B}" srcOrd="0" destOrd="0" presId="urn:microsoft.com/office/officeart/2005/8/layout/arrow2"/>
    <dgm:cxn modelId="{31F6DF65-726E-4919-9B0E-AEC40A3126A5}" srcId="{AD4ED104-DA83-49AB-9620-CBB7D7DFCD27}" destId="{3F5C74CA-5706-4D9A-9130-6D459D7A06E3}" srcOrd="0" destOrd="0" parTransId="{71B01AF2-9091-491C-A36B-E902DA060B7A}" sibTransId="{9FAB37D2-318F-45FA-AFA0-7E586728A3C1}"/>
    <dgm:cxn modelId="{F5D99A99-25C2-41EA-AA58-07BA846CF6D8}" type="presOf" srcId="{AD4ED104-DA83-49AB-9620-CBB7D7DFCD27}" destId="{136167DF-8D7B-454C-A8C3-74810D9D4090}" srcOrd="0" destOrd="0" presId="urn:microsoft.com/office/officeart/2005/8/layout/arrow2"/>
    <dgm:cxn modelId="{56B3E69F-994A-4EC5-8EF2-6920BD4F1FED}" srcId="{AD4ED104-DA83-49AB-9620-CBB7D7DFCD27}" destId="{36B82ADA-FF99-4DD4-BFBA-A79EDD367451}" srcOrd="2" destOrd="0" parTransId="{D2D8E048-E5D1-4ED5-B0BB-4E2B61D1197E}" sibTransId="{347B14BF-28E4-45EA-9885-BE88239B2E09}"/>
    <dgm:cxn modelId="{3B82DBB4-0A38-4D4E-8274-BA94B90AAAD0}" srcId="{AD4ED104-DA83-49AB-9620-CBB7D7DFCD27}" destId="{975B6B77-7007-4449-8FB2-2B8C8ED5F9FC}" srcOrd="1" destOrd="0" parTransId="{6455B55F-D99F-4454-93C4-324E0A1C53B1}" sibTransId="{7FBB4E64-FC9C-4425-9B5E-7C38DC09275F}"/>
    <dgm:cxn modelId="{521CE0F5-5E51-4F16-9D95-D51988BD8625}" type="presOf" srcId="{3F5C74CA-5706-4D9A-9130-6D459D7A06E3}" destId="{6EC013EC-8D8A-4A3C-AA0E-B6268BC6E13C}" srcOrd="0" destOrd="0" presId="urn:microsoft.com/office/officeart/2005/8/layout/arrow2"/>
    <dgm:cxn modelId="{4DAD0207-D5C0-47C1-B6AB-8FB7D96ADE4E}" type="presParOf" srcId="{136167DF-8D7B-454C-A8C3-74810D9D4090}" destId="{EBE21E34-DFE9-4758-9A9A-A48E748B75F3}" srcOrd="0" destOrd="0" presId="urn:microsoft.com/office/officeart/2005/8/layout/arrow2"/>
    <dgm:cxn modelId="{AB0AC6C3-B31F-4FD3-9A80-F3E5EF60D554}" type="presParOf" srcId="{136167DF-8D7B-454C-A8C3-74810D9D4090}" destId="{0E37A3FA-AA8B-47F4-8B37-65AEA6C8FFBE}" srcOrd="1" destOrd="0" presId="urn:microsoft.com/office/officeart/2005/8/layout/arrow2"/>
    <dgm:cxn modelId="{17BECA47-357B-4269-A0B5-4698A215152F}" type="presParOf" srcId="{0E37A3FA-AA8B-47F4-8B37-65AEA6C8FFBE}" destId="{2EC37EED-C210-4085-86B6-23E692495797}" srcOrd="0" destOrd="0" presId="urn:microsoft.com/office/officeart/2005/8/layout/arrow2"/>
    <dgm:cxn modelId="{DFB62D9E-EDAC-42AA-B1FE-73A4B1FDFA8E}" type="presParOf" srcId="{0E37A3FA-AA8B-47F4-8B37-65AEA6C8FFBE}" destId="{6EC013EC-8D8A-4A3C-AA0E-B6268BC6E13C}" srcOrd="1" destOrd="0" presId="urn:microsoft.com/office/officeart/2005/8/layout/arrow2"/>
    <dgm:cxn modelId="{EECDC26C-FA45-44D0-85EF-E222693C0BC2}" type="presParOf" srcId="{0E37A3FA-AA8B-47F4-8B37-65AEA6C8FFBE}" destId="{104C5B49-DF05-4437-BB52-D72029FF3BE5}" srcOrd="2" destOrd="0" presId="urn:microsoft.com/office/officeart/2005/8/layout/arrow2"/>
    <dgm:cxn modelId="{20354D9B-43B8-4084-B9D7-E01EDD7622F6}" type="presParOf" srcId="{0E37A3FA-AA8B-47F4-8B37-65AEA6C8FFBE}" destId="{FEDAE91E-7324-4D11-A65A-BB0D61F2378B}" srcOrd="3" destOrd="0" presId="urn:microsoft.com/office/officeart/2005/8/layout/arrow2"/>
    <dgm:cxn modelId="{DB009FE0-FBD8-405C-8BDC-687ACBEA3FFB}" type="presParOf" srcId="{0E37A3FA-AA8B-47F4-8B37-65AEA6C8FFBE}" destId="{D143631C-5DE6-4564-BC9D-291F3A11B1DA}" srcOrd="4" destOrd="0" presId="urn:microsoft.com/office/officeart/2005/8/layout/arrow2"/>
    <dgm:cxn modelId="{399B6D0D-4EA8-4E15-B400-76946D4CA49C}" type="presParOf" srcId="{0E37A3FA-AA8B-47F4-8B37-65AEA6C8FFBE}" destId="{5DE1E813-599A-4AC2-B90E-E26FBE31D67B}"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03F3D2-8DBB-4669-B2AD-D02524A4A79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FR"/>
        </a:p>
      </dgm:t>
    </dgm:pt>
    <dgm:pt modelId="{247571DB-7EA8-4790-B183-FC6B0397687F}">
      <dgm:prSet phldrT="[Texte]"/>
      <dgm:spPr/>
      <dgm:t>
        <a:bodyPr/>
        <a:lstStyle/>
        <a:p>
          <a:r>
            <a:rPr lang="fr-FR" dirty="0"/>
            <a:t>Disposer d’une régulation permettant des  contrats de long terme fondés sur une base économique  </a:t>
          </a:r>
        </a:p>
      </dgm:t>
    </dgm:pt>
    <dgm:pt modelId="{EB3625DB-A1D3-41B8-A5B3-7803F7EA2850}" type="parTrans" cxnId="{F515AAD8-18D8-4270-B85C-B20FE476D0DD}">
      <dgm:prSet/>
      <dgm:spPr/>
      <dgm:t>
        <a:bodyPr/>
        <a:lstStyle/>
        <a:p>
          <a:endParaRPr lang="fr-FR"/>
        </a:p>
      </dgm:t>
    </dgm:pt>
    <dgm:pt modelId="{5E0F5AAF-3244-4B84-B3D1-0144A09FB175}" type="sibTrans" cxnId="{F515AAD8-18D8-4270-B85C-B20FE476D0DD}">
      <dgm:prSet/>
      <dgm:spPr/>
      <dgm:t>
        <a:bodyPr/>
        <a:lstStyle/>
        <a:p>
          <a:endParaRPr lang="fr-FR"/>
        </a:p>
      </dgm:t>
    </dgm:pt>
    <dgm:pt modelId="{163E618A-BF70-414D-B867-B1BD4523D953}">
      <dgm:prSet phldrT="[Texte]"/>
      <dgm:spPr/>
      <dgm:t>
        <a:bodyPr/>
        <a:lstStyle/>
        <a:p>
          <a:r>
            <a:rPr lang="fr-FR" dirty="0"/>
            <a:t>Maitriser  la  demande efficacité, décarbonation , Accès  de l’électricité au plus grand nombre</a:t>
          </a:r>
        </a:p>
      </dgm:t>
    </dgm:pt>
    <dgm:pt modelId="{09B4787C-6C98-484B-BA3A-22533003E910}" type="parTrans" cxnId="{07FC83FC-86FD-423A-9775-36FE10FCEAEF}">
      <dgm:prSet/>
      <dgm:spPr/>
      <dgm:t>
        <a:bodyPr/>
        <a:lstStyle/>
        <a:p>
          <a:endParaRPr lang="fr-FR"/>
        </a:p>
      </dgm:t>
    </dgm:pt>
    <dgm:pt modelId="{5EA2A809-CA0A-4E3C-8B8A-218EF66394B2}" type="sibTrans" cxnId="{07FC83FC-86FD-423A-9775-36FE10FCEAEF}">
      <dgm:prSet/>
      <dgm:spPr/>
      <dgm:t>
        <a:bodyPr/>
        <a:lstStyle/>
        <a:p>
          <a:endParaRPr lang="fr-FR"/>
        </a:p>
      </dgm:t>
    </dgm:pt>
    <dgm:pt modelId="{32311E29-24FF-4BB2-AB19-ADB9EC2FF572}">
      <dgm:prSet phldrT="[Texte]"/>
      <dgm:spPr/>
      <dgm:t>
        <a:bodyPr/>
        <a:lstStyle/>
        <a:p>
          <a:r>
            <a:rPr lang="fr-FR" dirty="0"/>
            <a:t>Réinterroger l’utilité de l’ intermittent  massif en préservant le renouvelable local</a:t>
          </a:r>
        </a:p>
      </dgm:t>
    </dgm:pt>
    <dgm:pt modelId="{BC180B20-9134-4066-A4D3-8CE56B6E8BC7}" type="parTrans" cxnId="{1A814742-D7F6-4FE0-9CBD-1FF0A7120298}">
      <dgm:prSet/>
      <dgm:spPr/>
      <dgm:t>
        <a:bodyPr/>
        <a:lstStyle/>
        <a:p>
          <a:endParaRPr lang="fr-FR"/>
        </a:p>
      </dgm:t>
    </dgm:pt>
    <dgm:pt modelId="{2AFE985B-76D1-48B5-B3CD-BE9BCAAD7373}" type="sibTrans" cxnId="{1A814742-D7F6-4FE0-9CBD-1FF0A7120298}">
      <dgm:prSet/>
      <dgm:spPr/>
      <dgm:t>
        <a:bodyPr/>
        <a:lstStyle/>
        <a:p>
          <a:endParaRPr lang="fr-FR"/>
        </a:p>
      </dgm:t>
    </dgm:pt>
    <dgm:pt modelId="{BDB80116-9449-4619-9DF9-ABBAADD74543}">
      <dgm:prSet phldrT="[Texte]"/>
      <dgm:spPr/>
      <dgm:t>
        <a:bodyPr/>
        <a:lstStyle/>
        <a:p>
          <a:r>
            <a:rPr lang="fr-FR" dirty="0"/>
            <a:t>Innover en intégrant conjointement les volets technologiques, environnementaux, humains et  sociétaux </a:t>
          </a:r>
        </a:p>
        <a:p>
          <a:r>
            <a:rPr lang="fr-FR" dirty="0"/>
            <a:t> </a:t>
          </a:r>
        </a:p>
      </dgm:t>
    </dgm:pt>
    <dgm:pt modelId="{A9B2BF35-4272-4C95-A082-E18A93013AC4}" type="parTrans" cxnId="{0110A53F-2663-4C82-9F25-25D383FD394A}">
      <dgm:prSet/>
      <dgm:spPr/>
      <dgm:t>
        <a:bodyPr/>
        <a:lstStyle/>
        <a:p>
          <a:endParaRPr lang="fr-FR"/>
        </a:p>
      </dgm:t>
    </dgm:pt>
    <dgm:pt modelId="{ADDC9594-AD59-4A72-A86D-449265519902}" type="sibTrans" cxnId="{0110A53F-2663-4C82-9F25-25D383FD394A}">
      <dgm:prSet/>
      <dgm:spPr/>
      <dgm:t>
        <a:bodyPr/>
        <a:lstStyle/>
        <a:p>
          <a:endParaRPr lang="fr-FR"/>
        </a:p>
      </dgm:t>
    </dgm:pt>
    <dgm:pt modelId="{A990AB9E-4059-4C9E-BF90-0EBA3212D249}">
      <dgm:prSet phldrT="[Texte]"/>
      <dgm:spPr/>
      <dgm:t>
        <a:bodyPr/>
        <a:lstStyle/>
        <a:p>
          <a:r>
            <a:rPr lang="fr-FR" dirty="0"/>
            <a:t>Consolider la performance du pilotable décarboné </a:t>
          </a:r>
        </a:p>
        <a:p>
          <a:r>
            <a:rPr lang="fr-FR" dirty="0"/>
            <a:t>priorité 1 sûreté nucléaire</a:t>
          </a:r>
        </a:p>
      </dgm:t>
    </dgm:pt>
    <dgm:pt modelId="{ABFAF366-CAE1-4C91-B64C-20F98017EA95}" type="parTrans" cxnId="{0F91EEB2-F772-43A7-AB68-BF8899960A0F}">
      <dgm:prSet/>
      <dgm:spPr/>
      <dgm:t>
        <a:bodyPr/>
        <a:lstStyle/>
        <a:p>
          <a:endParaRPr lang="fr-FR"/>
        </a:p>
      </dgm:t>
    </dgm:pt>
    <dgm:pt modelId="{F54DFC0B-DFC2-4C61-B6AD-7E72F27B786A}" type="sibTrans" cxnId="{0F91EEB2-F772-43A7-AB68-BF8899960A0F}">
      <dgm:prSet/>
      <dgm:spPr/>
      <dgm:t>
        <a:bodyPr/>
        <a:lstStyle/>
        <a:p>
          <a:endParaRPr lang="fr-FR"/>
        </a:p>
      </dgm:t>
    </dgm:pt>
    <dgm:pt modelId="{E1095557-D43B-4D1E-B859-AECD2BFDA2D9}" type="pres">
      <dgm:prSet presAssocID="{0A03F3D2-8DBB-4669-B2AD-D02524A4A795}" presName="diagram" presStyleCnt="0">
        <dgm:presLayoutVars>
          <dgm:dir/>
          <dgm:resizeHandles val="exact"/>
        </dgm:presLayoutVars>
      </dgm:prSet>
      <dgm:spPr/>
    </dgm:pt>
    <dgm:pt modelId="{ABD23844-002F-4650-B4BF-9D7B40D39404}" type="pres">
      <dgm:prSet presAssocID="{247571DB-7EA8-4790-B183-FC6B0397687F}" presName="node" presStyleLbl="node1" presStyleIdx="0" presStyleCnt="5" custLinFactY="22872" custLinFactNeighborX="0" custLinFactNeighborY="100000">
        <dgm:presLayoutVars>
          <dgm:bulletEnabled val="1"/>
        </dgm:presLayoutVars>
      </dgm:prSet>
      <dgm:spPr/>
    </dgm:pt>
    <dgm:pt modelId="{6AA8B4E9-61D6-4911-875D-523D4B5EFF45}" type="pres">
      <dgm:prSet presAssocID="{5E0F5AAF-3244-4B84-B3D1-0144A09FB175}" presName="sibTrans" presStyleCnt="0"/>
      <dgm:spPr/>
    </dgm:pt>
    <dgm:pt modelId="{22BCACC4-D262-4F61-9E8E-F46C99E01EB5}" type="pres">
      <dgm:prSet presAssocID="{163E618A-BF70-414D-B867-B1BD4523D953}" presName="node" presStyleLbl="node1" presStyleIdx="1" presStyleCnt="5" custLinFactX="-10000" custLinFactNeighborX="-100000" custLinFactNeighborY="-2109">
        <dgm:presLayoutVars>
          <dgm:bulletEnabled val="1"/>
        </dgm:presLayoutVars>
      </dgm:prSet>
      <dgm:spPr/>
    </dgm:pt>
    <dgm:pt modelId="{3AE080F1-B66D-4109-A312-724B23FED97A}" type="pres">
      <dgm:prSet presAssocID="{5EA2A809-CA0A-4E3C-8B8A-218EF66394B2}" presName="sibTrans" presStyleCnt="0"/>
      <dgm:spPr/>
    </dgm:pt>
    <dgm:pt modelId="{99C5BFCB-9136-4913-9425-A0F39464BA15}" type="pres">
      <dgm:prSet presAssocID="{32311E29-24FF-4BB2-AB19-ADB9EC2FF572}" presName="node" presStyleLbl="node1" presStyleIdx="2" presStyleCnt="5" custLinFactY="16785" custLinFactNeighborX="0" custLinFactNeighborY="100000">
        <dgm:presLayoutVars>
          <dgm:bulletEnabled val="1"/>
        </dgm:presLayoutVars>
      </dgm:prSet>
      <dgm:spPr/>
    </dgm:pt>
    <dgm:pt modelId="{D3BC4CFC-1F5B-4F69-A867-FAF2B788F276}" type="pres">
      <dgm:prSet presAssocID="{2AFE985B-76D1-48B5-B3CD-BE9BCAAD7373}" presName="sibTrans" presStyleCnt="0"/>
      <dgm:spPr/>
    </dgm:pt>
    <dgm:pt modelId="{1F6DF2B2-0EFF-4E74-9DF3-CC69075FDB85}" type="pres">
      <dgm:prSet presAssocID="{BDB80116-9449-4619-9DF9-ABBAADD74543}" presName="node" presStyleLbl="node1" presStyleIdx="3" presStyleCnt="5" custLinFactNeighborX="55000" custLinFactNeighborY="-57206">
        <dgm:presLayoutVars>
          <dgm:bulletEnabled val="1"/>
        </dgm:presLayoutVars>
      </dgm:prSet>
      <dgm:spPr/>
    </dgm:pt>
    <dgm:pt modelId="{1B959251-1737-482A-B7B1-C87C5B2E62E0}" type="pres">
      <dgm:prSet presAssocID="{ADDC9594-AD59-4A72-A86D-449265519902}" presName="sibTrans" presStyleCnt="0"/>
      <dgm:spPr/>
    </dgm:pt>
    <dgm:pt modelId="{6EBCA241-701A-487A-B2ED-4F348083ED5E}" type="pres">
      <dgm:prSet presAssocID="{A990AB9E-4059-4C9E-BF90-0EBA3212D249}" presName="node" presStyleLbl="node1" presStyleIdx="4" presStyleCnt="5" custLinFactY="-15474" custLinFactNeighborX="55000" custLinFactNeighborY="-100000">
        <dgm:presLayoutVars>
          <dgm:bulletEnabled val="1"/>
        </dgm:presLayoutVars>
      </dgm:prSet>
      <dgm:spPr/>
    </dgm:pt>
  </dgm:ptLst>
  <dgm:cxnLst>
    <dgm:cxn modelId="{0110A53F-2663-4C82-9F25-25D383FD394A}" srcId="{0A03F3D2-8DBB-4669-B2AD-D02524A4A795}" destId="{BDB80116-9449-4619-9DF9-ABBAADD74543}" srcOrd="3" destOrd="0" parTransId="{A9B2BF35-4272-4C95-A082-E18A93013AC4}" sibTransId="{ADDC9594-AD59-4A72-A86D-449265519902}"/>
    <dgm:cxn modelId="{1A814742-D7F6-4FE0-9CBD-1FF0A7120298}" srcId="{0A03F3D2-8DBB-4669-B2AD-D02524A4A795}" destId="{32311E29-24FF-4BB2-AB19-ADB9EC2FF572}" srcOrd="2" destOrd="0" parTransId="{BC180B20-9134-4066-A4D3-8CE56B6E8BC7}" sibTransId="{2AFE985B-76D1-48B5-B3CD-BE9BCAAD7373}"/>
    <dgm:cxn modelId="{920FA06A-7414-40C8-8C09-E002FB06C13F}" type="presOf" srcId="{0A03F3D2-8DBB-4669-B2AD-D02524A4A795}" destId="{E1095557-D43B-4D1E-B859-AECD2BFDA2D9}" srcOrd="0" destOrd="0" presId="urn:microsoft.com/office/officeart/2005/8/layout/default"/>
    <dgm:cxn modelId="{8B9D846D-FAD3-4683-88C9-651BFC0B9123}" type="presOf" srcId="{247571DB-7EA8-4790-B183-FC6B0397687F}" destId="{ABD23844-002F-4650-B4BF-9D7B40D39404}" srcOrd="0" destOrd="0" presId="urn:microsoft.com/office/officeart/2005/8/layout/default"/>
    <dgm:cxn modelId="{00BE8DA6-1815-41D1-B6A1-5811AF883EE8}" type="presOf" srcId="{32311E29-24FF-4BB2-AB19-ADB9EC2FF572}" destId="{99C5BFCB-9136-4913-9425-A0F39464BA15}" srcOrd="0" destOrd="0" presId="urn:microsoft.com/office/officeart/2005/8/layout/default"/>
    <dgm:cxn modelId="{0F91EEB2-F772-43A7-AB68-BF8899960A0F}" srcId="{0A03F3D2-8DBB-4669-B2AD-D02524A4A795}" destId="{A990AB9E-4059-4C9E-BF90-0EBA3212D249}" srcOrd="4" destOrd="0" parTransId="{ABFAF366-CAE1-4C91-B64C-20F98017EA95}" sibTransId="{F54DFC0B-DFC2-4C61-B6AD-7E72F27B786A}"/>
    <dgm:cxn modelId="{F515AAD8-18D8-4270-B85C-B20FE476D0DD}" srcId="{0A03F3D2-8DBB-4669-B2AD-D02524A4A795}" destId="{247571DB-7EA8-4790-B183-FC6B0397687F}" srcOrd="0" destOrd="0" parTransId="{EB3625DB-A1D3-41B8-A5B3-7803F7EA2850}" sibTransId="{5E0F5AAF-3244-4B84-B3D1-0144A09FB175}"/>
    <dgm:cxn modelId="{14E98CE9-65E0-4CB2-8966-1C0EB65EFB8F}" type="presOf" srcId="{A990AB9E-4059-4C9E-BF90-0EBA3212D249}" destId="{6EBCA241-701A-487A-B2ED-4F348083ED5E}" srcOrd="0" destOrd="0" presId="urn:microsoft.com/office/officeart/2005/8/layout/default"/>
    <dgm:cxn modelId="{152C71F2-6FE1-43A5-B749-346015C5136D}" type="presOf" srcId="{163E618A-BF70-414D-B867-B1BD4523D953}" destId="{22BCACC4-D262-4F61-9E8E-F46C99E01EB5}" srcOrd="0" destOrd="0" presId="urn:microsoft.com/office/officeart/2005/8/layout/default"/>
    <dgm:cxn modelId="{07FC83FC-86FD-423A-9775-36FE10FCEAEF}" srcId="{0A03F3D2-8DBB-4669-B2AD-D02524A4A795}" destId="{163E618A-BF70-414D-B867-B1BD4523D953}" srcOrd="1" destOrd="0" parTransId="{09B4787C-6C98-484B-BA3A-22533003E910}" sibTransId="{5EA2A809-CA0A-4E3C-8B8A-218EF66394B2}"/>
    <dgm:cxn modelId="{B5F286FF-D498-4C37-A9D6-DCAA47A87DA3}" type="presOf" srcId="{BDB80116-9449-4619-9DF9-ABBAADD74543}" destId="{1F6DF2B2-0EFF-4E74-9DF3-CC69075FDB85}" srcOrd="0" destOrd="0" presId="urn:microsoft.com/office/officeart/2005/8/layout/default"/>
    <dgm:cxn modelId="{B378A909-BEEF-41EC-B737-43B069714E92}" type="presParOf" srcId="{E1095557-D43B-4D1E-B859-AECD2BFDA2D9}" destId="{ABD23844-002F-4650-B4BF-9D7B40D39404}" srcOrd="0" destOrd="0" presId="urn:microsoft.com/office/officeart/2005/8/layout/default"/>
    <dgm:cxn modelId="{A2DF28CD-9E12-4418-B614-F610EF212C42}" type="presParOf" srcId="{E1095557-D43B-4D1E-B859-AECD2BFDA2D9}" destId="{6AA8B4E9-61D6-4911-875D-523D4B5EFF45}" srcOrd="1" destOrd="0" presId="urn:microsoft.com/office/officeart/2005/8/layout/default"/>
    <dgm:cxn modelId="{5086EB18-7475-4454-96B3-F0A30AFC4519}" type="presParOf" srcId="{E1095557-D43B-4D1E-B859-AECD2BFDA2D9}" destId="{22BCACC4-D262-4F61-9E8E-F46C99E01EB5}" srcOrd="2" destOrd="0" presId="urn:microsoft.com/office/officeart/2005/8/layout/default"/>
    <dgm:cxn modelId="{D76990E6-67A0-4734-AE22-3768BE574B15}" type="presParOf" srcId="{E1095557-D43B-4D1E-B859-AECD2BFDA2D9}" destId="{3AE080F1-B66D-4109-A312-724B23FED97A}" srcOrd="3" destOrd="0" presId="urn:microsoft.com/office/officeart/2005/8/layout/default"/>
    <dgm:cxn modelId="{B2F893D4-166E-4DFE-958A-C63945EE13CB}" type="presParOf" srcId="{E1095557-D43B-4D1E-B859-AECD2BFDA2D9}" destId="{99C5BFCB-9136-4913-9425-A0F39464BA15}" srcOrd="4" destOrd="0" presId="urn:microsoft.com/office/officeart/2005/8/layout/default"/>
    <dgm:cxn modelId="{CA033BD3-98F7-446F-8107-77B8561DCABA}" type="presParOf" srcId="{E1095557-D43B-4D1E-B859-AECD2BFDA2D9}" destId="{D3BC4CFC-1F5B-4F69-A867-FAF2B788F276}" srcOrd="5" destOrd="0" presId="urn:microsoft.com/office/officeart/2005/8/layout/default"/>
    <dgm:cxn modelId="{D0AA0F69-3CDF-45E8-B529-C94E9559690D}" type="presParOf" srcId="{E1095557-D43B-4D1E-B859-AECD2BFDA2D9}" destId="{1F6DF2B2-0EFF-4E74-9DF3-CC69075FDB85}" srcOrd="6" destOrd="0" presId="urn:microsoft.com/office/officeart/2005/8/layout/default"/>
    <dgm:cxn modelId="{9AAD7433-96CD-47A6-9B77-CB9A17A55CF1}" type="presParOf" srcId="{E1095557-D43B-4D1E-B859-AECD2BFDA2D9}" destId="{1B959251-1737-482A-B7B1-C87C5B2E62E0}" srcOrd="7" destOrd="0" presId="urn:microsoft.com/office/officeart/2005/8/layout/default"/>
    <dgm:cxn modelId="{67FB405E-6DDC-4D06-B021-2B6BC5BA259F}" type="presParOf" srcId="{E1095557-D43B-4D1E-B859-AECD2BFDA2D9}" destId="{6EBCA241-701A-487A-B2ED-4F348083ED5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8C6A5-5440-4AE7-AA69-EAB9D065EF7D}">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Energie</a:t>
          </a:r>
        </a:p>
      </dsp:txBody>
      <dsp:txXfrm>
        <a:off x="1748064" y="2975"/>
        <a:ext cx="3342605" cy="2005563"/>
      </dsp:txXfrm>
    </dsp:sp>
    <dsp:sp modelId="{0D85AD47-5176-46B5-885A-2679975FFF46}">
      <dsp:nvSpPr>
        <dsp:cNvPr id="0" name=""/>
        <dsp:cNvSpPr/>
      </dsp:nvSpPr>
      <dsp:spPr>
        <a:xfrm>
          <a:off x="5424930"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Acheminement (Transport – Distribution)</a:t>
          </a:r>
        </a:p>
      </dsp:txBody>
      <dsp:txXfrm>
        <a:off x="5424930" y="2975"/>
        <a:ext cx="3342605" cy="2005563"/>
      </dsp:txXfrm>
    </dsp:sp>
    <dsp:sp modelId="{78F2CF1B-5B15-44F5-95D4-EEBE2844EC1D}">
      <dsp:nvSpPr>
        <dsp:cNvPr id="0" name=""/>
        <dsp:cNvSpPr/>
      </dsp:nvSpPr>
      <dsp:spPr>
        <a:xfrm>
          <a:off x="3586497"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dirty="0"/>
            <a:t>Taxes</a:t>
          </a:r>
        </a:p>
      </dsp:txBody>
      <dsp:txXfrm>
        <a:off x="3586497"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F876-3D34-4C62-8CA6-C701133C1367}">
      <dsp:nvSpPr>
        <dsp:cNvPr id="0" name=""/>
        <dsp:cNvSpPr/>
      </dsp:nvSpPr>
      <dsp:spPr>
        <a:xfrm>
          <a:off x="1776729" y="-56635"/>
          <a:ext cx="6962140" cy="435133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9C4EF-5D3E-4957-9F9C-0E576B082FF8}">
      <dsp:nvSpPr>
        <dsp:cNvPr id="0" name=""/>
        <dsp:cNvSpPr/>
      </dsp:nvSpPr>
      <dsp:spPr>
        <a:xfrm>
          <a:off x="2660921" y="2946658"/>
          <a:ext cx="181015" cy="1810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63C2D-0296-41DB-87C7-C294848A2C5B}">
      <dsp:nvSpPr>
        <dsp:cNvPr id="0" name=""/>
        <dsp:cNvSpPr/>
      </dsp:nvSpPr>
      <dsp:spPr>
        <a:xfrm>
          <a:off x="2826925" y="3093801"/>
          <a:ext cx="1622178" cy="125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16" tIns="0" rIns="0" bIns="0" numCol="1" spcCol="1270" anchor="t" anchorCtr="0">
          <a:noAutofit/>
        </a:bodyPr>
        <a:lstStyle/>
        <a:p>
          <a:pPr marL="0" lvl="0" indent="0" algn="l" defTabSz="889000">
            <a:lnSpc>
              <a:spcPct val="90000"/>
            </a:lnSpc>
            <a:spcBef>
              <a:spcPct val="0"/>
            </a:spcBef>
            <a:spcAft>
              <a:spcPct val="35000"/>
            </a:spcAft>
            <a:buNone/>
          </a:pPr>
          <a:r>
            <a:rPr lang="fr-FR" sz="2000" kern="1200" dirty="0"/>
            <a:t>ARENH Régulation Nucléaire Historique</a:t>
          </a:r>
        </a:p>
      </dsp:txBody>
      <dsp:txXfrm>
        <a:off x="2826925" y="3093801"/>
        <a:ext cx="1622178" cy="1257536"/>
      </dsp:txXfrm>
    </dsp:sp>
    <dsp:sp modelId="{6BFF1080-D48A-470F-A1F1-F5DB072E8A54}">
      <dsp:nvSpPr>
        <dsp:cNvPr id="0" name=""/>
        <dsp:cNvSpPr/>
      </dsp:nvSpPr>
      <dsp:spPr>
        <a:xfrm>
          <a:off x="4258732" y="1763964"/>
          <a:ext cx="327220" cy="327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B6EB79-D453-4094-A389-7F4AE08E443B}">
      <dsp:nvSpPr>
        <dsp:cNvPr id="0" name=""/>
        <dsp:cNvSpPr/>
      </dsp:nvSpPr>
      <dsp:spPr>
        <a:xfrm>
          <a:off x="4422343" y="1927574"/>
          <a:ext cx="1670913" cy="236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387" tIns="0" rIns="0" bIns="0" numCol="1" spcCol="1270" anchor="t" anchorCtr="0">
          <a:noAutofit/>
        </a:bodyPr>
        <a:lstStyle/>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r>
            <a:rPr lang="fr-FR" sz="2000" kern="1200" dirty="0"/>
            <a:t>Diminution Nucléaire Augmentation Gaz</a:t>
          </a:r>
        </a:p>
      </dsp:txBody>
      <dsp:txXfrm>
        <a:off x="4422343" y="1927574"/>
        <a:ext cx="1670913" cy="2367127"/>
      </dsp:txXfrm>
    </dsp:sp>
    <dsp:sp modelId="{BDA657C0-20F9-47C0-9D0C-404E0BE6D9B9}">
      <dsp:nvSpPr>
        <dsp:cNvPr id="0" name=""/>
        <dsp:cNvSpPr/>
      </dsp:nvSpPr>
      <dsp:spPr>
        <a:xfrm>
          <a:off x="6180283" y="1044253"/>
          <a:ext cx="452539" cy="4525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F1AFD-5EDB-4EC3-86C0-6DD2FA1F3C12}">
      <dsp:nvSpPr>
        <dsp:cNvPr id="0" name=""/>
        <dsp:cNvSpPr/>
      </dsp:nvSpPr>
      <dsp:spPr>
        <a:xfrm>
          <a:off x="6218408" y="1016778"/>
          <a:ext cx="1980099" cy="325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91" tIns="0" rIns="0" bIns="0" numCol="1" spcCol="1270" anchor="t" anchorCtr="0">
          <a:noAutofit/>
        </a:bodyPr>
        <a:lstStyle/>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endParaRPr lang="fr-FR" sz="2000" kern="1200" dirty="0"/>
        </a:p>
        <a:p>
          <a:pPr marL="0" lvl="0" indent="0" algn="l" defTabSz="889000">
            <a:lnSpc>
              <a:spcPct val="90000"/>
            </a:lnSpc>
            <a:spcBef>
              <a:spcPct val="0"/>
            </a:spcBef>
            <a:spcAft>
              <a:spcPct val="35000"/>
            </a:spcAft>
            <a:buNone/>
          </a:pPr>
          <a:r>
            <a:rPr lang="fr-FR" sz="2000" kern="1200" dirty="0"/>
            <a:t>Éolien Photovoltaïque</a:t>
          </a:r>
        </a:p>
      </dsp:txBody>
      <dsp:txXfrm>
        <a:off x="6218408" y="1016778"/>
        <a:ext cx="1980099" cy="3250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3B131-DDC6-485E-BDF7-7D2C438C2EC4}">
      <dsp:nvSpPr>
        <dsp:cNvPr id="0" name=""/>
        <dsp:cNvSpPr/>
      </dsp:nvSpPr>
      <dsp:spPr>
        <a:xfrm rot="4396374">
          <a:off x="611090" y="865882"/>
          <a:ext cx="3756332" cy="2619573"/>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0AFAE-1FA8-4CE5-BEBC-3B00B5C83CCF}">
      <dsp:nvSpPr>
        <dsp:cNvPr id="0" name=""/>
        <dsp:cNvSpPr/>
      </dsp:nvSpPr>
      <dsp:spPr>
        <a:xfrm>
          <a:off x="4523511" y="1207931"/>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1303BD-BF9B-4BF6-A39E-281832C0AA8A}">
      <dsp:nvSpPr>
        <dsp:cNvPr id="0" name=""/>
        <dsp:cNvSpPr/>
      </dsp:nvSpPr>
      <dsp:spPr>
        <a:xfrm>
          <a:off x="4931966" y="1698582"/>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A7EF03-3AB6-421D-8AB1-92D04AE65374}">
      <dsp:nvSpPr>
        <dsp:cNvPr id="0" name=""/>
        <dsp:cNvSpPr/>
      </dsp:nvSpPr>
      <dsp:spPr>
        <a:xfrm>
          <a:off x="5659820" y="2344500"/>
          <a:ext cx="94859" cy="9485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2BA1A-66A3-43D1-A7F7-4D61DFB5B8FE}">
      <dsp:nvSpPr>
        <dsp:cNvPr id="0" name=""/>
        <dsp:cNvSpPr/>
      </dsp:nvSpPr>
      <dsp:spPr>
        <a:xfrm>
          <a:off x="196188" y="1212923"/>
          <a:ext cx="17709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fr-FR" sz="2400" b="1" kern="1200" dirty="0"/>
            <a:t>Décroissance</a:t>
          </a:r>
        </a:p>
      </dsp:txBody>
      <dsp:txXfrm>
        <a:off x="196188" y="1212923"/>
        <a:ext cx="1770994" cy="696214"/>
      </dsp:txXfrm>
    </dsp:sp>
    <dsp:sp modelId="{19F1E655-D265-460E-81FD-561A704F0427}">
      <dsp:nvSpPr>
        <dsp:cNvPr id="0" name=""/>
        <dsp:cNvSpPr/>
      </dsp:nvSpPr>
      <dsp:spPr>
        <a:xfrm>
          <a:off x="5066341" y="907253"/>
          <a:ext cx="2584694"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5066341" y="907253"/>
        <a:ext cx="2584694" cy="696214"/>
      </dsp:txXfrm>
    </dsp:sp>
    <dsp:sp modelId="{C8864192-6108-42A4-A18D-4ED49A1D8DC6}">
      <dsp:nvSpPr>
        <dsp:cNvPr id="0" name=""/>
        <dsp:cNvSpPr/>
      </dsp:nvSpPr>
      <dsp:spPr>
        <a:xfrm>
          <a:off x="2864564" y="1431155"/>
          <a:ext cx="2058182"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35000"/>
            </a:spcAft>
            <a:buNone/>
          </a:pPr>
          <a:endParaRPr lang="fr-FR" sz="2400" kern="1200" dirty="0"/>
        </a:p>
      </dsp:txBody>
      <dsp:txXfrm>
        <a:off x="2864564" y="1431155"/>
        <a:ext cx="2058182" cy="696214"/>
      </dsp:txXfrm>
    </dsp:sp>
    <dsp:sp modelId="{F072BF4B-18AC-439E-BD2A-BEB8071E2D45}">
      <dsp:nvSpPr>
        <dsp:cNvPr id="0" name=""/>
        <dsp:cNvSpPr/>
      </dsp:nvSpPr>
      <dsp:spPr>
        <a:xfrm>
          <a:off x="6071500" y="2043823"/>
          <a:ext cx="15795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066800">
            <a:lnSpc>
              <a:spcPct val="90000"/>
            </a:lnSpc>
            <a:spcBef>
              <a:spcPct val="0"/>
            </a:spcBef>
            <a:spcAft>
              <a:spcPct val="35000"/>
            </a:spcAft>
            <a:buNone/>
          </a:pPr>
          <a:endParaRPr lang="fr-FR" sz="2400" kern="1200" dirty="0"/>
        </a:p>
      </dsp:txBody>
      <dsp:txXfrm>
        <a:off x="6071500" y="2043823"/>
        <a:ext cx="1579535" cy="696214"/>
      </dsp:txXfrm>
    </dsp:sp>
    <dsp:sp modelId="{00E29FA0-C276-4BF9-BEFB-258572C257DC}">
      <dsp:nvSpPr>
        <dsp:cNvPr id="0" name=""/>
        <dsp:cNvSpPr/>
      </dsp:nvSpPr>
      <dsp:spPr>
        <a:xfrm>
          <a:off x="5257800" y="3655123"/>
          <a:ext cx="2393235" cy="696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ctr" defTabSz="1066800">
            <a:lnSpc>
              <a:spcPct val="90000"/>
            </a:lnSpc>
            <a:spcBef>
              <a:spcPct val="0"/>
            </a:spcBef>
            <a:spcAft>
              <a:spcPct val="35000"/>
            </a:spcAft>
            <a:buNone/>
          </a:pPr>
          <a:endParaRPr lang="fr-FR" sz="2400" kern="1200" dirty="0"/>
        </a:p>
      </dsp:txBody>
      <dsp:txXfrm>
        <a:off x="5257800" y="3655123"/>
        <a:ext cx="2393235" cy="696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21E34-DFE9-4758-9A9A-A48E748B75F3}">
      <dsp:nvSpPr>
        <dsp:cNvPr id="0" name=""/>
        <dsp:cNvSpPr/>
      </dsp:nvSpPr>
      <dsp:spPr>
        <a:xfrm>
          <a:off x="0" y="101022"/>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37EED-C210-4085-86B6-23E692495797}">
      <dsp:nvSpPr>
        <dsp:cNvPr id="0" name=""/>
        <dsp:cNvSpPr/>
      </dsp:nvSpPr>
      <dsp:spPr>
        <a:xfrm>
          <a:off x="890940" y="3827654"/>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013EC-8D8A-4A3C-AA0E-B6268BC6E13C}">
      <dsp:nvSpPr>
        <dsp:cNvPr id="0" name=""/>
        <dsp:cNvSpPr/>
      </dsp:nvSpPr>
      <dsp:spPr>
        <a:xfrm>
          <a:off x="720237" y="2105958"/>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155700">
            <a:lnSpc>
              <a:spcPct val="90000"/>
            </a:lnSpc>
            <a:spcBef>
              <a:spcPct val="0"/>
            </a:spcBef>
            <a:spcAft>
              <a:spcPct val="35000"/>
            </a:spcAft>
            <a:buNone/>
          </a:pPr>
          <a:r>
            <a:rPr lang="fr-FR" sz="2600" b="1" kern="1200" dirty="0"/>
            <a:t>Fuite en avant</a:t>
          </a:r>
        </a:p>
      </dsp:txBody>
      <dsp:txXfrm>
        <a:off x="720237" y="2105958"/>
        <a:ext cx="1893824" cy="1468120"/>
      </dsp:txXfrm>
    </dsp:sp>
    <dsp:sp modelId="{104C5B49-DF05-4437-BB52-D72029FF3BE5}">
      <dsp:nvSpPr>
        <dsp:cNvPr id="0" name=""/>
        <dsp:cNvSpPr/>
      </dsp:nvSpPr>
      <dsp:spPr>
        <a:xfrm>
          <a:off x="2897632" y="2239092"/>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AE91E-7324-4D11-A65A-BB0D61F2378B}">
      <dsp:nvSpPr>
        <dsp:cNvPr id="0" name=""/>
        <dsp:cNvSpPr/>
      </dsp:nvSpPr>
      <dsp:spPr>
        <a:xfrm>
          <a:off x="2920858" y="2287862"/>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exclusion</a:t>
          </a:r>
        </a:p>
      </dsp:txBody>
      <dsp:txXfrm>
        <a:off x="2920858" y="2287862"/>
        <a:ext cx="1950720" cy="2763519"/>
      </dsp:txXfrm>
    </dsp:sp>
    <dsp:sp modelId="{D143631C-5DE6-4564-BC9D-291F3A11B1DA}">
      <dsp:nvSpPr>
        <dsp:cNvPr id="0" name=""/>
        <dsp:cNvSpPr/>
      </dsp:nvSpPr>
      <dsp:spPr>
        <a:xfrm>
          <a:off x="5140960" y="1398860"/>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E1E813-599A-4AC2-B90E-E26FBE31D67B}">
      <dsp:nvSpPr>
        <dsp:cNvPr id="0" name=""/>
        <dsp:cNvSpPr/>
      </dsp:nvSpPr>
      <dsp:spPr>
        <a:xfrm>
          <a:off x="5084294" y="1196169"/>
          <a:ext cx="1918552" cy="3753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endParaRPr lang="fr-FR" sz="2600" kern="1200" dirty="0"/>
        </a:p>
        <a:p>
          <a:pPr marL="0" lvl="0" indent="0" algn="l" defTabSz="1155700">
            <a:lnSpc>
              <a:spcPct val="90000"/>
            </a:lnSpc>
            <a:spcBef>
              <a:spcPct val="0"/>
            </a:spcBef>
            <a:spcAft>
              <a:spcPct val="35000"/>
            </a:spcAft>
            <a:buNone/>
          </a:pPr>
          <a:r>
            <a:rPr lang="fr-FR" sz="2600" b="1" kern="1200" dirty="0"/>
            <a:t>spéculation</a:t>
          </a:r>
        </a:p>
      </dsp:txBody>
      <dsp:txXfrm>
        <a:off x="5084294" y="1196169"/>
        <a:ext cx="1918552" cy="37534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23844-002F-4650-B4BF-9D7B40D39404}">
      <dsp:nvSpPr>
        <dsp:cNvPr id="0" name=""/>
        <dsp:cNvSpPr/>
      </dsp:nvSpPr>
      <dsp:spPr>
        <a:xfrm>
          <a:off x="0" y="2379662"/>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Disposer d’une régulation permettant des  contrats de long terme fondés sur une base économique  </a:t>
          </a:r>
        </a:p>
      </dsp:txBody>
      <dsp:txXfrm>
        <a:off x="0" y="2379662"/>
        <a:ext cx="3286125" cy="1971675"/>
      </dsp:txXfrm>
    </dsp:sp>
    <dsp:sp modelId="{22BCACC4-D262-4F61-9E8E-F46C99E01EB5}">
      <dsp:nvSpPr>
        <dsp:cNvPr id="0" name=""/>
        <dsp:cNvSpPr/>
      </dsp:nvSpPr>
      <dsp:spPr>
        <a:xfrm>
          <a:off x="0" y="0"/>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Maitriser  la  demande efficacité, décarbonation , Accès  de l’électricité au plus grand nombre</a:t>
          </a:r>
        </a:p>
      </dsp:txBody>
      <dsp:txXfrm>
        <a:off x="0" y="0"/>
        <a:ext cx="3286125" cy="1971675"/>
      </dsp:txXfrm>
    </dsp:sp>
    <dsp:sp modelId="{99C5BFCB-9136-4913-9425-A0F39464BA15}">
      <dsp:nvSpPr>
        <dsp:cNvPr id="0" name=""/>
        <dsp:cNvSpPr/>
      </dsp:nvSpPr>
      <dsp:spPr>
        <a:xfrm>
          <a:off x="7229475" y="234230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Réinterroger l’utilité de l’ intermittent  massif en préservant le renouvelable local</a:t>
          </a:r>
        </a:p>
      </dsp:txBody>
      <dsp:txXfrm>
        <a:off x="7229475" y="2342308"/>
        <a:ext cx="3286125" cy="1971675"/>
      </dsp:txXfrm>
    </dsp:sp>
    <dsp:sp modelId="{1F6DF2B2-0EFF-4E74-9DF3-CC69075FDB85}">
      <dsp:nvSpPr>
        <dsp:cNvPr id="0" name=""/>
        <dsp:cNvSpPr/>
      </dsp:nvSpPr>
      <dsp:spPr>
        <a:xfrm>
          <a:off x="3614737" y="1212058"/>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Innover en intégrant conjointement les volets technologiques, environnementaux, humains et  sociétaux </a:t>
          </a:r>
        </a:p>
        <a:p>
          <a:pPr marL="0" lvl="0" indent="0" algn="ctr" defTabSz="889000">
            <a:lnSpc>
              <a:spcPct val="90000"/>
            </a:lnSpc>
            <a:spcBef>
              <a:spcPct val="0"/>
            </a:spcBef>
            <a:spcAft>
              <a:spcPct val="35000"/>
            </a:spcAft>
            <a:buNone/>
          </a:pPr>
          <a:r>
            <a:rPr lang="fr-FR" sz="2000" kern="1200" dirty="0"/>
            <a:t> </a:t>
          </a:r>
        </a:p>
      </dsp:txBody>
      <dsp:txXfrm>
        <a:off x="3614737" y="1212058"/>
        <a:ext cx="3286125" cy="1971675"/>
      </dsp:txXfrm>
    </dsp:sp>
    <dsp:sp modelId="{6EBCA241-701A-487A-B2ED-4F348083ED5E}">
      <dsp:nvSpPr>
        <dsp:cNvPr id="0" name=""/>
        <dsp:cNvSpPr/>
      </dsp:nvSpPr>
      <dsp:spPr>
        <a:xfrm>
          <a:off x="7229475" y="63203"/>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Consolider la performance du pilotable décarboné </a:t>
          </a:r>
        </a:p>
        <a:p>
          <a:pPr marL="0" lvl="0" indent="0" algn="ctr" defTabSz="889000">
            <a:lnSpc>
              <a:spcPct val="90000"/>
            </a:lnSpc>
            <a:spcBef>
              <a:spcPct val="0"/>
            </a:spcBef>
            <a:spcAft>
              <a:spcPct val="35000"/>
            </a:spcAft>
            <a:buNone/>
          </a:pPr>
          <a:r>
            <a:rPr lang="fr-FR" sz="2000" kern="1200" dirty="0"/>
            <a:t>priorité 1 sûreté nucléaire</a:t>
          </a:r>
        </a:p>
      </dsp:txBody>
      <dsp:txXfrm>
        <a:off x="7229475" y="63203"/>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95F1DEA-0C2B-7604-248E-EBFE4D041FC9}"/>
              </a:ext>
            </a:extLst>
          </p:cNvPr>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4E410E05-3BDF-4D66-5F50-7F23233D5819}"/>
              </a:ext>
            </a:extLst>
          </p:cNvPr>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7082CC8D-DC50-4C8B-A0CA-7DB492DA430B}" type="datetimeFigureOut">
              <a:rPr lang="fr-FR" smtClean="0"/>
              <a:t>07/03/2024</a:t>
            </a:fld>
            <a:endParaRPr lang="fr-FR"/>
          </a:p>
        </p:txBody>
      </p:sp>
      <p:sp>
        <p:nvSpPr>
          <p:cNvPr id="4" name="Espace réservé du pied de page 3">
            <a:extLst>
              <a:ext uri="{FF2B5EF4-FFF2-40B4-BE49-F238E27FC236}">
                <a16:creationId xmlns:a16="http://schemas.microsoft.com/office/drawing/2014/main" id="{0EAB3E55-54EA-B1E1-3698-76DC58B41003}"/>
              </a:ext>
            </a:extLst>
          </p:cNvPr>
          <p:cNvSpPr>
            <a:spLocks noGrp="1"/>
          </p:cNvSpPr>
          <p:nvPr>
            <p:ph type="ftr" sz="quarter" idx="2"/>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9CFAF64-8D8F-51B8-04A7-7B542FD085A2}"/>
              </a:ext>
            </a:extLst>
          </p:cNvPr>
          <p:cNvSpPr>
            <a:spLocks noGrp="1"/>
          </p:cNvSpPr>
          <p:nvPr>
            <p:ph type="sldNum" sz="quarter" idx="3"/>
          </p:nvPr>
        </p:nvSpPr>
        <p:spPr>
          <a:xfrm>
            <a:off x="3902075" y="9517063"/>
            <a:ext cx="2986088" cy="501650"/>
          </a:xfrm>
          <a:prstGeom prst="rect">
            <a:avLst/>
          </a:prstGeom>
        </p:spPr>
        <p:txBody>
          <a:bodyPr vert="horz" lIns="91440" tIns="45720" rIns="91440" bIns="45720" rtlCol="0" anchor="b"/>
          <a:lstStyle>
            <a:lvl1pPr algn="r">
              <a:defRPr sz="1200"/>
            </a:lvl1pPr>
          </a:lstStyle>
          <a:p>
            <a:fld id="{D5F8B2AF-B802-4788-8FEB-02616F4F5AE8}" type="slidenum">
              <a:rPr lang="fr-FR" smtClean="0"/>
              <a:t>‹N°›</a:t>
            </a:fld>
            <a:endParaRPr lang="fr-FR"/>
          </a:p>
        </p:txBody>
      </p:sp>
    </p:spTree>
    <p:extLst>
      <p:ext uri="{BB962C8B-B14F-4D97-AF65-F5344CB8AC3E}">
        <p14:creationId xmlns:p14="http://schemas.microsoft.com/office/powerpoint/2010/main" val="353398960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2:26.266"/>
    </inkml:context>
    <inkml:brush xml:id="br0">
      <inkml:brushProperty name="width" value="0.05" units="cm"/>
      <inkml:brushProperty name="height" value="0.05" units="cm"/>
      <inkml:brushProperty name="color" value="#E71224"/>
    </inkml:brush>
  </inkml:definitions>
  <inkml:trace contextRef="#ctx0" brushRef="#br0">0 1 24575,'6'0'0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1T17:51:53.358"/>
    </inkml:context>
    <inkml:brush xml:id="br0">
      <inkml:brushProperty name="width" value="0.05" units="cm"/>
      <inkml:brushProperty name="height" value="0.05" units="cm"/>
      <inkml:brushProperty name="color" value="#E71224"/>
    </inkml:brush>
  </inkml:definitions>
  <inkml:trace contextRef="#ctx0" brushRef="#br0">281 1 24575,'171'0'0,"733"7"0,-6 48 0,-610-13 0,-242-32 0,-1 3 0,0 1 0,0 2 0,44 23 0,-16-1 0,-1 3 0,118 90 0,-160-106 0,-2 0 0,0 2 0,-2 1 0,-1 2 0,-1 0 0,-2 1 0,-1 1 0,21 44 0,-22-32 0,-2 2 0,-2-1 0,-3 2 0,-1 0 0,10 81 0,-17-59 0,-2 0 0,-4 0 0,-12 98 0,-12-6 0,-7-1 0,-63 191 0,-154 294 0,145-407 0,-176 380 0,248-558 0,-3-2 0,-81 104 0,-104 87 0,162-187 0,-32 31 0,-3-4 0,-4-4 0,-117 76 0,-67 46 0,29-19 0,184-141 0,-28 19 0,3 4 0,-87 85 0,-211 261 0,294-318 0,60-63 0,2 1 0,-36 50 0,-25 32 0,58-85-1365,26-25-5461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1T17:51:57.144"/>
    </inkml:context>
    <inkml:brush xml:id="br0">
      <inkml:brushProperty name="width" value="0.05" units="cm"/>
      <inkml:brushProperty name="height" value="0.05" units="cm"/>
      <inkml:brushProperty name="color" value="#E71224"/>
    </inkml:brush>
  </inkml:definitions>
  <inkml:trace contextRef="#ctx0" brushRef="#br0">160 1 24575,'-1'29'0,"-9"49"0,5-47 0,-2 37 0,7-30 0,0-15 0,-5 40 0,4-55 0,-1 1 0,0-1 0,-1 0 0,0 0 0,0-1 0,-1 1 0,0 0 0,-7 9 0,-24 47 0,11-17 0,18-34 0,0 0 0,0 1 0,1-1 0,1 1 0,0 0 0,1 0 0,1 0 0,0 0 0,0 27 0,2-39 0,0-1 0,0 1 0,0 0 0,1 0 0,-1 0 0,0-1 0,1 1 0,-1 0 0,1 0 0,0-1 0,0 1 0,-1-1 0,1 1 0,0 0 0,0-1 0,3 3 0,-3-3 0,0 0 0,0-1 0,0 1 0,1-1 0,-1 1 0,0-1 0,0 1 0,1-1 0,-1 0 0,0 1 0,1-1 0,-1 0 0,0 0 0,1 0 0,-1 0 0,0 0 0,3-1 0,6-2 0,0 0 0,0-1 0,-1 0 0,0 0 0,10-7 0,14-6 0,57-16 0,-17 5 0,124-30 0,-97 43-369,0 5-1,175 4 0,-259 6 114,3 0-6570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3.27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270"/>
    </inkml:context>
    <inkml:brush xml:id="br0">
      <inkml:brushProperty name="width" value="0.05" units="cm"/>
      <inkml:brushProperty name="height" value="0.05" units="cm"/>
      <inkml:brushProperty name="color" value="#E71224"/>
    </inkml:brush>
  </inkml:definitions>
  <inkml:trace contextRef="#ctx0" brushRef="#br0">5 0 24575,'-5'0'0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3.697"/>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0.100"/>
    </inkml:context>
    <inkml:brush xml:id="br0">
      <inkml:brushProperty name="width" value="0.05" units="cm"/>
      <inkml:brushProperty name="height" value="0.05" units="cm"/>
      <inkml:brushProperty name="color" value="#E71224"/>
    </inkml:brush>
  </inkml:definitions>
  <inkml:trace contextRef="#ctx0" brushRef="#br0">153 63 24575,'-5'-5'0,"-7"-2"0,-8 0 0,1-4 0,-3 0 0,-2 1 0,-3 3 0,4 3-8191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21.133"/>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4.404"/>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5.954"/>
    </inkml:context>
    <inkml:brush xml:id="br0">
      <inkml:brushProperty name="width" value="0.05" units="cm"/>
      <inkml:brushProperty name="height" value="0.05" units="cm"/>
      <inkml:brushProperty name="color" value="#E71224"/>
    </inkml:brush>
  </inkml:definitions>
  <inkml:trace contextRef="#ctx0" brushRef="#br0">1 1 24575,'3'0'0,"6"0"0,0 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7.067"/>
    </inkml:context>
    <inkml:brush xml:id="br0">
      <inkml:brushProperty name="width" value="0.05" units="cm"/>
      <inkml:brushProperty name="height" value="0.05" units="cm"/>
      <inkml:brushProperty name="color" value="#E71224"/>
    </inkml:brush>
  </inkml:definitions>
  <inkml:trace contextRef="#ctx0" brushRef="#br0">0 40 24575,'0'-4'0,"0"-5"0,0-4 0,0 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19.648"/>
    </inkml:context>
    <inkml:brush xml:id="br0">
      <inkml:brushProperty name="width" value="0.05" units="cm"/>
      <inkml:brushProperty name="height" value="0.05" units="cm"/>
      <inkml:brushProperty name="color" value="#E71224"/>
    </inkml:brush>
  </inkml:definitions>
  <inkml:trace contextRef="#ctx0" brushRef="#br0">1 0 24575,'0'4'0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7.791"/>
    </inkml:context>
    <inkml:brush xml:id="br0">
      <inkml:brushProperty name="width" value="0.05" units="cm"/>
      <inkml:brushProperty name="height" value="0.05" units="cm"/>
      <inkml:brushProperty name="color" value="#E71224"/>
    </inkml:brush>
  </inkml:definitions>
  <inkml:trace contextRef="#ctx0" brushRef="#br0">1 32 24575,'0'-5'0,"0"-8"0,0 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09:59.371"/>
    </inkml:context>
    <inkml:brush xml:id="br0">
      <inkml:brushProperty name="width" value="0.05" units="cm"/>
      <inkml:brushProperty name="height" value="0.05" units="cm"/>
      <inkml:brushProperty name="color" value="#E71224"/>
    </inkml:brush>
  </inkml:definitions>
  <inkml:trace contextRef="#ctx0" brushRef="#br0">0 32 24575,'0'-5'0,"0"-8"0,0 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13:10:01.985"/>
    </inkml:context>
    <inkml:brush xml:id="br0">
      <inkml:brushProperty name="width" value="0.05" units="cm"/>
      <inkml:brushProperty name="height" value="0.05" units="cm"/>
      <inkml:brushProperty name="color" value="#E71224"/>
    </inkml:brush>
  </inkml:definitions>
  <inkml:trace contextRef="#ctx0" brushRef="#br0">0 6 24575,'0'-6'0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28FC5C26-A024-4253-98F5-417A427C492D}" type="datetimeFigureOut">
              <a:rPr lang="fr-FR" smtClean="0"/>
              <a:t>07/03/2024</a:t>
            </a:fld>
            <a:endParaRPr lang="fr-FR"/>
          </a:p>
        </p:txBody>
      </p:sp>
      <p:sp>
        <p:nvSpPr>
          <p:cNvPr id="4" name="Espace réservé de l'image des diapositives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8975" y="4821238"/>
            <a:ext cx="5511800" cy="39449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063"/>
            <a:ext cx="2986088"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6088" cy="501650"/>
          </a:xfrm>
          <a:prstGeom prst="rect">
            <a:avLst/>
          </a:prstGeom>
        </p:spPr>
        <p:txBody>
          <a:bodyPr vert="horz" lIns="91440" tIns="45720" rIns="91440" bIns="45720" rtlCol="0" anchor="b"/>
          <a:lstStyle>
            <a:lvl1pPr algn="r">
              <a:defRPr sz="1200"/>
            </a:lvl1pPr>
          </a:lstStyle>
          <a:p>
            <a:fld id="{CF84A65E-B445-4305-9AEB-B61D056BBA31}" type="slidenum">
              <a:rPr lang="fr-FR" smtClean="0"/>
              <a:t>‹N°›</a:t>
            </a:fld>
            <a:endParaRPr lang="fr-FR"/>
          </a:p>
        </p:txBody>
      </p:sp>
    </p:spTree>
    <p:extLst>
      <p:ext uri="{BB962C8B-B14F-4D97-AF65-F5344CB8AC3E}">
        <p14:creationId xmlns:p14="http://schemas.microsoft.com/office/powerpoint/2010/main" val="198468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1.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f.fr/sites/groupe/files/2022-03/edf-urd-rapport-financier-annuel-2021-fr-v2.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3.xml"/><Relationship Id="rId3" Type="http://schemas.openxmlformats.org/officeDocument/2006/relationships/customXml" Target="../ink/ink7.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customXml" Target="../ink/ink9.xml"/><Relationship Id="rId11" Type="http://schemas.openxmlformats.org/officeDocument/2006/relationships/customXml" Target="../ink/ink12.xml"/><Relationship Id="rId5" Type="http://schemas.openxmlformats.org/officeDocument/2006/relationships/customXml" Target="../ink/ink8.xml"/><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customXml" Target="../ink/ink1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customXml" Target="../ink/ink27.xml"/><Relationship Id="rId3" Type="http://schemas.openxmlformats.org/officeDocument/2006/relationships/customXml" Target="../ink/ink21.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customXml" Target="../ink/ink23.xml"/><Relationship Id="rId11" Type="http://schemas.openxmlformats.org/officeDocument/2006/relationships/customXml" Target="../ink/ink26.xml"/><Relationship Id="rId5" Type="http://schemas.openxmlformats.org/officeDocument/2006/relationships/customXml" Target="../ink/ink22.xml"/><Relationship Id="rId10"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customXml" Target="../ink/ink25.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re.fr/Documents/Deliberations/Decision/evaluation-des-charges-de-service-public-de-l-energie-pour-202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a:t>
            </a:fld>
            <a:endParaRPr lang="fr-FR" dirty="0"/>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69F2DE2A-D6CF-DE23-E311-D922238EFDFD}"/>
                  </a:ext>
                </a:extLst>
              </p14:cNvPr>
              <p14:cNvContentPartPr/>
              <p14:nvPr/>
            </p14:nvContentPartPr>
            <p14:xfrm>
              <a:off x="1136520" y="4989857"/>
              <a:ext cx="2520" cy="360"/>
            </p14:xfrm>
          </p:contentPart>
        </mc:Choice>
        <mc:Fallback xmlns="">
          <p:pic>
            <p:nvPicPr>
              <p:cNvPr id="5" name="Encre 4">
                <a:extLst>
                  <a:ext uri="{FF2B5EF4-FFF2-40B4-BE49-F238E27FC236}">
                    <a16:creationId xmlns:a16="http://schemas.microsoft.com/office/drawing/2014/main" id="{69F2DE2A-D6CF-DE23-E311-D922238EFDFD}"/>
                  </a:ext>
                </a:extLst>
              </p:cNvPr>
              <p:cNvPicPr/>
              <p:nvPr/>
            </p:nvPicPr>
            <p:blipFill>
              <a:blip r:embed="rId4"/>
              <a:stretch>
                <a:fillRect/>
              </a:stretch>
            </p:blipFill>
            <p:spPr>
              <a:xfrm>
                <a:off x="1127520" y="4981217"/>
                <a:ext cx="20160" cy="18000"/>
              </a:xfrm>
              <a:prstGeom prst="rect">
                <a:avLst/>
              </a:prstGeom>
            </p:spPr>
          </p:pic>
        </mc:Fallback>
      </mc:AlternateContent>
    </p:spTree>
    <p:extLst>
      <p:ext uri="{BB962C8B-B14F-4D97-AF65-F5344CB8AC3E}">
        <p14:creationId xmlns:p14="http://schemas.microsoft.com/office/powerpoint/2010/main" val="1148551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25</a:t>
            </a:fld>
            <a:endParaRPr lang="fr-FR"/>
          </a:p>
        </p:txBody>
      </p:sp>
    </p:spTree>
    <p:extLst>
      <p:ext uri="{BB962C8B-B14F-4D97-AF65-F5344CB8AC3E}">
        <p14:creationId xmlns:p14="http://schemas.microsoft.com/office/powerpoint/2010/main" val="176811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Le monde ne peut pas se permettre un nouveau Tchernobyl ou Fukushima</a:t>
            </a:r>
          </a:p>
          <a:p>
            <a:r>
              <a:rPr lang="fr-FR" b="1" dirty="0" err="1"/>
              <a:t>Role</a:t>
            </a:r>
            <a:r>
              <a:rPr lang="fr-FR" b="1" dirty="0"/>
              <a:t> AIEA, gouvernemental WANO, évaluation </a:t>
            </a:r>
            <a:r>
              <a:rPr lang="fr-FR" b="1" dirty="0" err="1"/>
              <a:t>croissée</a:t>
            </a:r>
            <a:r>
              <a:rPr lang="fr-FR" b="1" dirty="0"/>
              <a:t> entre pairs , dans une communauté mondiale, mise en place après Tchernobyl, </a:t>
            </a:r>
          </a:p>
          <a:p>
            <a:endParaRPr lang="fr-FR" b="1" dirty="0"/>
          </a:p>
          <a:p>
            <a:r>
              <a:rPr lang="fr-FR" b="1" dirty="0"/>
              <a:t>Séparation nucléaire civil et militaire</a:t>
            </a:r>
          </a:p>
          <a:p>
            <a:endParaRPr lang="fr-FR" b="1" dirty="0"/>
          </a:p>
          <a:p>
            <a:r>
              <a:rPr lang="fr-FR" b="1" dirty="0"/>
              <a:t>Propulsion navale civile déjà en Russie, projets aux US (</a:t>
            </a:r>
            <a:r>
              <a:rPr lang="fr-FR" b="1" dirty="0" err="1"/>
              <a:t>cf</a:t>
            </a:r>
            <a:r>
              <a:rPr lang="fr-FR" b="1" dirty="0"/>
              <a:t> Bill Gates qui s’y intéresse)</a:t>
            </a:r>
          </a:p>
          <a:p>
            <a:endParaRPr lang="fr-FR" b="1" dirty="0"/>
          </a:p>
          <a:p>
            <a:endParaRPr lang="fr-FR" b="1" dirty="0"/>
          </a:p>
          <a:p>
            <a:endParaRPr lang="fr-FR" b="1" dirty="0"/>
          </a:p>
          <a:p>
            <a:r>
              <a:rPr lang="fr-FR" b="1" dirty="0"/>
              <a:t>Réacteurs de troisième génération </a:t>
            </a:r>
            <a:r>
              <a:rPr lang="fr-FR" dirty="0"/>
              <a:t>( sûreté renforcée et absence d’impact durable pour population et territoire ) </a:t>
            </a:r>
          </a:p>
          <a:p>
            <a:pPr lvl="1"/>
            <a:r>
              <a:rPr lang="fr-FR" dirty="0"/>
              <a:t>Grande puissance ( type EPR </a:t>
            </a:r>
            <a:r>
              <a:rPr lang="fr-FR" dirty="0" err="1"/>
              <a:t>Taishan</a:t>
            </a:r>
            <a:r>
              <a:rPr lang="fr-FR" dirty="0"/>
              <a:t> 12 , OEL 3, Fla3, </a:t>
            </a:r>
            <a:r>
              <a:rPr lang="fr-FR" dirty="0" err="1"/>
              <a:t>Hinckley</a:t>
            </a:r>
            <a:r>
              <a:rPr lang="fr-FR" dirty="0"/>
              <a:t> Point C) et petits réacteurs (SMR type </a:t>
            </a:r>
            <a:r>
              <a:rPr lang="fr-FR" dirty="0" err="1"/>
              <a:t>Nuward</a:t>
            </a:r>
            <a:r>
              <a:rPr lang="fr-FR" dirty="0"/>
              <a:t> issus de la propulsion navale et autres innovations)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27</a:t>
            </a:fld>
            <a:endParaRPr lang="fr-FR"/>
          </a:p>
        </p:txBody>
      </p:sp>
    </p:spTree>
    <p:extLst>
      <p:ext uri="{BB962C8B-B14F-4D97-AF65-F5344CB8AC3E}">
        <p14:creationId xmlns:p14="http://schemas.microsoft.com/office/powerpoint/2010/main" val="162125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t>Gouvenance</a:t>
            </a:r>
            <a:r>
              <a:rPr lang="fr-FR" sz="1200" dirty="0"/>
              <a:t> publique, un démarche </a:t>
            </a:r>
            <a:r>
              <a:rPr lang="fr-FR" sz="1200" dirty="0" err="1"/>
              <a:t>deengagement</a:t>
            </a:r>
            <a:r>
              <a:rPr lang="fr-FR" sz="1200" dirty="0"/>
              <a:t> pluriannuel, territoire engage sur </a:t>
            </a:r>
            <a:r>
              <a:rPr lang="fr-FR" sz="1200" dirty="0" err="1"/>
              <a:t>plusierus</a:t>
            </a:r>
            <a:r>
              <a:rPr lang="fr-FR" sz="1200" dirty="0"/>
              <a:t> </a:t>
            </a:r>
            <a:r>
              <a:rPr lang="fr-FR" sz="1200" dirty="0" err="1"/>
              <a:t>siéelce,s</a:t>
            </a:r>
            <a:r>
              <a:rPr lang="fr-FR" sz="1200" dirty="0"/>
              <a:t> concernent le </a:t>
            </a:r>
            <a:r>
              <a:rPr lang="fr-FR" sz="1200" dirty="0" err="1"/>
              <a:t>niveai</a:t>
            </a:r>
            <a:r>
              <a:rPr lang="fr-FR" sz="1200" dirty="0"/>
              <a:t> </a:t>
            </a:r>
            <a:r>
              <a:rPr lang="fr-FR" sz="1200" dirty="0" err="1"/>
              <a:t>loacal</a:t>
            </a:r>
            <a:r>
              <a:rPr lang="fr-FR" sz="1200" dirty="0"/>
              <a:t> </a:t>
            </a:r>
            <a:r>
              <a:rPr lang="fr-FR" sz="1200" dirty="0" err="1"/>
              <a:t>terriorei</a:t>
            </a:r>
            <a:r>
              <a:rPr lang="fr-FR" sz="1200" dirty="0"/>
              <a:t> d’accueil, les élus et les partenaires </a:t>
            </a:r>
            <a:r>
              <a:rPr lang="fr-FR" sz="1200" dirty="0" err="1"/>
              <a:t>sociao</a:t>
            </a:r>
            <a:r>
              <a:rPr lang="fr-FR" sz="1200" dirty="0"/>
              <a:t> </a:t>
            </a:r>
            <a:r>
              <a:rPr lang="fr-FR" sz="1200" dirty="0" err="1"/>
              <a:t>économqies</a:t>
            </a:r>
            <a:r>
              <a:rPr lang="fr-FR" sz="1200" dirty="0"/>
              <a:t>, </a:t>
            </a:r>
            <a:r>
              <a:rPr lang="fr-FR" sz="1200"/>
              <a:t>le national, </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exemple Flamanville 12, sur quelques dizaines d’ha, alimentation en électricité de Bretagne et Normandie réunies)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sûreté en priorité une,</a:t>
            </a:r>
            <a:r>
              <a:rPr lang="fr-FR" dirty="0"/>
              <a:t> de la conception à l’exploitation, puis à la déconstruction, conditionne performance, transparence et acceptabilité durable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en compte du retour d’expérience de </a:t>
            </a:r>
            <a:r>
              <a:rPr lang="fr-FR" sz="1200" dirty="0" err="1"/>
              <a:t>Three</a:t>
            </a:r>
            <a:r>
              <a:rPr lang="fr-FR" sz="1200" dirty="0"/>
              <a:t> Mile Island aux US ( 1979 – interface homme machine et prise en compte de l’erreur humaine), de Tchernobyl en Ukraine en 1986 ( valorisation de la place de l’homme et culture de sûreté) , et de Fukushima au Japon en 2011 ( prise en compte des agressions naturelles exceptionnelles)</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29</a:t>
            </a:fld>
            <a:endParaRPr lang="fr-FR"/>
          </a:p>
        </p:txBody>
      </p:sp>
    </p:spTree>
    <p:extLst>
      <p:ext uri="{BB962C8B-B14F-4D97-AF65-F5344CB8AC3E}">
        <p14:creationId xmlns:p14="http://schemas.microsoft.com/office/powerpoint/2010/main" val="233465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lvl="1"/>
            <a:r>
              <a:rPr lang="fr-FR" dirty="0"/>
              <a:t>Cout intègre déconstruction et déchets  nucléaires 64,8 </a:t>
            </a:r>
            <a:r>
              <a:rPr lang="fr-FR" dirty="0" err="1"/>
              <a:t>MEuro</a:t>
            </a:r>
            <a:r>
              <a:rPr lang="fr-FR" dirty="0"/>
              <a:t> provisionnés </a:t>
            </a:r>
            <a:r>
              <a:rPr lang="fr-FR" dirty="0" err="1"/>
              <a:t>cf</a:t>
            </a:r>
            <a:r>
              <a:rPr lang="fr-FR" dirty="0"/>
              <a:t> p398</a:t>
            </a:r>
          </a:p>
          <a:p>
            <a:pPr marL="457200" lvl="1" indent="0">
              <a:buNone/>
            </a:pPr>
            <a:r>
              <a:rPr lang="fr-FR" dirty="0">
                <a:hlinkClick r:id="rId3"/>
              </a:rPr>
              <a:t>https://www.edf.fr/sites/groupe/files/2022-03/edf-urd-rapport-financier-annuel-2021-fr-v2.pdf</a:t>
            </a:r>
            <a:endParaRPr lang="fr-FR" dirty="0"/>
          </a:p>
          <a:p>
            <a:pPr lvl="1"/>
            <a:endParaRPr lang="fr-FR"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fr-FR" dirty="0"/>
              <a:t>pour la part de production nucléaire (100 TWh) mise à disposition des concurrents d’EDF, + 20 </a:t>
            </a:r>
            <a:r>
              <a:rPr lang="fr-FR" dirty="0" err="1"/>
              <a:t>Twh</a:t>
            </a:r>
            <a:r>
              <a:rPr lang="fr-FR" dirty="0"/>
              <a:t> à 46,2 euro le MWh en 2022, </a:t>
            </a:r>
            <a:r>
              <a:rPr lang="fr-FR" b="1" dirty="0"/>
              <a:t>prix et volume en cours d’actualisation pour 2023</a:t>
            </a:r>
          </a:p>
          <a:p>
            <a:pPr lvl="1"/>
            <a:endParaRPr lang="fr-FR" dirty="0"/>
          </a:p>
          <a:p>
            <a:pPr lvl="2"/>
            <a:r>
              <a:rPr lang="fr-FR" dirty="0"/>
              <a:t>surcoût EPR Flamanville 3, bénéficie du retour d’expérience de </a:t>
            </a:r>
            <a:r>
              <a:rPr lang="fr-FR" dirty="0" err="1"/>
              <a:t>Taishan</a:t>
            </a:r>
            <a:r>
              <a:rPr lang="fr-FR" dirty="0"/>
              <a:t> 1 et 2 en Chine, et de </a:t>
            </a:r>
            <a:r>
              <a:rPr lang="fr-FR" dirty="0" err="1"/>
              <a:t>Olkiluoto</a:t>
            </a:r>
            <a:r>
              <a:rPr lang="fr-FR" dirty="0"/>
              <a:t> 3 en Finlande désormais à pleine puissance. </a:t>
            </a:r>
            <a:r>
              <a:rPr lang="fr-FR" b="1" dirty="0"/>
              <a:t>Débat Public EPR2 à partir du 27 octobre 2022</a:t>
            </a:r>
            <a:r>
              <a:rPr lang="fr-FR" dirty="0"/>
              <a:t> </a:t>
            </a:r>
          </a:p>
          <a:p>
            <a:pPr lvl="2"/>
            <a:r>
              <a:rPr lang="fr-FR" dirty="0" err="1"/>
              <a:t>Hinckley</a:t>
            </a:r>
            <a:r>
              <a:rPr lang="fr-FR" dirty="0"/>
              <a:t> Point C , Référence du CFD (</a:t>
            </a:r>
            <a:r>
              <a:rPr lang="fr-FR" i="1" dirty="0" err="1"/>
              <a:t>Contract</a:t>
            </a:r>
            <a:r>
              <a:rPr lang="fr-FR" i="1" dirty="0"/>
              <a:t> for </a:t>
            </a:r>
            <a:r>
              <a:rPr lang="fr-FR" i="1" dirty="0" err="1"/>
              <a:t>Difference</a:t>
            </a:r>
            <a:r>
              <a:rPr lang="fr-FR" dirty="0"/>
              <a:t>) </a:t>
            </a:r>
            <a:r>
              <a:rPr lang="fr-FR" b="1" dirty="0">
                <a:effectLst/>
                <a:latin typeface="Arial" panose="020B0604020202020204" pitchFamily="34" charset="0"/>
              </a:rPr>
              <a:t>92,50 £2012/MWh sur 35 ans</a:t>
            </a:r>
            <a:endParaRPr lang="fr-FR" b="1" dirty="0"/>
          </a:p>
          <a:p>
            <a:pPr lvl="1"/>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EPR 2 : </a:t>
            </a:r>
            <a:r>
              <a:rPr lang="fr-FR" dirty="0" err="1"/>
              <a:t>cf</a:t>
            </a:r>
            <a:r>
              <a:rPr lang="fr-FR" dirty="0"/>
              <a:t> dossier débat public à partir du 27 octobre 2022, pour 60 ans et plus de durée d’exploitation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Préserver diversification de l’origine d’approvisionnement de l’uranium </a:t>
            </a:r>
            <a:r>
              <a:rPr lang="fr-FR" dirty="0"/>
              <a:t>(quelques pour cents sur le prix du MWh nucléaire) et la fermeture du cycle de combustible avec demain, la filière rapide (aberration de la décision d’arrêter la recherche sur le rapide et l’abandon du Programme Astrid)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diversification d’approvisionnement est sur </a:t>
            </a:r>
            <a:r>
              <a:rPr lang="fr-FR" b="1" dirty="0"/>
              <a:t>plusieurs continents</a:t>
            </a:r>
            <a:r>
              <a:rPr lang="fr-FR" dirty="0"/>
              <a:t>, Afrique, mais aussi Asie, Océanie, Amérique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31</a:t>
            </a:fld>
            <a:endParaRPr lang="fr-FR"/>
          </a:p>
        </p:txBody>
      </p:sp>
    </p:spTree>
    <p:extLst>
      <p:ext uri="{BB962C8B-B14F-4D97-AF65-F5344CB8AC3E}">
        <p14:creationId xmlns:p14="http://schemas.microsoft.com/office/powerpoint/2010/main" val="71215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33</a:t>
            </a:fld>
            <a:endParaRPr lang="fr-FR"/>
          </a:p>
        </p:txBody>
      </p:sp>
    </p:spTree>
    <p:extLst>
      <p:ext uri="{BB962C8B-B14F-4D97-AF65-F5344CB8AC3E}">
        <p14:creationId xmlns:p14="http://schemas.microsoft.com/office/powerpoint/2010/main" val="376334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39</a:t>
            </a:fld>
            <a:endParaRPr lang="fr-FR"/>
          </a:p>
        </p:txBody>
      </p:sp>
    </p:spTree>
    <p:extLst>
      <p:ext uri="{BB962C8B-B14F-4D97-AF65-F5344CB8AC3E}">
        <p14:creationId xmlns:p14="http://schemas.microsoft.com/office/powerpoint/2010/main" val="454571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F9007135-F920-4C6A-6FFE-95F91EC66DA4}"/>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F1C564CE-B3D3-F129-C4D9-64E538502D8B}"/>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0353FD86-B63F-891F-A76D-B88FE1C88B49}"/>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0D7156E1-B617-4CD8-60AC-BF8E1039A56B}"/>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4982E3F6-6DF4-131A-623A-233AC9CAA1B5}"/>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EFC0D769-A60B-2B43-6DDB-825A1816C25B}"/>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349ADE9B-8052-0D39-D99A-B86D6F4C9A2A}"/>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DBE4BC87-152D-B06F-24C4-186D69C2B853}"/>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64450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5</a:t>
            </a:fld>
            <a:endParaRPr lang="fr-FR"/>
          </a:p>
        </p:txBody>
      </p:sp>
    </p:spTree>
    <p:extLst>
      <p:ext uri="{BB962C8B-B14F-4D97-AF65-F5344CB8AC3E}">
        <p14:creationId xmlns:p14="http://schemas.microsoft.com/office/powerpoint/2010/main" val="296672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A91A0-6123-DBE4-588C-29A617E3E0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9B7041C-EA0A-1521-C4B8-30CEC4C910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5EACBB-8426-2F4D-3F08-5EB333F8CBEB}"/>
              </a:ext>
            </a:extLst>
          </p:cNvPr>
          <p:cNvSpPr>
            <a:spLocks noGrp="1"/>
          </p:cNvSpPr>
          <p:nvPr>
            <p:ph type="body" idx="1"/>
          </p:nvPr>
        </p:nvSpPr>
        <p:spPr/>
        <p:txBody>
          <a:bodyPr/>
          <a:lstStyle/>
          <a:p>
            <a:pPr lvl="2"/>
            <a:r>
              <a:rPr lang="fr-FR" dirty="0"/>
              <a:t>Nécessité de l’isolation thermique des bâtiments (en hiver – 1 degré, consommation + 2400 MW), importance de la </a:t>
            </a:r>
            <a:r>
              <a:rPr lang="fr-FR" b="1" dirty="0"/>
              <a:t>maîtrise de la consommation et de l’effacement des pointes</a:t>
            </a:r>
            <a:r>
              <a:rPr lang="fr-FR" dirty="0"/>
              <a:t>, prévoir le développement des véhicules électriques avec stockage batteries locales dont l’effet peut être neutre</a:t>
            </a:r>
          </a:p>
          <a:p>
            <a:pPr lvl="2"/>
            <a:endParaRPr lang="fr-FR" dirty="0"/>
          </a:p>
          <a:p>
            <a:pPr lvl="2"/>
            <a:r>
              <a:rPr lang="fr-FR" dirty="0" err="1"/>
              <a:t>Penetration</a:t>
            </a:r>
            <a:r>
              <a:rPr lang="fr-FR" dirty="0"/>
              <a:t> croissante de l’électricité dans l’économie, mais maitre de la </a:t>
            </a:r>
            <a:r>
              <a:rPr lang="fr-FR" dirty="0" err="1"/>
              <a:t>consomamtion</a:t>
            </a:r>
            <a:r>
              <a:rPr lang="fr-FR" dirty="0"/>
              <a:t> énergétique, conduit à stabilisation de la demande en électrique, . On n’est plus sur des taux de croissance à deux </a:t>
            </a:r>
            <a:r>
              <a:rPr lang="fr-FR" dirty="0" err="1"/>
              <a:t>chifrfres</a:t>
            </a:r>
            <a:r>
              <a:rPr lang="fr-FR" dirty="0"/>
              <a:t>, </a:t>
            </a:r>
            <a:r>
              <a:rPr lang="fr-FR" dirty="0" err="1"/>
              <a:t>meme</a:t>
            </a:r>
            <a:r>
              <a:rPr lang="fr-FR" dirty="0"/>
              <a:t> pas à un chiffre. En Franc et en Europe</a:t>
            </a:r>
          </a:p>
          <a:p>
            <a:pPr lvl="2"/>
            <a:endParaRPr lang="fr-FR" dirty="0"/>
          </a:p>
          <a:p>
            <a:pPr lvl="2"/>
            <a:r>
              <a:rPr lang="fr-FR" dirty="0"/>
              <a:t>Le monde sur un demi </a:t>
            </a:r>
            <a:r>
              <a:rPr lang="fr-FR" dirty="0" err="1"/>
              <a:t>siecle</a:t>
            </a:r>
            <a:r>
              <a:rPr lang="fr-FR" dirty="0"/>
              <a:t>, de 1973 à maintenant, , la population mondiale a pratiquement  doublé en passant de 4 à 8  milliards d’habitant. La demande en énergie a </a:t>
            </a:r>
            <a:r>
              <a:rPr lang="fr-FR" dirty="0" err="1"/>
              <a:t>égalment</a:t>
            </a:r>
            <a:r>
              <a:rPr lang="fr-FR" dirty="0"/>
              <a:t> un peu plus que doublé. </a:t>
            </a:r>
          </a:p>
          <a:p>
            <a:pPr lvl="2"/>
            <a:r>
              <a:rPr lang="fr-FR" dirty="0"/>
              <a:t>La demande en électricité a quant à elle été multipliée par 4, illustrant la pénétration croissante de l’électricité dans l’économie mondiale. </a:t>
            </a:r>
          </a:p>
          <a:p>
            <a:pPr lvl="2"/>
            <a:endParaRPr lang="fr-FR" dirty="0"/>
          </a:p>
          <a:p>
            <a:pPr lvl="2"/>
            <a:r>
              <a:rPr lang="fr-FR" dirty="0"/>
              <a:t>La demande en électricité de la Chine en 2017 , 6302 TWh, avec 1,4 milliards d’habitants, dépassaient la demande mondiale d’électricité de 1973 Alors que la </a:t>
            </a:r>
            <a:r>
              <a:rPr lang="fr-FR" dirty="0" err="1"/>
              <a:t>popualtion</a:t>
            </a:r>
            <a:r>
              <a:rPr lang="fr-FR" dirty="0"/>
              <a:t> mondiale était de de 3milliards 900 millions d’</a:t>
            </a:r>
            <a:r>
              <a:rPr lang="fr-FR" dirty="0" err="1"/>
              <a:t>ahbitants</a:t>
            </a:r>
            <a:r>
              <a:rPr lang="fr-FR" dirty="0"/>
              <a:t>. </a:t>
            </a:r>
          </a:p>
          <a:p>
            <a:pPr lvl="2"/>
            <a:endParaRPr lang="fr-FR" dirty="0"/>
          </a:p>
          <a:p>
            <a:pPr lvl="2"/>
            <a:endParaRPr lang="fr-FR" dirty="0"/>
          </a:p>
          <a:p>
            <a:pPr lvl="2"/>
            <a:endParaRPr lang="fr-FR" dirty="0"/>
          </a:p>
          <a:p>
            <a:pPr lvl="2"/>
            <a:r>
              <a:rPr lang="fr-FR" b="1" dirty="0"/>
              <a:t>Compteur Linky</a:t>
            </a:r>
            <a:r>
              <a:rPr lang="fr-FR" dirty="0"/>
              <a:t>, présent dans 35 millions de points de consommation en France, permet de connaitre précisément sa consommation, de </a:t>
            </a:r>
            <a:r>
              <a:rPr lang="fr-FR" b="1" dirty="0"/>
              <a:t>savoir la modérer, d’éviter tout gaspillage</a:t>
            </a:r>
          </a:p>
          <a:p>
            <a:endParaRPr lang="fr-FR" dirty="0"/>
          </a:p>
        </p:txBody>
      </p:sp>
      <p:sp>
        <p:nvSpPr>
          <p:cNvPr id="4" name="Espace réservé du numéro de diapositive 3">
            <a:extLst>
              <a:ext uri="{FF2B5EF4-FFF2-40B4-BE49-F238E27FC236}">
                <a16:creationId xmlns:a16="http://schemas.microsoft.com/office/drawing/2014/main" id="{5337A4A4-DD63-9930-FBBD-4B7D30CD58CF}"/>
              </a:ext>
            </a:extLst>
          </p:cNvPr>
          <p:cNvSpPr>
            <a:spLocks noGrp="1"/>
          </p:cNvSpPr>
          <p:nvPr>
            <p:ph type="sldNum" sz="quarter" idx="5"/>
          </p:nvPr>
        </p:nvSpPr>
        <p:spPr/>
        <p:txBody>
          <a:bodyPr/>
          <a:lstStyle/>
          <a:p>
            <a:fld id="{CF84A65E-B445-4305-9AEB-B61D056BBA31}" type="slidenum">
              <a:rPr lang="fr-FR" smtClean="0"/>
              <a:t>14</a:t>
            </a:fld>
            <a:endParaRPr lang="fr-FR"/>
          </a:p>
        </p:txBody>
      </p:sp>
      <mc:AlternateContent xmlns:mc="http://schemas.openxmlformats.org/markup-compatibility/2006" xmlns:p14="http://schemas.microsoft.com/office/powerpoint/2010/main">
        <mc:Choice Requires="p14">
          <p:contentPart p14:bwMode="auto" r:id="rId3">
            <p14:nvContentPartPr>
              <p14:cNvPr id="5" name="Encre 4">
                <a:extLst>
                  <a:ext uri="{FF2B5EF4-FFF2-40B4-BE49-F238E27FC236}">
                    <a16:creationId xmlns:a16="http://schemas.microsoft.com/office/drawing/2014/main" id="{80E20D07-4CB6-0AE2-6F72-93DEE47B63BC}"/>
                  </a:ext>
                </a:extLst>
              </p14:cNvPr>
              <p14:cNvContentPartPr/>
              <p14:nvPr/>
            </p14:nvContentPartPr>
            <p14:xfrm>
              <a:off x="1851147" y="5802142"/>
              <a:ext cx="360" cy="11520"/>
            </p14:xfrm>
          </p:contentPart>
        </mc:Choice>
        <mc:Fallback xmlns="">
          <p:pic>
            <p:nvPicPr>
              <p:cNvPr id="5" name="Encre 4">
                <a:extLst>
                  <a:ext uri="{FF2B5EF4-FFF2-40B4-BE49-F238E27FC236}">
                    <a16:creationId xmlns:a16="http://schemas.microsoft.com/office/drawing/2014/main" id="{F9007135-F920-4C6A-6FFE-95F91EC66DA4}"/>
                  </a:ext>
                </a:extLst>
              </p:cNvPr>
              <p:cNvPicPr/>
              <p:nvPr/>
            </p:nvPicPr>
            <p:blipFill>
              <a:blip r:embed="rId4"/>
              <a:stretch>
                <a:fillRect/>
              </a:stretch>
            </p:blipFill>
            <p:spPr>
              <a:xfrm>
                <a:off x="1842507" y="579350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cre 5">
                <a:extLst>
                  <a:ext uri="{FF2B5EF4-FFF2-40B4-BE49-F238E27FC236}">
                    <a16:creationId xmlns:a16="http://schemas.microsoft.com/office/drawing/2014/main" id="{485B7EE4-39E8-88B6-ADB1-36B601E58B94}"/>
                  </a:ext>
                </a:extLst>
              </p14:cNvPr>
              <p14:cNvContentPartPr/>
              <p14:nvPr/>
            </p14:nvContentPartPr>
            <p14:xfrm>
              <a:off x="1049787" y="5271502"/>
              <a:ext cx="360" cy="11520"/>
            </p14:xfrm>
          </p:contentPart>
        </mc:Choice>
        <mc:Fallback xmlns="">
          <p:pic>
            <p:nvPicPr>
              <p:cNvPr id="6" name="Encre 5">
                <a:extLst>
                  <a:ext uri="{FF2B5EF4-FFF2-40B4-BE49-F238E27FC236}">
                    <a16:creationId xmlns:a16="http://schemas.microsoft.com/office/drawing/2014/main" id="{F1C564CE-B3D3-F129-C4D9-64E538502D8B}"/>
                  </a:ext>
                </a:extLst>
              </p:cNvPr>
              <p:cNvPicPr/>
              <p:nvPr/>
            </p:nvPicPr>
            <p:blipFill>
              <a:blip r:embed="rId4"/>
              <a:stretch>
                <a:fillRect/>
              </a:stretch>
            </p:blipFill>
            <p:spPr>
              <a:xfrm>
                <a:off x="1040787" y="5262862"/>
                <a:ext cx="18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Encre 6">
                <a:extLst>
                  <a:ext uri="{FF2B5EF4-FFF2-40B4-BE49-F238E27FC236}">
                    <a16:creationId xmlns:a16="http://schemas.microsoft.com/office/drawing/2014/main" id="{F3AEBFD1-34C1-FE0D-04D5-6BFFB353D514}"/>
                  </a:ext>
                </a:extLst>
              </p14:cNvPr>
              <p14:cNvContentPartPr/>
              <p14:nvPr/>
            </p14:nvContentPartPr>
            <p14:xfrm>
              <a:off x="925587" y="4953982"/>
              <a:ext cx="360" cy="2520"/>
            </p14:xfrm>
          </p:contentPart>
        </mc:Choice>
        <mc:Fallback xmlns="">
          <p:pic>
            <p:nvPicPr>
              <p:cNvPr id="7" name="Encre 6">
                <a:extLst>
                  <a:ext uri="{FF2B5EF4-FFF2-40B4-BE49-F238E27FC236}">
                    <a16:creationId xmlns:a16="http://schemas.microsoft.com/office/drawing/2014/main" id="{0353FD86-B63F-891F-A76D-B88FE1C88B49}"/>
                  </a:ext>
                </a:extLst>
              </p:cNvPr>
              <p:cNvPicPr/>
              <p:nvPr/>
            </p:nvPicPr>
            <p:blipFill>
              <a:blip r:embed="rId7"/>
              <a:stretch>
                <a:fillRect/>
              </a:stretch>
            </p:blipFill>
            <p:spPr>
              <a:xfrm>
                <a:off x="916587" y="4944982"/>
                <a:ext cx="18000" cy="20160"/>
              </a:xfrm>
              <a:prstGeom prst="rect">
                <a:avLst/>
              </a:prstGeom>
            </p:spPr>
          </p:pic>
        </mc:Fallback>
      </mc:AlternateContent>
      <p:grpSp>
        <p:nvGrpSpPr>
          <p:cNvPr id="10" name="Groupe 9">
            <a:extLst>
              <a:ext uri="{FF2B5EF4-FFF2-40B4-BE49-F238E27FC236}">
                <a16:creationId xmlns:a16="http://schemas.microsoft.com/office/drawing/2014/main" id="{D8944BCA-A296-1C48-03A9-12B6FE0AE2B4}"/>
              </a:ext>
            </a:extLst>
          </p:cNvPr>
          <p:cNvGrpSpPr/>
          <p:nvPr/>
        </p:nvGrpSpPr>
        <p:grpSpPr>
          <a:xfrm>
            <a:off x="2088027" y="4989622"/>
            <a:ext cx="23400" cy="360"/>
            <a:chOff x="2088027" y="4989622"/>
            <a:chExt cx="23400" cy="360"/>
          </a:xfrm>
        </p:grpSpPr>
        <mc:AlternateContent xmlns:mc="http://schemas.openxmlformats.org/markup-compatibility/2006" xmlns:p14="http://schemas.microsoft.com/office/powerpoint/2010/main">
          <mc:Choice Requires="p14">
            <p:contentPart p14:bwMode="auto" r:id="rId8">
              <p14:nvContentPartPr>
                <p14:cNvPr id="8" name="Encre 7">
                  <a:extLst>
                    <a:ext uri="{FF2B5EF4-FFF2-40B4-BE49-F238E27FC236}">
                      <a16:creationId xmlns:a16="http://schemas.microsoft.com/office/drawing/2014/main" id="{1CF70D91-9486-5ED8-D683-2602CBB5AD2D}"/>
                    </a:ext>
                  </a:extLst>
                </p14:cNvPr>
                <p14:cNvContentPartPr/>
                <p14:nvPr/>
              </p14:nvContentPartPr>
              <p14:xfrm>
                <a:off x="2109267" y="4989622"/>
                <a:ext cx="2160" cy="360"/>
              </p14:xfrm>
            </p:contentPart>
          </mc:Choice>
          <mc:Fallback xmlns="">
            <p:pic>
              <p:nvPicPr>
                <p:cNvPr id="8" name="Encre 7">
                  <a:extLst>
                    <a:ext uri="{FF2B5EF4-FFF2-40B4-BE49-F238E27FC236}">
                      <a16:creationId xmlns:a16="http://schemas.microsoft.com/office/drawing/2014/main" id="{4982E3F6-6DF4-131A-623A-233AC9CAA1B5}"/>
                    </a:ext>
                  </a:extLst>
                </p:cNvPr>
                <p:cNvPicPr/>
                <p:nvPr/>
              </p:nvPicPr>
              <p:blipFill>
                <a:blip r:embed="rId7"/>
                <a:stretch>
                  <a:fillRect/>
                </a:stretch>
              </p:blipFill>
              <p:spPr>
                <a:xfrm>
                  <a:off x="2100267" y="4980622"/>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A2A13852-082A-599A-1073-3BCCD4BF48B8}"/>
                    </a:ext>
                  </a:extLst>
                </p14:cNvPr>
                <p14:cNvContentPartPr/>
                <p14:nvPr/>
              </p14:nvContentPartPr>
              <p14:xfrm>
                <a:off x="2088027" y="4989622"/>
                <a:ext cx="360" cy="360"/>
              </p14:xfrm>
            </p:contentPart>
          </mc:Choice>
          <mc:Fallback xmlns="">
            <p:pic>
              <p:nvPicPr>
                <p:cNvPr id="9" name="Encre 8">
                  <a:extLst>
                    <a:ext uri="{FF2B5EF4-FFF2-40B4-BE49-F238E27FC236}">
                      <a16:creationId xmlns:a16="http://schemas.microsoft.com/office/drawing/2014/main" id="{EFC0D769-A60B-2B43-6DDB-825A1816C25B}"/>
                    </a:ext>
                  </a:extLst>
                </p:cNvPr>
                <p:cNvPicPr/>
                <p:nvPr/>
              </p:nvPicPr>
              <p:blipFill>
                <a:blip r:embed="rId10"/>
                <a:stretch>
                  <a:fillRect/>
                </a:stretch>
              </p:blipFill>
              <p:spPr>
                <a:xfrm>
                  <a:off x="2079387" y="498062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1" name="Encre 10">
                <a:extLst>
                  <a:ext uri="{FF2B5EF4-FFF2-40B4-BE49-F238E27FC236}">
                    <a16:creationId xmlns:a16="http://schemas.microsoft.com/office/drawing/2014/main" id="{6F04324E-C52E-BF5F-56D0-C441B985F3B3}"/>
                  </a:ext>
                </a:extLst>
              </p14:cNvPr>
              <p14:cNvContentPartPr/>
              <p14:nvPr/>
            </p14:nvContentPartPr>
            <p14:xfrm>
              <a:off x="1525347" y="4944622"/>
              <a:ext cx="55080" cy="22680"/>
            </p14:xfrm>
          </p:contentPart>
        </mc:Choice>
        <mc:Fallback xmlns="">
          <p:pic>
            <p:nvPicPr>
              <p:cNvPr id="11" name="Encre 10">
                <a:extLst>
                  <a:ext uri="{FF2B5EF4-FFF2-40B4-BE49-F238E27FC236}">
                    <a16:creationId xmlns:a16="http://schemas.microsoft.com/office/drawing/2014/main" id="{349ADE9B-8052-0D39-D99A-B86D6F4C9A2A}"/>
                  </a:ext>
                </a:extLst>
              </p:cNvPr>
              <p:cNvPicPr/>
              <p:nvPr/>
            </p:nvPicPr>
            <p:blipFill>
              <a:blip r:embed="rId12"/>
              <a:stretch>
                <a:fillRect/>
              </a:stretch>
            </p:blipFill>
            <p:spPr>
              <a:xfrm>
                <a:off x="1516707" y="4935982"/>
                <a:ext cx="7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5D0A1870-25B5-2A63-C08A-2EABBDB43FE2}"/>
                  </a:ext>
                </a:extLst>
              </p14:cNvPr>
              <p14:cNvContentPartPr/>
              <p14:nvPr/>
            </p14:nvContentPartPr>
            <p14:xfrm>
              <a:off x="1467387" y="4944262"/>
              <a:ext cx="360" cy="360"/>
            </p14:xfrm>
          </p:contentPart>
        </mc:Choice>
        <mc:Fallback xmlns="">
          <p:pic>
            <p:nvPicPr>
              <p:cNvPr id="12" name="Encre 11">
                <a:extLst>
                  <a:ext uri="{FF2B5EF4-FFF2-40B4-BE49-F238E27FC236}">
                    <a16:creationId xmlns:a16="http://schemas.microsoft.com/office/drawing/2014/main" id="{DBE4BC87-152D-B06F-24C4-186D69C2B853}"/>
                  </a:ext>
                </a:extLst>
              </p:cNvPr>
              <p:cNvPicPr/>
              <p:nvPr/>
            </p:nvPicPr>
            <p:blipFill>
              <a:blip r:embed="rId10"/>
              <a:stretch>
                <a:fillRect/>
              </a:stretch>
            </p:blipFill>
            <p:spPr>
              <a:xfrm>
                <a:off x="1458387" y="4935262"/>
                <a:ext cx="18000" cy="18000"/>
              </a:xfrm>
              <a:prstGeom prst="rect">
                <a:avLst/>
              </a:prstGeom>
            </p:spPr>
          </p:pic>
        </mc:Fallback>
      </mc:AlternateContent>
    </p:spTree>
    <p:extLst>
      <p:ext uri="{BB962C8B-B14F-4D97-AF65-F5344CB8AC3E}">
        <p14:creationId xmlns:p14="http://schemas.microsoft.com/office/powerpoint/2010/main" val="174835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15</a:t>
            </a:fld>
            <a:endParaRPr lang="fr-FR"/>
          </a:p>
        </p:txBody>
      </p:sp>
    </p:spTree>
    <p:extLst>
      <p:ext uri="{BB962C8B-B14F-4D97-AF65-F5344CB8AC3E}">
        <p14:creationId xmlns:p14="http://schemas.microsoft.com/office/powerpoint/2010/main" val="132311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mémoire, priorité à la lutte contre l’effet de serre climatique : deux sources majeures d’émission de gaz carbonique en France, le transport et le logement/tertiaire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production d’électricité dans le monde c’est  deux tiers  des énergies fossiles, la première source de production d’électricité &amp;étant </a:t>
            </a:r>
            <a:r>
              <a:rPr lang="fr-FR" dirty="0" err="1"/>
              <a:t>lencore</a:t>
            </a:r>
            <a:r>
              <a:rPr lang="fr-FR" dirty="0"/>
              <a:t> le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Chine est le premier producteur mondial de charbon et premier </a:t>
            </a:r>
            <a:r>
              <a:rPr lang="fr-FR" dirty="0" err="1"/>
              <a:t>improtateur</a:t>
            </a:r>
            <a:r>
              <a:rPr lang="fr-FR" dirty="0"/>
              <a:t> de charbon.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noter que la consommation par habitant de la France et de l’Allemagne sont </a:t>
            </a:r>
            <a:r>
              <a:rPr lang="fr-FR" dirty="0" err="1"/>
              <a:t>tres</a:t>
            </a:r>
            <a:r>
              <a:rPr lang="fr-FR" dirty="0"/>
              <a:t> proches, 7 </a:t>
            </a:r>
            <a:r>
              <a:rPr lang="fr-FR" dirty="0" err="1"/>
              <a:t>Mwh</a:t>
            </a:r>
            <a:r>
              <a:rPr lang="fr-FR" dirty="0"/>
              <a:t> par habitant. Mais facteur 5 dans leurs émissions respectives de CO2 induite par la </a:t>
            </a:r>
            <a:r>
              <a:rPr lang="fr-FR" dirty="0" err="1"/>
              <a:t>prodcution</a:t>
            </a:r>
            <a:r>
              <a:rPr lang="fr-FR" dirty="0"/>
              <a:t> d’électricité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16</a:t>
            </a:fld>
            <a:endParaRPr lang="fr-FR"/>
          </a:p>
        </p:txBody>
      </p:sp>
    </p:spTree>
    <p:extLst>
      <p:ext uri="{BB962C8B-B14F-4D97-AF65-F5344CB8AC3E}">
        <p14:creationId xmlns:p14="http://schemas.microsoft.com/office/powerpoint/2010/main" val="49163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Plusieurs centaines de </a:t>
            </a:r>
            <a:r>
              <a:rPr lang="fr-FR" dirty="0" err="1"/>
              <a:t>millards</a:t>
            </a:r>
            <a:r>
              <a:rPr lang="fr-FR" dirty="0"/>
              <a:t> de d’</a:t>
            </a:r>
            <a:r>
              <a:rPr lang="fr-FR" dirty="0" err="1"/>
              <a:t>euors</a:t>
            </a:r>
            <a:r>
              <a:rPr lang="fr-FR" dirty="0"/>
              <a:t> </a:t>
            </a:r>
            <a:r>
              <a:rPr lang="fr-FR" dirty="0" err="1"/>
              <a:t>e,n</a:t>
            </a:r>
            <a:r>
              <a:rPr lang="fr-FR" dirty="0"/>
              <a:t> Europe pour el réseau</a:t>
            </a:r>
          </a:p>
          <a:p>
            <a:pPr lvl="1"/>
            <a:r>
              <a:rPr lang="fr-FR" dirty="0"/>
              <a:t>Cf délibération CRE 2022 – 202 </a:t>
            </a:r>
          </a:p>
          <a:p>
            <a:pPr marL="914400" lvl="2" indent="0">
              <a:buNone/>
            </a:pPr>
            <a:r>
              <a:rPr lang="fr-FR" dirty="0">
                <a:hlinkClick r:id="rId3"/>
              </a:rPr>
              <a:t>https://www.cre.fr/Documents/Deliberations/Decision/evaluation-des-charges-de-service-public-de-l-energie-pour-2023</a:t>
            </a:r>
            <a:endParaRPr lang="fr-FR" dirty="0"/>
          </a:p>
          <a:p>
            <a:pPr marL="914400" lvl="2" indent="0">
              <a:buNone/>
            </a:pPr>
            <a:endParaRPr lang="fr-FR" dirty="0"/>
          </a:p>
          <a:p>
            <a:pPr marL="914400" lvl="2" indent="0">
              <a:buNone/>
            </a:pPr>
            <a:r>
              <a:rPr lang="fr-FR" dirty="0"/>
              <a:t>Pour les </a:t>
            </a:r>
            <a:r>
              <a:rPr lang="fr-FR" dirty="0" err="1"/>
              <a:t>invesitissements</a:t>
            </a:r>
            <a:r>
              <a:rPr lang="fr-FR" dirty="0"/>
              <a:t> dans l’off shore,  800 Milliards d’euro en Europe, qui restent à </a:t>
            </a:r>
            <a:r>
              <a:rPr lang="fr-FR" dirty="0" err="1"/>
              <a:t>réalsier</a:t>
            </a:r>
            <a:r>
              <a:rPr lang="fr-FR" dirty="0"/>
              <a:t>, </a:t>
            </a:r>
            <a:r>
              <a:rPr lang="fr-FR" dirty="0" err="1"/>
              <a:t>cf</a:t>
            </a:r>
            <a:r>
              <a:rPr lang="fr-FR" dirty="0"/>
              <a:t> dossier maître d’ouvrage projet Eolien Oléron)</a:t>
            </a:r>
          </a:p>
          <a:p>
            <a:endParaRPr lang="fr-FR" dirty="0"/>
          </a:p>
          <a:p>
            <a:r>
              <a:rPr lang="fr-FR" dirty="0"/>
              <a:t>Risque pour les </a:t>
            </a:r>
            <a:r>
              <a:rPr lang="fr-FR" dirty="0" err="1"/>
              <a:t>inbesisseurs</a:t>
            </a:r>
            <a:r>
              <a:rPr lang="fr-FR" dirty="0"/>
              <a:t>, </a:t>
            </a:r>
            <a:r>
              <a:rPr lang="fr-FR" dirty="0" err="1"/>
              <a:t>regulatoire</a:t>
            </a:r>
            <a:r>
              <a:rPr lang="fr-FR" dirty="0"/>
              <a:t> campagnes de </a:t>
            </a:r>
            <a:r>
              <a:rPr lang="fr-FR" dirty="0" err="1"/>
              <a:t>soutine</a:t>
            </a:r>
            <a:r>
              <a:rPr lang="fr-FR" dirty="0"/>
              <a:t> </a:t>
            </a:r>
            <a:r>
              <a:rPr lang="fr-FR" dirty="0" err="1"/>
              <a:t>mediatiques</a:t>
            </a:r>
            <a:endParaRPr lang="fr-FR" dirty="0"/>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19</a:t>
            </a:fld>
            <a:endParaRPr lang="fr-FR"/>
          </a:p>
        </p:txBody>
      </p:sp>
    </p:spTree>
    <p:extLst>
      <p:ext uri="{BB962C8B-B14F-4D97-AF65-F5344CB8AC3E}">
        <p14:creationId xmlns:p14="http://schemas.microsoft.com/office/powerpoint/2010/main" val="158814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 du renouvellement des concessions hydrauliques, les barrages étant propriété de l’Etat ou des collectivités </a:t>
            </a:r>
            <a:r>
              <a:rPr lang="fr-FR" dirty="0" err="1"/>
              <a:t>territorales</a:t>
            </a:r>
            <a:endParaRPr lang="fr-FR" dirty="0"/>
          </a:p>
          <a:p>
            <a:endParaRPr lang="fr-FR" dirty="0"/>
          </a:p>
          <a:p>
            <a:pPr lvl="1"/>
            <a:r>
              <a:rPr lang="fr-FR" b="1" dirty="0"/>
              <a:t>Enjeu pour la sureté du </a:t>
            </a:r>
            <a:r>
              <a:rPr lang="fr-FR" b="1" dirty="0" err="1"/>
              <a:t>systéme</a:t>
            </a:r>
            <a:r>
              <a:rPr lang="fr-FR" b="1" dirty="0"/>
              <a:t> Cf</a:t>
            </a:r>
          </a:p>
          <a:p>
            <a:pPr lvl="1"/>
            <a:r>
              <a:rPr lang="fr-FR" b="1" dirty="0"/>
              <a:t>https://eepublicdownloads.entsoe.eu/clean-documents/pre2015/publications/ce/otherreports/Final-Report-20070130.pdf</a:t>
            </a:r>
          </a:p>
          <a:p>
            <a:endParaRPr lang="fr-FR" dirty="0"/>
          </a:p>
          <a:p>
            <a:endParaRPr lang="fr-FR" dirty="0"/>
          </a:p>
          <a:p>
            <a:r>
              <a:rPr lang="fr-FR" dirty="0"/>
              <a:t>Certains barrages sont centenaires</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22</a:t>
            </a:fld>
            <a:endParaRPr lang="fr-FR"/>
          </a:p>
        </p:txBody>
      </p:sp>
    </p:spTree>
    <p:extLst>
      <p:ext uri="{BB962C8B-B14F-4D97-AF65-F5344CB8AC3E}">
        <p14:creationId xmlns:p14="http://schemas.microsoft.com/office/powerpoint/2010/main" val="350572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Gas de schiste refusé en Europe mais importé d’US!</a:t>
            </a:r>
          </a:p>
          <a:p>
            <a:endParaRPr lang="fr-FR" dirty="0"/>
          </a:p>
          <a:p>
            <a:r>
              <a:rPr lang="fr-FR" dirty="0"/>
              <a:t>Le gaz était un facteur géopolitique de la guerre en Syrie, refus de la traversée du gazoduc venant du </a:t>
            </a:r>
            <a:r>
              <a:rPr lang="fr-FR" dirty="0" err="1"/>
              <a:t>Quatar</a:t>
            </a:r>
            <a:r>
              <a:rPr lang="fr-FR" dirty="0"/>
              <a:t>, conflit dans l’exploitation des importants gisements de Méditerranée</a:t>
            </a:r>
          </a:p>
        </p:txBody>
      </p:sp>
      <p:sp>
        <p:nvSpPr>
          <p:cNvPr id="4" name="Espace réservé du numéro de diapositive 3"/>
          <p:cNvSpPr>
            <a:spLocks noGrp="1"/>
          </p:cNvSpPr>
          <p:nvPr>
            <p:ph type="sldNum" sz="quarter" idx="5"/>
          </p:nvPr>
        </p:nvSpPr>
        <p:spPr/>
        <p:txBody>
          <a:bodyPr/>
          <a:lstStyle/>
          <a:p>
            <a:fld id="{CF84A65E-B445-4305-9AEB-B61D056BBA31}" type="slidenum">
              <a:rPr lang="fr-FR" smtClean="0"/>
              <a:t>24</a:t>
            </a:fld>
            <a:endParaRPr lang="fr-FR"/>
          </a:p>
        </p:txBody>
      </p:sp>
    </p:spTree>
    <p:extLst>
      <p:ext uri="{BB962C8B-B14F-4D97-AF65-F5344CB8AC3E}">
        <p14:creationId xmlns:p14="http://schemas.microsoft.com/office/powerpoint/2010/main" val="340724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2EAD9A-E606-749A-61AC-6AB90D8923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2214B40-3363-F507-26B8-F0EBDC9511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de la date 15">
            <a:extLst>
              <a:ext uri="{FF2B5EF4-FFF2-40B4-BE49-F238E27FC236}">
                <a16:creationId xmlns:a16="http://schemas.microsoft.com/office/drawing/2014/main" id="{5F303B62-DE84-46B4-4F5D-17B474431255}"/>
              </a:ext>
            </a:extLst>
          </p:cNvPr>
          <p:cNvSpPr>
            <a:spLocks noGrp="1"/>
          </p:cNvSpPr>
          <p:nvPr>
            <p:ph type="dt" sz="half" idx="10"/>
          </p:nvPr>
        </p:nvSpPr>
        <p:spPr/>
        <p:txBody>
          <a:bodyPr/>
          <a:lstStyle/>
          <a:p>
            <a:endParaRPr lang="fr-FR"/>
          </a:p>
        </p:txBody>
      </p:sp>
      <p:sp>
        <p:nvSpPr>
          <p:cNvPr id="17" name="Espace réservé du pied de page 16">
            <a:extLst>
              <a:ext uri="{FF2B5EF4-FFF2-40B4-BE49-F238E27FC236}">
                <a16:creationId xmlns:a16="http://schemas.microsoft.com/office/drawing/2014/main" id="{C0278B74-A617-E234-BA34-7A5BF54A8C33}"/>
              </a:ext>
            </a:extLst>
          </p:cNvPr>
          <p:cNvSpPr>
            <a:spLocks noGrp="1"/>
          </p:cNvSpPr>
          <p:nvPr>
            <p:ph type="ftr" sz="quarter" idx="11"/>
          </p:nvPr>
        </p:nvSpPr>
        <p:spPr/>
        <p:txBody>
          <a:bodyPr/>
          <a:lstStyle/>
          <a:p>
            <a:r>
              <a:rPr lang="fr-FR" dirty="0"/>
              <a:t>Energie où allons-nous ? Quelques repères- Bernard Maillard Millau 7 mars 2024</a:t>
            </a:r>
          </a:p>
        </p:txBody>
      </p:sp>
      <p:sp>
        <p:nvSpPr>
          <p:cNvPr id="18" name="Espace réservé du numéro de diapositive 17">
            <a:extLst>
              <a:ext uri="{FF2B5EF4-FFF2-40B4-BE49-F238E27FC236}">
                <a16:creationId xmlns:a16="http://schemas.microsoft.com/office/drawing/2014/main" id="{32A5B581-181B-B83D-CC64-2C0044162D5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57863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5FD25-E445-3D4B-7CF3-8383C00F9A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D1D1AA-F742-FB06-C2ED-10B630196F0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671C30-B4DF-E89E-5795-119745F5AE1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C7F0937-A4BB-2C15-08C2-24261F5CC18B}"/>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1E2B4424-C29E-165C-BB1B-761F78A7B589}"/>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013044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8E7197F-728E-AC94-72F0-8ACB64D623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2D7824-499C-7BE3-6CD2-28FC4311A4F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8E50EE-1F7D-8D11-5422-BE89DA4B93C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A1BBE7E-8014-12F3-342F-0553025E133A}"/>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8FDC7A25-477A-2EAF-D1B5-2AE8052EEC6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722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E7642-3A95-EF3D-D892-CA1532F7576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4A89FF5-9B4B-5147-38A9-1D8A4DE56B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A0C022B-5E00-60A7-7721-BACAE84A6A4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B2B81CD-433D-F0E8-B7BE-F8E6B203E551}"/>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63D83FBE-EFEF-7198-B5E9-5754E792DD7F}"/>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68666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E83D4B-FD89-FAA1-E4C4-316C9A381E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ACCB62-30AD-2198-4D93-2853C97156C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81E8D9-91F9-6A6B-D396-2ABF61CCE2B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76C6D74-20E7-2E47-4F41-B4692DE08DD1}"/>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21EBF006-5385-056E-00F5-77F25BAD6ED8}"/>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372632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1BCF9-2988-18F7-85A7-7F144D87D31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E4B2FF-5487-D4DB-B065-CCAF2C77FA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D21FDC4-1F66-6CDD-2AF9-E798AD0B2C3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8368F26-1492-3233-97F1-C2CCE5972DAC}"/>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31FF191F-97E0-039A-FEE6-BE3A017A4177}"/>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92177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95B70-8155-F33F-28BC-6086BCAA6B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FE6AB7-2CC0-D9ED-A58D-954BA5DDB90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89B9465-7D82-DC66-98FD-B49D3DA8BDF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BBD655-37B0-BF9C-2BE0-D747C0B7EA3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2FFA214-7B50-3E6B-A335-18945C3A199A}"/>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D61D30DA-66FF-CDE2-BC4D-39FD47C9E2EB}"/>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16720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11FFE-76E7-11A9-DDE1-E77BA2925BF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FF8585B-286A-52B2-105B-7696D1857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AFE0FD1-4411-EA99-D56C-59986981068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684614C-46E1-7053-95CB-883E0F615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871207-0174-1990-30B4-F0B627044E0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D047099-84F0-2BCD-843C-B060DC41126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057F0FFD-4101-F24F-D51F-291F561F5552}"/>
              </a:ext>
            </a:extLst>
          </p:cNvPr>
          <p:cNvSpPr>
            <a:spLocks noGrp="1"/>
          </p:cNvSpPr>
          <p:nvPr>
            <p:ph type="ftr" sz="quarter" idx="11"/>
          </p:nvPr>
        </p:nvSpPr>
        <p:spPr/>
        <p:txBody>
          <a:bodyPr/>
          <a:lstStyle/>
          <a:p>
            <a:r>
              <a:rPr lang="fr-FR"/>
              <a:t>Energie où allons-nous ? Quelques repères- Bernard Maillard Millau 7 mars 2024</a:t>
            </a:r>
          </a:p>
        </p:txBody>
      </p:sp>
      <p:sp>
        <p:nvSpPr>
          <p:cNvPr id="9" name="Espace réservé du numéro de diapositive 8">
            <a:extLst>
              <a:ext uri="{FF2B5EF4-FFF2-40B4-BE49-F238E27FC236}">
                <a16:creationId xmlns:a16="http://schemas.microsoft.com/office/drawing/2014/main" id="{2741D655-9CD8-96F0-86BF-132C86B6ECF0}"/>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526702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E6176-56FF-689B-CE6C-81192FC7AB0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B6CCD0A-559C-A7E8-1886-5A649805A299}"/>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94BF6AE6-E1FC-DDB6-3BA8-E58785BF0116}"/>
              </a:ext>
            </a:extLst>
          </p:cNvPr>
          <p:cNvSpPr>
            <a:spLocks noGrp="1"/>
          </p:cNvSpPr>
          <p:nvPr>
            <p:ph type="ftr" sz="quarter" idx="11"/>
          </p:nvPr>
        </p:nvSpPr>
        <p:spPr/>
        <p:txBody>
          <a:bodyPr/>
          <a:lstStyle/>
          <a:p>
            <a:r>
              <a:rPr lang="fr-FR"/>
              <a:t>Energie où allons-nous ? Quelques repères- Bernard Maillard Millau 7 mars 2024</a:t>
            </a:r>
          </a:p>
        </p:txBody>
      </p:sp>
      <p:sp>
        <p:nvSpPr>
          <p:cNvPr id="5" name="Espace réservé du numéro de diapositive 4">
            <a:extLst>
              <a:ext uri="{FF2B5EF4-FFF2-40B4-BE49-F238E27FC236}">
                <a16:creationId xmlns:a16="http://schemas.microsoft.com/office/drawing/2014/main" id="{E8AADB53-69F9-7B0E-8DA6-40BA379C12E9}"/>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51380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A935D3-E406-771D-ED97-C883F3AC48CF}"/>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EA8D2573-9EBA-7F0D-951C-E013C6942496}"/>
              </a:ext>
            </a:extLst>
          </p:cNvPr>
          <p:cNvSpPr>
            <a:spLocks noGrp="1"/>
          </p:cNvSpPr>
          <p:nvPr>
            <p:ph type="ftr" sz="quarter" idx="11"/>
          </p:nvPr>
        </p:nvSpPr>
        <p:spPr/>
        <p:txBody>
          <a:bodyPr/>
          <a:lstStyle/>
          <a:p>
            <a:r>
              <a:rPr lang="fr-FR"/>
              <a:t>Energie où allons-nous ? Quelques repères- Bernard Maillard Millau 7 mars 2024</a:t>
            </a:r>
          </a:p>
        </p:txBody>
      </p:sp>
      <p:sp>
        <p:nvSpPr>
          <p:cNvPr id="4" name="Espace réservé du numéro de diapositive 3">
            <a:extLst>
              <a:ext uri="{FF2B5EF4-FFF2-40B4-BE49-F238E27FC236}">
                <a16:creationId xmlns:a16="http://schemas.microsoft.com/office/drawing/2014/main" id="{7E0DA10E-9808-94A3-7D46-38C16F7AD735}"/>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2286826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F1E0E7-6A13-2FC7-D7C7-89356E9E07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F7A12E8-1B8C-B7E7-1CA3-2A8721CADC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612AD4C-5007-5F6B-877D-A0AB1CC0D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D84936-7784-CEA0-DEAB-7B2424F5DE9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DE8EA32-2AA0-1309-CFCF-DEBD738A5A2F}"/>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1DC178C0-52C2-85A1-0200-26FB8644A4DA}"/>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028889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2C00E7-1BA8-77C4-9AB0-AD6EB2F517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0E6E345-8B53-6437-4CF9-46A3A2DF546F}"/>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74E31E1-F882-C057-5C23-D0A4B004CEB1}"/>
              </a:ext>
            </a:extLst>
          </p:cNvPr>
          <p:cNvSpPr>
            <a:spLocks noGrp="1"/>
          </p:cNvSpPr>
          <p:nvPr>
            <p:ph type="dt" sz="half" idx="10"/>
          </p:nvPr>
        </p:nvSpPr>
        <p:spPr/>
        <p:txBody>
          <a:bodyPr/>
          <a:lstStyle/>
          <a:p>
            <a:endParaRPr lang="fr-FR" dirty="0"/>
          </a:p>
        </p:txBody>
      </p:sp>
      <p:sp>
        <p:nvSpPr>
          <p:cNvPr id="5" name="Espace réservé du pied de page 4">
            <a:extLst>
              <a:ext uri="{FF2B5EF4-FFF2-40B4-BE49-F238E27FC236}">
                <a16:creationId xmlns:a16="http://schemas.microsoft.com/office/drawing/2014/main" id="{637826CB-0691-8001-E3FA-C02AC5B10F05}"/>
              </a:ext>
            </a:extLst>
          </p:cNvPr>
          <p:cNvSpPr>
            <a:spLocks noGrp="1"/>
          </p:cNvSpPr>
          <p:nvPr>
            <p:ph type="ftr" sz="quarter" idx="11"/>
          </p:nvPr>
        </p:nvSpPr>
        <p:spPr/>
        <p:txBody>
          <a:bodyPr/>
          <a:lstStyle/>
          <a:p>
            <a:r>
              <a:rPr lang="fr-FR" dirty="0"/>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6D69A653-CA18-8C3F-5030-E55C09BFCFBB}"/>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50790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C939E0-4953-CA56-C9CA-2608E2222C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026E101-31B2-B532-56F3-8E38692F2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E378DE-9F70-357C-A083-EEA5F72E5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0A72F9-93F2-578E-9792-962FBEF295F6}"/>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20AA690-D431-FE06-B16F-81600E84296D}"/>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DEA71E7F-731A-42F6-479B-F6D8D82723D3}"/>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956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69BBC-51A0-F714-6781-4DFDBB787F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95BDB83-B17F-4F17-691A-6ED6689F06A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20B755-DCEA-B926-17C3-817BCD41626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A5031C2-6A52-C7E0-EA73-BB2CDAC6CC78}"/>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6807D620-BABC-195D-17A7-D6F929B2F5F1}"/>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4257434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203D959-9FF3-F435-0874-373DF4CB21D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5B4BC94-A7E2-2001-C415-002C94AFD5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ADA3425-A048-B72B-CCAE-EE7FBD2324E1}"/>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7B1DF96-898C-A193-2981-A39F8760F06D}"/>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5E7CC31D-7211-9FD2-A714-D5AB0A5A60FD}"/>
              </a:ext>
            </a:extLst>
          </p:cNvPr>
          <p:cNvSpPr>
            <a:spLocks noGrp="1"/>
          </p:cNvSpPr>
          <p:nvPr>
            <p:ph type="sldNum" sz="quarter" idx="12"/>
          </p:nvPr>
        </p:nvSpPr>
        <p:spPr/>
        <p:txBody>
          <a:bodyPr/>
          <a:lstStyle/>
          <a:p>
            <a:fld id="{49E5AD21-8E53-4136-B3D8-0862DD8AF7FA}" type="slidenum">
              <a:rPr lang="fr-FR" smtClean="0"/>
              <a:t>‹N°›</a:t>
            </a:fld>
            <a:endParaRPr lang="fr-FR"/>
          </a:p>
        </p:txBody>
      </p:sp>
    </p:spTree>
    <p:extLst>
      <p:ext uri="{BB962C8B-B14F-4D97-AF65-F5344CB8AC3E}">
        <p14:creationId xmlns:p14="http://schemas.microsoft.com/office/powerpoint/2010/main" val="1366106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371FE-B3BE-E597-C702-4BE6EB26CD8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E0953CC-73F1-1E16-E415-E685FEB9DF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26FB7C-2EA6-66B5-D58B-86942C0445F5}"/>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5261056-4DEF-936B-D8ED-9E7AE48D9C07}"/>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76A7DD60-DA30-087B-7F96-98C60395C49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893651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D553EF-9B3D-EA06-FB0E-84421CBD2F2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9F9B55-264C-53C1-E3FE-400396AD802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FF602B-09F7-F1E7-F7FF-334DDFAFADF3}"/>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530966A-1D04-0B79-ADC4-40D68A0C81F1}"/>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50BFB798-FD88-40FC-2149-671102941D0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18720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EFD3E-8104-FE31-16BF-0E63E94495A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D48DD3A-896F-54DB-53FE-CD681F2B5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5E1409F-EFFD-D039-DB36-26138CE7CEC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67CA6D4-0C6C-E670-00AE-8395101D3C71}"/>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3706DB23-EC90-C7CC-AACA-E204811E1775}"/>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571817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C9F3A-D72A-6F96-DA80-0A94D305A4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6E92F71-914C-A896-ABC5-C9DCBCE25FE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E62FD3-185D-4DE9-3F92-CA2137E184F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315CFE3-939F-2BFE-3EBA-1454D537C31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7E062B3C-DC04-B28A-73B3-6D1270D84B75}"/>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297B8A82-DD29-B2E4-5DF4-8943094A15FC}"/>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945669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1933B-753F-254B-D083-1E4D886E8ED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D33613-8CF3-0B2E-B791-B2C9882BF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057C582-CF7E-EA6E-49A0-CAFE7D7424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48D74F-59D1-E6F3-AAA8-6B2C63935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FB08A9A-9182-273C-681A-B7DB1441401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2FD3200-4FE8-727F-4762-6E482474E9C5}"/>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E9397852-F429-5EF9-C4CB-D3565D518FF5}"/>
              </a:ext>
            </a:extLst>
          </p:cNvPr>
          <p:cNvSpPr>
            <a:spLocks noGrp="1"/>
          </p:cNvSpPr>
          <p:nvPr>
            <p:ph type="ftr" sz="quarter" idx="11"/>
          </p:nvPr>
        </p:nvSpPr>
        <p:spPr/>
        <p:txBody>
          <a:bodyPr/>
          <a:lstStyle/>
          <a:p>
            <a:r>
              <a:rPr lang="fr-FR"/>
              <a:t>Energie où allons-nous ? Quelques repères- Bernard Maillard Millau 7 mars 2024</a:t>
            </a:r>
          </a:p>
        </p:txBody>
      </p:sp>
      <p:sp>
        <p:nvSpPr>
          <p:cNvPr id="9" name="Espace réservé du numéro de diapositive 8">
            <a:extLst>
              <a:ext uri="{FF2B5EF4-FFF2-40B4-BE49-F238E27FC236}">
                <a16:creationId xmlns:a16="http://schemas.microsoft.com/office/drawing/2014/main" id="{AF17FC4C-68AF-6888-0F9D-8D01319923A6}"/>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404530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E3DD4-1ED8-2299-52D2-41B97796407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078B4BD-11C4-1BFE-51C3-AC0785BF8964}"/>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DF02BD59-EB6A-E1E4-447A-9F142F30D095}"/>
              </a:ext>
            </a:extLst>
          </p:cNvPr>
          <p:cNvSpPr>
            <a:spLocks noGrp="1"/>
          </p:cNvSpPr>
          <p:nvPr>
            <p:ph type="ftr" sz="quarter" idx="11"/>
          </p:nvPr>
        </p:nvSpPr>
        <p:spPr/>
        <p:txBody>
          <a:bodyPr/>
          <a:lstStyle/>
          <a:p>
            <a:r>
              <a:rPr lang="fr-FR"/>
              <a:t>Energie où allons-nous ? Quelques repères- Bernard Maillard Millau 7 mars 2024</a:t>
            </a:r>
          </a:p>
        </p:txBody>
      </p:sp>
      <p:sp>
        <p:nvSpPr>
          <p:cNvPr id="5" name="Espace réservé du numéro de diapositive 4">
            <a:extLst>
              <a:ext uri="{FF2B5EF4-FFF2-40B4-BE49-F238E27FC236}">
                <a16:creationId xmlns:a16="http://schemas.microsoft.com/office/drawing/2014/main" id="{DF7AF05C-E488-7293-B274-BE0CEFE88FE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107050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546CB87-3BD4-6F1F-ECC2-6F372D0DB178}"/>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56ABD4E4-AB17-3E47-5AE1-7ABDC7119697}"/>
              </a:ext>
            </a:extLst>
          </p:cNvPr>
          <p:cNvSpPr>
            <a:spLocks noGrp="1"/>
          </p:cNvSpPr>
          <p:nvPr>
            <p:ph type="ftr" sz="quarter" idx="11"/>
          </p:nvPr>
        </p:nvSpPr>
        <p:spPr/>
        <p:txBody>
          <a:bodyPr/>
          <a:lstStyle/>
          <a:p>
            <a:r>
              <a:rPr lang="fr-FR"/>
              <a:t>Energie où allons-nous ? Quelques repères- Bernard Maillard Millau 7 mars 2024</a:t>
            </a:r>
          </a:p>
        </p:txBody>
      </p:sp>
      <p:sp>
        <p:nvSpPr>
          <p:cNvPr id="4" name="Espace réservé du numéro de diapositive 3">
            <a:extLst>
              <a:ext uri="{FF2B5EF4-FFF2-40B4-BE49-F238E27FC236}">
                <a16:creationId xmlns:a16="http://schemas.microsoft.com/office/drawing/2014/main" id="{2A052CC9-44FA-3E8D-AEC2-A9904183453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18286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685EB-792B-4928-DFA1-853A52A53C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8B0BAC-21D7-1633-B3DB-1CA89E053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AFE85A-1506-6496-DA53-6525BBB6901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9990506A-A7E9-E63D-3F97-FC9C88403EEA}"/>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4C91F333-E761-572B-E83E-EF6E74CD051E}"/>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728105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EF309-9645-48D3-1D1C-E81FBF40A7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795135-E1CF-EC1F-0F90-BB84797283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A5D2850-90C4-2BE3-EC60-397910BAB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E943DF7-ECDD-28AE-D1FF-1F3E62FBA25F}"/>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E6D2D04-F286-B81D-2727-D3132CB79CFC}"/>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B452A619-A058-2431-81F9-92F5B602CB73}"/>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5432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38E0D4-8686-72AB-5A1B-3F1EC7777F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8886ED8-C343-D722-F1D2-FF860E024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82BF6D-FB14-69B1-E4C5-AA5B5D122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08BDC-A28B-D6AE-AEA7-DFE1716135FD}"/>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5952133-3BC0-2C93-F16B-584D724ADC4A}"/>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E33AFBA1-7606-FA4D-6727-A3FD37622ADE}"/>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448739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86F8C-E714-4640-4CB9-B5DA00927C4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8265A3A-060F-4F40-E3A6-136A287AED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0FB313-705E-AE62-DE4C-78278AB3150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F1E63EB1-4D79-D312-E467-39CC26149B6E}"/>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2FC65C6B-7C24-BB7B-6212-5B7C702209F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2309823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EB2F729-EED7-03C8-0F75-CC69959ED57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A176D93-2EC6-DBD9-C2C6-03398C94125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EFACF4-AABE-B319-0E56-D163A89BFF8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888889D-B298-D6D4-D9EA-9C9F658559C2}"/>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EF61BB25-0670-B606-B0A5-D69784257B9D}"/>
              </a:ext>
            </a:extLst>
          </p:cNvPr>
          <p:cNvSpPr>
            <a:spLocks noGrp="1"/>
          </p:cNvSpPr>
          <p:nvPr>
            <p:ph type="sldNum" sz="quarter" idx="12"/>
          </p:nvPr>
        </p:nvSpPr>
        <p:spPr/>
        <p:txBody>
          <a:bodyPr/>
          <a:lstStyle/>
          <a:p>
            <a:fld id="{9A86E08E-19EC-4789-9467-2A396B824AFC}" type="slidenum">
              <a:rPr lang="fr-FR" smtClean="0"/>
              <a:t>‹N°›</a:t>
            </a:fld>
            <a:endParaRPr lang="fr-FR"/>
          </a:p>
        </p:txBody>
      </p:sp>
    </p:spTree>
    <p:extLst>
      <p:ext uri="{BB962C8B-B14F-4D97-AF65-F5344CB8AC3E}">
        <p14:creationId xmlns:p14="http://schemas.microsoft.com/office/powerpoint/2010/main" val="3289357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55CAF-B9ED-1639-9DB9-7F0CD491B6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958C97-36B2-5911-68A8-EA5FEE150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A550E23-DD83-8ABC-3705-BDF6B33B4E4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2C29B75-B2DB-FDC9-729A-CC4E4840E2E4}"/>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14D5D9F2-E7B5-38AD-7EB4-E8E303158A8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486099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E7DC2-D745-B4D5-B700-7CD8D0B648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5DB776-BEE6-AFE3-4666-1B83F612EEA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4AE130-E5F6-A2E1-3001-E4FAEF56AD3D}"/>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096E01A8-6BAD-E522-487E-FBEFDC566234}"/>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11259C2D-6D6A-48EF-7F65-C587889325FC}"/>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14247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7C59-A439-AA4E-BC48-743D37C443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4F3AA5E-5945-661B-958B-EAD0D2809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BB21115-4548-9366-4848-09F7DEE3EF8F}"/>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57A35B2-7442-6130-0D98-0A0303BE5B6C}"/>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99BEA7F7-FA9B-24CF-000A-E134A52C8EDD}"/>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992262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DDA60A-CB04-9848-22EA-6EFDF92D1BA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F2E893-7B90-A8C5-D062-D516A277DB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F343A47-6A9D-3892-14DC-A6BDDE9FD34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3B32CA-69BD-44F5-92AF-543883DC689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3605AD6D-CFF7-957F-863F-E3B2AC77848D}"/>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6FE0D1DD-B8AC-C222-5815-8C2F4353A640}"/>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911470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7EBF42-B9B7-DE07-7AAC-C5224FB2C1B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368DCF5-79EC-77D7-5F09-31D7FE971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A0662E3-F175-3321-21F9-396B4DC0893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3AC9A5F-267E-7413-EE6B-8788D48A2F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150D37-A14A-7394-B5F8-A8EB8124C5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F2FF45-8E5E-19F9-0C9E-49BD39CEC69F}"/>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59DC6396-2353-A673-967F-59550463C2F7}"/>
              </a:ext>
            </a:extLst>
          </p:cNvPr>
          <p:cNvSpPr>
            <a:spLocks noGrp="1"/>
          </p:cNvSpPr>
          <p:nvPr>
            <p:ph type="ftr" sz="quarter" idx="11"/>
          </p:nvPr>
        </p:nvSpPr>
        <p:spPr/>
        <p:txBody>
          <a:bodyPr/>
          <a:lstStyle/>
          <a:p>
            <a:r>
              <a:rPr lang="fr-FR"/>
              <a:t>Energie où allons-nous ? Quelques repères- Bernard Maillard Millau 7 mars 2024</a:t>
            </a:r>
          </a:p>
        </p:txBody>
      </p:sp>
      <p:sp>
        <p:nvSpPr>
          <p:cNvPr id="9" name="Espace réservé du numéro de diapositive 8">
            <a:extLst>
              <a:ext uri="{FF2B5EF4-FFF2-40B4-BE49-F238E27FC236}">
                <a16:creationId xmlns:a16="http://schemas.microsoft.com/office/drawing/2014/main" id="{792D7591-0734-556F-0335-BBEA4716479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378978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788A-6CC4-5CC3-C407-2B06B79555F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EA81E8-D383-FBFA-469A-E774BD9D5F75}"/>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50A37592-EB4A-CE2D-6371-A1179327F350}"/>
              </a:ext>
            </a:extLst>
          </p:cNvPr>
          <p:cNvSpPr>
            <a:spLocks noGrp="1"/>
          </p:cNvSpPr>
          <p:nvPr>
            <p:ph type="ftr" sz="quarter" idx="11"/>
          </p:nvPr>
        </p:nvSpPr>
        <p:spPr/>
        <p:txBody>
          <a:bodyPr/>
          <a:lstStyle/>
          <a:p>
            <a:r>
              <a:rPr lang="fr-FR"/>
              <a:t>Energie où allons-nous ? Quelques repères- Bernard Maillard Millau 7 mars 2024</a:t>
            </a:r>
          </a:p>
        </p:txBody>
      </p:sp>
      <p:sp>
        <p:nvSpPr>
          <p:cNvPr id="5" name="Espace réservé du numéro de diapositive 4">
            <a:extLst>
              <a:ext uri="{FF2B5EF4-FFF2-40B4-BE49-F238E27FC236}">
                <a16:creationId xmlns:a16="http://schemas.microsoft.com/office/drawing/2014/main" id="{0C0153B8-1511-CCF6-B395-6A02B0F88657}"/>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67294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56D94-B6A8-B2BC-A14F-8973CA7270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52DC95-2608-2567-8F90-EB69DE2566E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5784477-4CFD-7BDB-FD86-335CCDCB5B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E179F0E-F0D6-D73B-7D07-80DE31C5DCB8}"/>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13CF593-22EB-8A63-665E-19BA650401E3}"/>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BDD70A9E-8D10-9FF2-1CA5-536592A184BA}"/>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6539411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857467-F968-184A-8AB7-43F8D284D7AB}"/>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88DC3B94-960A-80F7-B3F2-7A2F8C0B9511}"/>
              </a:ext>
            </a:extLst>
          </p:cNvPr>
          <p:cNvSpPr>
            <a:spLocks noGrp="1"/>
          </p:cNvSpPr>
          <p:nvPr>
            <p:ph type="ftr" sz="quarter" idx="11"/>
          </p:nvPr>
        </p:nvSpPr>
        <p:spPr/>
        <p:txBody>
          <a:bodyPr/>
          <a:lstStyle/>
          <a:p>
            <a:r>
              <a:rPr lang="fr-FR"/>
              <a:t>Energie où allons-nous ? Quelques repères- Bernard Maillard Millau 7 mars 2024</a:t>
            </a:r>
          </a:p>
        </p:txBody>
      </p:sp>
      <p:sp>
        <p:nvSpPr>
          <p:cNvPr id="4" name="Espace réservé du numéro de diapositive 3">
            <a:extLst>
              <a:ext uri="{FF2B5EF4-FFF2-40B4-BE49-F238E27FC236}">
                <a16:creationId xmlns:a16="http://schemas.microsoft.com/office/drawing/2014/main" id="{35CF166D-DD56-197E-E584-81A8A85DD329}"/>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94593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7CBF1-F8AD-88FB-D378-E45B6D018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D3D449-E179-28C6-E303-8088779E0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004F473-07DF-EC56-91B8-4423F68FF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0A3DEC-612B-BC1E-CD28-690F66E1AE0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FB9DD99-D849-319E-9CEC-BAFDD603307C}"/>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11384098-2BFC-E9B9-7781-7BFCEF3CA92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14157540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0F6B2F-5A76-D5D5-E27E-728E8D024A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F34C13-83E3-4C65-E0FD-6333C3839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F7DD57-9201-E577-23E6-02AD9572C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57900C0-2C21-35A1-5755-F86D51FD9690}"/>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BCFF7C7-6217-C50E-FFD3-DC417FE89B25}"/>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AFAAF5CE-FE60-819C-8779-D617B9D4A723}"/>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133123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754782-642E-C4F2-35A7-66F166097B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FDD2B14-4735-E9AB-7208-59844D6F3F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D62B8C7-3635-68FF-1F7C-6C8F643FC417}"/>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3B86FC4-FF92-5DA2-D869-337B7C406EC0}"/>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3771FAD2-D028-DB08-44B4-EBEF7387954B}"/>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3959864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55DA2C-E20B-A8CD-901F-4BE6911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5E66FE1-3470-5E17-43A1-10C5929472F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C44419-B20D-70FE-3C64-C365B737CF2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8D51951-A318-42EB-B427-C892FFD64452}"/>
              </a:ext>
            </a:extLst>
          </p:cNvPr>
          <p:cNvSpPr>
            <a:spLocks noGrp="1"/>
          </p:cNvSpPr>
          <p:nvPr>
            <p:ph type="ftr" sz="quarter" idx="11"/>
          </p:nvPr>
        </p:nvSpPr>
        <p:spPr/>
        <p:txBody>
          <a:body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935D0F88-4E15-7313-6878-95F5F56099E6}"/>
              </a:ext>
            </a:extLst>
          </p:cNvPr>
          <p:cNvSpPr>
            <a:spLocks noGrp="1"/>
          </p:cNvSpPr>
          <p:nvPr>
            <p:ph type="sldNum" sz="quarter" idx="12"/>
          </p:nvPr>
        </p:nvSpPr>
        <p:spPr/>
        <p:txBody>
          <a:bodyPr/>
          <a:lstStyle/>
          <a:p>
            <a:fld id="{CA097EAC-E814-415B-8896-752ECAE9B91E}" type="slidenum">
              <a:rPr lang="fr-FR" smtClean="0"/>
              <a:t>‹N°›</a:t>
            </a:fld>
            <a:endParaRPr lang="fr-FR"/>
          </a:p>
        </p:txBody>
      </p:sp>
    </p:spTree>
    <p:extLst>
      <p:ext uri="{BB962C8B-B14F-4D97-AF65-F5344CB8AC3E}">
        <p14:creationId xmlns:p14="http://schemas.microsoft.com/office/powerpoint/2010/main" val="297222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8B8AE4-A929-B92D-6D82-12B7477E0C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2A5949-7288-216E-1068-131CFA35B3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6330785-7806-A1D6-A7E1-E0DC0C36A1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C2D2827-B0F7-7AD6-F851-981AA5817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AF84684-75F0-0556-78E9-96F56BACD77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1EC3D3-8843-0C98-1F82-6A973583495A}"/>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8AAD4805-2FE4-EE8E-7104-7F6EDFE6981B}"/>
              </a:ext>
            </a:extLst>
          </p:cNvPr>
          <p:cNvSpPr>
            <a:spLocks noGrp="1"/>
          </p:cNvSpPr>
          <p:nvPr>
            <p:ph type="ftr" sz="quarter" idx="11"/>
          </p:nvPr>
        </p:nvSpPr>
        <p:spPr/>
        <p:txBody>
          <a:bodyPr/>
          <a:lstStyle/>
          <a:p>
            <a:r>
              <a:rPr lang="fr-FR"/>
              <a:t>Energie où allons-nous ? Quelques repères- Bernard Maillard Millau 7 mars 2024</a:t>
            </a:r>
          </a:p>
        </p:txBody>
      </p:sp>
      <p:sp>
        <p:nvSpPr>
          <p:cNvPr id="9" name="Espace réservé du numéro de diapositive 8">
            <a:extLst>
              <a:ext uri="{FF2B5EF4-FFF2-40B4-BE49-F238E27FC236}">
                <a16:creationId xmlns:a16="http://schemas.microsoft.com/office/drawing/2014/main" id="{5076050A-8C22-DC22-EC32-A347CDA29821}"/>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30955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665E60-4856-136A-7980-0E59122EC46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0F07AA-41D1-88F8-2A6C-B42525A863FF}"/>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F537F90C-4D04-9F91-9C1E-C6087C5CDB6D}"/>
              </a:ext>
            </a:extLst>
          </p:cNvPr>
          <p:cNvSpPr>
            <a:spLocks noGrp="1"/>
          </p:cNvSpPr>
          <p:nvPr>
            <p:ph type="ftr" sz="quarter" idx="11"/>
          </p:nvPr>
        </p:nvSpPr>
        <p:spPr/>
        <p:txBody>
          <a:bodyPr/>
          <a:lstStyle/>
          <a:p>
            <a:r>
              <a:rPr lang="fr-FR"/>
              <a:t>Energie où allons-nous ? Quelques repères- Bernard Maillard Millau 7 mars 2024</a:t>
            </a:r>
          </a:p>
        </p:txBody>
      </p:sp>
      <p:sp>
        <p:nvSpPr>
          <p:cNvPr id="5" name="Espace réservé du numéro de diapositive 4">
            <a:extLst>
              <a:ext uri="{FF2B5EF4-FFF2-40B4-BE49-F238E27FC236}">
                <a16:creationId xmlns:a16="http://schemas.microsoft.com/office/drawing/2014/main" id="{34101C68-DDBA-1664-24EA-693E89673988}"/>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316402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0941B3-35C5-FCA0-FA18-9AB8BCD016D9}"/>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961DC1E6-EF6C-292F-DBC7-8862821E9A89}"/>
              </a:ext>
            </a:extLst>
          </p:cNvPr>
          <p:cNvSpPr>
            <a:spLocks noGrp="1"/>
          </p:cNvSpPr>
          <p:nvPr>
            <p:ph type="ftr" sz="quarter" idx="11"/>
          </p:nvPr>
        </p:nvSpPr>
        <p:spPr/>
        <p:txBody>
          <a:bodyPr/>
          <a:lstStyle/>
          <a:p>
            <a:r>
              <a:rPr lang="fr-FR"/>
              <a:t>Energie où allons-nous ? Quelques repères- Bernard Maillard Millau 7 mars 2024</a:t>
            </a:r>
          </a:p>
        </p:txBody>
      </p:sp>
      <p:sp>
        <p:nvSpPr>
          <p:cNvPr id="4" name="Espace réservé du numéro de diapositive 3">
            <a:extLst>
              <a:ext uri="{FF2B5EF4-FFF2-40B4-BE49-F238E27FC236}">
                <a16:creationId xmlns:a16="http://schemas.microsoft.com/office/drawing/2014/main" id="{C48E2FDA-18CE-74D2-374D-A7DF121B71C7}"/>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70542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FAEEA-FB3F-9117-DA5F-3128295C93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7D1ECB1-5564-40B9-BA77-8150E6AF6A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E16CEDE-3283-5F41-BFAE-C348A4C19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CCF706E-13F6-345A-0B51-3DA900CE969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4D12E30-E99A-1E7C-BB18-E85E6A09C24B}"/>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83F5050C-87CE-5769-25EB-27C710CF75C6}"/>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17194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F8E93-93E5-2D8C-603A-5DB2E3A8D4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A5DA7C3-47E2-5522-1DB6-4868F52FF5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BA0CBCF-212E-BF66-3D65-F287A80B2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0975683-4B6B-7321-68DE-9F1CAF56462D}"/>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E5D58D9-1D46-8DF3-5B10-CA59B6867E09}"/>
              </a:ext>
            </a:extLst>
          </p:cNvPr>
          <p:cNvSpPr>
            <a:spLocks noGrp="1"/>
          </p:cNvSpPr>
          <p:nvPr>
            <p:ph type="ftr" sz="quarter" idx="11"/>
          </p:nvPr>
        </p:nvSpPr>
        <p:spPr/>
        <p:txBody>
          <a:bodyPr/>
          <a:lstStyle/>
          <a:p>
            <a:r>
              <a:rPr lang="fr-FR"/>
              <a:t>Energie où allons-nous ? Quelques repères- Bernard Maillard Millau 7 mars 2024</a:t>
            </a:r>
          </a:p>
        </p:txBody>
      </p:sp>
      <p:sp>
        <p:nvSpPr>
          <p:cNvPr id="7" name="Espace réservé du numéro de diapositive 6">
            <a:extLst>
              <a:ext uri="{FF2B5EF4-FFF2-40B4-BE49-F238E27FC236}">
                <a16:creationId xmlns:a16="http://schemas.microsoft.com/office/drawing/2014/main" id="{BEA6478C-A7DA-26D9-6CF4-24604E1AD5D0}"/>
              </a:ext>
            </a:extLst>
          </p:cNvPr>
          <p:cNvSpPr>
            <a:spLocks noGrp="1"/>
          </p:cNvSpPr>
          <p:nvPr>
            <p:ph type="sldNum" sz="quarter" idx="12"/>
          </p:nvPr>
        </p:nvSpPr>
        <p:spPr/>
        <p:txBody>
          <a:bodyPr/>
          <a:lstStyle/>
          <a:p>
            <a:fld id="{7B9F1D57-3A7C-4A8D-B507-8F47418E382B}" type="slidenum">
              <a:rPr lang="fr-FR" smtClean="0"/>
              <a:t>‹N°›</a:t>
            </a:fld>
            <a:endParaRPr lang="fr-FR"/>
          </a:p>
        </p:txBody>
      </p:sp>
    </p:spTree>
    <p:extLst>
      <p:ext uri="{BB962C8B-B14F-4D97-AF65-F5344CB8AC3E}">
        <p14:creationId xmlns:p14="http://schemas.microsoft.com/office/powerpoint/2010/main" val="22258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6F265A5-EC71-37F8-EC88-2EB1A65B64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F047F8F-8007-78A7-6358-E925216E66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4F8C7C6-E8AB-6F4E-BC27-0238AB26E9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754CB6A4-7827-F5A7-A840-0DF95C64E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E4E5F7F1-C5BD-D416-0EEF-AFF03F2E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F1D57-3A7C-4A8D-B507-8F47418E382B}" type="slidenum">
              <a:rPr lang="fr-FR" smtClean="0"/>
              <a:t>‹N°›</a:t>
            </a:fld>
            <a:endParaRPr lang="fr-FR"/>
          </a:p>
        </p:txBody>
      </p:sp>
    </p:spTree>
    <p:extLst>
      <p:ext uri="{BB962C8B-B14F-4D97-AF65-F5344CB8AC3E}">
        <p14:creationId xmlns:p14="http://schemas.microsoft.com/office/powerpoint/2010/main" val="377600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5E1A10-1EF4-FEE4-32EE-463DD8CB5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8377C5-8B9C-B064-31F6-D096E9128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8AA81A-C0AC-6CBD-B99A-D4FA6F533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48FDF3FE-670D-9577-4C62-6D56B9171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A67E2C32-DE35-5DC4-D51C-D59E5AED1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5AD21-8E53-4136-B3D8-0862DD8AF7FA}" type="slidenum">
              <a:rPr lang="fr-FR" smtClean="0"/>
              <a:t>‹N°›</a:t>
            </a:fld>
            <a:endParaRPr lang="fr-FR"/>
          </a:p>
        </p:txBody>
      </p:sp>
    </p:spTree>
    <p:extLst>
      <p:ext uri="{BB962C8B-B14F-4D97-AF65-F5344CB8AC3E}">
        <p14:creationId xmlns:p14="http://schemas.microsoft.com/office/powerpoint/2010/main" val="41299053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2A6833C-54D7-DB78-3B00-2FF58F1F8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98094C6-D31B-1B10-5283-58309992B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767D63B-D4E4-306B-6731-3C51B3509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3558FDEE-12E1-C4B9-AAF4-71E29FA383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Millau 7 mars 2024</a:t>
            </a:r>
          </a:p>
        </p:txBody>
      </p:sp>
      <p:sp>
        <p:nvSpPr>
          <p:cNvPr id="6" name="Espace réservé du numéro de diapositive 5">
            <a:extLst>
              <a:ext uri="{FF2B5EF4-FFF2-40B4-BE49-F238E27FC236}">
                <a16:creationId xmlns:a16="http://schemas.microsoft.com/office/drawing/2014/main" id="{91D6ED99-1473-3EFE-09FB-8FE7C676A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6E08E-19EC-4789-9467-2A396B824AFC}" type="slidenum">
              <a:rPr lang="fr-FR" smtClean="0"/>
              <a:t>‹N°›</a:t>
            </a:fld>
            <a:endParaRPr lang="fr-FR"/>
          </a:p>
        </p:txBody>
      </p:sp>
    </p:spTree>
    <p:extLst>
      <p:ext uri="{BB962C8B-B14F-4D97-AF65-F5344CB8AC3E}">
        <p14:creationId xmlns:p14="http://schemas.microsoft.com/office/powerpoint/2010/main" val="917204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FEAEF4-2416-676E-832B-FC3873634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4233A0-29C2-17A4-58EE-7322A796E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E0A8EB5-EBC3-28AB-E387-F1D479E61C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6AE48A4D-9313-C070-B615-FE324C417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Energie où allons-nous ? Quelques repères- Bernard Maillard Millau 7 mars 2024</a:t>
            </a:r>
            <a:endParaRPr lang="fr-FR" dirty="0"/>
          </a:p>
        </p:txBody>
      </p:sp>
      <p:sp>
        <p:nvSpPr>
          <p:cNvPr id="6" name="Espace réservé du numéro de diapositive 5">
            <a:extLst>
              <a:ext uri="{FF2B5EF4-FFF2-40B4-BE49-F238E27FC236}">
                <a16:creationId xmlns:a16="http://schemas.microsoft.com/office/drawing/2014/main" id="{148EC3F4-0741-8AA7-F988-84CC69284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7EAC-E814-415B-8896-752ECAE9B91E}" type="slidenum">
              <a:rPr lang="fr-FR" smtClean="0"/>
              <a:t>‹N°›</a:t>
            </a:fld>
            <a:endParaRPr lang="fr-FR"/>
          </a:p>
        </p:txBody>
      </p:sp>
    </p:spTree>
    <p:extLst>
      <p:ext uri="{BB962C8B-B14F-4D97-AF65-F5344CB8AC3E}">
        <p14:creationId xmlns:p14="http://schemas.microsoft.com/office/powerpoint/2010/main" val="305717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customXml" Target="../ink/ink1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18.xml"/><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customXml" Target="../ink/ink20.xml"/><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customXml" Target="../ink/ink16.xml"/><Relationship Id="rId9" Type="http://schemas.openxmlformats.org/officeDocument/2006/relationships/customXml" Target="../ink/ink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app.electricitymaps.com/ma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rte-france.com/eco2mix/la-production-delectricite-par-filier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entsoe.eu/data/transparency-platfor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rte-france.com/eco2mix/la-consommation-delectricite-en-france" TargetMode="External"/><Relationship Id="rId7" Type="http://schemas.openxmlformats.org/officeDocument/2006/relationships/customXml" Target="../ink/ink4.xml"/><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customXml" Target="../ink/ink6.xml"/><Relationship Id="rId5" Type="http://schemas.openxmlformats.org/officeDocument/2006/relationships/image" Target="../media/image21.png"/><Relationship Id="rId10" Type="http://schemas.openxmlformats.org/officeDocument/2006/relationships/image" Target="../media/image4.png"/><Relationship Id="rId4" Type="http://schemas.openxmlformats.org/officeDocument/2006/relationships/customXml" Target="../ink/ink2.xml"/><Relationship Id="rId9" Type="http://schemas.openxmlformats.org/officeDocument/2006/relationships/customXml" Target="../ink/ink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rte-france.com/eco2mix/la-production-delectricite-par-filie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ris.iaea.org/PRIS/WorldStatistics/OperationalReactorsByCountry.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pris.iaea.org/PRIS/WorldStatistics/UnderConstructionReactorsByCountry.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hyperlink" Target="https://ec.europa.eu/eurostat/databrowser/view/ten00117/default/bar?lang=fr"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eex.com/en/market-data/power/futures#%7B%22snippetpicker%22%3A%2221%22%7D"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hyperlink" Target="https://malicorne.over-blog.com/tag/energie/" TargetMode="External"/><Relationship Id="rId2" Type="http://schemas.openxmlformats.org/officeDocument/2006/relationships/hyperlink" Target="https://sevedatome.fr/"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8F102-4959-773A-E212-A8F128EA75DB}"/>
              </a:ext>
            </a:extLst>
          </p:cNvPr>
          <p:cNvSpPr>
            <a:spLocks noGrp="1"/>
          </p:cNvSpPr>
          <p:nvPr>
            <p:ph type="ctrTitle"/>
          </p:nvPr>
        </p:nvSpPr>
        <p:spPr/>
        <p:txBody>
          <a:bodyPr>
            <a:normAutofit/>
          </a:bodyPr>
          <a:lstStyle/>
          <a:p>
            <a:r>
              <a:rPr lang="fr-FR" b="1" dirty="0"/>
              <a:t>Energie, où allons nous? Quelques repères… </a:t>
            </a:r>
          </a:p>
        </p:txBody>
      </p:sp>
      <p:sp>
        <p:nvSpPr>
          <p:cNvPr id="3" name="Sous-titre 2">
            <a:extLst>
              <a:ext uri="{FF2B5EF4-FFF2-40B4-BE49-F238E27FC236}">
                <a16:creationId xmlns:a16="http://schemas.microsoft.com/office/drawing/2014/main" id="{676E144C-13F2-7E57-F8D1-BF910C14901C}"/>
              </a:ext>
            </a:extLst>
          </p:cNvPr>
          <p:cNvSpPr>
            <a:spLocks noGrp="1"/>
          </p:cNvSpPr>
          <p:nvPr>
            <p:ph type="subTitle" idx="1"/>
          </p:nvPr>
        </p:nvSpPr>
        <p:spPr>
          <a:xfrm>
            <a:off x="1524000" y="3658598"/>
            <a:ext cx="9144000" cy="1655762"/>
          </a:xfrm>
        </p:spPr>
        <p:txBody>
          <a:bodyPr>
            <a:normAutofit/>
          </a:bodyPr>
          <a:lstStyle/>
          <a:p>
            <a:r>
              <a:rPr lang="fr-FR" dirty="0"/>
              <a:t>Conférence Bernard Maillard</a:t>
            </a:r>
          </a:p>
          <a:p>
            <a:r>
              <a:rPr lang="fr-FR" dirty="0"/>
              <a:t>Millau le 7 mars 2024</a:t>
            </a:r>
          </a:p>
          <a:p>
            <a:r>
              <a:rPr lang="fr-FR" dirty="0"/>
              <a:t>Association Culturelle du Sud Aveyron</a:t>
            </a:r>
          </a:p>
        </p:txBody>
      </p:sp>
      <p:sp>
        <p:nvSpPr>
          <p:cNvPr id="5" name="Espace réservé du numéro de diapositive 4">
            <a:extLst>
              <a:ext uri="{FF2B5EF4-FFF2-40B4-BE49-F238E27FC236}">
                <a16:creationId xmlns:a16="http://schemas.microsoft.com/office/drawing/2014/main" id="{87B95338-EAA3-935F-AE81-6030E80D6745}"/>
              </a:ext>
            </a:extLst>
          </p:cNvPr>
          <p:cNvSpPr>
            <a:spLocks noGrp="1"/>
          </p:cNvSpPr>
          <p:nvPr>
            <p:ph type="sldNum" sz="quarter" idx="12"/>
          </p:nvPr>
        </p:nvSpPr>
        <p:spPr>
          <a:xfrm>
            <a:off x="8610600" y="6356350"/>
            <a:ext cx="2743200" cy="365125"/>
          </a:xfrm>
        </p:spPr>
        <p:txBody>
          <a:bodyPr/>
          <a:lstStyle/>
          <a:p>
            <a:fld id="{7B9F1D57-3A7C-4A8D-B507-8F47418E382B}" type="slidenum">
              <a:rPr lang="fr-FR" smtClean="0"/>
              <a:t>1</a:t>
            </a:fld>
            <a:endParaRPr lang="fr-FR" dirty="0"/>
          </a:p>
        </p:txBody>
      </p:sp>
      <p:sp>
        <p:nvSpPr>
          <p:cNvPr id="4" name="Espace réservé du pied de page 3">
            <a:extLst>
              <a:ext uri="{FF2B5EF4-FFF2-40B4-BE49-F238E27FC236}">
                <a16:creationId xmlns:a16="http://schemas.microsoft.com/office/drawing/2014/main" id="{E0D5B0C9-1979-58BE-EC82-43C74DF37048}"/>
              </a:ext>
            </a:extLst>
          </p:cNvPr>
          <p:cNvSpPr>
            <a:spLocks noGrp="1"/>
          </p:cNvSpPr>
          <p:nvPr>
            <p:ph type="ftr" sz="quarter" idx="11"/>
          </p:nvPr>
        </p:nvSpPr>
        <p:spPr>
          <a:xfrm>
            <a:off x="4038600" y="6356350"/>
            <a:ext cx="4114800" cy="365125"/>
          </a:xfrm>
        </p:spPr>
        <p:txBody>
          <a:bodyPr/>
          <a:lstStyle/>
          <a:p>
            <a:r>
              <a:rPr lang="fr-FR" dirty="0"/>
              <a:t>Energie où allons-nous ? Quelques repères- Bernard Maillard Millau 7 mars 2024</a:t>
            </a:r>
          </a:p>
        </p:txBody>
      </p:sp>
    </p:spTree>
    <p:extLst>
      <p:ext uri="{BB962C8B-B14F-4D97-AF65-F5344CB8AC3E}">
        <p14:creationId xmlns:p14="http://schemas.microsoft.com/office/powerpoint/2010/main" val="425656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9B22A0C-2E11-D615-C871-AB4D1A2D1459}"/>
              </a:ext>
            </a:extLst>
          </p:cNvPr>
          <p:cNvSpPr/>
          <p:nvPr/>
        </p:nvSpPr>
        <p:spPr>
          <a:xfrm>
            <a:off x="9591629" y="3429000"/>
            <a:ext cx="914400" cy="91440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339F0C87-3015-F703-AC33-7AFB1F1E74EB}"/>
              </a:ext>
            </a:extLst>
          </p:cNvPr>
          <p:cNvSpPr>
            <a:spLocks noGrp="1"/>
          </p:cNvSpPr>
          <p:nvPr>
            <p:ph type="title"/>
          </p:nvPr>
        </p:nvSpPr>
        <p:spPr/>
        <p:txBody>
          <a:bodyPr>
            <a:normAutofit fontScale="90000"/>
          </a:bodyPr>
          <a:lstStyle/>
          <a:p>
            <a:r>
              <a:rPr lang="fr-FR" dirty="0"/>
              <a:t>Basculement géopolitique du monde ½</a:t>
            </a:r>
            <a:br>
              <a:rPr lang="fr-FR" dirty="0"/>
            </a:br>
            <a:r>
              <a:rPr lang="fr-FR" dirty="0"/>
              <a:t> </a:t>
            </a:r>
            <a:r>
              <a:rPr lang="fr-FR" sz="3100" b="1" dirty="0">
                <a:highlight>
                  <a:srgbClr val="FFFF00"/>
                </a:highlight>
              </a:rPr>
              <a:t>La Chine dépasse désormais l’UE pour l’accès à l’électricité / habitant</a:t>
            </a:r>
          </a:p>
        </p:txBody>
      </p:sp>
      <p:sp>
        <p:nvSpPr>
          <p:cNvPr id="3" name="Espace réservé du pied de page 2">
            <a:extLst>
              <a:ext uri="{FF2B5EF4-FFF2-40B4-BE49-F238E27FC236}">
                <a16:creationId xmlns:a16="http://schemas.microsoft.com/office/drawing/2014/main" id="{D9AAE1AD-9F6F-7363-7630-016211B7D56B}"/>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4" name="Espace réservé du numéro de diapositive 3">
            <a:extLst>
              <a:ext uri="{FF2B5EF4-FFF2-40B4-BE49-F238E27FC236}">
                <a16:creationId xmlns:a16="http://schemas.microsoft.com/office/drawing/2014/main" id="{9F16C731-5B19-6FF4-CCFE-3AAA967161AC}"/>
              </a:ext>
            </a:extLst>
          </p:cNvPr>
          <p:cNvSpPr>
            <a:spLocks noGrp="1"/>
          </p:cNvSpPr>
          <p:nvPr>
            <p:ph type="sldNum" sz="quarter" idx="12"/>
          </p:nvPr>
        </p:nvSpPr>
        <p:spPr/>
        <p:txBody>
          <a:bodyPr/>
          <a:lstStyle/>
          <a:p>
            <a:fld id="{7B9F1D57-3A7C-4A8D-B507-8F47418E382B}" type="slidenum">
              <a:rPr lang="fr-FR" smtClean="0"/>
              <a:t>10</a:t>
            </a:fld>
            <a:endParaRPr lang="fr-FR"/>
          </a:p>
        </p:txBody>
      </p:sp>
      <p:pic>
        <p:nvPicPr>
          <p:cNvPr id="6" name="Image 5">
            <a:extLst>
              <a:ext uri="{FF2B5EF4-FFF2-40B4-BE49-F238E27FC236}">
                <a16:creationId xmlns:a16="http://schemas.microsoft.com/office/drawing/2014/main" id="{321FA30C-5F0E-53C4-CA1B-A9E589A6D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971" y="1643922"/>
            <a:ext cx="8820058" cy="4340906"/>
          </a:xfrm>
          <a:prstGeom prst="rect">
            <a:avLst/>
          </a:prstGeom>
        </p:spPr>
      </p:pic>
      <p:sp>
        <p:nvSpPr>
          <p:cNvPr id="7" name="ZoneTexte 6">
            <a:extLst>
              <a:ext uri="{FF2B5EF4-FFF2-40B4-BE49-F238E27FC236}">
                <a16:creationId xmlns:a16="http://schemas.microsoft.com/office/drawing/2014/main" id="{899E381A-FEA7-C180-11BC-B3A806925927}"/>
              </a:ext>
            </a:extLst>
          </p:cNvPr>
          <p:cNvSpPr txBox="1"/>
          <p:nvPr/>
        </p:nvSpPr>
        <p:spPr>
          <a:xfrm>
            <a:off x="2553730" y="5696504"/>
            <a:ext cx="6074740" cy="369332"/>
          </a:xfrm>
          <a:prstGeom prst="rect">
            <a:avLst/>
          </a:prstGeom>
          <a:noFill/>
        </p:spPr>
        <p:txBody>
          <a:bodyPr wrap="none" rtlCol="0">
            <a:spAutoFit/>
          </a:bodyPr>
          <a:lstStyle/>
          <a:p>
            <a:r>
              <a:rPr lang="fr-FR" dirty="0"/>
              <a:t>Données réelles 2023 – prévisionnelles 2024 – 2026 source AIE</a:t>
            </a:r>
          </a:p>
        </p:txBody>
      </p:sp>
      <mc:AlternateContent xmlns:mc="http://schemas.openxmlformats.org/markup-compatibility/2006" xmlns:p14="http://schemas.microsoft.com/office/powerpoint/2010/main">
        <mc:Choice Requires="p14">
          <p:contentPart p14:bwMode="auto" r:id="rId3">
            <p14:nvContentPartPr>
              <p14:cNvPr id="11" name="Encre 10">
                <a:extLst>
                  <a:ext uri="{FF2B5EF4-FFF2-40B4-BE49-F238E27FC236}">
                    <a16:creationId xmlns:a16="http://schemas.microsoft.com/office/drawing/2014/main" id="{A366ECA9-E663-4ACC-1D67-89D8FB014EB6}"/>
                  </a:ext>
                </a:extLst>
              </p14:cNvPr>
              <p14:cNvContentPartPr/>
              <p14:nvPr/>
            </p14:nvContentPartPr>
            <p14:xfrm>
              <a:off x="10566970" y="1227149"/>
              <a:ext cx="1260720" cy="2230920"/>
            </p14:xfrm>
          </p:contentPart>
        </mc:Choice>
        <mc:Fallback xmlns="">
          <p:pic>
            <p:nvPicPr>
              <p:cNvPr id="11" name="Encre 10">
                <a:extLst>
                  <a:ext uri="{FF2B5EF4-FFF2-40B4-BE49-F238E27FC236}">
                    <a16:creationId xmlns:a16="http://schemas.microsoft.com/office/drawing/2014/main" id="{A366ECA9-E663-4ACC-1D67-89D8FB014EB6}"/>
                  </a:ext>
                </a:extLst>
              </p:cNvPr>
              <p:cNvPicPr/>
              <p:nvPr/>
            </p:nvPicPr>
            <p:blipFill>
              <a:blip r:embed="rId4"/>
              <a:stretch>
                <a:fillRect/>
              </a:stretch>
            </p:blipFill>
            <p:spPr>
              <a:xfrm>
                <a:off x="10558330" y="1218509"/>
                <a:ext cx="1278360" cy="224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Encre 11">
                <a:extLst>
                  <a:ext uri="{FF2B5EF4-FFF2-40B4-BE49-F238E27FC236}">
                    <a16:creationId xmlns:a16="http://schemas.microsoft.com/office/drawing/2014/main" id="{1431CB0C-CE79-C824-F86F-B15AC47963FA}"/>
                  </a:ext>
                </a:extLst>
              </p14:cNvPr>
              <p14:cNvContentPartPr/>
              <p14:nvPr/>
            </p14:nvContentPartPr>
            <p14:xfrm>
              <a:off x="10536010" y="3204269"/>
              <a:ext cx="362880" cy="260640"/>
            </p14:xfrm>
          </p:contentPart>
        </mc:Choice>
        <mc:Fallback xmlns="">
          <p:pic>
            <p:nvPicPr>
              <p:cNvPr id="12" name="Encre 11">
                <a:extLst>
                  <a:ext uri="{FF2B5EF4-FFF2-40B4-BE49-F238E27FC236}">
                    <a16:creationId xmlns:a16="http://schemas.microsoft.com/office/drawing/2014/main" id="{1431CB0C-CE79-C824-F86F-B15AC47963FA}"/>
                  </a:ext>
                </a:extLst>
              </p:cNvPr>
              <p:cNvPicPr/>
              <p:nvPr/>
            </p:nvPicPr>
            <p:blipFill>
              <a:blip r:embed="rId6"/>
              <a:stretch>
                <a:fillRect/>
              </a:stretch>
            </p:blipFill>
            <p:spPr>
              <a:xfrm>
                <a:off x="10527010" y="3195629"/>
                <a:ext cx="380520" cy="278280"/>
              </a:xfrm>
              <a:prstGeom prst="rect">
                <a:avLst/>
              </a:prstGeom>
            </p:spPr>
          </p:pic>
        </mc:Fallback>
      </mc:AlternateContent>
    </p:spTree>
    <p:extLst>
      <p:ext uri="{BB962C8B-B14F-4D97-AF65-F5344CB8AC3E}">
        <p14:creationId xmlns:p14="http://schemas.microsoft.com/office/powerpoint/2010/main" val="305826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28373-11B5-352C-F963-1724187A032A}"/>
              </a:ext>
            </a:extLst>
          </p:cNvPr>
          <p:cNvSpPr>
            <a:spLocks noGrp="1"/>
          </p:cNvSpPr>
          <p:nvPr>
            <p:ph type="title"/>
          </p:nvPr>
        </p:nvSpPr>
        <p:spPr/>
        <p:txBody>
          <a:bodyPr/>
          <a:lstStyle/>
          <a:p>
            <a:r>
              <a:rPr lang="fr-FR" dirty="0"/>
              <a:t>Basculement géopolitique du monde 2/2</a:t>
            </a:r>
          </a:p>
        </p:txBody>
      </p:sp>
      <p:sp>
        <p:nvSpPr>
          <p:cNvPr id="3" name="Espace réservé du pied de page 2">
            <a:extLst>
              <a:ext uri="{FF2B5EF4-FFF2-40B4-BE49-F238E27FC236}">
                <a16:creationId xmlns:a16="http://schemas.microsoft.com/office/drawing/2014/main" id="{2916918B-FA36-34CB-EA16-9B5855F114A2}"/>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4" name="Espace réservé du numéro de diapositive 3">
            <a:extLst>
              <a:ext uri="{FF2B5EF4-FFF2-40B4-BE49-F238E27FC236}">
                <a16:creationId xmlns:a16="http://schemas.microsoft.com/office/drawing/2014/main" id="{0F83ADC1-F4EE-11E5-2F63-B3C6DEEDDD3E}"/>
              </a:ext>
            </a:extLst>
          </p:cNvPr>
          <p:cNvSpPr>
            <a:spLocks noGrp="1"/>
          </p:cNvSpPr>
          <p:nvPr>
            <p:ph type="sldNum" sz="quarter" idx="12"/>
          </p:nvPr>
        </p:nvSpPr>
        <p:spPr/>
        <p:txBody>
          <a:bodyPr/>
          <a:lstStyle/>
          <a:p>
            <a:fld id="{7B9F1D57-3A7C-4A8D-B507-8F47418E382B}" type="slidenum">
              <a:rPr lang="fr-FR" smtClean="0"/>
              <a:t>11</a:t>
            </a:fld>
            <a:endParaRPr lang="fr-FR"/>
          </a:p>
        </p:txBody>
      </p:sp>
      <p:pic>
        <p:nvPicPr>
          <p:cNvPr id="6" name="Image 5">
            <a:extLst>
              <a:ext uri="{FF2B5EF4-FFF2-40B4-BE49-F238E27FC236}">
                <a16:creationId xmlns:a16="http://schemas.microsoft.com/office/drawing/2014/main" id="{04DF246F-D1A3-A60F-228F-77AB0EFC1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917" y="1596537"/>
            <a:ext cx="9213182" cy="4499461"/>
          </a:xfrm>
          <a:prstGeom prst="rect">
            <a:avLst/>
          </a:prstGeom>
        </p:spPr>
      </p:pic>
      <p:sp>
        <p:nvSpPr>
          <p:cNvPr id="7" name="ZoneTexte 6">
            <a:extLst>
              <a:ext uri="{FF2B5EF4-FFF2-40B4-BE49-F238E27FC236}">
                <a16:creationId xmlns:a16="http://schemas.microsoft.com/office/drawing/2014/main" id="{CE935C8E-86D7-E01D-7A11-C7E989E67657}"/>
              </a:ext>
            </a:extLst>
          </p:cNvPr>
          <p:cNvSpPr txBox="1"/>
          <p:nvPr/>
        </p:nvSpPr>
        <p:spPr>
          <a:xfrm>
            <a:off x="2553730" y="5696504"/>
            <a:ext cx="6074740" cy="369332"/>
          </a:xfrm>
          <a:prstGeom prst="rect">
            <a:avLst/>
          </a:prstGeom>
          <a:noFill/>
        </p:spPr>
        <p:txBody>
          <a:bodyPr wrap="none" rtlCol="0">
            <a:spAutoFit/>
          </a:bodyPr>
          <a:lstStyle/>
          <a:p>
            <a:r>
              <a:rPr lang="fr-FR" dirty="0"/>
              <a:t>Données réelles 2023 – prévisionnelles 2024 – 2026 source AIE</a:t>
            </a:r>
          </a:p>
        </p:txBody>
      </p:sp>
      <p:sp>
        <p:nvSpPr>
          <p:cNvPr id="5" name="ZoneTexte 4">
            <a:extLst>
              <a:ext uri="{FF2B5EF4-FFF2-40B4-BE49-F238E27FC236}">
                <a16:creationId xmlns:a16="http://schemas.microsoft.com/office/drawing/2014/main" id="{4765D4AC-3329-4CBD-AC22-A47EAD87A8E0}"/>
              </a:ext>
            </a:extLst>
          </p:cNvPr>
          <p:cNvSpPr txBox="1"/>
          <p:nvPr/>
        </p:nvSpPr>
        <p:spPr>
          <a:xfrm>
            <a:off x="10181970" y="1882639"/>
            <a:ext cx="1881797" cy="1477328"/>
          </a:xfrm>
          <a:prstGeom prst="rect">
            <a:avLst/>
          </a:prstGeom>
          <a:noFill/>
        </p:spPr>
        <p:txBody>
          <a:bodyPr wrap="none" rtlCol="0">
            <a:spAutoFit/>
          </a:bodyPr>
          <a:lstStyle/>
          <a:p>
            <a:r>
              <a:rPr lang="fr-FR" dirty="0">
                <a:highlight>
                  <a:srgbClr val="FFFF00"/>
                </a:highlight>
              </a:rPr>
              <a:t>Asie du Sud Est </a:t>
            </a:r>
          </a:p>
          <a:p>
            <a:r>
              <a:rPr lang="fr-FR" dirty="0">
                <a:highlight>
                  <a:srgbClr val="FFFF00"/>
                </a:highlight>
              </a:rPr>
              <a:t>et Inde décollent, </a:t>
            </a:r>
          </a:p>
          <a:p>
            <a:r>
              <a:rPr lang="fr-FR" dirty="0">
                <a:highlight>
                  <a:srgbClr val="FFFF00"/>
                </a:highlight>
              </a:rPr>
              <a:t>mais en retard </a:t>
            </a:r>
          </a:p>
          <a:p>
            <a:r>
              <a:rPr lang="fr-FR" dirty="0">
                <a:highlight>
                  <a:srgbClr val="FFFF00"/>
                </a:highlight>
              </a:rPr>
              <a:t>par rapport </a:t>
            </a:r>
          </a:p>
          <a:p>
            <a:r>
              <a:rPr lang="fr-FR" dirty="0">
                <a:highlight>
                  <a:srgbClr val="FFFF00"/>
                </a:highlight>
              </a:rPr>
              <a:t>à la Chine</a:t>
            </a:r>
          </a:p>
        </p:txBody>
      </p:sp>
      <p:sp>
        <p:nvSpPr>
          <p:cNvPr id="8" name="ZoneTexte 7">
            <a:extLst>
              <a:ext uri="{FF2B5EF4-FFF2-40B4-BE49-F238E27FC236}">
                <a16:creationId xmlns:a16="http://schemas.microsoft.com/office/drawing/2014/main" id="{4142FA13-D9FB-D7F1-E562-05BB804697C2}"/>
              </a:ext>
            </a:extLst>
          </p:cNvPr>
          <p:cNvSpPr txBox="1"/>
          <p:nvPr/>
        </p:nvSpPr>
        <p:spPr>
          <a:xfrm>
            <a:off x="10231396" y="3756454"/>
            <a:ext cx="2135286" cy="923330"/>
          </a:xfrm>
          <a:prstGeom prst="rect">
            <a:avLst/>
          </a:prstGeom>
          <a:noFill/>
        </p:spPr>
        <p:txBody>
          <a:bodyPr wrap="square" rtlCol="0">
            <a:spAutoFit/>
          </a:bodyPr>
          <a:lstStyle/>
          <a:p>
            <a:r>
              <a:rPr lang="fr-FR" dirty="0">
                <a:highlight>
                  <a:srgbClr val="FFFF00"/>
                </a:highlight>
              </a:rPr>
              <a:t>Le développement </a:t>
            </a:r>
          </a:p>
          <a:p>
            <a:r>
              <a:rPr lang="fr-FR" dirty="0">
                <a:highlight>
                  <a:srgbClr val="FFFF00"/>
                </a:highlight>
              </a:rPr>
              <a:t>de l’Afrique </a:t>
            </a:r>
          </a:p>
          <a:p>
            <a:r>
              <a:rPr lang="fr-FR" dirty="0">
                <a:highlight>
                  <a:srgbClr val="FFFF00"/>
                </a:highlight>
              </a:rPr>
              <a:t>Reste en devenir</a:t>
            </a:r>
          </a:p>
        </p:txBody>
      </p:sp>
    </p:spTree>
    <p:extLst>
      <p:ext uri="{BB962C8B-B14F-4D97-AF65-F5344CB8AC3E}">
        <p14:creationId xmlns:p14="http://schemas.microsoft.com/office/powerpoint/2010/main" val="224098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D0B4-27F4-6168-E308-543355A161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156017-B1D4-493D-5FCF-F034139DDE8C}"/>
              </a:ext>
            </a:extLst>
          </p:cNvPr>
          <p:cNvSpPr>
            <a:spLocks noGrp="1"/>
          </p:cNvSpPr>
          <p:nvPr>
            <p:ph type="title"/>
          </p:nvPr>
        </p:nvSpPr>
        <p:spPr>
          <a:xfrm>
            <a:off x="831850" y="510541"/>
            <a:ext cx="10515600" cy="2476500"/>
          </a:xfrm>
        </p:spPr>
        <p:txBody>
          <a:bodyPr>
            <a:normAutofit fontScale="90000"/>
          </a:bodyPr>
          <a:lstStyle/>
          <a:p>
            <a:r>
              <a:rPr lang="fr-FR" dirty="0"/>
              <a:t>         Et pour répondre à cette demande temps réel en électricité? </a:t>
            </a:r>
          </a:p>
        </p:txBody>
      </p:sp>
      <p:sp>
        <p:nvSpPr>
          <p:cNvPr id="3" name="Espace réservé du texte 2">
            <a:extLst>
              <a:ext uri="{FF2B5EF4-FFF2-40B4-BE49-F238E27FC236}">
                <a16:creationId xmlns:a16="http://schemas.microsoft.com/office/drawing/2014/main" id="{A8242D74-0AAA-B5D3-DE6A-7E1337B21EFB}"/>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D75DDC90-6BB8-19C8-A603-15A20C3F2265}"/>
              </a:ext>
            </a:extLst>
          </p:cNvPr>
          <p:cNvSpPr>
            <a:spLocks noGrp="1"/>
          </p:cNvSpPr>
          <p:nvPr>
            <p:ph type="ftr" sz="quarter" idx="11"/>
          </p:nvPr>
        </p:nvSpPr>
        <p:spPr/>
        <p:txBody>
          <a:bodyPr/>
          <a:lstStyle/>
          <a:p>
            <a:r>
              <a:rPr lang="fr-FR" dirty="0"/>
              <a:t>Energie où allons-nous ? Quelques repères- Bernard Maillard Millau 7 mars 2024</a:t>
            </a:r>
          </a:p>
        </p:txBody>
      </p:sp>
      <p:sp>
        <p:nvSpPr>
          <p:cNvPr id="5" name="Espace réservé du numéro de diapositive 4">
            <a:extLst>
              <a:ext uri="{FF2B5EF4-FFF2-40B4-BE49-F238E27FC236}">
                <a16:creationId xmlns:a16="http://schemas.microsoft.com/office/drawing/2014/main" id="{E9B12A29-EAE8-52B6-0629-810D61EE1102}"/>
              </a:ext>
            </a:extLst>
          </p:cNvPr>
          <p:cNvSpPr>
            <a:spLocks noGrp="1"/>
          </p:cNvSpPr>
          <p:nvPr>
            <p:ph type="sldNum" sz="quarter" idx="12"/>
          </p:nvPr>
        </p:nvSpPr>
        <p:spPr/>
        <p:txBody>
          <a:bodyPr/>
          <a:lstStyle/>
          <a:p>
            <a:fld id="{7B9F1D57-3A7C-4A8D-B507-8F47418E382B}" type="slidenum">
              <a:rPr lang="fr-FR" smtClean="0"/>
              <a:t>12</a:t>
            </a:fld>
            <a:endParaRPr lang="fr-FR" dirty="0"/>
          </a:p>
        </p:txBody>
      </p:sp>
    </p:spTree>
    <p:extLst>
      <p:ext uri="{BB962C8B-B14F-4D97-AF65-F5344CB8AC3E}">
        <p14:creationId xmlns:p14="http://schemas.microsoft.com/office/powerpoint/2010/main" val="63222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45EB072-1656-CFD0-618E-F7F3EB9B3E02}"/>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3" name="Espace réservé du numéro de diapositive 2">
            <a:extLst>
              <a:ext uri="{FF2B5EF4-FFF2-40B4-BE49-F238E27FC236}">
                <a16:creationId xmlns:a16="http://schemas.microsoft.com/office/drawing/2014/main" id="{B5D3258D-674C-A8F3-0CFA-62D91CDFB061}"/>
              </a:ext>
            </a:extLst>
          </p:cNvPr>
          <p:cNvSpPr>
            <a:spLocks noGrp="1"/>
          </p:cNvSpPr>
          <p:nvPr>
            <p:ph type="sldNum" sz="quarter" idx="12"/>
          </p:nvPr>
        </p:nvSpPr>
        <p:spPr/>
        <p:txBody>
          <a:bodyPr/>
          <a:lstStyle/>
          <a:p>
            <a:fld id="{7B9F1D57-3A7C-4A8D-B507-8F47418E382B}" type="slidenum">
              <a:rPr lang="fr-FR" smtClean="0"/>
              <a:t>13</a:t>
            </a:fld>
            <a:endParaRPr lang="fr-FR"/>
          </a:p>
        </p:txBody>
      </p:sp>
      <p:pic>
        <p:nvPicPr>
          <p:cNvPr id="5" name="Image 4">
            <a:extLst>
              <a:ext uri="{FF2B5EF4-FFF2-40B4-BE49-F238E27FC236}">
                <a16:creationId xmlns:a16="http://schemas.microsoft.com/office/drawing/2014/main" id="{DD64CC28-E340-9B35-BB42-7EDBE0851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978"/>
            <a:ext cx="12192000" cy="5642043"/>
          </a:xfrm>
          <a:prstGeom prst="rect">
            <a:avLst/>
          </a:prstGeom>
        </p:spPr>
      </p:pic>
    </p:spTree>
    <p:extLst>
      <p:ext uri="{BB962C8B-B14F-4D97-AF65-F5344CB8AC3E}">
        <p14:creationId xmlns:p14="http://schemas.microsoft.com/office/powerpoint/2010/main" val="229591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8D6CB-4524-3EC6-6933-5874FF15A5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A26EBF-ADD2-8E46-888B-DA649808C2FB}"/>
              </a:ext>
            </a:extLst>
          </p:cNvPr>
          <p:cNvSpPr>
            <a:spLocks noGrp="1"/>
          </p:cNvSpPr>
          <p:nvPr>
            <p:ph type="title"/>
          </p:nvPr>
        </p:nvSpPr>
        <p:spPr/>
        <p:txBody>
          <a:bodyPr/>
          <a:lstStyle/>
          <a:p>
            <a:r>
              <a:rPr lang="fr-FR" b="1" dirty="0"/>
              <a:t>Comment équilibrer en temps réel Demande et Production  d’électricité? </a:t>
            </a:r>
          </a:p>
        </p:txBody>
      </p:sp>
      <p:sp>
        <p:nvSpPr>
          <p:cNvPr id="3" name="Espace réservé du contenu 2">
            <a:extLst>
              <a:ext uri="{FF2B5EF4-FFF2-40B4-BE49-F238E27FC236}">
                <a16:creationId xmlns:a16="http://schemas.microsoft.com/office/drawing/2014/main" id="{AE0EBE50-60DD-0B03-94E2-0317152FFCE9}"/>
              </a:ext>
            </a:extLst>
          </p:cNvPr>
          <p:cNvSpPr>
            <a:spLocks noGrp="1"/>
          </p:cNvSpPr>
          <p:nvPr>
            <p:ph idx="1"/>
          </p:nvPr>
        </p:nvSpPr>
        <p:spPr>
          <a:xfrm>
            <a:off x="1283677" y="1591163"/>
            <a:ext cx="10515600" cy="4351338"/>
          </a:xfrm>
        </p:spPr>
        <p:txBody>
          <a:bodyPr>
            <a:normAutofit fontScale="92500"/>
          </a:bodyPr>
          <a:lstStyle/>
          <a:p>
            <a:endParaRPr lang="fr-FR" dirty="0"/>
          </a:p>
          <a:p>
            <a:endParaRPr lang="fr-FR" dirty="0"/>
          </a:p>
          <a:p>
            <a:r>
              <a:rPr lang="fr-FR" dirty="0"/>
              <a:t>Courbe de consommation</a:t>
            </a:r>
            <a:endParaRPr lang="fr-FR" b="1" dirty="0">
              <a:highlight>
                <a:srgbClr val="FFFF00"/>
              </a:highlight>
            </a:endParaRPr>
          </a:p>
          <a:p>
            <a:pPr lvl="1" algn="ctr"/>
            <a:r>
              <a:rPr lang="fr-FR" dirty="0">
                <a:hlinkClick r:id="rId3"/>
              </a:rPr>
              <a:t>https://www.rte-france.com/eco2mix/la-consommation-delectricite-en-france</a:t>
            </a:r>
            <a:endParaRPr lang="fr-FR" dirty="0"/>
          </a:p>
          <a:p>
            <a:pPr lvl="2"/>
            <a:endParaRPr lang="fr-FR" dirty="0"/>
          </a:p>
          <a:p>
            <a:pPr lvl="1"/>
            <a:r>
              <a:rPr lang="fr-FR" dirty="0"/>
              <a:t>Contrôle temps réel de la fréquence 50 Hz, de Tunis à </a:t>
            </a:r>
            <a:r>
              <a:rPr lang="fr-FR" dirty="0" err="1"/>
              <a:t>Istambul</a:t>
            </a:r>
            <a:r>
              <a:rPr lang="fr-FR" dirty="0"/>
              <a:t> via Athènes</a:t>
            </a:r>
          </a:p>
          <a:p>
            <a:pPr lvl="1"/>
            <a:r>
              <a:rPr lang="fr-FR" dirty="0"/>
              <a:t>Interconnexions</a:t>
            </a:r>
          </a:p>
          <a:p>
            <a:pPr lvl="1"/>
            <a:r>
              <a:rPr lang="fr-FR" sz="5400" b="1" dirty="0">
                <a:highlight>
                  <a:srgbClr val="FFFF00"/>
                </a:highlight>
              </a:rPr>
              <a:t>Enjeu du pilotable, si possible décarboné</a:t>
            </a:r>
          </a:p>
        </p:txBody>
      </p:sp>
      <p:sp>
        <p:nvSpPr>
          <p:cNvPr id="4" name="Espace réservé du pied de page 3">
            <a:extLst>
              <a:ext uri="{FF2B5EF4-FFF2-40B4-BE49-F238E27FC236}">
                <a16:creationId xmlns:a16="http://schemas.microsoft.com/office/drawing/2014/main" id="{B9461775-6CE8-054E-4359-14AC41FDE77F}"/>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9D3B5D68-E8A9-545A-3678-7FC3929059C5}"/>
              </a:ext>
            </a:extLst>
          </p:cNvPr>
          <p:cNvSpPr>
            <a:spLocks noGrp="1"/>
          </p:cNvSpPr>
          <p:nvPr>
            <p:ph type="sldNum" sz="quarter" idx="12"/>
          </p:nvPr>
        </p:nvSpPr>
        <p:spPr/>
        <p:txBody>
          <a:bodyPr/>
          <a:lstStyle/>
          <a:p>
            <a:fld id="{7B9F1D57-3A7C-4A8D-B507-8F47418E382B}" type="slidenum">
              <a:rPr lang="fr-FR" smtClean="0"/>
              <a:t>14</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4E1BF5BA-D5BC-07F0-E958-D2F36A62B41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930895BA-03FA-1370-5FA1-75765864B4D3}"/>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3A71AF3E-5DC7-2126-E8CE-08C09DF31AEA}"/>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9AE68E0C-60E5-CFC8-B509-94D9C6D625C6}"/>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0D4AC220-0B4A-D7BA-477F-AC1EC7D9C5D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9323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61EED78-F696-4300-23C1-8B7E05D1DB89}"/>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3" name="Espace réservé du numéro de diapositive 2">
            <a:extLst>
              <a:ext uri="{FF2B5EF4-FFF2-40B4-BE49-F238E27FC236}">
                <a16:creationId xmlns:a16="http://schemas.microsoft.com/office/drawing/2014/main" id="{0EC53CEF-7680-E8BE-B275-12B03533FEBE}"/>
              </a:ext>
            </a:extLst>
          </p:cNvPr>
          <p:cNvSpPr>
            <a:spLocks noGrp="1"/>
          </p:cNvSpPr>
          <p:nvPr>
            <p:ph type="sldNum" sz="quarter" idx="12"/>
          </p:nvPr>
        </p:nvSpPr>
        <p:spPr/>
        <p:txBody>
          <a:bodyPr/>
          <a:lstStyle/>
          <a:p>
            <a:fld id="{7B9F1D57-3A7C-4A8D-B507-8F47418E382B}" type="slidenum">
              <a:rPr lang="fr-FR" smtClean="0"/>
              <a:t>15</a:t>
            </a:fld>
            <a:endParaRPr lang="fr-FR"/>
          </a:p>
        </p:txBody>
      </p:sp>
      <p:pic>
        <p:nvPicPr>
          <p:cNvPr id="5" name="Image 4">
            <a:extLst>
              <a:ext uri="{FF2B5EF4-FFF2-40B4-BE49-F238E27FC236}">
                <a16:creationId xmlns:a16="http://schemas.microsoft.com/office/drawing/2014/main" id="{37F6815E-7E34-181A-46B9-4D2A4BB908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90041" y="0"/>
            <a:ext cx="8814062" cy="6858000"/>
          </a:xfrm>
          <a:prstGeom prst="rect">
            <a:avLst/>
          </a:prstGeom>
        </p:spPr>
      </p:pic>
    </p:spTree>
    <p:extLst>
      <p:ext uri="{BB962C8B-B14F-4D97-AF65-F5344CB8AC3E}">
        <p14:creationId xmlns:p14="http://schemas.microsoft.com/office/powerpoint/2010/main" val="406933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F9F12-AB29-58D9-1D4C-9BDF475C6762}"/>
              </a:ext>
            </a:extLst>
          </p:cNvPr>
          <p:cNvSpPr>
            <a:spLocks noGrp="1"/>
          </p:cNvSpPr>
          <p:nvPr>
            <p:ph type="title"/>
          </p:nvPr>
        </p:nvSpPr>
        <p:spPr/>
        <p:txBody>
          <a:bodyPr/>
          <a:lstStyle/>
          <a:p>
            <a:r>
              <a:rPr lang="fr-FR" b="1" dirty="0"/>
              <a:t>En France, quelle production? </a:t>
            </a:r>
          </a:p>
        </p:txBody>
      </p:sp>
      <p:sp>
        <p:nvSpPr>
          <p:cNvPr id="3" name="Espace réservé du contenu 2">
            <a:extLst>
              <a:ext uri="{FF2B5EF4-FFF2-40B4-BE49-F238E27FC236}">
                <a16:creationId xmlns:a16="http://schemas.microsoft.com/office/drawing/2014/main" id="{06F72CEC-C401-05B6-A3D3-7F2D1184EB14}"/>
              </a:ext>
            </a:extLst>
          </p:cNvPr>
          <p:cNvSpPr>
            <a:spLocks noGrp="1"/>
          </p:cNvSpPr>
          <p:nvPr>
            <p:ph idx="1"/>
          </p:nvPr>
        </p:nvSpPr>
        <p:spPr>
          <a:xfrm>
            <a:off x="1112520" y="1925377"/>
            <a:ext cx="10515600" cy="4351338"/>
          </a:xfrm>
        </p:spPr>
        <p:txBody>
          <a:bodyPr>
            <a:normAutofit lnSpcReduction="10000"/>
          </a:bodyPr>
          <a:lstStyle/>
          <a:p>
            <a:r>
              <a:rPr lang="fr-FR" dirty="0"/>
              <a:t>Bonne nouvelle, </a:t>
            </a:r>
            <a:r>
              <a:rPr lang="fr-FR" b="1" dirty="0">
                <a:highlight>
                  <a:srgbClr val="FFFF00"/>
                </a:highlight>
              </a:rPr>
              <a:t>l’ électricité française est déjà quasi décarbonée</a:t>
            </a:r>
            <a:r>
              <a:rPr lang="fr-FR" dirty="0">
                <a:highlight>
                  <a:srgbClr val="FFFF00"/>
                </a:highlight>
              </a:rPr>
              <a:t>, </a:t>
            </a:r>
            <a:r>
              <a:rPr lang="fr-FR" dirty="0"/>
              <a:t>grâce au parc existant hydraulique et nucléaire (6 g CO2/kWh pour hydraulique et nucléaire – 14 g pour l’éolien – 55 g pour le solaire – 418g CO2/kWh pour la production par le gaz  et 1060 g CO2/</a:t>
            </a:r>
            <a:r>
              <a:rPr lang="fr-FR" dirty="0" err="1"/>
              <a:t>kWH</a:t>
            </a:r>
            <a:r>
              <a:rPr lang="fr-FR" dirty="0"/>
              <a:t> par le charbon)</a:t>
            </a:r>
          </a:p>
          <a:p>
            <a:r>
              <a:rPr lang="fr-FR" dirty="0">
                <a:hlinkClick r:id="rId3"/>
              </a:rPr>
              <a:t>https://app.electricitymaps.com/map</a:t>
            </a:r>
            <a:endParaRPr lang="fr-FR" dirty="0"/>
          </a:p>
          <a:p>
            <a:pPr lvl="1"/>
            <a:r>
              <a:rPr lang="fr-FR" dirty="0">
                <a:highlight>
                  <a:srgbClr val="FFFF00"/>
                </a:highlight>
              </a:rPr>
              <a:t>Sur 12 derniers mois France : 45 gCO2/</a:t>
            </a:r>
            <a:r>
              <a:rPr lang="fr-FR" dirty="0" err="1">
                <a:highlight>
                  <a:srgbClr val="FFFF00"/>
                </a:highlight>
              </a:rPr>
              <a:t>kWH</a:t>
            </a:r>
            <a:r>
              <a:rPr lang="fr-FR" dirty="0"/>
              <a:t>; 424 gCO2/</a:t>
            </a:r>
            <a:r>
              <a:rPr lang="fr-FR" dirty="0" err="1"/>
              <a:t>kWH</a:t>
            </a:r>
            <a:r>
              <a:rPr lang="fr-FR" dirty="0"/>
              <a:t> pour Allemagne</a:t>
            </a:r>
          </a:p>
          <a:p>
            <a:pPr lvl="1"/>
            <a:r>
              <a:rPr lang="fr-FR" dirty="0"/>
              <a:t>En 2022, 590 gCO2/kWh Asie – Pacifique </a:t>
            </a:r>
            <a:r>
              <a:rPr lang="fr-FR" dirty="0">
                <a:highlight>
                  <a:srgbClr val="FFFF00"/>
                </a:highlight>
              </a:rPr>
              <a:t>; 460 gCO2/kWh moyenne monde</a:t>
            </a:r>
          </a:p>
          <a:p>
            <a:r>
              <a:rPr lang="fr-FR" dirty="0"/>
              <a:t>Diversité en France de la production d’électricité</a:t>
            </a:r>
            <a:endParaRPr lang="fr-FR" b="1" dirty="0"/>
          </a:p>
          <a:p>
            <a:pPr marL="0" indent="0">
              <a:buNone/>
            </a:pPr>
            <a:r>
              <a:rPr lang="fr-FR" dirty="0">
                <a:hlinkClick r:id="rId4"/>
              </a:rPr>
              <a:t>https://www.rte-france.com/eco2mix/la-production-delectricite-par-filiere</a:t>
            </a:r>
            <a:endParaRPr lang="fr-FR" dirty="0"/>
          </a:p>
          <a:p>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293147B4-29B3-A89B-C348-418194762802}"/>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88FA614E-B2B9-7058-F0ED-FAF6E5BF92BA}"/>
              </a:ext>
            </a:extLst>
          </p:cNvPr>
          <p:cNvSpPr>
            <a:spLocks noGrp="1"/>
          </p:cNvSpPr>
          <p:nvPr>
            <p:ph type="sldNum" sz="quarter" idx="12"/>
          </p:nvPr>
        </p:nvSpPr>
        <p:spPr/>
        <p:txBody>
          <a:bodyPr/>
          <a:lstStyle/>
          <a:p>
            <a:fld id="{7B9F1D57-3A7C-4A8D-B507-8F47418E382B}" type="slidenum">
              <a:rPr lang="fr-FR" smtClean="0"/>
              <a:t>16</a:t>
            </a:fld>
            <a:endParaRPr lang="fr-FR" dirty="0"/>
          </a:p>
        </p:txBody>
      </p:sp>
    </p:spTree>
    <p:extLst>
      <p:ext uri="{BB962C8B-B14F-4D97-AF65-F5344CB8AC3E}">
        <p14:creationId xmlns:p14="http://schemas.microsoft.com/office/powerpoint/2010/main" val="386706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7AD83B2-52F1-39CB-5761-13DDC42C79C2}"/>
              </a:ext>
            </a:extLst>
          </p:cNvPr>
          <p:cNvSpPr>
            <a:spLocks noGrp="1"/>
          </p:cNvSpPr>
          <p:nvPr>
            <p:ph type="ftr" sz="quarter" idx="11"/>
          </p:nvPr>
        </p:nvSpPr>
        <p:spPr/>
        <p:txBody>
          <a:bodyPr/>
          <a:lstStyle/>
          <a:p>
            <a:r>
              <a:rPr lang="fr-FR"/>
              <a:t>Energie où allons-nous ? Quelques repères- Bernard Maillard Millau 7 mars 2024</a:t>
            </a:r>
          </a:p>
        </p:txBody>
      </p:sp>
      <p:sp>
        <p:nvSpPr>
          <p:cNvPr id="3" name="Espace réservé du numéro de diapositive 2">
            <a:extLst>
              <a:ext uri="{FF2B5EF4-FFF2-40B4-BE49-F238E27FC236}">
                <a16:creationId xmlns:a16="http://schemas.microsoft.com/office/drawing/2014/main" id="{ABA8775D-0114-F2DC-CC13-FD6FE242952E}"/>
              </a:ext>
            </a:extLst>
          </p:cNvPr>
          <p:cNvSpPr>
            <a:spLocks noGrp="1"/>
          </p:cNvSpPr>
          <p:nvPr>
            <p:ph type="sldNum" sz="quarter" idx="12"/>
          </p:nvPr>
        </p:nvSpPr>
        <p:spPr/>
        <p:txBody>
          <a:bodyPr/>
          <a:lstStyle/>
          <a:p>
            <a:fld id="{7B9F1D57-3A7C-4A8D-B507-8F47418E382B}" type="slidenum">
              <a:rPr lang="fr-FR" smtClean="0"/>
              <a:t>17</a:t>
            </a:fld>
            <a:endParaRPr lang="fr-FR"/>
          </a:p>
        </p:txBody>
      </p:sp>
      <p:pic>
        <p:nvPicPr>
          <p:cNvPr id="5" name="Image 4">
            <a:extLst>
              <a:ext uri="{FF2B5EF4-FFF2-40B4-BE49-F238E27FC236}">
                <a16:creationId xmlns:a16="http://schemas.microsoft.com/office/drawing/2014/main" id="{CA484D74-60F6-D27A-98E3-73F324FFD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429"/>
            <a:ext cx="12192000" cy="5677142"/>
          </a:xfrm>
          <a:prstGeom prst="rect">
            <a:avLst/>
          </a:prstGeom>
        </p:spPr>
      </p:pic>
    </p:spTree>
    <p:extLst>
      <p:ext uri="{BB962C8B-B14F-4D97-AF65-F5344CB8AC3E}">
        <p14:creationId xmlns:p14="http://schemas.microsoft.com/office/powerpoint/2010/main" val="302269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3B1BD5A-7E1C-ADDA-CCD3-B874F9617295}"/>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3" name="Espace réservé du numéro de diapositive 2">
            <a:extLst>
              <a:ext uri="{FF2B5EF4-FFF2-40B4-BE49-F238E27FC236}">
                <a16:creationId xmlns:a16="http://schemas.microsoft.com/office/drawing/2014/main" id="{D8CDC3F5-7A95-DBF8-71A2-87BBB10DB24F}"/>
              </a:ext>
            </a:extLst>
          </p:cNvPr>
          <p:cNvSpPr>
            <a:spLocks noGrp="1"/>
          </p:cNvSpPr>
          <p:nvPr>
            <p:ph type="sldNum" sz="quarter" idx="12"/>
          </p:nvPr>
        </p:nvSpPr>
        <p:spPr/>
        <p:txBody>
          <a:bodyPr/>
          <a:lstStyle/>
          <a:p>
            <a:fld id="{7B9F1D57-3A7C-4A8D-B507-8F47418E382B}" type="slidenum">
              <a:rPr lang="fr-FR" smtClean="0"/>
              <a:t>18</a:t>
            </a:fld>
            <a:endParaRPr lang="fr-FR"/>
          </a:p>
        </p:txBody>
      </p:sp>
      <p:pic>
        <p:nvPicPr>
          <p:cNvPr id="4" name="Image 3">
            <a:extLst>
              <a:ext uri="{FF2B5EF4-FFF2-40B4-BE49-F238E27FC236}">
                <a16:creationId xmlns:a16="http://schemas.microsoft.com/office/drawing/2014/main" id="{BAD91037-03DC-A6DB-9AB8-52A8F2F2753B}"/>
              </a:ext>
            </a:extLst>
          </p:cNvPr>
          <p:cNvPicPr>
            <a:picLocks noChangeAspect="1"/>
          </p:cNvPicPr>
          <p:nvPr/>
        </p:nvPicPr>
        <p:blipFill>
          <a:blip r:embed="rId2"/>
          <a:stretch>
            <a:fillRect/>
          </a:stretch>
        </p:blipFill>
        <p:spPr>
          <a:xfrm>
            <a:off x="-2329" y="518984"/>
            <a:ext cx="12194329" cy="5837366"/>
          </a:xfrm>
          <a:prstGeom prst="rect">
            <a:avLst/>
          </a:prstGeom>
        </p:spPr>
      </p:pic>
    </p:spTree>
    <p:extLst>
      <p:ext uri="{BB962C8B-B14F-4D97-AF65-F5344CB8AC3E}">
        <p14:creationId xmlns:p14="http://schemas.microsoft.com/office/powerpoint/2010/main" val="830223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4CF77-F00F-A3BF-D253-D2B0122C6038}"/>
              </a:ext>
            </a:extLst>
          </p:cNvPr>
          <p:cNvSpPr>
            <a:spLocks noGrp="1"/>
          </p:cNvSpPr>
          <p:nvPr>
            <p:ph type="title"/>
          </p:nvPr>
        </p:nvSpPr>
        <p:spPr/>
        <p:txBody>
          <a:bodyPr/>
          <a:lstStyle/>
          <a:p>
            <a:r>
              <a:rPr lang="fr-FR" b="1" dirty="0"/>
              <a:t>Renouvelable, où en sommes nous  ? </a:t>
            </a:r>
          </a:p>
        </p:txBody>
      </p:sp>
      <p:sp>
        <p:nvSpPr>
          <p:cNvPr id="3" name="Espace réservé du contenu 2">
            <a:extLst>
              <a:ext uri="{FF2B5EF4-FFF2-40B4-BE49-F238E27FC236}">
                <a16:creationId xmlns:a16="http://schemas.microsoft.com/office/drawing/2014/main" id="{66F8C794-6F8F-04F7-3F3C-E7A774E95ED7}"/>
              </a:ext>
            </a:extLst>
          </p:cNvPr>
          <p:cNvSpPr>
            <a:spLocks noGrp="1"/>
          </p:cNvSpPr>
          <p:nvPr>
            <p:ph idx="1"/>
          </p:nvPr>
        </p:nvSpPr>
        <p:spPr/>
        <p:txBody>
          <a:bodyPr>
            <a:normAutofit fontScale="92500" lnSpcReduction="20000"/>
          </a:bodyPr>
          <a:lstStyle/>
          <a:p>
            <a:r>
              <a:rPr lang="fr-FR" b="1" dirty="0"/>
              <a:t>Nouveau renouvelable</a:t>
            </a:r>
            <a:r>
              <a:rPr lang="fr-FR" dirty="0"/>
              <a:t>, éolien ( 50,7 </a:t>
            </a:r>
            <a:r>
              <a:rPr lang="fr-FR" dirty="0" err="1"/>
              <a:t>Twh</a:t>
            </a:r>
            <a:r>
              <a:rPr lang="fr-FR" dirty="0"/>
              <a:t> en 2023, 10% ) et solaire (21,5 TWh en 2023, 4%), </a:t>
            </a:r>
            <a:r>
              <a:rPr lang="fr-FR" b="1" dirty="0"/>
              <a:t>Opportunité d’une production plus locale et diversifiée </a:t>
            </a:r>
          </a:p>
          <a:p>
            <a:r>
              <a:rPr lang="fr-FR" b="1" dirty="0">
                <a:highlight>
                  <a:srgbClr val="FFFF00"/>
                </a:highlight>
              </a:rPr>
              <a:t>intermittent</a:t>
            </a:r>
            <a:r>
              <a:rPr lang="fr-FR" b="1" dirty="0"/>
              <a:t> </a:t>
            </a:r>
            <a:r>
              <a:rPr lang="fr-FR" dirty="0"/>
              <a:t>(facteur de charge de l’éolien de 25% - </a:t>
            </a:r>
            <a:r>
              <a:rPr lang="fr-FR" dirty="0">
                <a:highlight>
                  <a:srgbClr val="FFFF00"/>
                </a:highlight>
              </a:rPr>
              <a:t>variation de la puissance agrégée de 1 à 100 </a:t>
            </a:r>
            <a:r>
              <a:rPr lang="fr-FR" dirty="0"/>
              <a:t>en janvier 2022 au niveau France)</a:t>
            </a:r>
          </a:p>
          <a:p>
            <a:r>
              <a:rPr lang="fr-FR" dirty="0">
                <a:hlinkClick r:id="rId3"/>
              </a:rPr>
              <a:t>https://www.rte-france.com/eco2mix/la-production-delectricite-par-filiere</a:t>
            </a:r>
            <a:endParaRPr lang="fr-FR" dirty="0"/>
          </a:p>
          <a:p>
            <a:r>
              <a:rPr lang="fr-FR" dirty="0"/>
              <a:t>Intermittence éolien maritime</a:t>
            </a:r>
          </a:p>
          <a:p>
            <a:r>
              <a:rPr lang="fr-FR" dirty="0">
                <a:hlinkClick r:id="rId4"/>
              </a:rPr>
              <a:t>https://www.entsoe.eu/data/transparency-platform/</a:t>
            </a:r>
            <a:endParaRPr lang="fr-FR" dirty="0"/>
          </a:p>
          <a:p>
            <a:r>
              <a:rPr lang="fr-FR" dirty="0"/>
              <a:t>Requiert des </a:t>
            </a:r>
            <a:r>
              <a:rPr lang="fr-FR" b="1" dirty="0"/>
              <a:t>moyens de production ou de stockage </a:t>
            </a:r>
            <a:r>
              <a:rPr lang="fr-FR" b="1" dirty="0">
                <a:highlight>
                  <a:srgbClr val="FFFF00"/>
                </a:highlight>
              </a:rPr>
              <a:t>pilotables complémentaires de compensation </a:t>
            </a:r>
            <a:r>
              <a:rPr lang="fr-FR" b="1" dirty="0"/>
              <a:t>(</a:t>
            </a:r>
            <a:r>
              <a:rPr lang="fr-FR" dirty="0"/>
              <a:t>rendement du stockage à prendre en considération, très variable de 30 à 80 % pour H2 ou pour batteries)</a:t>
            </a:r>
          </a:p>
          <a:p>
            <a:r>
              <a:rPr lang="fr-FR" b="1" dirty="0"/>
              <a:t>Nouvelle architecture et renforcement des réseaux électriques</a:t>
            </a:r>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3F4A0DFF-0D5C-DB33-0AA6-41ED0DCA02AE}"/>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63CCF70A-D6FB-6A74-0B55-575F2EE5DE77}"/>
              </a:ext>
            </a:extLst>
          </p:cNvPr>
          <p:cNvSpPr>
            <a:spLocks noGrp="1"/>
          </p:cNvSpPr>
          <p:nvPr>
            <p:ph type="sldNum" sz="quarter" idx="12"/>
          </p:nvPr>
        </p:nvSpPr>
        <p:spPr/>
        <p:txBody>
          <a:bodyPr/>
          <a:lstStyle/>
          <a:p>
            <a:fld id="{7B9F1D57-3A7C-4A8D-B507-8F47418E382B}" type="slidenum">
              <a:rPr lang="fr-FR" smtClean="0"/>
              <a:t>19</a:t>
            </a:fld>
            <a:endParaRPr lang="fr-FR"/>
          </a:p>
        </p:txBody>
      </p:sp>
    </p:spTree>
    <p:extLst>
      <p:ext uri="{BB962C8B-B14F-4D97-AF65-F5344CB8AC3E}">
        <p14:creationId xmlns:p14="http://schemas.microsoft.com/office/powerpoint/2010/main" val="297956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E50088-D198-3B13-9806-CBE5097E9AB5}"/>
              </a:ext>
            </a:extLst>
          </p:cNvPr>
          <p:cNvSpPr>
            <a:spLocks noGrp="1"/>
          </p:cNvSpPr>
          <p:nvPr>
            <p:ph type="title"/>
          </p:nvPr>
        </p:nvSpPr>
        <p:spPr/>
        <p:txBody>
          <a:bodyPr/>
          <a:lstStyle/>
          <a:p>
            <a:r>
              <a:rPr lang="fr-FR" b="1" dirty="0"/>
              <a:t>Électricité, des rubans et des pointes</a:t>
            </a:r>
          </a:p>
        </p:txBody>
      </p:sp>
      <p:sp>
        <p:nvSpPr>
          <p:cNvPr id="3" name="Espace réservé du contenu 2">
            <a:extLst>
              <a:ext uri="{FF2B5EF4-FFF2-40B4-BE49-F238E27FC236}">
                <a16:creationId xmlns:a16="http://schemas.microsoft.com/office/drawing/2014/main" id="{F74B8770-37C4-E6E9-80C6-5A0775948867}"/>
              </a:ext>
            </a:extLst>
          </p:cNvPr>
          <p:cNvSpPr>
            <a:spLocks noGrp="1"/>
          </p:cNvSpPr>
          <p:nvPr>
            <p:ph idx="1"/>
          </p:nvPr>
        </p:nvSpPr>
        <p:spPr>
          <a:xfrm>
            <a:off x="1283677" y="1591163"/>
            <a:ext cx="10515600" cy="4351338"/>
          </a:xfrm>
        </p:spPr>
        <p:txBody>
          <a:bodyPr>
            <a:normAutofit lnSpcReduction="10000"/>
          </a:bodyPr>
          <a:lstStyle/>
          <a:p>
            <a:r>
              <a:rPr lang="fr-FR" dirty="0"/>
              <a:t>Courbe de consommation, </a:t>
            </a:r>
            <a:r>
              <a:rPr lang="fr-FR" dirty="0">
                <a:highlight>
                  <a:srgbClr val="FFFF00"/>
                </a:highlight>
              </a:rPr>
              <a:t>variations </a:t>
            </a:r>
            <a:r>
              <a:rPr lang="fr-FR" b="1" dirty="0">
                <a:highlight>
                  <a:srgbClr val="FFFF00"/>
                </a:highlight>
              </a:rPr>
              <a:t>quotidiennes (moins de 1 à 2) </a:t>
            </a:r>
            <a:r>
              <a:rPr lang="fr-FR" dirty="0"/>
              <a:t>et </a:t>
            </a:r>
            <a:r>
              <a:rPr lang="fr-FR" b="1" dirty="0">
                <a:highlight>
                  <a:srgbClr val="FFFF00"/>
                </a:highlight>
              </a:rPr>
              <a:t>saisonnières (de 1 à 3) </a:t>
            </a:r>
          </a:p>
          <a:p>
            <a:pPr lvl="1" algn="ctr"/>
            <a:r>
              <a:rPr lang="fr-FR" dirty="0">
                <a:hlinkClick r:id="rId3"/>
              </a:rPr>
              <a:t>https://www.rte-france.com/eco2mix/la-consommation-delectricite-en-france</a:t>
            </a:r>
            <a:endParaRPr lang="fr-FR" dirty="0"/>
          </a:p>
          <a:p>
            <a:pPr lvl="2"/>
            <a:endParaRPr lang="fr-FR" dirty="0"/>
          </a:p>
          <a:p>
            <a:pPr lvl="1"/>
            <a:r>
              <a:rPr lang="fr-FR" dirty="0"/>
              <a:t>Sensibilité </a:t>
            </a:r>
            <a:r>
              <a:rPr lang="fr-FR" b="1" dirty="0"/>
              <a:t>l’hiver</a:t>
            </a:r>
            <a:r>
              <a:rPr lang="fr-FR" dirty="0"/>
              <a:t>, en France, diminution de la température extérieure de </a:t>
            </a:r>
            <a:r>
              <a:rPr lang="fr-FR" b="1" dirty="0"/>
              <a:t>un degré, 2400 MW </a:t>
            </a:r>
            <a:r>
              <a:rPr lang="fr-FR" dirty="0"/>
              <a:t>de </a:t>
            </a:r>
            <a:r>
              <a:rPr lang="fr-FR" b="1" dirty="0"/>
              <a:t>demande complémentaire</a:t>
            </a:r>
          </a:p>
          <a:p>
            <a:pPr lvl="2"/>
            <a:endParaRPr lang="fr-FR" dirty="0"/>
          </a:p>
          <a:p>
            <a:pPr lvl="1"/>
            <a:r>
              <a:rPr lang="fr-FR" dirty="0"/>
              <a:t>Minimum de 28 530 MW en été et maximum de 82 586 MW en hiver en 2023, Max de 83781 MW le 10 janvier 2024</a:t>
            </a:r>
          </a:p>
          <a:p>
            <a:pPr lvl="2"/>
            <a:endParaRPr lang="fr-FR" dirty="0"/>
          </a:p>
          <a:p>
            <a:pPr lvl="1"/>
            <a:r>
              <a:rPr lang="fr-FR" b="1" dirty="0"/>
              <a:t>Pointe maximale le 8 février 2012 </a:t>
            </a:r>
            <a:r>
              <a:rPr lang="fr-FR" dirty="0"/>
              <a:t>à 19h de </a:t>
            </a:r>
            <a:r>
              <a:rPr lang="fr-FR" b="1" dirty="0"/>
              <a:t>102 098 MW</a:t>
            </a:r>
          </a:p>
          <a:p>
            <a:pPr lvl="1"/>
            <a:endParaRPr lang="fr-FR" dirty="0"/>
          </a:p>
        </p:txBody>
      </p:sp>
      <p:sp>
        <p:nvSpPr>
          <p:cNvPr id="4" name="Espace réservé du pied de page 3">
            <a:extLst>
              <a:ext uri="{FF2B5EF4-FFF2-40B4-BE49-F238E27FC236}">
                <a16:creationId xmlns:a16="http://schemas.microsoft.com/office/drawing/2014/main" id="{9192137E-4BE6-7DCB-CD7E-C37785C22E92}"/>
              </a:ext>
            </a:extLst>
          </p:cNvPr>
          <p:cNvSpPr>
            <a:spLocks noGrp="1"/>
          </p:cNvSpPr>
          <p:nvPr>
            <p:ph type="ftr" sz="quarter" idx="11"/>
          </p:nvPr>
        </p:nvSpPr>
        <p:spPr/>
        <p:txBody>
          <a:bodyPr/>
          <a:lstStyle/>
          <a:p>
            <a:r>
              <a:rPr lang="fr-FR" dirty="0"/>
              <a:t>Energie où allons-nous ? Quelques repères- Bernard Maillard Millau 7 mars 2024</a:t>
            </a:r>
          </a:p>
        </p:txBody>
      </p:sp>
      <p:sp>
        <p:nvSpPr>
          <p:cNvPr id="5" name="Espace réservé du numéro de diapositive 4">
            <a:extLst>
              <a:ext uri="{FF2B5EF4-FFF2-40B4-BE49-F238E27FC236}">
                <a16:creationId xmlns:a16="http://schemas.microsoft.com/office/drawing/2014/main" id="{E4ED6AC3-532D-F4C2-6B75-5C597874D264}"/>
              </a:ext>
            </a:extLst>
          </p:cNvPr>
          <p:cNvSpPr>
            <a:spLocks noGrp="1"/>
          </p:cNvSpPr>
          <p:nvPr>
            <p:ph type="sldNum" sz="quarter" idx="12"/>
          </p:nvPr>
        </p:nvSpPr>
        <p:spPr/>
        <p:txBody>
          <a:bodyPr/>
          <a:lstStyle/>
          <a:p>
            <a:fld id="{7B9F1D57-3A7C-4A8D-B507-8F47418E382B}" type="slidenum">
              <a:rPr lang="fr-FR" smtClean="0"/>
              <a:t>2</a:t>
            </a:fld>
            <a:endParaRPr lang="fr-FR" dirty="0"/>
          </a:p>
        </p:txBody>
      </p:sp>
      <mc:AlternateContent xmlns:mc="http://schemas.openxmlformats.org/markup-compatibility/2006" xmlns:p14="http://schemas.microsoft.com/office/powerpoint/2010/main">
        <mc:Choice Requires="p14">
          <p:contentPart p14:bwMode="auto" r:id="rId4">
            <p14:nvContentPartPr>
              <p14:cNvPr id="32" name="Encre 31">
                <a:extLst>
                  <a:ext uri="{FF2B5EF4-FFF2-40B4-BE49-F238E27FC236}">
                    <a16:creationId xmlns:a16="http://schemas.microsoft.com/office/drawing/2014/main" id="{F8CDE37C-BDFF-F95B-267F-0F85AE7203EA}"/>
                  </a:ext>
                </a:extLst>
              </p14:cNvPr>
              <p14:cNvContentPartPr/>
              <p14:nvPr/>
            </p14:nvContentPartPr>
            <p14:xfrm>
              <a:off x="1602200" y="4204825"/>
              <a:ext cx="360" cy="360"/>
            </p14:xfrm>
          </p:contentPart>
        </mc:Choice>
        <mc:Fallback xmlns="">
          <p:pic>
            <p:nvPicPr>
              <p:cNvPr id="32" name="Encre 31">
                <a:extLst>
                  <a:ext uri="{FF2B5EF4-FFF2-40B4-BE49-F238E27FC236}">
                    <a16:creationId xmlns:a16="http://schemas.microsoft.com/office/drawing/2014/main" id="{F8CDE37C-BDFF-F95B-267F-0F85AE7203EA}"/>
                  </a:ext>
                </a:extLst>
              </p:cNvPr>
              <p:cNvPicPr/>
              <p:nvPr/>
            </p:nvPicPr>
            <p:blipFill>
              <a:blip r:embed="rId5"/>
              <a:stretch>
                <a:fillRect/>
              </a:stretch>
            </p:blipFill>
            <p:spPr>
              <a:xfrm>
                <a:off x="1593200" y="4195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Encre 32">
                <a:extLst>
                  <a:ext uri="{FF2B5EF4-FFF2-40B4-BE49-F238E27FC236}">
                    <a16:creationId xmlns:a16="http://schemas.microsoft.com/office/drawing/2014/main" id="{DCFC6A58-B05E-94ED-3D9F-722BD93478A4}"/>
                  </a:ext>
                </a:extLst>
              </p14:cNvPr>
              <p14:cNvContentPartPr/>
              <p14:nvPr/>
            </p14:nvContentPartPr>
            <p14:xfrm>
              <a:off x="1649000" y="4274665"/>
              <a:ext cx="360" cy="360"/>
            </p14:xfrm>
          </p:contentPart>
        </mc:Choice>
        <mc:Fallback xmlns="">
          <p:pic>
            <p:nvPicPr>
              <p:cNvPr id="33" name="Encre 32">
                <a:extLst>
                  <a:ext uri="{FF2B5EF4-FFF2-40B4-BE49-F238E27FC236}">
                    <a16:creationId xmlns:a16="http://schemas.microsoft.com/office/drawing/2014/main" id="{DCFC6A58-B05E-94ED-3D9F-722BD93478A4}"/>
                  </a:ext>
                </a:extLst>
              </p:cNvPr>
              <p:cNvPicPr/>
              <p:nvPr/>
            </p:nvPicPr>
            <p:blipFill>
              <a:blip r:embed="rId5"/>
              <a:stretch>
                <a:fillRect/>
              </a:stretch>
            </p:blipFill>
            <p:spPr>
              <a:xfrm>
                <a:off x="1640000" y="42660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4" name="Encre 33">
                <a:extLst>
                  <a:ext uri="{FF2B5EF4-FFF2-40B4-BE49-F238E27FC236}">
                    <a16:creationId xmlns:a16="http://schemas.microsoft.com/office/drawing/2014/main" id="{7FBD318E-0B01-63D5-D37D-4BB71FFB6CF9}"/>
                  </a:ext>
                </a:extLst>
              </p14:cNvPr>
              <p14:cNvContentPartPr/>
              <p14:nvPr/>
            </p14:nvContentPartPr>
            <p14:xfrm>
              <a:off x="4259360" y="3751225"/>
              <a:ext cx="8280" cy="360"/>
            </p14:xfrm>
          </p:contentPart>
        </mc:Choice>
        <mc:Fallback xmlns="">
          <p:pic>
            <p:nvPicPr>
              <p:cNvPr id="34" name="Encre 33">
                <a:extLst>
                  <a:ext uri="{FF2B5EF4-FFF2-40B4-BE49-F238E27FC236}">
                    <a16:creationId xmlns:a16="http://schemas.microsoft.com/office/drawing/2014/main" id="{7FBD318E-0B01-63D5-D37D-4BB71FFB6CF9}"/>
                  </a:ext>
                </a:extLst>
              </p:cNvPr>
              <p:cNvPicPr/>
              <p:nvPr/>
            </p:nvPicPr>
            <p:blipFill>
              <a:blip r:embed="rId8"/>
              <a:stretch>
                <a:fillRect/>
              </a:stretch>
            </p:blipFill>
            <p:spPr>
              <a:xfrm>
                <a:off x="4250720" y="3742585"/>
                <a:ext cx="25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Encre 34">
                <a:extLst>
                  <a:ext uri="{FF2B5EF4-FFF2-40B4-BE49-F238E27FC236}">
                    <a16:creationId xmlns:a16="http://schemas.microsoft.com/office/drawing/2014/main" id="{4DC02BF4-97CE-9672-FC60-0DCF4FFCA24F}"/>
                  </a:ext>
                </a:extLst>
              </p14:cNvPr>
              <p14:cNvContentPartPr/>
              <p14:nvPr/>
            </p14:nvContentPartPr>
            <p14:xfrm>
              <a:off x="2164880" y="3252625"/>
              <a:ext cx="360" cy="14400"/>
            </p14:xfrm>
          </p:contentPart>
        </mc:Choice>
        <mc:Fallback xmlns="">
          <p:pic>
            <p:nvPicPr>
              <p:cNvPr id="35" name="Encre 34">
                <a:extLst>
                  <a:ext uri="{FF2B5EF4-FFF2-40B4-BE49-F238E27FC236}">
                    <a16:creationId xmlns:a16="http://schemas.microsoft.com/office/drawing/2014/main" id="{4DC02BF4-97CE-9672-FC60-0DCF4FFCA24F}"/>
                  </a:ext>
                </a:extLst>
              </p:cNvPr>
              <p:cNvPicPr/>
              <p:nvPr/>
            </p:nvPicPr>
            <p:blipFill>
              <a:blip r:embed="rId10"/>
              <a:stretch>
                <a:fillRect/>
              </a:stretch>
            </p:blipFill>
            <p:spPr>
              <a:xfrm>
                <a:off x="2155880" y="3243985"/>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Encre 35">
                <a:extLst>
                  <a:ext uri="{FF2B5EF4-FFF2-40B4-BE49-F238E27FC236}">
                    <a16:creationId xmlns:a16="http://schemas.microsoft.com/office/drawing/2014/main" id="{6BC60011-3A3F-43CF-51CB-0055E127C08F}"/>
                  </a:ext>
                </a:extLst>
              </p14:cNvPr>
              <p14:cNvContentPartPr/>
              <p14:nvPr/>
            </p14:nvContentPartPr>
            <p14:xfrm>
              <a:off x="3297800" y="3282505"/>
              <a:ext cx="360" cy="1800"/>
            </p14:xfrm>
          </p:contentPart>
        </mc:Choice>
        <mc:Fallback xmlns="">
          <p:pic>
            <p:nvPicPr>
              <p:cNvPr id="36" name="Encre 35">
                <a:extLst>
                  <a:ext uri="{FF2B5EF4-FFF2-40B4-BE49-F238E27FC236}">
                    <a16:creationId xmlns:a16="http://schemas.microsoft.com/office/drawing/2014/main" id="{6BC60011-3A3F-43CF-51CB-0055E127C08F}"/>
                  </a:ext>
                </a:extLst>
              </p:cNvPr>
              <p:cNvPicPr/>
              <p:nvPr/>
            </p:nvPicPr>
            <p:blipFill>
              <a:blip r:embed="rId12"/>
              <a:stretch>
                <a:fillRect/>
              </a:stretch>
            </p:blipFill>
            <p:spPr>
              <a:xfrm>
                <a:off x="3289160" y="3273505"/>
                <a:ext cx="18000" cy="19440"/>
              </a:xfrm>
              <a:prstGeom prst="rect">
                <a:avLst/>
              </a:prstGeom>
            </p:spPr>
          </p:pic>
        </mc:Fallback>
      </mc:AlternateContent>
    </p:spTree>
    <p:extLst>
      <p:ext uri="{BB962C8B-B14F-4D97-AF65-F5344CB8AC3E}">
        <p14:creationId xmlns:p14="http://schemas.microsoft.com/office/powerpoint/2010/main" val="1402383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90BB7E0-8A0D-4BB9-E46E-BA373319FDD7}"/>
              </a:ext>
            </a:extLst>
          </p:cNvPr>
          <p:cNvSpPr>
            <a:spLocks noGrp="1"/>
          </p:cNvSpPr>
          <p:nvPr>
            <p:ph type="ftr" sz="quarter" idx="11"/>
          </p:nvPr>
        </p:nvSpPr>
        <p:spPr/>
        <p:txBody>
          <a:bodyPr/>
          <a:lstStyle/>
          <a:p>
            <a:r>
              <a:rPr lang="fr-FR"/>
              <a:t>Energie où allons-nous ? Quelques repères- Bernard Maillard Millau 7 mars 2024</a:t>
            </a:r>
          </a:p>
        </p:txBody>
      </p:sp>
      <p:sp>
        <p:nvSpPr>
          <p:cNvPr id="3" name="Espace réservé du numéro de diapositive 2">
            <a:extLst>
              <a:ext uri="{FF2B5EF4-FFF2-40B4-BE49-F238E27FC236}">
                <a16:creationId xmlns:a16="http://schemas.microsoft.com/office/drawing/2014/main" id="{3C939C65-C023-400C-7205-11A67859DA8D}"/>
              </a:ext>
            </a:extLst>
          </p:cNvPr>
          <p:cNvSpPr>
            <a:spLocks noGrp="1"/>
          </p:cNvSpPr>
          <p:nvPr>
            <p:ph type="sldNum" sz="quarter" idx="12"/>
          </p:nvPr>
        </p:nvSpPr>
        <p:spPr/>
        <p:txBody>
          <a:bodyPr/>
          <a:lstStyle/>
          <a:p>
            <a:fld id="{7B9F1D57-3A7C-4A8D-B507-8F47418E382B}" type="slidenum">
              <a:rPr lang="fr-FR" smtClean="0"/>
              <a:t>20</a:t>
            </a:fld>
            <a:endParaRPr lang="fr-FR"/>
          </a:p>
        </p:txBody>
      </p:sp>
      <p:pic>
        <p:nvPicPr>
          <p:cNvPr id="5" name="Image 4">
            <a:extLst>
              <a:ext uri="{FF2B5EF4-FFF2-40B4-BE49-F238E27FC236}">
                <a16:creationId xmlns:a16="http://schemas.microsoft.com/office/drawing/2014/main" id="{FC69B0B4-96DE-127D-02AD-83D1F2418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41" y="182598"/>
            <a:ext cx="10592718" cy="6492803"/>
          </a:xfrm>
          <a:prstGeom prst="rect">
            <a:avLst/>
          </a:prstGeom>
        </p:spPr>
      </p:pic>
    </p:spTree>
    <p:extLst>
      <p:ext uri="{BB962C8B-B14F-4D97-AF65-F5344CB8AC3E}">
        <p14:creationId xmlns:p14="http://schemas.microsoft.com/office/powerpoint/2010/main" val="95486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F0CEF-C144-96B0-8CA4-C8D75EA7891C}"/>
              </a:ext>
            </a:extLst>
          </p:cNvPr>
          <p:cNvSpPr>
            <a:spLocks noGrp="1"/>
          </p:cNvSpPr>
          <p:nvPr>
            <p:ph type="title"/>
          </p:nvPr>
        </p:nvSpPr>
        <p:spPr/>
        <p:txBody>
          <a:bodyPr/>
          <a:lstStyle/>
          <a:p>
            <a:r>
              <a:rPr lang="fr-FR" b="1" dirty="0"/>
              <a:t>Coût du nouveau renouvelable</a:t>
            </a:r>
          </a:p>
        </p:txBody>
      </p:sp>
      <p:sp>
        <p:nvSpPr>
          <p:cNvPr id="3" name="Espace réservé du contenu 2">
            <a:extLst>
              <a:ext uri="{FF2B5EF4-FFF2-40B4-BE49-F238E27FC236}">
                <a16:creationId xmlns:a16="http://schemas.microsoft.com/office/drawing/2014/main" id="{8D8A3FDE-9B25-458F-BDCC-E62854718614}"/>
              </a:ext>
            </a:extLst>
          </p:cNvPr>
          <p:cNvSpPr>
            <a:spLocks noGrp="1"/>
          </p:cNvSpPr>
          <p:nvPr>
            <p:ph idx="1"/>
          </p:nvPr>
        </p:nvSpPr>
        <p:spPr/>
        <p:txBody>
          <a:bodyPr>
            <a:normAutofit fontScale="92500" lnSpcReduction="10000"/>
          </a:bodyPr>
          <a:lstStyle/>
          <a:p>
            <a:r>
              <a:rPr lang="fr-FR" b="1" dirty="0"/>
              <a:t>Nouveau Renouvelable déjà réalisé  encore soutenu: </a:t>
            </a:r>
            <a:r>
              <a:rPr lang="fr-FR" sz="1700" b="1" dirty="0"/>
              <a:t>(</a:t>
            </a:r>
            <a:r>
              <a:rPr lang="fr-FR" sz="1700" b="1" dirty="0" err="1"/>
              <a:t>cf</a:t>
            </a:r>
            <a:r>
              <a:rPr lang="fr-FR" sz="1700" b="1" dirty="0"/>
              <a:t> délibération CRE 2023 – 200)</a:t>
            </a:r>
          </a:p>
          <a:p>
            <a:pPr lvl="2"/>
            <a:r>
              <a:rPr lang="fr-FR" b="1" dirty="0"/>
              <a:t>éolien terrestre : 96,9 euros le MWh </a:t>
            </a:r>
            <a:r>
              <a:rPr lang="fr-FR" b="1" dirty="0">
                <a:highlight>
                  <a:srgbClr val="FFFF00"/>
                </a:highlight>
              </a:rPr>
              <a:t>- éolien maritime: 179,1 euros le MWh</a:t>
            </a:r>
            <a:r>
              <a:rPr lang="fr-FR" dirty="0">
                <a:highlight>
                  <a:srgbClr val="FFFF00"/>
                </a:highlight>
              </a:rPr>
              <a:t>, </a:t>
            </a:r>
          </a:p>
          <a:p>
            <a:pPr lvl="2"/>
            <a:r>
              <a:rPr lang="fr-FR" b="1" dirty="0"/>
              <a:t>solaire : 244,1 euros le MWh </a:t>
            </a:r>
            <a:r>
              <a:rPr lang="fr-FR" dirty="0"/>
              <a:t>, </a:t>
            </a:r>
          </a:p>
          <a:p>
            <a:r>
              <a:rPr lang="fr-FR" b="1" dirty="0">
                <a:highlight>
                  <a:srgbClr val="FFFF00"/>
                </a:highlight>
              </a:rPr>
              <a:t>45 euros le MWh annoncés pour le l’éolien maritime Centre Manche 1  </a:t>
            </a:r>
          </a:p>
          <a:p>
            <a:pPr lvl="1"/>
            <a:r>
              <a:rPr lang="fr-FR" dirty="0"/>
              <a:t>(1GW - couplage en 2031 – Investissement de 2 </a:t>
            </a:r>
            <a:r>
              <a:rPr lang="fr-FR" dirty="0" err="1"/>
              <a:t>Meuros</a:t>
            </a:r>
            <a:r>
              <a:rPr lang="fr-FR" dirty="0"/>
              <a:t>)</a:t>
            </a:r>
          </a:p>
          <a:p>
            <a:r>
              <a:rPr lang="fr-FR" dirty="0"/>
              <a:t>Investissements annoncés très importants en volume ( selon UE, </a:t>
            </a:r>
            <a:r>
              <a:rPr lang="fr-FR" b="1" dirty="0">
                <a:highlight>
                  <a:srgbClr val="FFFF00"/>
                </a:highlight>
              </a:rPr>
              <a:t>800 Milliards d’euros à investir en Europe </a:t>
            </a:r>
            <a:r>
              <a:rPr lang="fr-FR" dirty="0">
                <a:highlight>
                  <a:srgbClr val="FFFF00"/>
                </a:highlight>
              </a:rPr>
              <a:t>dans l’éolien maritime</a:t>
            </a:r>
            <a:r>
              <a:rPr lang="fr-FR" dirty="0"/>
              <a:t> – 300 GW d’ici 2050) </a:t>
            </a:r>
          </a:p>
          <a:p>
            <a:endParaRPr lang="fr-FR" b="1" dirty="0">
              <a:highlight>
                <a:srgbClr val="FFFF00"/>
              </a:highlight>
            </a:endParaRPr>
          </a:p>
          <a:p>
            <a:r>
              <a:rPr lang="fr-FR" b="1" dirty="0">
                <a:highlight>
                  <a:srgbClr val="FFFF00"/>
                </a:highlight>
              </a:rPr>
              <a:t>Sans inclure coût des investissements dans le réseau, et du nécessaire pilotable décarboné associé</a:t>
            </a:r>
          </a:p>
          <a:p>
            <a:endParaRPr lang="fr-FR" dirty="0"/>
          </a:p>
        </p:txBody>
      </p:sp>
      <p:sp>
        <p:nvSpPr>
          <p:cNvPr id="4" name="Espace réservé du pied de page 3">
            <a:extLst>
              <a:ext uri="{FF2B5EF4-FFF2-40B4-BE49-F238E27FC236}">
                <a16:creationId xmlns:a16="http://schemas.microsoft.com/office/drawing/2014/main" id="{6D398765-264F-393F-1924-3EFD04EB0CDB}"/>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660D22F3-048B-38EF-3AA7-86057C234E0D}"/>
              </a:ext>
            </a:extLst>
          </p:cNvPr>
          <p:cNvSpPr>
            <a:spLocks noGrp="1"/>
          </p:cNvSpPr>
          <p:nvPr>
            <p:ph type="sldNum" sz="quarter" idx="12"/>
          </p:nvPr>
        </p:nvSpPr>
        <p:spPr/>
        <p:txBody>
          <a:bodyPr/>
          <a:lstStyle/>
          <a:p>
            <a:fld id="{7B9F1D57-3A7C-4A8D-B507-8F47418E382B}" type="slidenum">
              <a:rPr lang="fr-FR" smtClean="0"/>
              <a:t>21</a:t>
            </a:fld>
            <a:endParaRPr lang="fr-FR"/>
          </a:p>
        </p:txBody>
      </p:sp>
    </p:spTree>
    <p:extLst>
      <p:ext uri="{BB962C8B-B14F-4D97-AF65-F5344CB8AC3E}">
        <p14:creationId xmlns:p14="http://schemas.microsoft.com/office/powerpoint/2010/main" val="3854861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8A348-2186-5ED7-E9F3-97DFC4CAB2EB}"/>
              </a:ext>
            </a:extLst>
          </p:cNvPr>
          <p:cNvSpPr>
            <a:spLocks noGrp="1"/>
          </p:cNvSpPr>
          <p:nvPr>
            <p:ph type="title"/>
          </p:nvPr>
        </p:nvSpPr>
        <p:spPr/>
        <p:txBody>
          <a:bodyPr/>
          <a:lstStyle/>
          <a:p>
            <a:r>
              <a:rPr lang="fr-FR" b="1" dirty="0"/>
              <a:t>Hydraulique, atout important </a:t>
            </a:r>
          </a:p>
        </p:txBody>
      </p:sp>
      <p:sp>
        <p:nvSpPr>
          <p:cNvPr id="3" name="Espace réservé du contenu 2">
            <a:extLst>
              <a:ext uri="{FF2B5EF4-FFF2-40B4-BE49-F238E27FC236}">
                <a16:creationId xmlns:a16="http://schemas.microsoft.com/office/drawing/2014/main" id="{4E8CB947-01AB-B9F0-BD8A-06241BFFB662}"/>
              </a:ext>
            </a:extLst>
          </p:cNvPr>
          <p:cNvSpPr>
            <a:spLocks noGrp="1"/>
          </p:cNvSpPr>
          <p:nvPr>
            <p:ph idx="1"/>
          </p:nvPr>
        </p:nvSpPr>
        <p:spPr>
          <a:xfrm>
            <a:off x="971203" y="1654262"/>
            <a:ext cx="10515600" cy="4351338"/>
          </a:xfrm>
        </p:spPr>
        <p:txBody>
          <a:bodyPr>
            <a:normAutofit fontScale="92500" lnSpcReduction="20000"/>
          </a:bodyPr>
          <a:lstStyle/>
          <a:p>
            <a:r>
              <a:rPr lang="fr-FR" b="1" dirty="0"/>
              <a:t>Hydraulique</a:t>
            </a:r>
            <a:r>
              <a:rPr lang="fr-FR" dirty="0"/>
              <a:t>, fil de l’eau</a:t>
            </a:r>
            <a:r>
              <a:rPr lang="fr-FR" b="1" dirty="0"/>
              <a:t>. Intermittent</a:t>
            </a:r>
            <a:r>
              <a:rPr lang="fr-FR" dirty="0"/>
              <a:t>, ou barrage, </a:t>
            </a:r>
            <a:r>
              <a:rPr lang="fr-FR" b="1" dirty="0">
                <a:highlight>
                  <a:srgbClr val="FFFF00"/>
                </a:highlight>
              </a:rPr>
              <a:t>pilotable</a:t>
            </a:r>
          </a:p>
          <a:p>
            <a:r>
              <a:rPr lang="fr-FR" dirty="0">
                <a:highlight>
                  <a:srgbClr val="FFFF00"/>
                </a:highlight>
              </a:rPr>
              <a:t>Enjeu </a:t>
            </a:r>
            <a:r>
              <a:rPr lang="fr-FR" b="1" dirty="0">
                <a:highlight>
                  <a:srgbClr val="FFFF00"/>
                </a:highlight>
              </a:rPr>
              <a:t>stratégique</a:t>
            </a:r>
            <a:r>
              <a:rPr lang="fr-FR" dirty="0">
                <a:highlight>
                  <a:srgbClr val="FFFF00"/>
                </a:highlight>
              </a:rPr>
              <a:t> du </a:t>
            </a:r>
            <a:r>
              <a:rPr lang="fr-FR" b="1" dirty="0">
                <a:highlight>
                  <a:srgbClr val="FFFF00"/>
                </a:highlight>
              </a:rPr>
              <a:t>pompage (STEP) et du stockage, </a:t>
            </a:r>
            <a:r>
              <a:rPr lang="fr-FR" dirty="0"/>
              <a:t>contentieux qui demeure au niveau européen sur les concessions hydrauliques</a:t>
            </a:r>
          </a:p>
          <a:p>
            <a:r>
              <a:rPr lang="fr-FR" dirty="0">
                <a:hlinkClick r:id="rId3"/>
              </a:rPr>
              <a:t>https://www.rte-france.com/eco2mix/la-production-delectricite-par-filiere</a:t>
            </a:r>
            <a:endParaRPr lang="fr-FR" dirty="0"/>
          </a:p>
          <a:p>
            <a:r>
              <a:rPr lang="fr-FR" b="1" dirty="0"/>
              <a:t>Forte </a:t>
            </a:r>
            <a:r>
              <a:rPr lang="fr-FR" b="1" dirty="0">
                <a:highlight>
                  <a:srgbClr val="FFFF00"/>
                </a:highlight>
              </a:rPr>
              <a:t>sensibilité au climat</a:t>
            </a:r>
            <a:r>
              <a:rPr lang="fr-FR" dirty="0"/>
              <a:t>, aux régimes de sécheresses et de grandes pluies (baisse de 67,8 TWh en 2018 à 49,6 </a:t>
            </a:r>
            <a:r>
              <a:rPr lang="fr-FR" dirty="0" err="1"/>
              <a:t>Twh</a:t>
            </a:r>
            <a:r>
              <a:rPr lang="fr-FR" dirty="0"/>
              <a:t> en 2022, production la plus faible depuis 1976 puis remontée à 58,8 TWh en 2023, 11,9 % de la production France )</a:t>
            </a:r>
          </a:p>
          <a:p>
            <a:r>
              <a:rPr lang="fr-FR" b="1" dirty="0"/>
              <a:t>Enjeu de sûreté hydraulique</a:t>
            </a:r>
            <a:r>
              <a:rPr lang="fr-FR" dirty="0"/>
              <a:t>, tenue des barrages et débit dans les rivières et fleuves</a:t>
            </a:r>
          </a:p>
          <a:p>
            <a:r>
              <a:rPr lang="fr-FR" b="1" dirty="0"/>
              <a:t>Faible dépendance au coût des matières premières </a:t>
            </a:r>
            <a:r>
              <a:rPr lang="fr-FR" dirty="0"/>
              <a:t>sauf pour le nouvel hydraulique.  Quelques </a:t>
            </a:r>
            <a:r>
              <a:rPr lang="fr-FR" dirty="0">
                <a:highlight>
                  <a:srgbClr val="FFFF00"/>
                </a:highlight>
              </a:rPr>
              <a:t>nouvelles STEP possibles</a:t>
            </a:r>
            <a:r>
              <a:rPr lang="fr-FR" dirty="0"/>
              <a:t>, à terre, et en mer?</a:t>
            </a:r>
          </a:p>
          <a:p>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3F74ED56-8EF8-AE40-C074-B5F9B3D81433}"/>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9925452A-9B24-F6BC-5DD3-4B4A56625476}"/>
              </a:ext>
            </a:extLst>
          </p:cNvPr>
          <p:cNvSpPr>
            <a:spLocks noGrp="1"/>
          </p:cNvSpPr>
          <p:nvPr>
            <p:ph type="sldNum" sz="quarter" idx="12"/>
          </p:nvPr>
        </p:nvSpPr>
        <p:spPr/>
        <p:txBody>
          <a:bodyPr/>
          <a:lstStyle/>
          <a:p>
            <a:fld id="{7B9F1D57-3A7C-4A8D-B507-8F47418E382B}" type="slidenum">
              <a:rPr lang="fr-FR" smtClean="0"/>
              <a:t>22</a:t>
            </a:fld>
            <a:endParaRPr lang="fr-FR"/>
          </a:p>
        </p:txBody>
      </p:sp>
    </p:spTree>
    <p:extLst>
      <p:ext uri="{BB962C8B-B14F-4D97-AF65-F5344CB8AC3E}">
        <p14:creationId xmlns:p14="http://schemas.microsoft.com/office/powerpoint/2010/main" val="4096671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A253C4C-267F-B136-B79E-4E5130EEA0AF}"/>
              </a:ext>
            </a:extLst>
          </p:cNvPr>
          <p:cNvSpPr>
            <a:spLocks noGrp="1"/>
          </p:cNvSpPr>
          <p:nvPr>
            <p:ph type="ftr" sz="quarter" idx="11"/>
          </p:nvPr>
        </p:nvSpPr>
        <p:spPr/>
        <p:txBody>
          <a:bodyPr/>
          <a:lstStyle/>
          <a:p>
            <a:r>
              <a:rPr lang="fr-FR"/>
              <a:t>Energie où allons-nous ? Quelques repères- Bernard Maillard Millau 7 mars 2024</a:t>
            </a:r>
          </a:p>
        </p:txBody>
      </p:sp>
      <p:sp>
        <p:nvSpPr>
          <p:cNvPr id="3" name="Espace réservé du numéro de diapositive 2">
            <a:extLst>
              <a:ext uri="{FF2B5EF4-FFF2-40B4-BE49-F238E27FC236}">
                <a16:creationId xmlns:a16="http://schemas.microsoft.com/office/drawing/2014/main" id="{E7DF99CD-8242-78EA-B01E-0F485246190A}"/>
              </a:ext>
            </a:extLst>
          </p:cNvPr>
          <p:cNvSpPr>
            <a:spLocks noGrp="1"/>
          </p:cNvSpPr>
          <p:nvPr>
            <p:ph type="sldNum" sz="quarter" idx="12"/>
          </p:nvPr>
        </p:nvSpPr>
        <p:spPr/>
        <p:txBody>
          <a:bodyPr/>
          <a:lstStyle/>
          <a:p>
            <a:fld id="{7B9F1D57-3A7C-4A8D-B507-8F47418E382B}" type="slidenum">
              <a:rPr lang="fr-FR" smtClean="0"/>
              <a:t>23</a:t>
            </a:fld>
            <a:endParaRPr lang="fr-FR"/>
          </a:p>
        </p:txBody>
      </p:sp>
      <p:pic>
        <p:nvPicPr>
          <p:cNvPr id="5" name="Image 4">
            <a:extLst>
              <a:ext uri="{FF2B5EF4-FFF2-40B4-BE49-F238E27FC236}">
                <a16:creationId xmlns:a16="http://schemas.microsoft.com/office/drawing/2014/main" id="{6C610D81-52E4-A801-2426-D85705008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09" y="83530"/>
            <a:ext cx="10173582" cy="6690940"/>
          </a:xfrm>
          <a:prstGeom prst="rect">
            <a:avLst/>
          </a:prstGeom>
        </p:spPr>
      </p:pic>
    </p:spTree>
    <p:extLst>
      <p:ext uri="{BB962C8B-B14F-4D97-AF65-F5344CB8AC3E}">
        <p14:creationId xmlns:p14="http://schemas.microsoft.com/office/powerpoint/2010/main" val="119338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B81998-4A66-09C0-46B1-7F08ED558323}"/>
              </a:ext>
            </a:extLst>
          </p:cNvPr>
          <p:cNvSpPr>
            <a:spLocks noGrp="1"/>
          </p:cNvSpPr>
          <p:nvPr>
            <p:ph type="title"/>
          </p:nvPr>
        </p:nvSpPr>
        <p:spPr/>
        <p:txBody>
          <a:bodyPr/>
          <a:lstStyle/>
          <a:p>
            <a:r>
              <a:rPr lang="fr-FR" b="1" dirty="0"/>
              <a:t>Gaz, cœur du pilotable ou seulement pointe? </a:t>
            </a:r>
          </a:p>
        </p:txBody>
      </p:sp>
      <p:sp>
        <p:nvSpPr>
          <p:cNvPr id="3" name="Espace réservé du contenu 2">
            <a:extLst>
              <a:ext uri="{FF2B5EF4-FFF2-40B4-BE49-F238E27FC236}">
                <a16:creationId xmlns:a16="http://schemas.microsoft.com/office/drawing/2014/main" id="{D90AD455-DDA6-01F6-FDB8-539A6C1F989D}"/>
              </a:ext>
            </a:extLst>
          </p:cNvPr>
          <p:cNvSpPr>
            <a:spLocks noGrp="1"/>
          </p:cNvSpPr>
          <p:nvPr>
            <p:ph idx="1"/>
          </p:nvPr>
        </p:nvSpPr>
        <p:spPr/>
        <p:txBody>
          <a:bodyPr>
            <a:normAutofit/>
          </a:bodyPr>
          <a:lstStyle/>
          <a:p>
            <a:r>
              <a:rPr lang="fr-FR" b="1" dirty="0">
                <a:highlight>
                  <a:srgbClr val="FFFF00"/>
                </a:highlight>
              </a:rPr>
              <a:t>Indispensable</a:t>
            </a:r>
            <a:r>
              <a:rPr lang="fr-FR" dirty="0">
                <a:highlight>
                  <a:srgbClr val="FFFF00"/>
                </a:highlight>
              </a:rPr>
              <a:t> </a:t>
            </a:r>
            <a:r>
              <a:rPr lang="fr-FR" b="1" dirty="0">
                <a:highlight>
                  <a:srgbClr val="FFFF00"/>
                </a:highlight>
              </a:rPr>
              <a:t>pilotable </a:t>
            </a:r>
            <a:r>
              <a:rPr lang="fr-FR" dirty="0"/>
              <a:t>pour répondre à la demande en électricité si pas de vent, pas de soleil, peu d’hydraulique, et, peu ou pas de nucléaire….</a:t>
            </a:r>
          </a:p>
          <a:p>
            <a:pPr lvl="1"/>
            <a:r>
              <a:rPr lang="fr-FR" b="1" dirty="0"/>
              <a:t>En régime anticyclonique, lors de vagues de froid sur plusieurs jours et nuits sur toute l’Europe de l’Ouest, </a:t>
            </a:r>
            <a:r>
              <a:rPr lang="fr-FR" b="1" dirty="0">
                <a:highlight>
                  <a:srgbClr val="FFFF00"/>
                </a:highlight>
              </a:rPr>
              <a:t>le gaz demeure nécessaire à l’Europe</a:t>
            </a:r>
          </a:p>
          <a:p>
            <a:r>
              <a:rPr lang="fr-FR" b="1" dirty="0">
                <a:highlight>
                  <a:srgbClr val="FFFF00"/>
                </a:highlight>
              </a:rPr>
              <a:t>Europe dépendante</a:t>
            </a:r>
            <a:r>
              <a:rPr lang="fr-FR" dirty="0">
                <a:highlight>
                  <a:srgbClr val="FFFF00"/>
                </a:highlight>
              </a:rPr>
              <a:t>, </a:t>
            </a:r>
            <a:r>
              <a:rPr lang="fr-FR" dirty="0"/>
              <a:t>malgré gisements de la Norvège, en Méditerranée et autres donc </a:t>
            </a:r>
            <a:r>
              <a:rPr lang="fr-FR" b="1" dirty="0"/>
              <a:t>un enjeu géostratégique</a:t>
            </a:r>
          </a:p>
          <a:p>
            <a:r>
              <a:rPr lang="fr-FR" b="1" dirty="0">
                <a:highlight>
                  <a:srgbClr val="FFFF00"/>
                </a:highlight>
              </a:rPr>
              <a:t>Énergie carbonée </a:t>
            </a:r>
            <a:r>
              <a:rPr lang="fr-FR" b="1" dirty="0"/>
              <a:t>418g CO2/kWh </a:t>
            </a:r>
            <a:endParaRPr lang="fr-FR" dirty="0"/>
          </a:p>
          <a:p>
            <a:r>
              <a:rPr lang="fr-FR" dirty="0"/>
              <a:t>6% en France en 2023  avec 30 TWh ( 10% en 2022 avec 44,1 TWh)</a:t>
            </a:r>
          </a:p>
        </p:txBody>
      </p:sp>
      <p:sp>
        <p:nvSpPr>
          <p:cNvPr id="4" name="Espace réservé du pied de page 3">
            <a:extLst>
              <a:ext uri="{FF2B5EF4-FFF2-40B4-BE49-F238E27FC236}">
                <a16:creationId xmlns:a16="http://schemas.microsoft.com/office/drawing/2014/main" id="{8320D8CC-A05C-0577-72C5-2CB0A3483823}"/>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94229998-320F-88F5-6313-CEBB7EC508D6}"/>
              </a:ext>
            </a:extLst>
          </p:cNvPr>
          <p:cNvSpPr>
            <a:spLocks noGrp="1"/>
          </p:cNvSpPr>
          <p:nvPr>
            <p:ph type="sldNum" sz="quarter" idx="12"/>
          </p:nvPr>
        </p:nvSpPr>
        <p:spPr/>
        <p:txBody>
          <a:bodyPr/>
          <a:lstStyle/>
          <a:p>
            <a:fld id="{7B9F1D57-3A7C-4A8D-B507-8F47418E382B}" type="slidenum">
              <a:rPr lang="fr-FR" smtClean="0"/>
              <a:t>24</a:t>
            </a:fld>
            <a:endParaRPr lang="fr-FR" dirty="0"/>
          </a:p>
        </p:txBody>
      </p:sp>
    </p:spTree>
    <p:extLst>
      <p:ext uri="{BB962C8B-B14F-4D97-AF65-F5344CB8AC3E}">
        <p14:creationId xmlns:p14="http://schemas.microsoft.com/office/powerpoint/2010/main" val="3006440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413 réacteurs industriels </a:t>
            </a:r>
            <a:r>
              <a:rPr lang="fr-FR" dirty="0"/>
              <a:t>de production d’électricité en exploitation à travers le monde</a:t>
            </a:r>
          </a:p>
          <a:p>
            <a:pPr lvl="1"/>
            <a:r>
              <a:rPr lang="fr-FR" dirty="0"/>
              <a:t>Amérique du Nord, Asie, Europe (situation très contrastée)</a:t>
            </a:r>
          </a:p>
          <a:p>
            <a:pPr lvl="1"/>
            <a:r>
              <a:rPr lang="fr-FR" dirty="0"/>
              <a:t>Présence encore limitée en Afrique (Afrique du Sud - Egypte) et en Amérique latine ( Argentine - Brésil)</a:t>
            </a:r>
          </a:p>
          <a:p>
            <a:pPr lvl="1"/>
            <a:r>
              <a:rPr lang="fr-FR" dirty="0">
                <a:hlinkClick r:id="rId3"/>
              </a:rPr>
              <a:t>https://pris.iaea.org/PRIS/WorldStatistics/OperationalReactorsByCountry.aspx</a:t>
            </a:r>
            <a:endParaRPr lang="fr-FR" dirty="0"/>
          </a:p>
          <a:p>
            <a:pPr marL="457200" lvl="1" indent="0">
              <a:buNone/>
            </a:pPr>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25</a:t>
            </a:fld>
            <a:endParaRPr lang="fr-FR"/>
          </a:p>
        </p:txBody>
      </p:sp>
    </p:spTree>
    <p:extLst>
      <p:ext uri="{BB962C8B-B14F-4D97-AF65-F5344CB8AC3E}">
        <p14:creationId xmlns:p14="http://schemas.microsoft.com/office/powerpoint/2010/main" val="196694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748452-7368-C2C2-5F08-4B17C3D2C565}"/>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3" name="Espace réservé du numéro de diapositive 2">
            <a:extLst>
              <a:ext uri="{FF2B5EF4-FFF2-40B4-BE49-F238E27FC236}">
                <a16:creationId xmlns:a16="http://schemas.microsoft.com/office/drawing/2014/main" id="{4E1358F3-7284-A92C-86A9-5AE32B67D19E}"/>
              </a:ext>
            </a:extLst>
          </p:cNvPr>
          <p:cNvSpPr>
            <a:spLocks noGrp="1"/>
          </p:cNvSpPr>
          <p:nvPr>
            <p:ph type="sldNum" sz="quarter" idx="12"/>
          </p:nvPr>
        </p:nvSpPr>
        <p:spPr/>
        <p:txBody>
          <a:bodyPr/>
          <a:lstStyle/>
          <a:p>
            <a:fld id="{7B9F1D57-3A7C-4A8D-B507-8F47418E382B}" type="slidenum">
              <a:rPr lang="fr-FR" smtClean="0"/>
              <a:t>26</a:t>
            </a:fld>
            <a:endParaRPr lang="fr-FR"/>
          </a:p>
        </p:txBody>
      </p:sp>
      <p:pic>
        <p:nvPicPr>
          <p:cNvPr id="5" name="Image 4">
            <a:extLst>
              <a:ext uri="{FF2B5EF4-FFF2-40B4-BE49-F238E27FC236}">
                <a16:creationId xmlns:a16="http://schemas.microsoft.com/office/drawing/2014/main" id="{EC91844A-F25D-0885-FA19-EDA8D5E5E2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752" y="220702"/>
            <a:ext cx="5494496" cy="6416596"/>
          </a:xfrm>
          <a:prstGeom prst="rect">
            <a:avLst/>
          </a:prstGeom>
        </p:spPr>
      </p:pic>
    </p:spTree>
    <p:extLst>
      <p:ext uri="{BB962C8B-B14F-4D97-AF65-F5344CB8AC3E}">
        <p14:creationId xmlns:p14="http://schemas.microsoft.com/office/powerpoint/2010/main" val="820122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7761F3-9B19-C8DB-AECF-DAAB4D724691}"/>
              </a:ext>
            </a:extLst>
          </p:cNvPr>
          <p:cNvSpPr>
            <a:spLocks noGrp="1"/>
          </p:cNvSpPr>
          <p:nvPr>
            <p:ph type="title"/>
          </p:nvPr>
        </p:nvSpPr>
        <p:spPr>
          <a:xfrm>
            <a:off x="854826" y="365125"/>
            <a:ext cx="10515600" cy="1325563"/>
          </a:xfrm>
        </p:spPr>
        <p:txBody>
          <a:bodyPr/>
          <a:lstStyle/>
          <a:p>
            <a:r>
              <a:rPr lang="fr-FR" b="1" dirty="0"/>
              <a:t>Nucléaire, pilotable et décarboné </a:t>
            </a:r>
            <a:r>
              <a:rPr lang="fr-FR" sz="2400" b="1" dirty="0"/>
              <a:t>(6g de CO2par kWh)</a:t>
            </a:r>
          </a:p>
        </p:txBody>
      </p:sp>
      <p:sp>
        <p:nvSpPr>
          <p:cNvPr id="3" name="Espace réservé du contenu 2">
            <a:extLst>
              <a:ext uri="{FF2B5EF4-FFF2-40B4-BE49-F238E27FC236}">
                <a16:creationId xmlns:a16="http://schemas.microsoft.com/office/drawing/2014/main" id="{FC538BD9-D3CF-C89D-BC7C-C98B5EA8AD60}"/>
              </a:ext>
            </a:extLst>
          </p:cNvPr>
          <p:cNvSpPr>
            <a:spLocks noGrp="1"/>
          </p:cNvSpPr>
          <p:nvPr>
            <p:ph idx="1"/>
          </p:nvPr>
        </p:nvSpPr>
        <p:spPr/>
        <p:txBody>
          <a:bodyPr>
            <a:normAutofit/>
          </a:bodyPr>
          <a:lstStyle/>
          <a:p>
            <a:r>
              <a:rPr lang="fr-FR" b="1" dirty="0"/>
              <a:t>58 réacteurs en construction</a:t>
            </a:r>
          </a:p>
          <a:p>
            <a:pPr lvl="1"/>
            <a:r>
              <a:rPr lang="fr-FR" dirty="0"/>
              <a:t>Dont </a:t>
            </a:r>
            <a:r>
              <a:rPr lang="fr-FR" b="1" dirty="0">
                <a:highlight>
                  <a:srgbClr val="FFFF00"/>
                </a:highlight>
              </a:rPr>
              <a:t>23 réacteurs en Chine</a:t>
            </a:r>
            <a:r>
              <a:rPr lang="fr-FR" dirty="0"/>
              <a:t>, 8 en Inde, 3 en Russie, … 2 au UK, 1 aux US, 1 en France, … </a:t>
            </a:r>
            <a:r>
              <a:rPr lang="fr-FR" b="1" dirty="0">
                <a:highlight>
                  <a:srgbClr val="FFFF00"/>
                </a:highlight>
              </a:rPr>
              <a:t>Nouveaux pays entrants: </a:t>
            </a:r>
            <a:r>
              <a:rPr lang="fr-FR" dirty="0">
                <a:highlight>
                  <a:srgbClr val="FFFF00"/>
                </a:highlight>
              </a:rPr>
              <a:t>Emirats Arabes Unis, Turquie, Bangladesh, Egypte, Biélorussie</a:t>
            </a:r>
            <a:r>
              <a:rPr lang="fr-FR" dirty="0"/>
              <a:t>…une trentaine en potentiel ??? …</a:t>
            </a:r>
          </a:p>
          <a:p>
            <a:pPr lvl="1"/>
            <a:r>
              <a:rPr lang="fr-FR" dirty="0"/>
              <a:t>Les dix pays BRICS (5 + 5 au premier janvier 2024) exploitent ou développent l’énergie nucléaire civile, y compris l’Ethiopie </a:t>
            </a:r>
          </a:p>
          <a:p>
            <a:pPr lvl="1"/>
            <a:r>
              <a:rPr lang="fr-FR" dirty="0"/>
              <a:t>Dans le G7 - Deux ont abandonné le nucléaire, Italie et Allemagne</a:t>
            </a:r>
          </a:p>
          <a:p>
            <a:pPr lvl="1"/>
            <a:r>
              <a:rPr lang="fr-FR" dirty="0">
                <a:hlinkClick r:id="rId3"/>
              </a:rPr>
              <a:t>https://pris.iaea.org/PRIS/WorldStatistics/UnderConstructionReactorsByCountry.aspx</a:t>
            </a:r>
            <a:endParaRPr lang="fr-FR" dirty="0"/>
          </a:p>
          <a:p>
            <a:pPr lvl="1"/>
            <a:endParaRPr lang="fr-FR" dirty="0"/>
          </a:p>
          <a:p>
            <a:pPr lvl="1"/>
            <a:endParaRPr lang="fr-FR" dirty="0"/>
          </a:p>
          <a:p>
            <a:pPr lvl="1"/>
            <a:endParaRPr lang="fr-FR" dirty="0"/>
          </a:p>
          <a:p>
            <a:pPr marL="457200" lvl="1" indent="0">
              <a:buNone/>
            </a:pPr>
            <a:endParaRPr lang="fr-FR" dirty="0"/>
          </a:p>
        </p:txBody>
      </p:sp>
      <p:sp>
        <p:nvSpPr>
          <p:cNvPr id="4" name="Espace réservé du pied de page 3">
            <a:extLst>
              <a:ext uri="{FF2B5EF4-FFF2-40B4-BE49-F238E27FC236}">
                <a16:creationId xmlns:a16="http://schemas.microsoft.com/office/drawing/2014/main" id="{EA589B33-60ED-0648-7224-F52DD6653236}"/>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42D487C4-74A3-AAC7-F297-7E4C40A527E5}"/>
              </a:ext>
            </a:extLst>
          </p:cNvPr>
          <p:cNvSpPr>
            <a:spLocks noGrp="1"/>
          </p:cNvSpPr>
          <p:nvPr>
            <p:ph type="sldNum" sz="quarter" idx="12"/>
          </p:nvPr>
        </p:nvSpPr>
        <p:spPr/>
        <p:txBody>
          <a:bodyPr/>
          <a:lstStyle/>
          <a:p>
            <a:fld id="{7B9F1D57-3A7C-4A8D-B507-8F47418E382B}" type="slidenum">
              <a:rPr lang="fr-FR" smtClean="0"/>
              <a:t>27</a:t>
            </a:fld>
            <a:endParaRPr lang="fr-FR"/>
          </a:p>
        </p:txBody>
      </p:sp>
    </p:spTree>
    <p:extLst>
      <p:ext uri="{BB962C8B-B14F-4D97-AF65-F5344CB8AC3E}">
        <p14:creationId xmlns:p14="http://schemas.microsoft.com/office/powerpoint/2010/main" val="3340176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691E8B7-A1AA-0EB9-95E1-DD3FBAEC5E0C}"/>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3" name="Espace réservé du numéro de diapositive 2">
            <a:extLst>
              <a:ext uri="{FF2B5EF4-FFF2-40B4-BE49-F238E27FC236}">
                <a16:creationId xmlns:a16="http://schemas.microsoft.com/office/drawing/2014/main" id="{3D6CD1E7-577C-2C8B-9C2F-3D2A0FF22F9D}"/>
              </a:ext>
            </a:extLst>
          </p:cNvPr>
          <p:cNvSpPr>
            <a:spLocks noGrp="1"/>
          </p:cNvSpPr>
          <p:nvPr>
            <p:ph type="sldNum" sz="quarter" idx="12"/>
          </p:nvPr>
        </p:nvSpPr>
        <p:spPr/>
        <p:txBody>
          <a:bodyPr/>
          <a:lstStyle/>
          <a:p>
            <a:fld id="{9A86E08E-19EC-4789-9467-2A396B824AFC}" type="slidenum">
              <a:rPr lang="fr-FR" smtClean="0"/>
              <a:t>28</a:t>
            </a:fld>
            <a:endParaRPr lang="fr-FR"/>
          </a:p>
        </p:txBody>
      </p:sp>
      <p:pic>
        <p:nvPicPr>
          <p:cNvPr id="5" name="Image 4">
            <a:extLst>
              <a:ext uri="{FF2B5EF4-FFF2-40B4-BE49-F238E27FC236}">
                <a16:creationId xmlns:a16="http://schemas.microsoft.com/office/drawing/2014/main" id="{BBC9E920-8098-7E5C-1BBB-5970E3D5D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254" y="456942"/>
            <a:ext cx="6599492" cy="5944115"/>
          </a:xfrm>
          <a:prstGeom prst="rect">
            <a:avLst/>
          </a:prstGeom>
        </p:spPr>
      </p:pic>
    </p:spTree>
    <p:extLst>
      <p:ext uri="{BB962C8B-B14F-4D97-AF65-F5344CB8AC3E}">
        <p14:creationId xmlns:p14="http://schemas.microsoft.com/office/powerpoint/2010/main" val="1702100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D4220-F91E-DC28-1813-D751D4FA4F36}"/>
              </a:ext>
            </a:extLst>
          </p:cNvPr>
          <p:cNvSpPr>
            <a:spLocks noGrp="1"/>
          </p:cNvSpPr>
          <p:nvPr>
            <p:ph type="title"/>
          </p:nvPr>
        </p:nvSpPr>
        <p:spPr/>
        <p:txBody>
          <a:bodyPr/>
          <a:lstStyle/>
          <a:p>
            <a:r>
              <a:rPr lang="fr-FR" b="1" dirty="0"/>
              <a:t>Enjeu de la sûreté nucléaire</a:t>
            </a:r>
          </a:p>
        </p:txBody>
      </p:sp>
      <p:sp>
        <p:nvSpPr>
          <p:cNvPr id="3" name="Espace réservé du contenu 2">
            <a:extLst>
              <a:ext uri="{FF2B5EF4-FFF2-40B4-BE49-F238E27FC236}">
                <a16:creationId xmlns:a16="http://schemas.microsoft.com/office/drawing/2014/main" id="{1BBD64AF-5E46-7962-ACF3-D9B9231FA539}"/>
              </a:ext>
            </a:extLst>
          </p:cNvPr>
          <p:cNvSpPr>
            <a:spLocks noGrp="1"/>
          </p:cNvSpPr>
          <p:nvPr>
            <p:ph idx="1"/>
          </p:nvPr>
        </p:nvSpPr>
        <p:spPr>
          <a:xfrm>
            <a:off x="838200" y="1443318"/>
            <a:ext cx="10515600" cy="4733645"/>
          </a:xfrm>
        </p:spPr>
        <p:txBody>
          <a:bodyPr>
            <a:normAutofit fontScale="85000" lnSpcReduction="20000"/>
          </a:bodyPr>
          <a:lstStyle/>
          <a:p>
            <a:r>
              <a:rPr lang="fr-FR" dirty="0"/>
              <a:t>Energie </a:t>
            </a:r>
            <a:r>
              <a:rPr lang="fr-FR" b="1" dirty="0"/>
              <a:t>très concentrée</a:t>
            </a:r>
            <a:r>
              <a:rPr lang="fr-FR" dirty="0"/>
              <a:t>, contrepartie</a:t>
            </a:r>
            <a:r>
              <a:rPr lang="fr-FR" dirty="0">
                <a:highlight>
                  <a:srgbClr val="FFFF00"/>
                </a:highlight>
              </a:rPr>
              <a:t>, la </a:t>
            </a:r>
            <a:r>
              <a:rPr lang="fr-FR" b="1" dirty="0">
                <a:highlight>
                  <a:srgbClr val="FFFF00"/>
                </a:highlight>
              </a:rPr>
              <a:t>sûreté nucléaire  en priorité une</a:t>
            </a:r>
          </a:p>
          <a:p>
            <a:pPr lvl="1"/>
            <a:r>
              <a:rPr lang="fr-FR" b="1" dirty="0">
                <a:highlight>
                  <a:srgbClr val="FFFF00"/>
                </a:highlight>
              </a:rPr>
              <a:t>Réalité physique, le risque nul n’existe pas</a:t>
            </a:r>
          </a:p>
          <a:p>
            <a:pPr lvl="2"/>
            <a:r>
              <a:rPr lang="fr-FR" dirty="0"/>
              <a:t>Enseignements de </a:t>
            </a:r>
            <a:r>
              <a:rPr lang="fr-FR" dirty="0" err="1"/>
              <a:t>Three</a:t>
            </a:r>
            <a:r>
              <a:rPr lang="fr-FR" dirty="0"/>
              <a:t> Mile Island, Tchernobyl, Fukushima</a:t>
            </a:r>
          </a:p>
          <a:p>
            <a:pPr lvl="1"/>
            <a:r>
              <a:rPr lang="fr-FR" dirty="0"/>
              <a:t>Dispositions humaines et organisationnelles</a:t>
            </a:r>
            <a:r>
              <a:rPr lang="fr-FR" b="1" dirty="0"/>
              <a:t>, </a:t>
            </a:r>
            <a:r>
              <a:rPr lang="fr-FR" b="1" dirty="0">
                <a:highlight>
                  <a:srgbClr val="FFFF00"/>
                </a:highlight>
              </a:rPr>
              <a:t>Culture de sûreté nucléaire</a:t>
            </a:r>
          </a:p>
          <a:p>
            <a:endParaRPr lang="fr-FR" b="1" dirty="0"/>
          </a:p>
          <a:p>
            <a:r>
              <a:rPr lang="fr-FR" b="1" dirty="0"/>
              <a:t>Triple exigence opérationnelle :</a:t>
            </a:r>
          </a:p>
          <a:p>
            <a:pPr lvl="1"/>
            <a:r>
              <a:rPr lang="fr-FR" b="1" dirty="0"/>
              <a:t>Stabilité institutionnelle de la </a:t>
            </a:r>
            <a:r>
              <a:rPr lang="fr-FR" b="1" dirty="0">
                <a:highlight>
                  <a:srgbClr val="FFFF00"/>
                </a:highlight>
              </a:rPr>
              <a:t>gouvernance publique </a:t>
            </a:r>
            <a:r>
              <a:rPr lang="fr-FR" dirty="0"/>
              <a:t>engagée sur </a:t>
            </a:r>
            <a:r>
              <a:rPr lang="fr-FR" dirty="0">
                <a:highlight>
                  <a:srgbClr val="FFFF00"/>
                </a:highlight>
              </a:rPr>
              <a:t>le </a:t>
            </a:r>
            <a:r>
              <a:rPr lang="fr-FR" b="1" dirty="0">
                <a:highlight>
                  <a:srgbClr val="FFFF00"/>
                </a:highlight>
              </a:rPr>
              <a:t>long terme</a:t>
            </a:r>
            <a:endParaRPr lang="fr-FR" dirty="0">
              <a:highlight>
                <a:srgbClr val="FFFF00"/>
              </a:highlight>
            </a:endParaRPr>
          </a:p>
          <a:p>
            <a:pPr lvl="1"/>
            <a:r>
              <a:rPr lang="fr-FR" dirty="0"/>
              <a:t>Capacité scientifique et </a:t>
            </a:r>
            <a:r>
              <a:rPr lang="fr-FR" b="1" dirty="0">
                <a:highlight>
                  <a:srgbClr val="FFFF00"/>
                </a:highlight>
              </a:rPr>
              <a:t>compétence industrielle</a:t>
            </a:r>
            <a:endParaRPr lang="fr-FR" dirty="0">
              <a:highlight>
                <a:srgbClr val="FFFF00"/>
              </a:highlight>
            </a:endParaRPr>
          </a:p>
          <a:p>
            <a:pPr lvl="1"/>
            <a:r>
              <a:rPr lang="fr-FR" dirty="0"/>
              <a:t>Et </a:t>
            </a:r>
            <a:r>
              <a:rPr lang="fr-FR" b="1" dirty="0">
                <a:highlight>
                  <a:srgbClr val="FFFF00"/>
                </a:highlight>
              </a:rPr>
              <a:t>responsabilité première de l’exploitant nucléaire</a:t>
            </a:r>
            <a:r>
              <a:rPr lang="fr-FR" b="1" dirty="0"/>
              <a:t>, </a:t>
            </a:r>
          </a:p>
          <a:p>
            <a:pPr lvl="2"/>
            <a:r>
              <a:rPr lang="fr-FR" dirty="0"/>
              <a:t>sous le contrôle étroit de l’Autorité de Sûreté et des Pouvoirs Publics, avec Revues internationales </a:t>
            </a:r>
            <a:r>
              <a:rPr lang="fr-FR" dirty="0" err="1"/>
              <a:t>Osart</a:t>
            </a:r>
            <a:r>
              <a:rPr lang="fr-FR" dirty="0"/>
              <a:t>/AIEA et Peer </a:t>
            </a:r>
            <a:r>
              <a:rPr lang="fr-FR" dirty="0" err="1"/>
              <a:t>Review</a:t>
            </a:r>
            <a:r>
              <a:rPr lang="fr-FR" dirty="0"/>
              <a:t>/WANO</a:t>
            </a:r>
          </a:p>
          <a:p>
            <a:pPr lvl="2"/>
            <a:endParaRPr lang="fr-FR" dirty="0"/>
          </a:p>
          <a:p>
            <a:r>
              <a:rPr lang="fr-FR" dirty="0"/>
              <a:t>Concerne </a:t>
            </a:r>
            <a:r>
              <a:rPr lang="fr-FR" b="1" dirty="0">
                <a:highlight>
                  <a:srgbClr val="FFFF00"/>
                </a:highlight>
              </a:rPr>
              <a:t>les réacteurs et l’ensemble du cycle du combustible nucléaire</a:t>
            </a:r>
          </a:p>
          <a:p>
            <a:pPr lvl="1"/>
            <a:r>
              <a:rPr lang="fr-FR" dirty="0"/>
              <a:t>dépose de la Demande d’Autorisation de  Création de CIGEO le 16 janvier 2023 pour le stockage des déchets à haute activité et à vie longue</a:t>
            </a:r>
          </a:p>
          <a:p>
            <a:pPr lvl="1"/>
            <a:r>
              <a:rPr lang="fr-FR" b="1" dirty="0">
                <a:highlight>
                  <a:srgbClr val="FFFF00"/>
                </a:highlight>
              </a:rPr>
              <a:t>La sûreté nucléaire tire la performance industrielle</a:t>
            </a:r>
          </a:p>
          <a:p>
            <a:pPr lvl="1"/>
            <a:endParaRPr lang="fr-FR" b="1" dirty="0">
              <a:highlight>
                <a:srgbClr val="FFFF00"/>
              </a:highlight>
            </a:endParaRPr>
          </a:p>
          <a:p>
            <a:pPr lvl="1"/>
            <a:endParaRPr lang="fr-FR" dirty="0"/>
          </a:p>
          <a:p>
            <a:pPr marL="457200" lvl="1" indent="0">
              <a:buNone/>
            </a:pPr>
            <a:endParaRPr lang="fr-FR" dirty="0"/>
          </a:p>
          <a:p>
            <a:endParaRPr lang="fr-FR" dirty="0"/>
          </a:p>
        </p:txBody>
      </p:sp>
      <p:sp>
        <p:nvSpPr>
          <p:cNvPr id="4" name="Espace réservé du pied de page 3">
            <a:extLst>
              <a:ext uri="{FF2B5EF4-FFF2-40B4-BE49-F238E27FC236}">
                <a16:creationId xmlns:a16="http://schemas.microsoft.com/office/drawing/2014/main" id="{4DF8748B-254D-3F1A-255E-04E3B3DD901B}"/>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49B53B89-D263-AD79-F709-0B22F8CCE208}"/>
              </a:ext>
            </a:extLst>
          </p:cNvPr>
          <p:cNvSpPr>
            <a:spLocks noGrp="1"/>
          </p:cNvSpPr>
          <p:nvPr>
            <p:ph type="sldNum" sz="quarter" idx="12"/>
          </p:nvPr>
        </p:nvSpPr>
        <p:spPr/>
        <p:txBody>
          <a:bodyPr/>
          <a:lstStyle/>
          <a:p>
            <a:fld id="{7B9F1D57-3A7C-4A8D-B507-8F47418E382B}" type="slidenum">
              <a:rPr lang="fr-FR" smtClean="0"/>
              <a:t>29</a:t>
            </a:fld>
            <a:endParaRPr lang="fr-FR" dirty="0"/>
          </a:p>
        </p:txBody>
      </p:sp>
    </p:spTree>
    <p:extLst>
      <p:ext uri="{BB962C8B-B14F-4D97-AF65-F5344CB8AC3E}">
        <p14:creationId xmlns:p14="http://schemas.microsoft.com/office/powerpoint/2010/main" val="398943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1B7936AA-859D-BBE5-4D45-0A1814348CD0}"/>
              </a:ext>
            </a:extLst>
          </p:cNvPr>
          <p:cNvSpPr>
            <a:spLocks noGrp="1"/>
          </p:cNvSpPr>
          <p:nvPr>
            <p:ph type="ftr" sz="quarter" idx="11"/>
          </p:nvPr>
        </p:nvSpPr>
        <p:spPr/>
        <p:txBody>
          <a:bodyPr/>
          <a:lstStyle/>
          <a:p>
            <a:r>
              <a:rPr lang="fr-FR"/>
              <a:t>Energie où allons-nous ? Quelques repères- Bernard Maillard Millau 7 mars 2024</a:t>
            </a:r>
          </a:p>
        </p:txBody>
      </p:sp>
      <p:sp>
        <p:nvSpPr>
          <p:cNvPr id="3" name="Espace réservé du numéro de diapositive 2">
            <a:extLst>
              <a:ext uri="{FF2B5EF4-FFF2-40B4-BE49-F238E27FC236}">
                <a16:creationId xmlns:a16="http://schemas.microsoft.com/office/drawing/2014/main" id="{FAA87700-48F7-EEDA-7E8F-0FA31001A15A}"/>
              </a:ext>
            </a:extLst>
          </p:cNvPr>
          <p:cNvSpPr>
            <a:spLocks noGrp="1"/>
          </p:cNvSpPr>
          <p:nvPr>
            <p:ph type="sldNum" sz="quarter" idx="12"/>
          </p:nvPr>
        </p:nvSpPr>
        <p:spPr/>
        <p:txBody>
          <a:bodyPr/>
          <a:lstStyle/>
          <a:p>
            <a:fld id="{7B9F1D57-3A7C-4A8D-B507-8F47418E382B}" type="slidenum">
              <a:rPr lang="fr-FR" smtClean="0"/>
              <a:t>3</a:t>
            </a:fld>
            <a:endParaRPr lang="fr-FR"/>
          </a:p>
        </p:txBody>
      </p:sp>
      <p:pic>
        <p:nvPicPr>
          <p:cNvPr id="6" name="Image 5">
            <a:extLst>
              <a:ext uri="{FF2B5EF4-FFF2-40B4-BE49-F238E27FC236}">
                <a16:creationId xmlns:a16="http://schemas.microsoft.com/office/drawing/2014/main" id="{F2585C15-8B11-D96D-222C-8087041BD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7978"/>
            <a:ext cx="12192000" cy="5642043"/>
          </a:xfrm>
          <a:prstGeom prst="rect">
            <a:avLst/>
          </a:prstGeom>
        </p:spPr>
      </p:pic>
    </p:spTree>
    <p:extLst>
      <p:ext uri="{BB962C8B-B14F-4D97-AF65-F5344CB8AC3E}">
        <p14:creationId xmlns:p14="http://schemas.microsoft.com/office/powerpoint/2010/main" val="317636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4FCF8-3B4F-26D0-DB27-8307528C7A36}"/>
              </a:ext>
            </a:extLst>
          </p:cNvPr>
          <p:cNvSpPr>
            <a:spLocks noGrp="1"/>
          </p:cNvSpPr>
          <p:nvPr>
            <p:ph type="title"/>
          </p:nvPr>
        </p:nvSpPr>
        <p:spPr/>
        <p:txBody>
          <a:bodyPr/>
          <a:lstStyle/>
          <a:p>
            <a:r>
              <a:rPr lang="fr-FR" b="1" dirty="0"/>
              <a:t>Et les enjeux de défense? </a:t>
            </a:r>
          </a:p>
        </p:txBody>
      </p:sp>
      <p:sp>
        <p:nvSpPr>
          <p:cNvPr id="3" name="Espace réservé du contenu 2">
            <a:extLst>
              <a:ext uri="{FF2B5EF4-FFF2-40B4-BE49-F238E27FC236}">
                <a16:creationId xmlns:a16="http://schemas.microsoft.com/office/drawing/2014/main" id="{EBCA0DEB-2187-254E-FC3E-52C57F96E460}"/>
              </a:ext>
            </a:extLst>
          </p:cNvPr>
          <p:cNvSpPr>
            <a:spLocks noGrp="1"/>
          </p:cNvSpPr>
          <p:nvPr>
            <p:ph idx="1"/>
          </p:nvPr>
        </p:nvSpPr>
        <p:spPr/>
        <p:txBody>
          <a:bodyPr>
            <a:normAutofit fontScale="92500" lnSpcReduction="10000"/>
          </a:bodyPr>
          <a:lstStyle/>
          <a:p>
            <a:r>
              <a:rPr lang="fr-FR" b="1" dirty="0">
                <a:highlight>
                  <a:srgbClr val="FFFF00"/>
                </a:highlight>
              </a:rPr>
              <a:t>Séparation installations civiles et militaires</a:t>
            </a:r>
            <a:r>
              <a:rPr lang="fr-FR" dirty="0"/>
              <a:t>, l’exigence de culture de sûreté vaut pour chacune d’entre elles, avec les rôles respectifs induits de l’exploitant et des Pouvoirs Publics</a:t>
            </a:r>
          </a:p>
          <a:p>
            <a:r>
              <a:rPr lang="fr-FR" dirty="0"/>
              <a:t>La confidentialité, </a:t>
            </a:r>
            <a:r>
              <a:rPr lang="fr-FR" b="1" dirty="0">
                <a:highlight>
                  <a:srgbClr val="FFFF00"/>
                </a:highlight>
              </a:rPr>
              <a:t>comme pour toute infrastructure civile vitale</a:t>
            </a:r>
            <a:r>
              <a:rPr lang="fr-FR" dirty="0"/>
              <a:t>, est un élément de protection et de défense en profondeur. Elle ne s’oppose pas à la transparence requise par la culture de sûreté nucléaire ( pour la représentation nationale et pour les personnes habilitées) dans un strict besoin d’utilité et d’efficacité au regard des enjeux de défense</a:t>
            </a:r>
          </a:p>
          <a:p>
            <a:r>
              <a:rPr lang="fr-FR" dirty="0"/>
              <a:t>Complémentarité </a:t>
            </a:r>
            <a:r>
              <a:rPr lang="fr-FR" b="1" dirty="0">
                <a:highlight>
                  <a:srgbClr val="FFFF00"/>
                </a:highlight>
              </a:rPr>
              <a:t>Traité de Non Prolifération nucléaire</a:t>
            </a:r>
            <a:r>
              <a:rPr lang="fr-FR" dirty="0">
                <a:highlight>
                  <a:srgbClr val="FFFF00"/>
                </a:highlight>
              </a:rPr>
              <a:t> </a:t>
            </a:r>
            <a:r>
              <a:rPr lang="fr-FR" dirty="0"/>
              <a:t>et développement du nucléaire civil</a:t>
            </a:r>
          </a:p>
          <a:p>
            <a:pPr algn="r"/>
            <a:r>
              <a:rPr lang="fr-FR" b="1" dirty="0"/>
              <a:t>La Sûreté nucléaire doit continuer à présider aux enjeux géopolitiques</a:t>
            </a:r>
          </a:p>
          <a:p>
            <a:endParaRPr lang="fr-FR" dirty="0"/>
          </a:p>
          <a:p>
            <a:endParaRPr lang="fr-FR" dirty="0"/>
          </a:p>
        </p:txBody>
      </p:sp>
      <p:sp>
        <p:nvSpPr>
          <p:cNvPr id="4" name="Espace réservé du pied de page 3">
            <a:extLst>
              <a:ext uri="{FF2B5EF4-FFF2-40B4-BE49-F238E27FC236}">
                <a16:creationId xmlns:a16="http://schemas.microsoft.com/office/drawing/2014/main" id="{982A4028-CC2B-6280-481B-F2F4FC4C43AF}"/>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E66C4906-61BF-3C0C-F466-CD2C923FC433}"/>
              </a:ext>
            </a:extLst>
          </p:cNvPr>
          <p:cNvSpPr>
            <a:spLocks noGrp="1"/>
          </p:cNvSpPr>
          <p:nvPr>
            <p:ph type="sldNum" sz="quarter" idx="12"/>
          </p:nvPr>
        </p:nvSpPr>
        <p:spPr/>
        <p:txBody>
          <a:bodyPr/>
          <a:lstStyle/>
          <a:p>
            <a:fld id="{7B9F1D57-3A7C-4A8D-B507-8F47418E382B}" type="slidenum">
              <a:rPr lang="fr-FR" smtClean="0"/>
              <a:t>30</a:t>
            </a:fld>
            <a:endParaRPr lang="fr-FR"/>
          </a:p>
        </p:txBody>
      </p:sp>
    </p:spTree>
    <p:extLst>
      <p:ext uri="{BB962C8B-B14F-4D97-AF65-F5344CB8AC3E}">
        <p14:creationId xmlns:p14="http://schemas.microsoft.com/office/powerpoint/2010/main" val="4230862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1E135-B9DD-88C7-C196-21596BFE6C6C}"/>
              </a:ext>
            </a:extLst>
          </p:cNvPr>
          <p:cNvSpPr>
            <a:spLocks noGrp="1"/>
          </p:cNvSpPr>
          <p:nvPr>
            <p:ph type="title"/>
          </p:nvPr>
        </p:nvSpPr>
        <p:spPr/>
        <p:txBody>
          <a:bodyPr/>
          <a:lstStyle/>
          <a:p>
            <a:r>
              <a:rPr lang="fr-FR" b="1" dirty="0"/>
              <a:t>Compétitivité du nucléaire </a:t>
            </a:r>
          </a:p>
        </p:txBody>
      </p:sp>
      <p:sp>
        <p:nvSpPr>
          <p:cNvPr id="3" name="Espace réservé du contenu 2">
            <a:extLst>
              <a:ext uri="{FF2B5EF4-FFF2-40B4-BE49-F238E27FC236}">
                <a16:creationId xmlns:a16="http://schemas.microsoft.com/office/drawing/2014/main" id="{66BDDF4B-8C59-123A-3638-F3E45A8A199F}"/>
              </a:ext>
            </a:extLst>
          </p:cNvPr>
          <p:cNvSpPr>
            <a:spLocks noGrp="1"/>
          </p:cNvSpPr>
          <p:nvPr>
            <p:ph idx="1"/>
          </p:nvPr>
        </p:nvSpPr>
        <p:spPr>
          <a:xfrm>
            <a:off x="838200" y="1825625"/>
            <a:ext cx="10515600" cy="4351338"/>
          </a:xfrm>
        </p:spPr>
        <p:txBody>
          <a:bodyPr>
            <a:normAutofit/>
          </a:bodyPr>
          <a:lstStyle/>
          <a:p>
            <a:r>
              <a:rPr lang="fr-FR" b="1" dirty="0"/>
              <a:t>Coût du nucléaire  Parc en exploitation : 42 euros le MWh, suivant  ARENH fixe entre 2012 et 2025 – coût complet </a:t>
            </a:r>
            <a:r>
              <a:rPr lang="fr-FR" sz="2200" dirty="0"/>
              <a:t>(inclut déconstruction et déchets)</a:t>
            </a:r>
          </a:p>
          <a:p>
            <a:endParaRPr lang="fr-FR" sz="2200" dirty="0"/>
          </a:p>
          <a:p>
            <a:r>
              <a:rPr lang="fr-FR" sz="2200" dirty="0"/>
              <a:t>Pour la </a:t>
            </a:r>
            <a:r>
              <a:rPr lang="fr-FR" sz="2200" b="1" dirty="0"/>
              <a:t>période 2026-2030</a:t>
            </a:r>
            <a:r>
              <a:rPr lang="fr-FR" sz="2200" dirty="0"/>
              <a:t>, le coût complet ressort à </a:t>
            </a:r>
            <a:r>
              <a:rPr lang="fr-FR" sz="2200" b="1" dirty="0"/>
              <a:t>60,7 €2022/MWh selon la CRE</a:t>
            </a:r>
            <a:r>
              <a:rPr lang="fr-FR" sz="2200" dirty="0"/>
              <a:t>, avec une </a:t>
            </a:r>
            <a:r>
              <a:rPr lang="fr-FR" sz="2200" b="1" dirty="0"/>
              <a:t>production annuelle de 360 TWh incluant Fla 3</a:t>
            </a:r>
            <a:r>
              <a:rPr lang="fr-FR" sz="2200" dirty="0"/>
              <a:t>. Ce coût </a:t>
            </a:r>
            <a:r>
              <a:rPr lang="fr-FR" sz="2200" b="1" dirty="0"/>
              <a:t>n’inclut pas le coût de financement des EPR2. </a:t>
            </a:r>
          </a:p>
          <a:p>
            <a:endParaRPr lang="fr-FR" sz="2200" b="1" dirty="0"/>
          </a:p>
          <a:p>
            <a:r>
              <a:rPr lang="fr-FR" sz="2200" b="1" dirty="0"/>
              <a:t>L’accord EDF Etat du 14 novembre 2023 établirait un </a:t>
            </a:r>
            <a:r>
              <a:rPr lang="fr-FR" sz="2200" b="1" dirty="0">
                <a:highlight>
                  <a:srgbClr val="FFFF00"/>
                </a:highlight>
              </a:rPr>
              <a:t>coût repère pour la production nucléaire de 70 euros le MWh</a:t>
            </a:r>
            <a:r>
              <a:rPr lang="fr-FR" sz="2200" b="1" dirty="0"/>
              <a:t> en incluant le coût de financement des nouveaux réacteurs</a:t>
            </a:r>
            <a:endParaRPr lang="fr-FR" sz="1500" dirty="0"/>
          </a:p>
          <a:p>
            <a:pPr lvl="1"/>
            <a:endParaRPr lang="fr-FR" sz="1500" dirty="0"/>
          </a:p>
          <a:p>
            <a:pPr lvl="1"/>
            <a:endParaRPr lang="fr-FR" sz="1500" dirty="0"/>
          </a:p>
          <a:p>
            <a:endParaRPr lang="fr-FR" b="1" dirty="0"/>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1234615E-3D52-C2EC-F4CF-ECBE897C52E5}"/>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013A7247-4F60-FB67-53C3-79651F67C99C}"/>
              </a:ext>
            </a:extLst>
          </p:cNvPr>
          <p:cNvSpPr>
            <a:spLocks noGrp="1"/>
          </p:cNvSpPr>
          <p:nvPr>
            <p:ph type="sldNum" sz="quarter" idx="12"/>
          </p:nvPr>
        </p:nvSpPr>
        <p:spPr/>
        <p:txBody>
          <a:bodyPr/>
          <a:lstStyle/>
          <a:p>
            <a:fld id="{7B9F1D57-3A7C-4A8D-B507-8F47418E382B}" type="slidenum">
              <a:rPr lang="fr-FR" smtClean="0"/>
              <a:t>31</a:t>
            </a:fld>
            <a:endParaRPr lang="fr-FR" dirty="0"/>
          </a:p>
        </p:txBody>
      </p:sp>
    </p:spTree>
    <p:extLst>
      <p:ext uri="{BB962C8B-B14F-4D97-AF65-F5344CB8AC3E}">
        <p14:creationId xmlns:p14="http://schemas.microsoft.com/office/powerpoint/2010/main" val="4169713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884F0-68BD-430B-8AC2-5C9441CF702A}"/>
              </a:ext>
            </a:extLst>
          </p:cNvPr>
          <p:cNvSpPr>
            <a:spLocks noGrp="1"/>
          </p:cNvSpPr>
          <p:nvPr>
            <p:ph type="title"/>
          </p:nvPr>
        </p:nvSpPr>
        <p:spPr/>
        <p:txBody>
          <a:bodyPr/>
          <a:lstStyle/>
          <a:p>
            <a:r>
              <a:rPr lang="fr-FR" dirty="0"/>
              <a:t>Fort enjeu de la disponibilité nucléaire</a:t>
            </a:r>
          </a:p>
        </p:txBody>
      </p:sp>
      <p:sp>
        <p:nvSpPr>
          <p:cNvPr id="3" name="Espace réservé du contenu 2">
            <a:extLst>
              <a:ext uri="{FF2B5EF4-FFF2-40B4-BE49-F238E27FC236}">
                <a16:creationId xmlns:a16="http://schemas.microsoft.com/office/drawing/2014/main" id="{5991D9DD-E804-145D-AB8D-DBF3E06CC728}"/>
              </a:ext>
            </a:extLst>
          </p:cNvPr>
          <p:cNvSpPr>
            <a:spLocks noGrp="1"/>
          </p:cNvSpPr>
          <p:nvPr>
            <p:ph idx="1"/>
          </p:nvPr>
        </p:nvSpPr>
        <p:spPr/>
        <p:txBody>
          <a:bodyPr>
            <a:normAutofit fontScale="92500" lnSpcReduction="10000"/>
          </a:bodyPr>
          <a:lstStyle/>
          <a:p>
            <a:r>
              <a:rPr lang="fr-FR" dirty="0"/>
              <a:t>Baisse de la disponibilité nucléaire de 54% en 2022, puis remontée à 63 % en 2023 contre 73 % sur la période 2015-2019</a:t>
            </a:r>
          </a:p>
          <a:p>
            <a:pPr lvl="1"/>
            <a:r>
              <a:rPr lang="fr-FR" dirty="0"/>
              <a:t>mises à niveau décennales pour passer les 40 ans  - cadence industrielle</a:t>
            </a:r>
          </a:p>
          <a:p>
            <a:pPr lvl="1"/>
            <a:r>
              <a:rPr lang="fr-FR" dirty="0"/>
              <a:t>Impact Covid avec décalage des programmes d’arrêts </a:t>
            </a:r>
          </a:p>
          <a:p>
            <a:pPr lvl="1"/>
            <a:r>
              <a:rPr lang="fr-FR" dirty="0"/>
              <a:t>Aléa Industriel: Corrosion sous contrainte (réacteurs les plus récents N4 et 1300 P’4)</a:t>
            </a:r>
          </a:p>
          <a:p>
            <a:r>
              <a:rPr lang="fr-FR" b="1" dirty="0"/>
              <a:t>Production nucléaire </a:t>
            </a:r>
          </a:p>
          <a:p>
            <a:pPr lvl="1"/>
            <a:r>
              <a:rPr lang="fr-FR" b="1" dirty="0">
                <a:highlight>
                  <a:srgbClr val="FFFF00"/>
                </a:highlight>
              </a:rPr>
              <a:t>430 TWh en 2005, </a:t>
            </a:r>
            <a:r>
              <a:rPr lang="fr-FR" dirty="0"/>
              <a:t>avec </a:t>
            </a:r>
            <a:r>
              <a:rPr lang="fr-FR" dirty="0" err="1"/>
              <a:t>Fessemheim</a:t>
            </a:r>
            <a:r>
              <a:rPr lang="fr-FR" dirty="0"/>
              <a:t>, 12 TWh par an</a:t>
            </a:r>
          </a:p>
          <a:p>
            <a:pPr lvl="1"/>
            <a:r>
              <a:rPr lang="fr-FR" b="1" dirty="0">
                <a:highlight>
                  <a:srgbClr val="FFFF00"/>
                </a:highlight>
              </a:rPr>
              <a:t>279 TWh en 2022 </a:t>
            </a:r>
            <a:r>
              <a:rPr lang="fr-FR" dirty="0"/>
              <a:t>Déficit Import/Exportation d’électricité pour la première fois depuis 1980 (- 16,5 TWh pour un facture France de 7 Milliards d’euros ) - impact de 29 </a:t>
            </a:r>
            <a:r>
              <a:rPr lang="fr-FR" dirty="0" err="1"/>
              <a:t>Meuros</a:t>
            </a:r>
            <a:r>
              <a:rPr lang="fr-FR" dirty="0"/>
              <a:t> sur Ebitda EDF </a:t>
            </a:r>
          </a:p>
          <a:p>
            <a:pPr lvl="1"/>
            <a:r>
              <a:rPr lang="fr-FR" sz="3000" b="1" dirty="0">
                <a:highlight>
                  <a:srgbClr val="FFFF00"/>
                </a:highlight>
              </a:rPr>
              <a:t>320,4 TWh en 2023</a:t>
            </a:r>
            <a:r>
              <a:rPr lang="fr-FR" dirty="0">
                <a:highlight>
                  <a:srgbClr val="FFFF00"/>
                </a:highlight>
              </a:rPr>
              <a:t>, soit 65% de la Production française, reprise des exportations de la France + 50,1 TWh – </a:t>
            </a:r>
            <a:r>
              <a:rPr lang="fr-FR" b="1" dirty="0">
                <a:highlight>
                  <a:srgbClr val="FFFF00"/>
                </a:highlight>
              </a:rPr>
              <a:t>balance commerciale France  + 4 Milliards d’euros en 2023</a:t>
            </a:r>
          </a:p>
          <a:p>
            <a:endParaRPr lang="fr-FR" dirty="0"/>
          </a:p>
        </p:txBody>
      </p:sp>
      <p:sp>
        <p:nvSpPr>
          <p:cNvPr id="4" name="Espace réservé du pied de page 3">
            <a:extLst>
              <a:ext uri="{FF2B5EF4-FFF2-40B4-BE49-F238E27FC236}">
                <a16:creationId xmlns:a16="http://schemas.microsoft.com/office/drawing/2014/main" id="{6334616B-0D73-56B5-0BA9-CAE53ADF0E5C}"/>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3253BF64-9FA8-FA22-64B7-8424ACE436B0}"/>
              </a:ext>
            </a:extLst>
          </p:cNvPr>
          <p:cNvSpPr>
            <a:spLocks noGrp="1"/>
          </p:cNvSpPr>
          <p:nvPr>
            <p:ph type="sldNum" sz="quarter" idx="12"/>
          </p:nvPr>
        </p:nvSpPr>
        <p:spPr/>
        <p:txBody>
          <a:bodyPr/>
          <a:lstStyle/>
          <a:p>
            <a:fld id="{7B9F1D57-3A7C-4A8D-B507-8F47418E382B}" type="slidenum">
              <a:rPr lang="fr-FR" smtClean="0"/>
              <a:t>32</a:t>
            </a:fld>
            <a:endParaRPr lang="fr-FR"/>
          </a:p>
        </p:txBody>
      </p:sp>
    </p:spTree>
    <p:extLst>
      <p:ext uri="{BB962C8B-B14F-4D97-AF65-F5344CB8AC3E}">
        <p14:creationId xmlns:p14="http://schemas.microsoft.com/office/powerpoint/2010/main" val="2210014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A3485-3CC9-745F-7835-A8F5E1945B9E}"/>
              </a:ext>
            </a:extLst>
          </p:cNvPr>
          <p:cNvSpPr>
            <a:spLocks noGrp="1"/>
          </p:cNvSpPr>
          <p:nvPr>
            <p:ph type="title"/>
          </p:nvPr>
        </p:nvSpPr>
        <p:spPr/>
        <p:txBody>
          <a:bodyPr/>
          <a:lstStyle/>
          <a:p>
            <a:r>
              <a:rPr lang="fr-FR" b="1" dirty="0"/>
              <a:t>NOUVEAU NUCLEAIRE EN FRANCE</a:t>
            </a:r>
          </a:p>
        </p:txBody>
      </p:sp>
      <p:sp>
        <p:nvSpPr>
          <p:cNvPr id="3" name="Espace réservé du contenu 2">
            <a:extLst>
              <a:ext uri="{FF2B5EF4-FFF2-40B4-BE49-F238E27FC236}">
                <a16:creationId xmlns:a16="http://schemas.microsoft.com/office/drawing/2014/main" id="{44A76388-109D-916C-C673-1C8C5EE937FC}"/>
              </a:ext>
            </a:extLst>
          </p:cNvPr>
          <p:cNvSpPr>
            <a:spLocks noGrp="1"/>
          </p:cNvSpPr>
          <p:nvPr>
            <p:ph idx="1"/>
          </p:nvPr>
        </p:nvSpPr>
        <p:spPr/>
        <p:txBody>
          <a:bodyPr>
            <a:normAutofit/>
          </a:bodyPr>
          <a:lstStyle/>
          <a:p>
            <a:r>
              <a:rPr lang="fr-FR" b="1" dirty="0">
                <a:highlight>
                  <a:srgbClr val="FFFF00"/>
                </a:highlight>
              </a:rPr>
              <a:t>3 paires EPR2 </a:t>
            </a:r>
            <a:r>
              <a:rPr lang="fr-FR" dirty="0"/>
              <a:t>– Coût du Programme </a:t>
            </a:r>
            <a:r>
              <a:rPr lang="fr-FR" b="1" dirty="0">
                <a:highlight>
                  <a:srgbClr val="FFFF00"/>
                </a:highlight>
              </a:rPr>
              <a:t>51,7 Milliards d’euros 2020</a:t>
            </a:r>
            <a:r>
              <a:rPr lang="fr-FR" dirty="0"/>
              <a:t>, hors coût de financement, avec quelle régulation nucléaire de long terme? </a:t>
            </a:r>
          </a:p>
          <a:p>
            <a:pPr lvl="1"/>
            <a:r>
              <a:rPr lang="fr-FR" dirty="0"/>
              <a:t>Dépôt de la Demande d’Autorisation de Création de la première paire d’EPR 2 sur le site de Penly 2 par EDF le 29 juin 2023</a:t>
            </a:r>
          </a:p>
          <a:p>
            <a:pPr lvl="1"/>
            <a:r>
              <a:rPr lang="fr-FR" dirty="0"/>
              <a:t>Actualisation du coût en cours</a:t>
            </a:r>
          </a:p>
          <a:p>
            <a:r>
              <a:rPr lang="fr-FR" dirty="0"/>
              <a:t>Faisabilité industrielle pour </a:t>
            </a:r>
            <a:r>
              <a:rPr lang="fr-FR" b="1" dirty="0">
                <a:highlight>
                  <a:srgbClr val="FFFF00"/>
                </a:highlight>
              </a:rPr>
              <a:t>couplage à l’horizon 2035 </a:t>
            </a:r>
            <a:r>
              <a:rPr lang="fr-FR" dirty="0">
                <a:highlight>
                  <a:srgbClr val="FFFF00"/>
                </a:highlight>
              </a:rPr>
              <a:t>?</a:t>
            </a:r>
          </a:p>
          <a:p>
            <a:pPr lvl="1"/>
            <a:r>
              <a:rPr lang="fr-FR" dirty="0"/>
              <a:t>Mobilisation effective de la filière industrielle nucléaire</a:t>
            </a:r>
          </a:p>
          <a:p>
            <a:pPr lvl="1"/>
            <a:r>
              <a:rPr lang="fr-FR" dirty="0"/>
              <a:t>des savoirs faire à retrouver et à confirmer</a:t>
            </a:r>
          </a:p>
          <a:p>
            <a:pPr lvl="1"/>
            <a:r>
              <a:rPr lang="fr-FR" dirty="0"/>
              <a:t>Disposer de garanties institutionnelles  sur la durée</a:t>
            </a:r>
          </a:p>
          <a:p>
            <a:pPr lvl="1"/>
            <a:r>
              <a:rPr lang="fr-FR" dirty="0"/>
              <a:t>Nécessité d’engager les décisions d’investissement en temps utile</a:t>
            </a:r>
          </a:p>
          <a:p>
            <a:endParaRPr lang="fr-FR" dirty="0">
              <a:highlight>
                <a:srgbClr val="FFFF00"/>
              </a:highlight>
            </a:endParaRPr>
          </a:p>
          <a:p>
            <a:endParaRPr lang="fr-FR" dirty="0"/>
          </a:p>
          <a:p>
            <a:endParaRPr lang="fr-FR" b="1" dirty="0"/>
          </a:p>
          <a:p>
            <a:endParaRPr lang="fr-FR" b="1" dirty="0"/>
          </a:p>
          <a:p>
            <a:endParaRPr lang="fr-FR" dirty="0"/>
          </a:p>
        </p:txBody>
      </p:sp>
      <p:sp>
        <p:nvSpPr>
          <p:cNvPr id="4" name="Espace réservé du pied de page 3">
            <a:extLst>
              <a:ext uri="{FF2B5EF4-FFF2-40B4-BE49-F238E27FC236}">
                <a16:creationId xmlns:a16="http://schemas.microsoft.com/office/drawing/2014/main" id="{0D93BC3B-BF79-FBBD-9017-13080240E245}"/>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9E055F29-78D5-59B8-F7F9-46DA1971969C}"/>
              </a:ext>
            </a:extLst>
          </p:cNvPr>
          <p:cNvSpPr>
            <a:spLocks noGrp="1"/>
          </p:cNvSpPr>
          <p:nvPr>
            <p:ph type="sldNum" sz="quarter" idx="12"/>
          </p:nvPr>
        </p:nvSpPr>
        <p:spPr/>
        <p:txBody>
          <a:bodyPr/>
          <a:lstStyle/>
          <a:p>
            <a:fld id="{7B9F1D57-3A7C-4A8D-B507-8F47418E382B}" type="slidenum">
              <a:rPr lang="fr-FR" smtClean="0"/>
              <a:t>33</a:t>
            </a:fld>
            <a:endParaRPr lang="fr-FR"/>
          </a:p>
        </p:txBody>
      </p:sp>
    </p:spTree>
    <p:extLst>
      <p:ext uri="{BB962C8B-B14F-4D97-AF65-F5344CB8AC3E}">
        <p14:creationId xmlns:p14="http://schemas.microsoft.com/office/powerpoint/2010/main" val="159857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76167-CA6A-99FA-0D1F-C5EA0AA450FF}"/>
              </a:ext>
            </a:extLst>
          </p:cNvPr>
          <p:cNvSpPr>
            <a:spLocks noGrp="1"/>
          </p:cNvSpPr>
          <p:nvPr>
            <p:ph type="title"/>
          </p:nvPr>
        </p:nvSpPr>
        <p:spPr/>
        <p:txBody>
          <a:bodyPr>
            <a:normAutofit/>
          </a:bodyPr>
          <a:lstStyle/>
          <a:p>
            <a:r>
              <a:rPr lang="fr-FR" b="1" dirty="0"/>
              <a:t>Durée de construction nucléaire, enjeu pour le coût et donc pour le financement</a:t>
            </a:r>
          </a:p>
        </p:txBody>
      </p:sp>
      <p:sp>
        <p:nvSpPr>
          <p:cNvPr id="3" name="Espace réservé du contenu 2">
            <a:extLst>
              <a:ext uri="{FF2B5EF4-FFF2-40B4-BE49-F238E27FC236}">
                <a16:creationId xmlns:a16="http://schemas.microsoft.com/office/drawing/2014/main" id="{1E87C3C2-2DA8-DF45-42CA-9B0CF40C79E4}"/>
              </a:ext>
            </a:extLst>
          </p:cNvPr>
          <p:cNvSpPr>
            <a:spLocks noGrp="1"/>
          </p:cNvSpPr>
          <p:nvPr>
            <p:ph idx="1"/>
          </p:nvPr>
        </p:nvSpPr>
        <p:spPr/>
        <p:txBody>
          <a:bodyPr>
            <a:normAutofit fontScale="70000" lnSpcReduction="20000"/>
          </a:bodyPr>
          <a:lstStyle/>
          <a:p>
            <a:pPr marL="0" indent="0">
              <a:spcAft>
                <a:spcPts val="825"/>
              </a:spcAft>
              <a:buNone/>
            </a:pPr>
            <a:r>
              <a:rPr lang="fr-FR" sz="4000" dirty="0"/>
              <a:t>Durée de construction des réacteurs couplés sur le réseau électrique à travers le monde dans la </a:t>
            </a:r>
            <a:r>
              <a:rPr lang="fr-FR" sz="4000" dirty="0">
                <a:highlight>
                  <a:srgbClr val="FFFF00"/>
                </a:highlight>
              </a:rPr>
              <a:t>période 2019 /2023 </a:t>
            </a:r>
            <a:r>
              <a:rPr lang="fr-FR" sz="4000" dirty="0"/>
              <a:t>, couvrant la crise COVID : </a:t>
            </a:r>
          </a:p>
          <a:p>
            <a:pPr>
              <a:spcAft>
                <a:spcPts val="825"/>
              </a:spcAft>
            </a:pPr>
            <a:r>
              <a:rPr lang="fr-FR" b="1" dirty="0">
                <a:highlight>
                  <a:srgbClr val="FFFF00"/>
                </a:highlight>
              </a:rPr>
              <a:t>6, 3 ans pour Chine / Pakistan</a:t>
            </a:r>
            <a:r>
              <a:rPr lang="fr-FR" dirty="0"/>
              <a:t>, </a:t>
            </a:r>
            <a:r>
              <a:rPr lang="fr-FR" dirty="0">
                <a:highlight>
                  <a:srgbClr val="FFFF00"/>
                </a:highlight>
              </a:rPr>
              <a:t>avec </a:t>
            </a:r>
            <a:r>
              <a:rPr lang="fr-FR" b="1" dirty="0">
                <a:highlight>
                  <a:srgbClr val="FFFF00"/>
                </a:highlight>
              </a:rPr>
              <a:t>douze réacteurs couplés </a:t>
            </a:r>
            <a:r>
              <a:rPr lang="fr-FR" dirty="0"/>
              <a:t>(dont 9,2 ans pour l’EPR </a:t>
            </a:r>
            <a:r>
              <a:rPr lang="fr-FR" dirty="0" err="1"/>
              <a:t>Taishan</a:t>
            </a:r>
            <a:r>
              <a:rPr lang="fr-FR" dirty="0"/>
              <a:t> 2 et 9 ans pour un HTGR)</a:t>
            </a:r>
          </a:p>
          <a:p>
            <a:pPr>
              <a:spcAft>
                <a:spcPts val="825"/>
              </a:spcAft>
            </a:pPr>
            <a:r>
              <a:rPr lang="fr-FR" b="1" dirty="0"/>
              <a:t>9,1 ans </a:t>
            </a:r>
            <a:r>
              <a:rPr lang="fr-FR" dirty="0"/>
              <a:t>pour </a:t>
            </a:r>
            <a:r>
              <a:rPr lang="fr-FR" b="1" dirty="0"/>
              <a:t>Corée/Emirats Arabes Unis </a:t>
            </a:r>
            <a:r>
              <a:rPr lang="fr-FR" dirty="0"/>
              <a:t>avec </a:t>
            </a:r>
            <a:r>
              <a:rPr lang="fr-FR" b="1" dirty="0"/>
              <a:t>six réacteurs  REP couplés</a:t>
            </a:r>
          </a:p>
          <a:p>
            <a:pPr>
              <a:spcAft>
                <a:spcPts val="825"/>
              </a:spcAft>
            </a:pPr>
            <a:r>
              <a:rPr lang="fr-FR" dirty="0"/>
              <a:t>10 ans  aux US avec un réacteur couplé</a:t>
            </a:r>
          </a:p>
          <a:p>
            <a:pPr>
              <a:spcAft>
                <a:spcPts val="825"/>
              </a:spcAft>
            </a:pPr>
            <a:r>
              <a:rPr lang="fr-FR" dirty="0"/>
              <a:t>10,1 ans en Inde avec un réacteur couplé (eau lourde pressurisée)</a:t>
            </a:r>
          </a:p>
          <a:p>
            <a:pPr>
              <a:spcAft>
                <a:spcPts val="825"/>
              </a:spcAft>
            </a:pPr>
            <a:r>
              <a:rPr lang="fr-FR" b="1" dirty="0"/>
              <a:t>10,3 ans pour Russie /Biélorussie </a:t>
            </a:r>
            <a:r>
              <a:rPr lang="fr-FR" dirty="0"/>
              <a:t>avec  </a:t>
            </a:r>
            <a:r>
              <a:rPr lang="fr-FR" b="1" dirty="0"/>
              <a:t>six réacteurs REP couplés</a:t>
            </a:r>
          </a:p>
          <a:p>
            <a:pPr>
              <a:spcAft>
                <a:spcPts val="825"/>
              </a:spcAft>
            </a:pPr>
            <a:r>
              <a:rPr lang="fr-FR" b="1" dirty="0">
                <a:highlight>
                  <a:srgbClr val="FFFF00"/>
                </a:highlight>
              </a:rPr>
              <a:t>26,3 ans pour les réacteurs en Europe</a:t>
            </a:r>
            <a:r>
              <a:rPr lang="fr-FR" dirty="0"/>
              <a:t>, avec seulement deux réacteurs REP couplés, (36 ans </a:t>
            </a:r>
            <a:r>
              <a:rPr lang="fr-FR" dirty="0" err="1"/>
              <a:t>Mochovce</a:t>
            </a:r>
            <a:r>
              <a:rPr lang="fr-FR" dirty="0"/>
              <a:t> 3 et 16,6 ans pour OEL3) – Flamanville 3 – 16 ans pour  couplage prévu en 2024…</a:t>
            </a:r>
          </a:p>
          <a:p>
            <a:pPr>
              <a:spcAft>
                <a:spcPts val="825"/>
              </a:spcAft>
            </a:pPr>
            <a:r>
              <a:rPr lang="fr-FR" b="1" dirty="0">
                <a:highlight>
                  <a:srgbClr val="FFFF00"/>
                </a:highlight>
              </a:rPr>
              <a:t>Objectif à retrouver et à tenir en Europe: moins de 10 ans</a:t>
            </a:r>
          </a:p>
          <a:p>
            <a:pPr>
              <a:lnSpc>
                <a:spcPct val="107000"/>
              </a:lnSpc>
              <a:spcAft>
                <a:spcPts val="800"/>
              </a:spcAft>
            </a:pPr>
            <a:endParaRPr lang="fr-FR" dirty="0"/>
          </a:p>
          <a:p>
            <a:endParaRPr lang="fr-FR" dirty="0"/>
          </a:p>
        </p:txBody>
      </p:sp>
      <p:sp>
        <p:nvSpPr>
          <p:cNvPr id="4" name="Espace réservé du pied de page 3">
            <a:extLst>
              <a:ext uri="{FF2B5EF4-FFF2-40B4-BE49-F238E27FC236}">
                <a16:creationId xmlns:a16="http://schemas.microsoft.com/office/drawing/2014/main" id="{95FBB7F3-AC91-3DC7-2E2B-971C05A96AD0}"/>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CCFA61ED-7CB0-5A6F-318E-68932795CF11}"/>
              </a:ext>
            </a:extLst>
          </p:cNvPr>
          <p:cNvSpPr>
            <a:spLocks noGrp="1"/>
          </p:cNvSpPr>
          <p:nvPr>
            <p:ph type="sldNum" sz="quarter" idx="12"/>
          </p:nvPr>
        </p:nvSpPr>
        <p:spPr/>
        <p:txBody>
          <a:bodyPr/>
          <a:lstStyle/>
          <a:p>
            <a:fld id="{7B9F1D57-3A7C-4A8D-B507-8F47418E382B}" type="slidenum">
              <a:rPr lang="fr-FR" smtClean="0"/>
              <a:t>34</a:t>
            </a:fld>
            <a:endParaRPr lang="fr-FR"/>
          </a:p>
        </p:txBody>
      </p:sp>
    </p:spTree>
    <p:extLst>
      <p:ext uri="{BB962C8B-B14F-4D97-AF65-F5344CB8AC3E}">
        <p14:creationId xmlns:p14="http://schemas.microsoft.com/office/powerpoint/2010/main" val="894324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29915-BB61-932A-F066-26CA773ED25E}"/>
              </a:ext>
            </a:extLst>
          </p:cNvPr>
          <p:cNvSpPr>
            <a:spLocks noGrp="1"/>
          </p:cNvSpPr>
          <p:nvPr>
            <p:ph type="title"/>
          </p:nvPr>
        </p:nvSpPr>
        <p:spPr/>
        <p:txBody>
          <a:bodyPr/>
          <a:lstStyle/>
          <a:p>
            <a:r>
              <a:rPr lang="fr-FR" b="1" dirty="0"/>
              <a:t>Et les petits réacteurs ? </a:t>
            </a:r>
          </a:p>
        </p:txBody>
      </p:sp>
      <p:sp>
        <p:nvSpPr>
          <p:cNvPr id="3" name="Espace réservé du contenu 2">
            <a:extLst>
              <a:ext uri="{FF2B5EF4-FFF2-40B4-BE49-F238E27FC236}">
                <a16:creationId xmlns:a16="http://schemas.microsoft.com/office/drawing/2014/main" id="{A28CB5F4-40DF-3627-D1B5-67EB0DF0FE48}"/>
              </a:ext>
            </a:extLst>
          </p:cNvPr>
          <p:cNvSpPr>
            <a:spLocks noGrp="1"/>
          </p:cNvSpPr>
          <p:nvPr>
            <p:ph idx="1"/>
          </p:nvPr>
        </p:nvSpPr>
        <p:spPr/>
        <p:txBody>
          <a:bodyPr>
            <a:normAutofit lnSpcReduction="10000"/>
          </a:bodyPr>
          <a:lstStyle/>
          <a:p>
            <a:r>
              <a:rPr lang="fr-FR" b="1" dirty="0">
                <a:highlight>
                  <a:srgbClr val="FFFF00"/>
                </a:highlight>
              </a:rPr>
              <a:t>Foisonnement de projets </a:t>
            </a:r>
            <a:r>
              <a:rPr lang="fr-FR" dirty="0"/>
              <a:t>à travers le monde SMR, AMR…</a:t>
            </a:r>
          </a:p>
          <a:p>
            <a:r>
              <a:rPr lang="fr-FR" dirty="0"/>
              <a:t>Des réalités déjà opérationnelles, formation, recherche, propulsion navale…</a:t>
            </a:r>
          </a:p>
          <a:p>
            <a:r>
              <a:rPr lang="fr-FR" dirty="0"/>
              <a:t>Pour la production d’électricité, d’hydrogène décarboné, de chaleur, désalinisation de l’eau de mer</a:t>
            </a:r>
          </a:p>
          <a:p>
            <a:r>
              <a:rPr lang="fr-FR" dirty="0"/>
              <a:t>Niveau d’investissement plus accessible pour les nouveaux entrants</a:t>
            </a:r>
          </a:p>
          <a:p>
            <a:r>
              <a:rPr lang="fr-FR" b="1" dirty="0">
                <a:highlight>
                  <a:srgbClr val="FFFF00"/>
                </a:highlight>
              </a:rPr>
              <a:t>Innovation</a:t>
            </a:r>
            <a:r>
              <a:rPr lang="fr-FR" dirty="0"/>
              <a:t> pour sûreté, intégration et standardisation industrielle</a:t>
            </a:r>
          </a:p>
          <a:p>
            <a:pPr lvl="1"/>
            <a:r>
              <a:rPr lang="fr-FR" dirty="0"/>
              <a:t>EDF </a:t>
            </a:r>
            <a:r>
              <a:rPr lang="fr-FR" dirty="0" err="1"/>
              <a:t>Nuward</a:t>
            </a:r>
            <a:r>
              <a:rPr lang="fr-FR" dirty="0"/>
              <a:t> avec CEA –</a:t>
            </a:r>
            <a:r>
              <a:rPr lang="fr-FR" dirty="0" err="1"/>
              <a:t>Technicatome</a:t>
            </a:r>
            <a:r>
              <a:rPr lang="fr-FR" dirty="0"/>
              <a:t> – Framatome annonce 40 mois de réalisation – un prototype/TTS en France horizon 2030/2035 ? </a:t>
            </a:r>
          </a:p>
          <a:p>
            <a:pPr lvl="1"/>
            <a:r>
              <a:rPr lang="fr-FR" dirty="0"/>
              <a:t>Projets très innovants, </a:t>
            </a:r>
            <a:r>
              <a:rPr lang="fr-FR" b="1" dirty="0">
                <a:highlight>
                  <a:srgbClr val="FFFF00"/>
                </a:highlight>
              </a:rPr>
              <a:t>la sûreté nucléaire doit demeurer en priorité une</a:t>
            </a:r>
          </a:p>
          <a:p>
            <a:endParaRPr lang="fr-FR" dirty="0">
              <a:highlight>
                <a:srgbClr val="FFFF00"/>
              </a:highlight>
            </a:endParaRPr>
          </a:p>
          <a:p>
            <a:pPr marL="0" indent="0">
              <a:buNone/>
            </a:pPr>
            <a:endParaRPr lang="fr-FR" dirty="0"/>
          </a:p>
        </p:txBody>
      </p:sp>
      <p:sp>
        <p:nvSpPr>
          <p:cNvPr id="4" name="Espace réservé du pied de page 3">
            <a:extLst>
              <a:ext uri="{FF2B5EF4-FFF2-40B4-BE49-F238E27FC236}">
                <a16:creationId xmlns:a16="http://schemas.microsoft.com/office/drawing/2014/main" id="{C1946D50-B36F-C565-BF89-4F6451F65565}"/>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8CF35696-E9CB-9646-1F10-12C731D3AFBC}"/>
              </a:ext>
            </a:extLst>
          </p:cNvPr>
          <p:cNvSpPr>
            <a:spLocks noGrp="1"/>
          </p:cNvSpPr>
          <p:nvPr>
            <p:ph type="sldNum" sz="quarter" idx="12"/>
          </p:nvPr>
        </p:nvSpPr>
        <p:spPr/>
        <p:txBody>
          <a:bodyPr/>
          <a:lstStyle/>
          <a:p>
            <a:fld id="{7B9F1D57-3A7C-4A8D-B507-8F47418E382B}" type="slidenum">
              <a:rPr lang="fr-FR" smtClean="0"/>
              <a:t>35</a:t>
            </a:fld>
            <a:endParaRPr lang="fr-FR"/>
          </a:p>
        </p:txBody>
      </p:sp>
    </p:spTree>
    <p:extLst>
      <p:ext uri="{BB962C8B-B14F-4D97-AF65-F5344CB8AC3E}">
        <p14:creationId xmlns:p14="http://schemas.microsoft.com/office/powerpoint/2010/main" val="1941203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BB07D2-1A2B-4116-6878-F6E9BFB8688E}"/>
              </a:ext>
            </a:extLst>
          </p:cNvPr>
          <p:cNvSpPr>
            <a:spLocks noGrp="1"/>
          </p:cNvSpPr>
          <p:nvPr>
            <p:ph type="ctrTitle"/>
          </p:nvPr>
        </p:nvSpPr>
        <p:spPr/>
        <p:txBody>
          <a:bodyPr>
            <a:normAutofit fontScale="90000"/>
          </a:bodyPr>
          <a:lstStyle/>
          <a:p>
            <a:r>
              <a:rPr lang="fr-FR" b="1" dirty="0"/>
              <a:t>Et pour le consommateur final ??? </a:t>
            </a:r>
            <a:br>
              <a:rPr lang="fr-FR" b="1" dirty="0"/>
            </a:br>
            <a:r>
              <a:rPr lang="fr-FR" b="1" dirty="0"/>
              <a:t>Et pour le contribuable???</a:t>
            </a:r>
          </a:p>
        </p:txBody>
      </p:sp>
      <p:sp>
        <p:nvSpPr>
          <p:cNvPr id="3" name="Sous-titre 2">
            <a:extLst>
              <a:ext uri="{FF2B5EF4-FFF2-40B4-BE49-F238E27FC236}">
                <a16:creationId xmlns:a16="http://schemas.microsoft.com/office/drawing/2014/main" id="{EA7264DB-FCF5-74FA-1AA3-3186F633E819}"/>
              </a:ext>
            </a:extLst>
          </p:cNvPr>
          <p:cNvSpPr>
            <a:spLocks noGrp="1"/>
          </p:cNvSpPr>
          <p:nvPr>
            <p:ph type="subTitle" idx="1"/>
          </p:nvPr>
        </p:nvSpPr>
        <p:spPr/>
        <p:txBody>
          <a:bodyPr/>
          <a:lstStyle/>
          <a:p>
            <a:endParaRPr lang="fr-FR" dirty="0"/>
          </a:p>
        </p:txBody>
      </p:sp>
      <p:sp>
        <p:nvSpPr>
          <p:cNvPr id="4" name="Espace réservé du pied de page 3">
            <a:extLst>
              <a:ext uri="{FF2B5EF4-FFF2-40B4-BE49-F238E27FC236}">
                <a16:creationId xmlns:a16="http://schemas.microsoft.com/office/drawing/2014/main" id="{DF62B6FD-3705-3078-9E5A-CDE7989649CF}"/>
              </a:ext>
            </a:extLst>
          </p:cNvPr>
          <p:cNvSpPr>
            <a:spLocks noGrp="1"/>
          </p:cNvSpPr>
          <p:nvPr>
            <p:ph type="ftr" sz="quarter" idx="11"/>
          </p:nvPr>
        </p:nvSpPr>
        <p:spPr>
          <a:xfrm>
            <a:off x="4038600" y="6356350"/>
            <a:ext cx="4114800" cy="365125"/>
          </a:xfrm>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991FD084-95AA-E44F-A1C9-7B0357A43D99}"/>
              </a:ext>
            </a:extLst>
          </p:cNvPr>
          <p:cNvSpPr>
            <a:spLocks noGrp="1"/>
          </p:cNvSpPr>
          <p:nvPr>
            <p:ph type="sldNum" sz="quarter" idx="12"/>
          </p:nvPr>
        </p:nvSpPr>
        <p:spPr>
          <a:xfrm>
            <a:off x="8610600" y="6356350"/>
            <a:ext cx="2743200" cy="365125"/>
          </a:xfrm>
        </p:spPr>
        <p:txBody>
          <a:bodyPr/>
          <a:lstStyle/>
          <a:p>
            <a:fld id="{7B9F1D57-3A7C-4A8D-B507-8F47418E382B}" type="slidenum">
              <a:rPr lang="fr-FR" smtClean="0"/>
              <a:t>36</a:t>
            </a:fld>
            <a:endParaRPr lang="fr-FR"/>
          </a:p>
        </p:txBody>
      </p:sp>
    </p:spTree>
    <p:extLst>
      <p:ext uri="{BB962C8B-B14F-4D97-AF65-F5344CB8AC3E}">
        <p14:creationId xmlns:p14="http://schemas.microsoft.com/office/powerpoint/2010/main" val="2397986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50104C-E891-0584-142A-1528FD57DAB8}"/>
              </a:ext>
            </a:extLst>
          </p:cNvPr>
          <p:cNvSpPr>
            <a:spLocks noGrp="1"/>
          </p:cNvSpPr>
          <p:nvPr>
            <p:ph type="title"/>
          </p:nvPr>
        </p:nvSpPr>
        <p:spPr/>
        <p:txBody>
          <a:bodyPr/>
          <a:lstStyle/>
          <a:p>
            <a:r>
              <a:rPr lang="fr-FR" b="1" dirty="0"/>
              <a:t>Pour quelques MWh par an et par foyer domestique…</a:t>
            </a:r>
          </a:p>
        </p:txBody>
      </p:sp>
      <p:pic>
        <p:nvPicPr>
          <p:cNvPr id="7" name="Espace réservé du contenu 6" descr="Ordinateur">
            <a:extLst>
              <a:ext uri="{FF2B5EF4-FFF2-40B4-BE49-F238E27FC236}">
                <a16:creationId xmlns:a16="http://schemas.microsoft.com/office/drawing/2014/main" id="{434E755F-A28B-CB3A-0F18-CD75298B257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6044" y="2971800"/>
            <a:ext cx="914400" cy="914400"/>
          </a:xfrm>
        </p:spPr>
      </p:pic>
      <p:sp>
        <p:nvSpPr>
          <p:cNvPr id="4" name="Espace réservé du pied de page 3">
            <a:extLst>
              <a:ext uri="{FF2B5EF4-FFF2-40B4-BE49-F238E27FC236}">
                <a16:creationId xmlns:a16="http://schemas.microsoft.com/office/drawing/2014/main" id="{8FFE8EE7-D083-7AE5-700D-078C0F359F66}"/>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0B0ABCBC-7D82-8D90-AE65-9A6CC6643300}"/>
              </a:ext>
            </a:extLst>
          </p:cNvPr>
          <p:cNvSpPr>
            <a:spLocks noGrp="1"/>
          </p:cNvSpPr>
          <p:nvPr>
            <p:ph type="sldNum" sz="quarter" idx="12"/>
          </p:nvPr>
        </p:nvSpPr>
        <p:spPr/>
        <p:txBody>
          <a:bodyPr/>
          <a:lstStyle/>
          <a:p>
            <a:fld id="{7B9F1D57-3A7C-4A8D-B507-8F47418E382B}" type="slidenum">
              <a:rPr lang="fr-FR" smtClean="0"/>
              <a:t>37</a:t>
            </a:fld>
            <a:endParaRPr lang="fr-FR"/>
          </a:p>
        </p:txBody>
      </p:sp>
      <p:pic>
        <p:nvPicPr>
          <p:cNvPr id="9" name="Graphique 8" descr="Lampe">
            <a:extLst>
              <a:ext uri="{FF2B5EF4-FFF2-40B4-BE49-F238E27FC236}">
                <a16:creationId xmlns:a16="http://schemas.microsoft.com/office/drawing/2014/main" id="{EFC6BECF-A9FF-F66E-EB93-CCED3946D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7535" y="1938150"/>
            <a:ext cx="914400" cy="914400"/>
          </a:xfrm>
          <a:prstGeom prst="rect">
            <a:avLst/>
          </a:prstGeom>
        </p:spPr>
      </p:pic>
      <p:pic>
        <p:nvPicPr>
          <p:cNvPr id="11" name="Graphique 10" descr="Ordures">
            <a:extLst>
              <a:ext uri="{FF2B5EF4-FFF2-40B4-BE49-F238E27FC236}">
                <a16:creationId xmlns:a16="http://schemas.microsoft.com/office/drawing/2014/main" id="{51984776-6B8B-B638-FFAC-408991E191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81400" y="4162598"/>
            <a:ext cx="914400" cy="914400"/>
          </a:xfrm>
          <a:prstGeom prst="rect">
            <a:avLst/>
          </a:prstGeom>
        </p:spPr>
      </p:pic>
      <p:pic>
        <p:nvPicPr>
          <p:cNvPr id="13" name="Graphique 12" descr="Douche">
            <a:extLst>
              <a:ext uri="{FF2B5EF4-FFF2-40B4-BE49-F238E27FC236}">
                <a16:creationId xmlns:a16="http://schemas.microsoft.com/office/drawing/2014/main" id="{C0AD3577-2A14-18C0-463F-912719D70C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53400" y="1938150"/>
            <a:ext cx="914400" cy="914400"/>
          </a:xfrm>
          <a:prstGeom prst="rect">
            <a:avLst/>
          </a:prstGeom>
        </p:spPr>
      </p:pic>
      <p:pic>
        <p:nvPicPr>
          <p:cNvPr id="15" name="Graphique 14" descr="Bâtiment">
            <a:extLst>
              <a:ext uri="{FF2B5EF4-FFF2-40B4-BE49-F238E27FC236}">
                <a16:creationId xmlns:a16="http://schemas.microsoft.com/office/drawing/2014/main" id="{D2324114-CA95-AEEC-5EA8-A6B153B86CE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97634" y="4162598"/>
            <a:ext cx="914400" cy="914400"/>
          </a:xfrm>
          <a:prstGeom prst="rect">
            <a:avLst/>
          </a:prstGeom>
        </p:spPr>
      </p:pic>
      <p:sp>
        <p:nvSpPr>
          <p:cNvPr id="16" name="ZoneTexte 15">
            <a:extLst>
              <a:ext uri="{FF2B5EF4-FFF2-40B4-BE49-F238E27FC236}">
                <a16:creationId xmlns:a16="http://schemas.microsoft.com/office/drawing/2014/main" id="{0A28DA66-BA2F-3E8B-927B-ECA9B7E65DC6}"/>
              </a:ext>
            </a:extLst>
          </p:cNvPr>
          <p:cNvSpPr txBox="1"/>
          <p:nvPr/>
        </p:nvSpPr>
        <p:spPr>
          <a:xfrm>
            <a:off x="510540" y="5810596"/>
            <a:ext cx="9731311" cy="646331"/>
          </a:xfrm>
          <a:prstGeom prst="rect">
            <a:avLst/>
          </a:prstGeom>
          <a:noFill/>
        </p:spPr>
        <p:txBody>
          <a:bodyPr wrap="square" rtlCol="0">
            <a:spAutoFit/>
          </a:bodyPr>
          <a:lstStyle/>
          <a:p>
            <a:r>
              <a:rPr lang="fr-FR" b="1" dirty="0"/>
              <a:t>1 MWh = Un </a:t>
            </a:r>
            <a:r>
              <a:rPr lang="fr-FR" b="1" dirty="0" err="1"/>
              <a:t>MegaWatt</a:t>
            </a:r>
            <a:r>
              <a:rPr lang="fr-FR" b="1" dirty="0"/>
              <a:t> -heure = un Millier de </a:t>
            </a:r>
            <a:r>
              <a:rPr lang="fr-FR" b="1" dirty="0" err="1"/>
              <a:t>kiloWatts</a:t>
            </a:r>
            <a:r>
              <a:rPr lang="fr-FR" b="1" dirty="0"/>
              <a:t> heure </a:t>
            </a:r>
          </a:p>
          <a:p>
            <a:r>
              <a:rPr lang="fr-FR" b="1" dirty="0"/>
              <a:t>               = énergie consommée par un appareil d’une puissance de 1 kW pendant mille heures</a:t>
            </a:r>
          </a:p>
        </p:txBody>
      </p:sp>
    </p:spTree>
    <p:extLst>
      <p:ext uri="{BB962C8B-B14F-4D97-AF65-F5344CB8AC3E}">
        <p14:creationId xmlns:p14="http://schemas.microsoft.com/office/powerpoint/2010/main" val="3810203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81A59-F7BC-FD50-FD29-297A19C5F95D}"/>
              </a:ext>
            </a:extLst>
          </p:cNvPr>
          <p:cNvSpPr>
            <a:spLocks noGrp="1"/>
          </p:cNvSpPr>
          <p:nvPr>
            <p:ph type="title"/>
          </p:nvPr>
        </p:nvSpPr>
        <p:spPr/>
        <p:txBody>
          <a:bodyPr/>
          <a:lstStyle/>
          <a:p>
            <a:r>
              <a:rPr lang="fr-FR" b="1" dirty="0"/>
              <a:t>FACTURE Electricité TTC EN TROIS VOLETS</a:t>
            </a:r>
          </a:p>
        </p:txBody>
      </p:sp>
      <p:graphicFrame>
        <p:nvGraphicFramePr>
          <p:cNvPr id="6" name="Espace réservé du contenu 5">
            <a:extLst>
              <a:ext uri="{FF2B5EF4-FFF2-40B4-BE49-F238E27FC236}">
                <a16:creationId xmlns:a16="http://schemas.microsoft.com/office/drawing/2014/main" id="{6EAB4929-DDBB-B202-E591-4949EBB42F76}"/>
              </a:ext>
            </a:extLst>
          </p:cNvPr>
          <p:cNvGraphicFramePr>
            <a:graphicFrameLocks noGrp="1"/>
          </p:cNvGraphicFramePr>
          <p:nvPr>
            <p:ph idx="1"/>
            <p:extLst>
              <p:ext uri="{D42A27DB-BD31-4B8C-83A1-F6EECF244321}">
                <p14:modId xmlns:p14="http://schemas.microsoft.com/office/powerpoint/2010/main" val="169997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47B6E7FC-2B37-416E-726A-336BFC86B48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Millau 7 mars 2024</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BB16CF0F-8A04-9881-CC43-3482F39263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96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52754-BC70-9E61-578A-858C1BD29B48}"/>
              </a:ext>
            </a:extLst>
          </p:cNvPr>
          <p:cNvSpPr>
            <a:spLocks noGrp="1"/>
          </p:cNvSpPr>
          <p:nvPr>
            <p:ph type="title"/>
          </p:nvPr>
        </p:nvSpPr>
        <p:spPr/>
        <p:txBody>
          <a:bodyPr/>
          <a:lstStyle/>
          <a:p>
            <a:r>
              <a:rPr lang="fr-FR" b="1" dirty="0"/>
              <a:t>La facture du particulier en France a subi une augmentation de 52%  entre 2010 et 2021</a:t>
            </a:r>
          </a:p>
        </p:txBody>
      </p:sp>
      <p:sp>
        <p:nvSpPr>
          <p:cNvPr id="3" name="Espace réservé du contenu 2">
            <a:extLst>
              <a:ext uri="{FF2B5EF4-FFF2-40B4-BE49-F238E27FC236}">
                <a16:creationId xmlns:a16="http://schemas.microsoft.com/office/drawing/2014/main" id="{03E6E5B6-023C-9495-09BC-A68649AB614D}"/>
              </a:ext>
            </a:extLst>
          </p:cNvPr>
          <p:cNvSpPr>
            <a:spLocks noGrp="1"/>
          </p:cNvSpPr>
          <p:nvPr>
            <p:ph idx="1"/>
          </p:nvPr>
        </p:nvSpPr>
        <p:spPr/>
        <p:txBody>
          <a:bodyPr>
            <a:normAutofit fontScale="85000" lnSpcReduction="20000"/>
          </a:bodyPr>
          <a:lstStyle/>
          <a:p>
            <a:r>
              <a:rPr lang="fr-FR" dirty="0"/>
              <a:t>Facture (</a:t>
            </a:r>
            <a:r>
              <a:rPr lang="fr-FR" b="1" dirty="0">
                <a:highlight>
                  <a:srgbClr val="FFFF00"/>
                </a:highlight>
              </a:rPr>
              <a:t>tout compris </a:t>
            </a:r>
            <a:r>
              <a:rPr lang="fr-FR" dirty="0">
                <a:highlight>
                  <a:srgbClr val="FFFF00"/>
                </a:highlight>
              </a:rPr>
              <a:t>– énergie, acheminement et taxes</a:t>
            </a:r>
            <a:r>
              <a:rPr lang="fr-FR" dirty="0"/>
              <a:t>) en France pour le particulier </a:t>
            </a:r>
          </a:p>
          <a:p>
            <a:pPr marL="0" indent="0">
              <a:buNone/>
            </a:pPr>
            <a:r>
              <a:rPr lang="fr-FR" dirty="0"/>
              <a:t>		 </a:t>
            </a:r>
          </a:p>
          <a:p>
            <a:pPr lvl="1"/>
            <a:r>
              <a:rPr lang="fr-FR" b="1" dirty="0">
                <a:highlight>
                  <a:srgbClr val="FFFF00"/>
                </a:highlight>
              </a:rPr>
              <a:t>52 % d’augmentation en France entre 2010 (128, 3 euros  TTC le MWh)  et 2021 (194, 6 euros TTC le </a:t>
            </a:r>
            <a:r>
              <a:rPr lang="fr-FR" b="1" dirty="0" err="1">
                <a:highlight>
                  <a:srgbClr val="FFFF00"/>
                </a:highlight>
              </a:rPr>
              <a:t>Mwh</a:t>
            </a:r>
            <a:r>
              <a:rPr lang="fr-FR" b="1" dirty="0">
                <a:highlight>
                  <a:srgbClr val="FFFF00"/>
                </a:highlight>
              </a:rPr>
              <a:t>), avant la guerre en Ukraine  et la conjoncture de 2022</a:t>
            </a:r>
          </a:p>
          <a:p>
            <a:pPr lvl="1"/>
            <a:endParaRPr lang="fr-FR" dirty="0"/>
          </a:p>
          <a:p>
            <a:pPr lvl="1"/>
            <a:r>
              <a:rPr lang="fr-FR" dirty="0"/>
              <a:t>La France qui se situait dans les pays les moins chers en 2010, se retrouve désormais </a:t>
            </a:r>
            <a:r>
              <a:rPr lang="fr-FR" b="1" dirty="0"/>
              <a:t>parmi les nations européennes les plus chères pour le particulier</a:t>
            </a:r>
          </a:p>
          <a:p>
            <a:pPr lvl="1"/>
            <a:endParaRPr lang="fr-FR" dirty="0"/>
          </a:p>
          <a:p>
            <a:pPr lvl="1"/>
            <a:r>
              <a:rPr lang="fr-FR" dirty="0"/>
              <a:t>Elle se </a:t>
            </a:r>
            <a:r>
              <a:rPr lang="fr-FR" b="1" dirty="0"/>
              <a:t>rapproche de  l’Allemagne</a:t>
            </a:r>
            <a:r>
              <a:rPr lang="fr-FR" dirty="0"/>
              <a:t>, sans encore la dépasser, Allemagne qui a vu aussi ses prix augmenter, 237 euros le </a:t>
            </a:r>
            <a:r>
              <a:rPr lang="fr-FR" dirty="0" err="1"/>
              <a:t>Mwh</a:t>
            </a:r>
            <a:r>
              <a:rPr lang="fr-FR" dirty="0"/>
              <a:t> en 2010 et  </a:t>
            </a:r>
            <a:r>
              <a:rPr lang="fr-FR" b="1" dirty="0"/>
              <a:t>319,3 euros le MWh en 2021</a:t>
            </a:r>
          </a:p>
          <a:p>
            <a:pPr marL="457200" lvl="1" indent="0">
              <a:buNone/>
            </a:pPr>
            <a:endParaRPr lang="fr-FR" dirty="0"/>
          </a:p>
          <a:p>
            <a:pPr marL="0" indent="0">
              <a:buNone/>
            </a:pPr>
            <a:r>
              <a:rPr lang="fr-FR" dirty="0"/>
              <a:t>source Eurostat </a:t>
            </a:r>
            <a:r>
              <a:rPr lang="fr-FR" dirty="0">
                <a:hlinkClick r:id="rId3"/>
              </a:rPr>
              <a:t>https://ec.europa.eu/eurostat/databrowser/view/ten00117/default/bar?lang=fr</a:t>
            </a:r>
            <a:endParaRPr lang="fr-FR" dirty="0"/>
          </a:p>
          <a:p>
            <a:endParaRPr lang="fr-FR" dirty="0"/>
          </a:p>
        </p:txBody>
      </p:sp>
      <p:sp>
        <p:nvSpPr>
          <p:cNvPr id="4" name="Espace réservé du pied de page 3">
            <a:extLst>
              <a:ext uri="{FF2B5EF4-FFF2-40B4-BE49-F238E27FC236}">
                <a16:creationId xmlns:a16="http://schemas.microsoft.com/office/drawing/2014/main" id="{86A35E68-E459-D12A-8DD5-CB8DD350DBA6}"/>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C12D1C5D-BE13-9CED-8E8D-C15AEC22180D}"/>
              </a:ext>
            </a:extLst>
          </p:cNvPr>
          <p:cNvSpPr>
            <a:spLocks noGrp="1"/>
          </p:cNvSpPr>
          <p:nvPr>
            <p:ph type="sldNum" sz="quarter" idx="12"/>
          </p:nvPr>
        </p:nvSpPr>
        <p:spPr/>
        <p:txBody>
          <a:bodyPr/>
          <a:lstStyle/>
          <a:p>
            <a:fld id="{7B9F1D57-3A7C-4A8D-B507-8F47418E382B}" type="slidenum">
              <a:rPr lang="fr-FR" smtClean="0"/>
              <a:t>39</a:t>
            </a:fld>
            <a:endParaRPr lang="fr-FR"/>
          </a:p>
        </p:txBody>
      </p:sp>
    </p:spTree>
    <p:extLst>
      <p:ext uri="{BB962C8B-B14F-4D97-AF65-F5344CB8AC3E}">
        <p14:creationId xmlns:p14="http://schemas.microsoft.com/office/powerpoint/2010/main" val="270103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9C77E5-8F75-59E3-880B-084393F4C832}"/>
              </a:ext>
            </a:extLst>
          </p:cNvPr>
          <p:cNvSpPr>
            <a:spLocks noGrp="1"/>
          </p:cNvSpPr>
          <p:nvPr>
            <p:ph type="title"/>
          </p:nvPr>
        </p:nvSpPr>
        <p:spPr/>
        <p:txBody>
          <a:bodyPr/>
          <a:lstStyle/>
          <a:p>
            <a:r>
              <a:rPr lang="fr-FR" b="1" dirty="0"/>
              <a:t>Décroissance passagère en France ?</a:t>
            </a:r>
          </a:p>
        </p:txBody>
      </p:sp>
      <p:sp>
        <p:nvSpPr>
          <p:cNvPr id="4" name="Espace réservé du pied de page 3">
            <a:extLst>
              <a:ext uri="{FF2B5EF4-FFF2-40B4-BE49-F238E27FC236}">
                <a16:creationId xmlns:a16="http://schemas.microsoft.com/office/drawing/2014/main" id="{F47D9A30-92B2-9D87-6F1E-AE51554BC9F8}"/>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59221BDF-BCC8-9ADF-EAD0-17EE91CA7CF9}"/>
              </a:ext>
            </a:extLst>
          </p:cNvPr>
          <p:cNvSpPr>
            <a:spLocks noGrp="1"/>
          </p:cNvSpPr>
          <p:nvPr>
            <p:ph type="sldNum" sz="quarter" idx="12"/>
          </p:nvPr>
        </p:nvSpPr>
        <p:spPr/>
        <p:txBody>
          <a:bodyPr/>
          <a:lstStyle/>
          <a:p>
            <a:fld id="{7B9F1D57-3A7C-4A8D-B507-8F47418E382B}" type="slidenum">
              <a:rPr lang="fr-FR" smtClean="0"/>
              <a:t>4</a:t>
            </a:fld>
            <a:endParaRPr lang="fr-FR" dirty="0"/>
          </a:p>
        </p:txBody>
      </p:sp>
      <p:sp>
        <p:nvSpPr>
          <p:cNvPr id="3" name="ZoneTexte 2">
            <a:extLst>
              <a:ext uri="{FF2B5EF4-FFF2-40B4-BE49-F238E27FC236}">
                <a16:creationId xmlns:a16="http://schemas.microsoft.com/office/drawing/2014/main" id="{A35D97B0-EBB3-4AB0-B693-385F74797EAB}"/>
              </a:ext>
            </a:extLst>
          </p:cNvPr>
          <p:cNvSpPr txBox="1"/>
          <p:nvPr/>
        </p:nvSpPr>
        <p:spPr>
          <a:xfrm>
            <a:off x="9009497" y="2421242"/>
            <a:ext cx="1704108" cy="1323439"/>
          </a:xfrm>
          <a:prstGeom prst="rect">
            <a:avLst/>
          </a:prstGeom>
          <a:noFill/>
        </p:spPr>
        <p:txBody>
          <a:bodyPr wrap="square" rtlCol="0">
            <a:spAutoFit/>
          </a:bodyPr>
          <a:lstStyle/>
          <a:p>
            <a:r>
              <a:rPr lang="fr-FR" sz="2000" b="1" dirty="0">
                <a:highlight>
                  <a:srgbClr val="FFFF00"/>
                </a:highlight>
              </a:rPr>
              <a:t>Soit 6,5 MWh par habitant et par an en 2023</a:t>
            </a:r>
          </a:p>
        </p:txBody>
      </p:sp>
      <p:sp>
        <p:nvSpPr>
          <p:cNvPr id="6" name="ZoneTexte 5">
            <a:extLst>
              <a:ext uri="{FF2B5EF4-FFF2-40B4-BE49-F238E27FC236}">
                <a16:creationId xmlns:a16="http://schemas.microsoft.com/office/drawing/2014/main" id="{F1C5DE17-83A8-9BAC-1D10-F35E04B71318}"/>
              </a:ext>
            </a:extLst>
          </p:cNvPr>
          <p:cNvSpPr txBox="1"/>
          <p:nvPr/>
        </p:nvSpPr>
        <p:spPr>
          <a:xfrm>
            <a:off x="8977650" y="4230031"/>
            <a:ext cx="3164969" cy="1323439"/>
          </a:xfrm>
          <a:prstGeom prst="rect">
            <a:avLst/>
          </a:prstGeom>
          <a:noFill/>
        </p:spPr>
        <p:txBody>
          <a:bodyPr wrap="none" rtlCol="0">
            <a:spAutoFit/>
          </a:bodyPr>
          <a:lstStyle/>
          <a:p>
            <a:r>
              <a:rPr lang="fr-FR" sz="2000" b="1" dirty="0">
                <a:solidFill>
                  <a:srgbClr val="FF0000"/>
                </a:solidFill>
              </a:rPr>
              <a:t>445 TWh en 2023</a:t>
            </a:r>
          </a:p>
          <a:p>
            <a:r>
              <a:rPr lang="fr-FR" sz="2000" b="1" dirty="0">
                <a:solidFill>
                  <a:srgbClr val="FF0000"/>
                </a:solidFill>
              </a:rPr>
              <a:t> -3,2% par rapport à 2022</a:t>
            </a:r>
          </a:p>
          <a:p>
            <a:endParaRPr lang="fr-FR" sz="2000" b="1" dirty="0">
              <a:solidFill>
                <a:srgbClr val="FF0000"/>
              </a:solidFill>
            </a:endParaRPr>
          </a:p>
          <a:p>
            <a:r>
              <a:rPr lang="fr-FR" sz="2000" b="1" dirty="0">
                <a:solidFill>
                  <a:srgbClr val="FF0000"/>
                </a:solidFill>
              </a:rPr>
              <a:t>Retour 20 ans en arrière ???</a:t>
            </a:r>
          </a:p>
        </p:txBody>
      </p:sp>
      <p:cxnSp>
        <p:nvCxnSpPr>
          <p:cNvPr id="9" name="Connecteur droit avec flèche 8">
            <a:extLst>
              <a:ext uri="{FF2B5EF4-FFF2-40B4-BE49-F238E27FC236}">
                <a16:creationId xmlns:a16="http://schemas.microsoft.com/office/drawing/2014/main" id="{577EC8F4-FACE-8E0F-281F-8DF10D3A7361}"/>
              </a:ext>
            </a:extLst>
          </p:cNvPr>
          <p:cNvCxnSpPr>
            <a:cxnSpLocks/>
          </p:cNvCxnSpPr>
          <p:nvPr/>
        </p:nvCxnSpPr>
        <p:spPr>
          <a:xfrm>
            <a:off x="8256373" y="3967263"/>
            <a:ext cx="708454" cy="2627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9989B844-E8B2-1749-F3C3-DE0D20FB6734}"/>
              </a:ext>
            </a:extLst>
          </p:cNvPr>
          <p:cNvCxnSpPr/>
          <p:nvPr/>
        </p:nvCxnSpPr>
        <p:spPr>
          <a:xfrm>
            <a:off x="2752542" y="4460852"/>
            <a:ext cx="6400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Espace réservé du contenu 12">
            <a:extLst>
              <a:ext uri="{FF2B5EF4-FFF2-40B4-BE49-F238E27FC236}">
                <a16:creationId xmlns:a16="http://schemas.microsoft.com/office/drawing/2014/main" id="{B93AB2BD-D3FF-891E-4AE8-58FACBFA9D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219" y="1931216"/>
            <a:ext cx="8131431" cy="4351338"/>
          </a:xfrm>
        </p:spPr>
      </p:pic>
    </p:spTree>
    <p:extLst>
      <p:ext uri="{BB962C8B-B14F-4D97-AF65-F5344CB8AC3E}">
        <p14:creationId xmlns:p14="http://schemas.microsoft.com/office/powerpoint/2010/main" val="1353702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8B9871-8978-3847-1A1C-5398594B293A}"/>
              </a:ext>
            </a:extLst>
          </p:cNvPr>
          <p:cNvSpPr>
            <a:spLocks noGrp="1"/>
          </p:cNvSpPr>
          <p:nvPr>
            <p:ph type="title"/>
          </p:nvPr>
        </p:nvSpPr>
        <p:spPr/>
        <p:txBody>
          <a:bodyPr>
            <a:normAutofit fontScale="90000"/>
          </a:bodyPr>
          <a:lstStyle/>
          <a:p>
            <a:r>
              <a:rPr lang="fr-FR" b="1" dirty="0"/>
              <a:t>Facture totale électricité, énergie, acheminement et taxes + 52% TTC de 2010 à 2019 en France</a:t>
            </a:r>
          </a:p>
        </p:txBody>
      </p:sp>
      <p:graphicFrame>
        <p:nvGraphicFramePr>
          <p:cNvPr id="6" name="Espace réservé du contenu 5">
            <a:extLst>
              <a:ext uri="{FF2B5EF4-FFF2-40B4-BE49-F238E27FC236}">
                <a16:creationId xmlns:a16="http://schemas.microsoft.com/office/drawing/2014/main" id="{DB7D698A-4D7A-8CA9-23D8-13787E45F983}"/>
              </a:ext>
            </a:extLst>
          </p:cNvPr>
          <p:cNvGraphicFramePr>
            <a:graphicFrameLocks noGrp="1"/>
          </p:cNvGraphicFramePr>
          <p:nvPr>
            <p:ph idx="1"/>
            <p:extLst>
              <p:ext uri="{D42A27DB-BD31-4B8C-83A1-F6EECF244321}">
                <p14:modId xmlns:p14="http://schemas.microsoft.com/office/powerpoint/2010/main" val="3277383622"/>
              </p:ext>
            </p:extLst>
          </p:nvPr>
        </p:nvGraphicFramePr>
        <p:xfrm>
          <a:off x="811571" y="178142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DBCCC184-760F-8D1E-C5B9-1D96F0E4CC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Energie où allons-nous ? Quelques repères- Bernard Maillard Millau 7 mars 2024</a:t>
            </a:r>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FDE50054-1102-E405-46D1-0817024857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F1D57-3A7C-4A8D-B507-8F47418E382B}"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668F9A3B-4BF2-684A-EAE4-DBA0C9CF493E}"/>
              </a:ext>
            </a:extLst>
          </p:cNvPr>
          <p:cNvSpPr txBox="1"/>
          <p:nvPr/>
        </p:nvSpPr>
        <p:spPr>
          <a:xfrm>
            <a:off x="838200" y="5807631"/>
            <a:ext cx="19772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B050"/>
                </a:solidFill>
                <a:effectLst/>
                <a:uLnTx/>
                <a:uFillTx/>
                <a:latin typeface="Calibri" panose="020F0502020204030204"/>
                <a:ea typeface="+mn-ea"/>
                <a:cs typeface="+mn-cs"/>
              </a:rPr>
              <a:t>128 Euro le MWH*</a:t>
            </a:r>
          </a:p>
        </p:txBody>
      </p:sp>
      <p:sp>
        <p:nvSpPr>
          <p:cNvPr id="9" name="ZoneTexte 8">
            <a:extLst>
              <a:ext uri="{FF2B5EF4-FFF2-40B4-BE49-F238E27FC236}">
                <a16:creationId xmlns:a16="http://schemas.microsoft.com/office/drawing/2014/main" id="{78203D80-2CCE-2ADD-651F-E4663E7443A3}"/>
              </a:ext>
            </a:extLst>
          </p:cNvPr>
          <p:cNvSpPr txBox="1"/>
          <p:nvPr/>
        </p:nvSpPr>
        <p:spPr>
          <a:xfrm>
            <a:off x="9556083" y="2485505"/>
            <a:ext cx="2046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panose="020F0502020204030204"/>
                <a:ea typeface="+mn-ea"/>
                <a:cs typeface="+mn-cs"/>
              </a:rPr>
              <a:t>195 Euros le MWh*</a:t>
            </a:r>
          </a:p>
        </p:txBody>
      </p:sp>
      <p:sp>
        <p:nvSpPr>
          <p:cNvPr id="3" name="ZoneTexte 2">
            <a:extLst>
              <a:ext uri="{FF2B5EF4-FFF2-40B4-BE49-F238E27FC236}">
                <a16:creationId xmlns:a16="http://schemas.microsoft.com/office/drawing/2014/main" id="{DDCD517C-A016-7D60-6E22-73AAD68AE592}"/>
              </a:ext>
            </a:extLst>
          </p:cNvPr>
          <p:cNvSpPr txBox="1"/>
          <p:nvPr/>
        </p:nvSpPr>
        <p:spPr>
          <a:xfrm>
            <a:off x="9556083" y="5539838"/>
            <a:ext cx="18243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Source Eurostat</a:t>
            </a:r>
          </a:p>
        </p:txBody>
      </p:sp>
    </p:spTree>
    <p:extLst>
      <p:ext uri="{BB962C8B-B14F-4D97-AF65-F5344CB8AC3E}">
        <p14:creationId xmlns:p14="http://schemas.microsoft.com/office/powerpoint/2010/main" val="230656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045330-F4E0-A16B-AF4F-D1C9A9D68CA8}"/>
              </a:ext>
            </a:extLst>
          </p:cNvPr>
          <p:cNvSpPr>
            <a:spLocks noGrp="1"/>
          </p:cNvSpPr>
          <p:nvPr>
            <p:ph type="title"/>
          </p:nvPr>
        </p:nvSpPr>
        <p:spPr/>
        <p:txBody>
          <a:bodyPr/>
          <a:lstStyle/>
          <a:p>
            <a:r>
              <a:rPr lang="fr-FR" b="1" dirty="0"/>
              <a:t>2022/2023, un marché en pleine spéculation</a:t>
            </a:r>
          </a:p>
        </p:txBody>
      </p:sp>
      <p:sp>
        <p:nvSpPr>
          <p:cNvPr id="3" name="Espace réservé du contenu 2">
            <a:extLst>
              <a:ext uri="{FF2B5EF4-FFF2-40B4-BE49-F238E27FC236}">
                <a16:creationId xmlns:a16="http://schemas.microsoft.com/office/drawing/2014/main" id="{8E64411A-FCB3-5A25-A825-50E368E70C84}"/>
              </a:ext>
            </a:extLst>
          </p:cNvPr>
          <p:cNvSpPr>
            <a:spLocks noGrp="1"/>
          </p:cNvSpPr>
          <p:nvPr>
            <p:ph idx="1"/>
          </p:nvPr>
        </p:nvSpPr>
        <p:spPr>
          <a:xfrm>
            <a:off x="838200" y="1426128"/>
            <a:ext cx="10515600" cy="4750835"/>
          </a:xfrm>
        </p:spPr>
        <p:txBody>
          <a:bodyPr>
            <a:normAutofit fontScale="92500" lnSpcReduction="10000"/>
          </a:bodyPr>
          <a:lstStyle/>
          <a:p>
            <a:r>
              <a:rPr lang="fr-FR" dirty="0"/>
              <a:t>Un aléa industriel sur le parc nucléaire français en 2022</a:t>
            </a:r>
          </a:p>
          <a:p>
            <a:r>
              <a:rPr lang="fr-FR" dirty="0"/>
              <a:t>Une guerre en Ukraine, le gaz qui se raréfie, le Moyen Orient qui s’embrase de nouveau…</a:t>
            </a:r>
          </a:p>
          <a:p>
            <a:r>
              <a:rPr lang="fr-FR" dirty="0"/>
              <a:t>Des </a:t>
            </a:r>
            <a:r>
              <a:rPr lang="fr-FR" dirty="0">
                <a:highlight>
                  <a:srgbClr val="FFFF00"/>
                </a:highlight>
              </a:rPr>
              <a:t>prix hyper spéculatifs </a:t>
            </a:r>
            <a:r>
              <a:rPr lang="fr-FR" dirty="0"/>
              <a:t>sur le marché de l’électricité qui perdent toute rationalité économique </a:t>
            </a:r>
          </a:p>
          <a:p>
            <a:pPr lvl="1"/>
            <a:r>
              <a:rPr lang="fr-FR" dirty="0"/>
              <a:t>un « Ruban » 2023 qui s’envole à </a:t>
            </a:r>
            <a:r>
              <a:rPr lang="fr-FR" dirty="0">
                <a:highlight>
                  <a:srgbClr val="FFFF00"/>
                </a:highlight>
              </a:rPr>
              <a:t>plus de 1000 euros le </a:t>
            </a:r>
            <a:r>
              <a:rPr lang="fr-FR" dirty="0" err="1">
                <a:highlight>
                  <a:srgbClr val="FFFF00"/>
                </a:highlight>
              </a:rPr>
              <a:t>Mwh</a:t>
            </a:r>
            <a:r>
              <a:rPr lang="fr-FR" dirty="0">
                <a:highlight>
                  <a:srgbClr val="FFFF00"/>
                </a:highlight>
              </a:rPr>
              <a:t> le 26 août 2022 </a:t>
            </a:r>
          </a:p>
          <a:p>
            <a:pPr lvl="1"/>
            <a:r>
              <a:rPr lang="fr-FR" dirty="0"/>
              <a:t>à comparer au 42 euros le MWH pour le nucléaire </a:t>
            </a:r>
            <a:r>
              <a:rPr lang="fr-FR" dirty="0" err="1"/>
              <a:t>Arenh</a:t>
            </a:r>
            <a:r>
              <a:rPr lang="fr-FR" dirty="0"/>
              <a:t> prix inchangé depuis 2011 et toujours en vigueur… </a:t>
            </a:r>
          </a:p>
          <a:p>
            <a:pPr lvl="1"/>
            <a:r>
              <a:rPr lang="fr-FR" dirty="0"/>
              <a:t>et alors que le gaz en 2022 ne représente en France  que 10% de la production d’électricité en 2022 et 6 % en 2023</a:t>
            </a:r>
          </a:p>
          <a:p>
            <a:r>
              <a:rPr lang="fr-FR" dirty="0"/>
              <a:t>Des compensations très coûteuses pour le contribuable; </a:t>
            </a:r>
            <a:r>
              <a:rPr lang="fr-FR" dirty="0">
                <a:highlight>
                  <a:srgbClr val="FFFF00"/>
                </a:highlight>
              </a:rPr>
              <a:t>Coût du bouclier tarifaire en France en 2023 – 24 milliards d’euros  - la moitié du Coût des 6 prochains EPR2)</a:t>
            </a:r>
          </a:p>
          <a:p>
            <a:endParaRPr lang="fr-FR" dirty="0">
              <a:highlight>
                <a:srgbClr val="FFFF00"/>
              </a:highlight>
            </a:endParaRPr>
          </a:p>
          <a:p>
            <a:endParaRPr lang="fr-FR" dirty="0">
              <a:highlight>
                <a:srgbClr val="FFFF00"/>
              </a:highlight>
            </a:endParaRPr>
          </a:p>
          <a:p>
            <a:endParaRPr lang="fr-FR" dirty="0"/>
          </a:p>
          <a:p>
            <a:endParaRPr lang="fr-FR" dirty="0"/>
          </a:p>
        </p:txBody>
      </p:sp>
      <p:sp>
        <p:nvSpPr>
          <p:cNvPr id="4" name="Espace réservé du pied de page 3">
            <a:extLst>
              <a:ext uri="{FF2B5EF4-FFF2-40B4-BE49-F238E27FC236}">
                <a16:creationId xmlns:a16="http://schemas.microsoft.com/office/drawing/2014/main" id="{107DBC72-E042-37F6-DEFE-052000E6E0D3}"/>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6DACDD0A-536D-F36C-2DEF-5C3DFF6524DE}"/>
              </a:ext>
            </a:extLst>
          </p:cNvPr>
          <p:cNvSpPr>
            <a:spLocks noGrp="1"/>
          </p:cNvSpPr>
          <p:nvPr>
            <p:ph type="sldNum" sz="quarter" idx="12"/>
          </p:nvPr>
        </p:nvSpPr>
        <p:spPr/>
        <p:txBody>
          <a:bodyPr/>
          <a:lstStyle/>
          <a:p>
            <a:fld id="{7B9F1D57-3A7C-4A8D-B507-8F47418E382B}" type="slidenum">
              <a:rPr lang="fr-FR" smtClean="0"/>
              <a:t>41</a:t>
            </a:fld>
            <a:endParaRPr lang="fr-FR"/>
          </a:p>
        </p:txBody>
      </p:sp>
    </p:spTree>
    <p:extLst>
      <p:ext uri="{BB962C8B-B14F-4D97-AF65-F5344CB8AC3E}">
        <p14:creationId xmlns:p14="http://schemas.microsoft.com/office/powerpoint/2010/main" val="2968749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9BDEE-D17C-567C-3BA3-D310DA944FDF}"/>
              </a:ext>
            </a:extLst>
          </p:cNvPr>
          <p:cNvSpPr>
            <a:spLocks noGrp="1"/>
          </p:cNvSpPr>
          <p:nvPr>
            <p:ph type="title"/>
          </p:nvPr>
        </p:nvSpPr>
        <p:spPr/>
        <p:txBody>
          <a:bodyPr/>
          <a:lstStyle/>
          <a:p>
            <a:r>
              <a:rPr lang="fr-FR" dirty="0"/>
              <a:t>Quel scénario demain pour le prix de l’électricité ???</a:t>
            </a:r>
          </a:p>
        </p:txBody>
      </p:sp>
      <p:sp>
        <p:nvSpPr>
          <p:cNvPr id="3" name="Espace réservé du contenu 2">
            <a:extLst>
              <a:ext uri="{FF2B5EF4-FFF2-40B4-BE49-F238E27FC236}">
                <a16:creationId xmlns:a16="http://schemas.microsoft.com/office/drawing/2014/main" id="{54DA89E5-9B5F-5FED-86EC-61F82D763367}"/>
              </a:ext>
            </a:extLst>
          </p:cNvPr>
          <p:cNvSpPr>
            <a:spLocks noGrp="1"/>
          </p:cNvSpPr>
          <p:nvPr>
            <p:ph idx="1"/>
          </p:nvPr>
        </p:nvSpPr>
        <p:spPr/>
        <p:txBody>
          <a:bodyPr>
            <a:normAutofit fontScale="92500" lnSpcReduction="20000"/>
          </a:bodyPr>
          <a:lstStyle/>
          <a:p>
            <a:r>
              <a:rPr lang="fr-FR" dirty="0"/>
              <a:t>Dans un contexte européen où la France redevient, avec le retour de la disponibilité du nucléaire,  depuis fin 2022, exportatrice d’électricité ( 50 TWH en 2023) la nouvelle </a:t>
            </a:r>
            <a:r>
              <a:rPr lang="fr-FR" dirty="0">
                <a:highlight>
                  <a:srgbClr val="FFFF00"/>
                </a:highlight>
              </a:rPr>
              <a:t>augmentation complémentaire de 10% en 2024 interroge sur le pourquoi</a:t>
            </a:r>
            <a:endParaRPr lang="fr-FR" dirty="0"/>
          </a:p>
          <a:p>
            <a:pPr lvl="1"/>
            <a:r>
              <a:rPr lang="fr-FR" dirty="0"/>
              <a:t>Cette augmentation porte sur une nouvelle taxe électrique TICFE de 21 euros par MWh…</a:t>
            </a:r>
          </a:p>
          <a:p>
            <a:r>
              <a:rPr lang="fr-FR" dirty="0"/>
              <a:t>Avec une tendance à la baisse, en France, sur le marché de gros, pour la part énergie, 80 Euros le MWh pour le ruban 2025, et</a:t>
            </a:r>
            <a:r>
              <a:rPr lang="fr-FR" dirty="0">
                <a:highlight>
                  <a:srgbClr val="FFFF00"/>
                </a:highlight>
              </a:rPr>
              <a:t> 75 euros le MWh pour le Ruban 2026, se rapprochent des coûts économiques de long terme </a:t>
            </a:r>
            <a:r>
              <a:rPr lang="fr-FR" dirty="0"/>
              <a:t>(et désormais loin des 1000 Euros le MWh du ruban particulièrement spéculatif en 2022 pour 2023)</a:t>
            </a:r>
          </a:p>
          <a:p>
            <a:r>
              <a:rPr lang="fr-FR" dirty="0">
                <a:hlinkClick r:id="rId2"/>
              </a:rPr>
              <a:t>https://www.eex.com/en/market-data/power/futures#%7B%22snippetpicker%22%3A%2221%22%7D</a:t>
            </a:r>
            <a:endParaRPr lang="fr-FR" dirty="0"/>
          </a:p>
          <a:p>
            <a:endParaRPr lang="fr-FR" dirty="0"/>
          </a:p>
          <a:p>
            <a:endParaRPr lang="fr-FR" dirty="0"/>
          </a:p>
          <a:p>
            <a:endParaRPr lang="fr-FR" dirty="0"/>
          </a:p>
        </p:txBody>
      </p:sp>
      <p:sp>
        <p:nvSpPr>
          <p:cNvPr id="4" name="Espace réservé du pied de page 3">
            <a:extLst>
              <a:ext uri="{FF2B5EF4-FFF2-40B4-BE49-F238E27FC236}">
                <a16:creationId xmlns:a16="http://schemas.microsoft.com/office/drawing/2014/main" id="{86D4B468-C68E-9C88-F997-886568316DC1}"/>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A1DD611F-9C61-0BE9-C1E5-AC296A81FC2B}"/>
              </a:ext>
            </a:extLst>
          </p:cNvPr>
          <p:cNvSpPr>
            <a:spLocks noGrp="1"/>
          </p:cNvSpPr>
          <p:nvPr>
            <p:ph type="sldNum" sz="quarter" idx="12"/>
          </p:nvPr>
        </p:nvSpPr>
        <p:spPr/>
        <p:txBody>
          <a:bodyPr/>
          <a:lstStyle/>
          <a:p>
            <a:fld id="{7B9F1D57-3A7C-4A8D-B507-8F47418E382B}" type="slidenum">
              <a:rPr lang="fr-FR" smtClean="0"/>
              <a:t>42</a:t>
            </a:fld>
            <a:endParaRPr lang="fr-FR" dirty="0"/>
          </a:p>
        </p:txBody>
      </p:sp>
    </p:spTree>
    <p:extLst>
      <p:ext uri="{BB962C8B-B14F-4D97-AF65-F5344CB8AC3E}">
        <p14:creationId xmlns:p14="http://schemas.microsoft.com/office/powerpoint/2010/main" val="1747920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98ED944-9779-B574-7BE7-2335671A298D}"/>
              </a:ext>
            </a:extLst>
          </p:cNvPr>
          <p:cNvSpPr>
            <a:spLocks noGrp="1"/>
          </p:cNvSpPr>
          <p:nvPr>
            <p:ph type="ftr" sz="quarter" idx="11"/>
          </p:nvPr>
        </p:nvSpPr>
        <p:spPr/>
        <p:txBody>
          <a:bodyPr/>
          <a:lstStyle/>
          <a:p>
            <a:r>
              <a:rPr lang="fr-FR"/>
              <a:t>Energie où allons-nous ? Quelques repères- Bernard Maillard Millau 7 mars 2024</a:t>
            </a:r>
          </a:p>
        </p:txBody>
      </p:sp>
      <p:sp>
        <p:nvSpPr>
          <p:cNvPr id="3" name="Espace réservé du numéro de diapositive 2">
            <a:extLst>
              <a:ext uri="{FF2B5EF4-FFF2-40B4-BE49-F238E27FC236}">
                <a16:creationId xmlns:a16="http://schemas.microsoft.com/office/drawing/2014/main" id="{113C2B57-CE17-4B65-20A4-74EC47E3C984}"/>
              </a:ext>
            </a:extLst>
          </p:cNvPr>
          <p:cNvSpPr>
            <a:spLocks noGrp="1"/>
          </p:cNvSpPr>
          <p:nvPr>
            <p:ph type="sldNum" sz="quarter" idx="12"/>
          </p:nvPr>
        </p:nvSpPr>
        <p:spPr/>
        <p:txBody>
          <a:bodyPr/>
          <a:lstStyle/>
          <a:p>
            <a:fld id="{9A86E08E-19EC-4789-9467-2A396B824AFC}" type="slidenum">
              <a:rPr lang="fr-FR" smtClean="0"/>
              <a:t>43</a:t>
            </a:fld>
            <a:endParaRPr lang="fr-FR"/>
          </a:p>
        </p:txBody>
      </p:sp>
      <p:pic>
        <p:nvPicPr>
          <p:cNvPr id="5" name="Image 4">
            <a:extLst>
              <a:ext uri="{FF2B5EF4-FFF2-40B4-BE49-F238E27FC236}">
                <a16:creationId xmlns:a16="http://schemas.microsoft.com/office/drawing/2014/main" id="{CD71E636-15CF-3A41-F19E-4E9B3196A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67" y="220702"/>
            <a:ext cx="11606266" cy="6416596"/>
          </a:xfrm>
          <a:prstGeom prst="rect">
            <a:avLst/>
          </a:prstGeom>
        </p:spPr>
      </p:pic>
    </p:spTree>
    <p:extLst>
      <p:ext uri="{BB962C8B-B14F-4D97-AF65-F5344CB8AC3E}">
        <p14:creationId xmlns:p14="http://schemas.microsoft.com/office/powerpoint/2010/main" val="3579668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9B0FF-02EC-14DE-F4EE-5EE5872FEEE6}"/>
              </a:ext>
            </a:extLst>
          </p:cNvPr>
          <p:cNvSpPr>
            <a:spLocks noGrp="1"/>
          </p:cNvSpPr>
          <p:nvPr>
            <p:ph type="title"/>
          </p:nvPr>
        </p:nvSpPr>
        <p:spPr/>
        <p:txBody>
          <a:bodyPr>
            <a:normAutofit fontScale="90000"/>
          </a:bodyPr>
          <a:lstStyle/>
          <a:p>
            <a:r>
              <a:rPr lang="fr-FR" dirty="0"/>
              <a:t>Nécessité de réorienter la régulation du marché de l’électricité en Europe sur le long terme</a:t>
            </a:r>
          </a:p>
        </p:txBody>
      </p:sp>
      <p:sp>
        <p:nvSpPr>
          <p:cNvPr id="3" name="Espace réservé du contenu 2">
            <a:extLst>
              <a:ext uri="{FF2B5EF4-FFF2-40B4-BE49-F238E27FC236}">
                <a16:creationId xmlns:a16="http://schemas.microsoft.com/office/drawing/2014/main" id="{3AA10EDF-DE67-C705-E0A3-BCE79A9B82AC}"/>
              </a:ext>
            </a:extLst>
          </p:cNvPr>
          <p:cNvSpPr>
            <a:spLocks noGrp="1"/>
          </p:cNvSpPr>
          <p:nvPr>
            <p:ph idx="1"/>
          </p:nvPr>
        </p:nvSpPr>
        <p:spPr/>
        <p:txBody>
          <a:bodyPr>
            <a:normAutofit/>
          </a:bodyPr>
          <a:lstStyle/>
          <a:p>
            <a:r>
              <a:rPr lang="fr-FR" dirty="0"/>
              <a:t>Permettre le financement du </a:t>
            </a:r>
            <a:r>
              <a:rPr lang="fr-FR" dirty="0">
                <a:highlight>
                  <a:srgbClr val="FFFF00"/>
                </a:highlight>
              </a:rPr>
              <a:t>renouvellement</a:t>
            </a:r>
            <a:r>
              <a:rPr lang="fr-FR" dirty="0"/>
              <a:t> du système électrique dans son ensemble, production, et réseau électrique, </a:t>
            </a:r>
            <a:r>
              <a:rPr lang="fr-FR" dirty="0">
                <a:highlight>
                  <a:srgbClr val="FFFF00"/>
                </a:highlight>
              </a:rPr>
              <a:t>en premier lieu le pilotable décarboné </a:t>
            </a:r>
            <a:r>
              <a:rPr lang="fr-FR" dirty="0"/>
              <a:t>en coûts complets, dans une architecture du réseau incluant le développement des productions locales et des interconnexions électriques</a:t>
            </a:r>
          </a:p>
          <a:p>
            <a:r>
              <a:rPr lang="fr-FR" dirty="0"/>
              <a:t>Prendre en compte les </a:t>
            </a:r>
            <a:r>
              <a:rPr lang="fr-FR" dirty="0">
                <a:highlight>
                  <a:srgbClr val="FFFF00"/>
                </a:highlight>
              </a:rPr>
              <a:t>coûts économiques de long terme</a:t>
            </a:r>
          </a:p>
          <a:p>
            <a:r>
              <a:rPr lang="fr-FR" dirty="0"/>
              <a:t>Permettre des </a:t>
            </a:r>
            <a:r>
              <a:rPr lang="fr-FR" dirty="0">
                <a:highlight>
                  <a:srgbClr val="FFFF00"/>
                </a:highlight>
              </a:rPr>
              <a:t>contrats de long terme 5, 10 ans, et plus </a:t>
            </a:r>
            <a:r>
              <a:rPr lang="fr-FR" dirty="0"/>
              <a:t>associant  de manière intégrée et conjointe des producteurs et de gros utilisateurs</a:t>
            </a:r>
          </a:p>
          <a:p>
            <a:r>
              <a:rPr lang="fr-FR" dirty="0">
                <a:highlight>
                  <a:srgbClr val="FFFF00"/>
                </a:highlight>
              </a:rPr>
              <a:t>Préserver un accès sécurisé pour les petits consommateurs</a:t>
            </a:r>
          </a:p>
        </p:txBody>
      </p:sp>
      <p:sp>
        <p:nvSpPr>
          <p:cNvPr id="4" name="Espace réservé du pied de page 3">
            <a:extLst>
              <a:ext uri="{FF2B5EF4-FFF2-40B4-BE49-F238E27FC236}">
                <a16:creationId xmlns:a16="http://schemas.microsoft.com/office/drawing/2014/main" id="{ACF25A67-A5D5-97F2-BF61-540C040D5360}"/>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A02D77CE-413E-9BA5-3D7E-977843217EF6}"/>
              </a:ext>
            </a:extLst>
          </p:cNvPr>
          <p:cNvSpPr>
            <a:spLocks noGrp="1"/>
          </p:cNvSpPr>
          <p:nvPr>
            <p:ph type="sldNum" sz="quarter" idx="12"/>
          </p:nvPr>
        </p:nvSpPr>
        <p:spPr/>
        <p:txBody>
          <a:bodyPr/>
          <a:lstStyle/>
          <a:p>
            <a:fld id="{9A86E08E-19EC-4789-9467-2A396B824AFC}" type="slidenum">
              <a:rPr lang="fr-FR" smtClean="0"/>
              <a:t>44</a:t>
            </a:fld>
            <a:endParaRPr lang="fr-FR" dirty="0"/>
          </a:p>
        </p:txBody>
      </p:sp>
    </p:spTree>
    <p:extLst>
      <p:ext uri="{BB962C8B-B14F-4D97-AF65-F5344CB8AC3E}">
        <p14:creationId xmlns:p14="http://schemas.microsoft.com/office/powerpoint/2010/main" val="4097113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76688-22FF-5954-C5DF-810ADB81E812}"/>
              </a:ext>
            </a:extLst>
          </p:cNvPr>
          <p:cNvSpPr>
            <a:spLocks noGrp="1"/>
          </p:cNvSpPr>
          <p:nvPr>
            <p:ph type="title"/>
          </p:nvPr>
        </p:nvSpPr>
        <p:spPr/>
        <p:txBody>
          <a:bodyPr/>
          <a:lstStyle/>
          <a:p>
            <a:r>
              <a:rPr lang="fr-FR" dirty="0"/>
              <a:t>Des facteurs clés complémentaires pour demain</a:t>
            </a:r>
          </a:p>
        </p:txBody>
      </p:sp>
      <p:sp>
        <p:nvSpPr>
          <p:cNvPr id="3" name="Espace réservé du contenu 2">
            <a:extLst>
              <a:ext uri="{FF2B5EF4-FFF2-40B4-BE49-F238E27FC236}">
                <a16:creationId xmlns:a16="http://schemas.microsoft.com/office/drawing/2014/main" id="{E349ABEA-F668-19E0-96C3-F9E8A9F6D645}"/>
              </a:ext>
            </a:extLst>
          </p:cNvPr>
          <p:cNvSpPr>
            <a:spLocks noGrp="1"/>
          </p:cNvSpPr>
          <p:nvPr>
            <p:ph idx="1"/>
          </p:nvPr>
        </p:nvSpPr>
        <p:spPr/>
        <p:txBody>
          <a:bodyPr>
            <a:normAutofit fontScale="77500" lnSpcReduction="20000"/>
          </a:bodyPr>
          <a:lstStyle/>
          <a:p>
            <a:r>
              <a:rPr lang="fr-FR" dirty="0"/>
              <a:t>Attention première à la sobriété et à </a:t>
            </a:r>
            <a:r>
              <a:rPr lang="fr-FR" dirty="0">
                <a:highlight>
                  <a:srgbClr val="FFFF00"/>
                </a:highlight>
              </a:rPr>
              <a:t>l’efficacité énergétique, </a:t>
            </a:r>
            <a:r>
              <a:rPr lang="fr-FR" dirty="0"/>
              <a:t>transports multimodaux bas carbone, urbanisme, isolation des bâtis, …sans hypothéquer ni le lien social ni l’attractivité des entreprises</a:t>
            </a:r>
          </a:p>
          <a:p>
            <a:r>
              <a:rPr lang="fr-FR" dirty="0"/>
              <a:t>Des décisions sans plus tarder sur le </a:t>
            </a:r>
            <a:r>
              <a:rPr lang="fr-FR" dirty="0">
                <a:highlight>
                  <a:srgbClr val="FFFF00"/>
                </a:highlight>
              </a:rPr>
              <a:t>pilotable décarboné pour la production d‘électricité</a:t>
            </a:r>
          </a:p>
          <a:p>
            <a:pPr lvl="1"/>
            <a:r>
              <a:rPr lang="fr-FR" dirty="0"/>
              <a:t>Relancer programmes de développement de stations de pompage hydrauliques, plusieurs GW en jeu, nécessité de régler le contentieux toujours en cours au niveau européen sur les concessions hydrauliques</a:t>
            </a:r>
          </a:p>
          <a:p>
            <a:pPr lvl="1"/>
            <a:r>
              <a:rPr lang="fr-FR" dirty="0"/>
              <a:t>Continuer à renforcer la disponibilité du parc nucléaire existant, investir dans les nouveaux réacteurs en diminuant les délais de construction tout en préservant la priorité une à la sûreté nucléaire</a:t>
            </a:r>
          </a:p>
          <a:p>
            <a:pPr lvl="1"/>
            <a:endParaRPr lang="fr-FR" dirty="0"/>
          </a:p>
          <a:p>
            <a:r>
              <a:rPr lang="fr-FR" dirty="0"/>
              <a:t>Sur la </a:t>
            </a:r>
            <a:r>
              <a:rPr lang="fr-FR" dirty="0">
                <a:highlight>
                  <a:srgbClr val="FFFF00"/>
                </a:highlight>
              </a:rPr>
              <a:t>production intermittente </a:t>
            </a:r>
            <a:r>
              <a:rPr lang="fr-FR" dirty="0"/>
              <a:t>( éolienne, photovoltaïque,…) réinterroger </a:t>
            </a:r>
            <a:r>
              <a:rPr lang="fr-FR" dirty="0">
                <a:highlight>
                  <a:srgbClr val="FFFF00"/>
                </a:highlight>
              </a:rPr>
              <a:t>l’ensemble des externalités</a:t>
            </a:r>
            <a:r>
              <a:rPr lang="fr-FR" dirty="0"/>
              <a:t>, pilotage décarboné de compensation de l’intermittence, adaptation des réseaux, impact en matières et ressources engagées, évaluation du risque climatique induit, transparence des flux financiers…</a:t>
            </a:r>
          </a:p>
        </p:txBody>
      </p:sp>
      <p:sp>
        <p:nvSpPr>
          <p:cNvPr id="4" name="Espace réservé du pied de page 3">
            <a:extLst>
              <a:ext uri="{FF2B5EF4-FFF2-40B4-BE49-F238E27FC236}">
                <a16:creationId xmlns:a16="http://schemas.microsoft.com/office/drawing/2014/main" id="{229F2A58-1405-008A-B1D6-2CAEB5E2075B}"/>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81A65ADE-F28D-AEE1-264A-5288D4BFDAB7}"/>
              </a:ext>
            </a:extLst>
          </p:cNvPr>
          <p:cNvSpPr>
            <a:spLocks noGrp="1"/>
          </p:cNvSpPr>
          <p:nvPr>
            <p:ph type="sldNum" sz="quarter" idx="12"/>
          </p:nvPr>
        </p:nvSpPr>
        <p:spPr/>
        <p:txBody>
          <a:bodyPr/>
          <a:lstStyle/>
          <a:p>
            <a:fld id="{9A86E08E-19EC-4789-9467-2A396B824AFC}" type="slidenum">
              <a:rPr lang="fr-FR" smtClean="0"/>
              <a:t>45</a:t>
            </a:fld>
            <a:endParaRPr lang="fr-FR"/>
          </a:p>
        </p:txBody>
      </p:sp>
    </p:spTree>
    <p:extLst>
      <p:ext uri="{BB962C8B-B14F-4D97-AF65-F5344CB8AC3E}">
        <p14:creationId xmlns:p14="http://schemas.microsoft.com/office/powerpoint/2010/main" val="878185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D9D70-647F-8001-E5CD-A1F3AF5256BE}"/>
              </a:ext>
            </a:extLst>
          </p:cNvPr>
          <p:cNvSpPr>
            <a:spLocks noGrp="1"/>
          </p:cNvSpPr>
          <p:nvPr>
            <p:ph type="title"/>
          </p:nvPr>
        </p:nvSpPr>
        <p:spPr/>
        <p:txBody>
          <a:bodyPr/>
          <a:lstStyle/>
          <a:p>
            <a:r>
              <a:rPr lang="fr-FR" b="1" dirty="0"/>
              <a:t>Quels scénarios demain? </a:t>
            </a:r>
          </a:p>
        </p:txBody>
      </p:sp>
      <p:graphicFrame>
        <p:nvGraphicFramePr>
          <p:cNvPr id="6" name="Espace réservé du contenu 5">
            <a:extLst>
              <a:ext uri="{FF2B5EF4-FFF2-40B4-BE49-F238E27FC236}">
                <a16:creationId xmlns:a16="http://schemas.microsoft.com/office/drawing/2014/main" id="{115777E4-7F0D-5736-7070-1E04B7627CAB}"/>
              </a:ext>
            </a:extLst>
          </p:cNvPr>
          <p:cNvGraphicFramePr>
            <a:graphicFrameLocks noGrp="1"/>
          </p:cNvGraphicFramePr>
          <p:nvPr>
            <p:ph idx="1"/>
            <p:extLst>
              <p:ext uri="{D42A27DB-BD31-4B8C-83A1-F6EECF244321}">
                <p14:modId xmlns:p14="http://schemas.microsoft.com/office/powerpoint/2010/main" val="1562087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0EA5BD51-5BE2-4D88-0A81-C54C1FDA89D5}"/>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02C71BEB-1069-1452-E120-65C8D30856D9}"/>
              </a:ext>
            </a:extLst>
          </p:cNvPr>
          <p:cNvSpPr>
            <a:spLocks noGrp="1"/>
          </p:cNvSpPr>
          <p:nvPr>
            <p:ph type="sldNum" sz="quarter" idx="12"/>
          </p:nvPr>
        </p:nvSpPr>
        <p:spPr/>
        <p:txBody>
          <a:bodyPr/>
          <a:lstStyle/>
          <a:p>
            <a:fld id="{7B9F1D57-3A7C-4A8D-B507-8F47418E382B}" type="slidenum">
              <a:rPr lang="fr-FR" smtClean="0"/>
              <a:t>46</a:t>
            </a:fld>
            <a:endParaRPr lang="fr-FR"/>
          </a:p>
        </p:txBody>
      </p:sp>
      <p:graphicFrame>
        <p:nvGraphicFramePr>
          <p:cNvPr id="7" name="Diagramme 6">
            <a:extLst>
              <a:ext uri="{FF2B5EF4-FFF2-40B4-BE49-F238E27FC236}">
                <a16:creationId xmlns:a16="http://schemas.microsoft.com/office/drawing/2014/main" id="{83AA4D7D-95D3-5D10-A32F-9779E30F4DB7}"/>
              </a:ext>
            </a:extLst>
          </p:cNvPr>
          <p:cNvGraphicFramePr/>
          <p:nvPr>
            <p:extLst>
              <p:ext uri="{D42A27DB-BD31-4B8C-83A1-F6EECF244321}">
                <p14:modId xmlns:p14="http://schemas.microsoft.com/office/powerpoint/2010/main" val="2704049323"/>
              </p:ext>
            </p:extLst>
          </p:nvPr>
        </p:nvGraphicFramePr>
        <p:xfrm>
          <a:off x="2630516" y="-33605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ZoneTexte 7">
            <a:extLst>
              <a:ext uri="{FF2B5EF4-FFF2-40B4-BE49-F238E27FC236}">
                <a16:creationId xmlns:a16="http://schemas.microsoft.com/office/drawing/2014/main" id="{1DAFAB7D-6F15-514B-A3BA-3BBC154E5CA4}"/>
              </a:ext>
            </a:extLst>
          </p:cNvPr>
          <p:cNvSpPr txBox="1"/>
          <p:nvPr/>
        </p:nvSpPr>
        <p:spPr>
          <a:xfrm>
            <a:off x="5889785" y="4060130"/>
            <a:ext cx="6661047" cy="1569660"/>
          </a:xfrm>
          <a:prstGeom prst="rect">
            <a:avLst/>
          </a:prstGeom>
          <a:noFill/>
        </p:spPr>
        <p:txBody>
          <a:bodyPr wrap="square" rtlCol="0">
            <a:spAutoFit/>
          </a:bodyPr>
          <a:lstStyle/>
          <a:p>
            <a:r>
              <a:rPr lang="fr-FR" sz="3200" b="1" dirty="0"/>
              <a:t>Ou REPRISE EN MAIN</a:t>
            </a:r>
            <a:endParaRPr lang="fr-FR" sz="3200" dirty="0"/>
          </a:p>
          <a:p>
            <a:r>
              <a:rPr lang="fr-FR" sz="3200" dirty="0"/>
              <a:t>Gouvernance publique, Performance industrielle, innovation… </a:t>
            </a:r>
          </a:p>
        </p:txBody>
      </p:sp>
    </p:spTree>
    <p:extLst>
      <p:ext uri="{BB962C8B-B14F-4D97-AF65-F5344CB8AC3E}">
        <p14:creationId xmlns:p14="http://schemas.microsoft.com/office/powerpoint/2010/main" val="334939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C0FAB-1482-8EB8-6BB1-3B9D32E19238}"/>
              </a:ext>
            </a:extLst>
          </p:cNvPr>
          <p:cNvSpPr>
            <a:spLocks noGrp="1"/>
          </p:cNvSpPr>
          <p:nvPr>
            <p:ph type="title"/>
          </p:nvPr>
        </p:nvSpPr>
        <p:spPr/>
        <p:txBody>
          <a:bodyPr/>
          <a:lstStyle/>
          <a:p>
            <a:r>
              <a:rPr lang="fr-FR" b="1" dirty="0"/>
              <a:t>Pistes prioritaires d’action</a:t>
            </a:r>
          </a:p>
        </p:txBody>
      </p:sp>
      <p:graphicFrame>
        <p:nvGraphicFramePr>
          <p:cNvPr id="6" name="Espace réservé du contenu 5">
            <a:extLst>
              <a:ext uri="{FF2B5EF4-FFF2-40B4-BE49-F238E27FC236}">
                <a16:creationId xmlns:a16="http://schemas.microsoft.com/office/drawing/2014/main" id="{30557252-17A3-8DEC-683C-884BB16D1D78}"/>
              </a:ext>
            </a:extLst>
          </p:cNvPr>
          <p:cNvGraphicFramePr>
            <a:graphicFrameLocks noGrp="1"/>
          </p:cNvGraphicFramePr>
          <p:nvPr>
            <p:ph idx="1"/>
            <p:extLst>
              <p:ext uri="{D42A27DB-BD31-4B8C-83A1-F6EECF244321}">
                <p14:modId xmlns:p14="http://schemas.microsoft.com/office/powerpoint/2010/main" val="32510557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6B51ECD3-2F9D-0A4A-A08A-795925C11EC1}"/>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C1928717-FE34-6688-0933-0A50236BBC6E}"/>
              </a:ext>
            </a:extLst>
          </p:cNvPr>
          <p:cNvSpPr>
            <a:spLocks noGrp="1"/>
          </p:cNvSpPr>
          <p:nvPr>
            <p:ph type="sldNum" sz="quarter" idx="12"/>
          </p:nvPr>
        </p:nvSpPr>
        <p:spPr/>
        <p:txBody>
          <a:bodyPr/>
          <a:lstStyle/>
          <a:p>
            <a:fld id="{7B9F1D57-3A7C-4A8D-B507-8F47418E382B}" type="slidenum">
              <a:rPr lang="fr-FR" smtClean="0"/>
              <a:t>47</a:t>
            </a:fld>
            <a:endParaRPr lang="fr-FR"/>
          </a:p>
        </p:txBody>
      </p:sp>
    </p:spTree>
    <p:extLst>
      <p:ext uri="{BB962C8B-B14F-4D97-AF65-F5344CB8AC3E}">
        <p14:creationId xmlns:p14="http://schemas.microsoft.com/office/powerpoint/2010/main" val="3479317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C56D9-A533-14B6-6197-67B5B558FF0E}"/>
              </a:ext>
            </a:extLst>
          </p:cNvPr>
          <p:cNvSpPr>
            <a:spLocks noGrp="1"/>
          </p:cNvSpPr>
          <p:nvPr>
            <p:ph type="title"/>
          </p:nvPr>
        </p:nvSpPr>
        <p:spPr/>
        <p:txBody>
          <a:bodyPr/>
          <a:lstStyle/>
          <a:p>
            <a:r>
              <a:rPr lang="fr-FR" dirty="0"/>
              <a:t>Pour retrouver les données sources</a:t>
            </a:r>
          </a:p>
        </p:txBody>
      </p:sp>
      <p:sp>
        <p:nvSpPr>
          <p:cNvPr id="3" name="Espace réservé du contenu 2">
            <a:extLst>
              <a:ext uri="{FF2B5EF4-FFF2-40B4-BE49-F238E27FC236}">
                <a16:creationId xmlns:a16="http://schemas.microsoft.com/office/drawing/2014/main" id="{41592112-7841-5B79-F20F-19629B38F95F}"/>
              </a:ext>
            </a:extLst>
          </p:cNvPr>
          <p:cNvSpPr>
            <a:spLocks noGrp="1"/>
          </p:cNvSpPr>
          <p:nvPr>
            <p:ph idx="1"/>
          </p:nvPr>
        </p:nvSpPr>
        <p:spPr/>
        <p:txBody>
          <a:bodyPr>
            <a:normAutofit lnSpcReduction="10000"/>
          </a:bodyPr>
          <a:lstStyle/>
          <a:p>
            <a:pPr algn="just">
              <a:lnSpc>
                <a:spcPct val="107000"/>
              </a:lnSpc>
              <a:spcAft>
                <a:spcPts val="800"/>
              </a:spcAft>
            </a:pP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Pour retrouver les données clés de référence actualisées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https://sevedatome.fr/</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i="1" dirty="0">
                <a:latin typeface="Times New Roman" panose="02020603050405020304" pitchFamily="18" charset="0"/>
                <a:ea typeface="Calibri" panose="020F0502020204030204" pitchFamily="34" charset="0"/>
                <a:cs typeface="Times New Roman" panose="02020603050405020304" pitchFamily="18" charset="0"/>
              </a:rPr>
              <a:t>E</a:t>
            </a:r>
            <a:r>
              <a:rPr lang="fr-FR" sz="3600" i="1" dirty="0">
                <a:effectLst/>
                <a:latin typeface="Times New Roman" panose="02020603050405020304" pitchFamily="18" charset="0"/>
                <a:ea typeface="Calibri" panose="020F0502020204030204" pitchFamily="34" charset="0"/>
                <a:cs typeface="Times New Roman" panose="02020603050405020304" pitchFamily="18" charset="0"/>
              </a:rPr>
              <a:t>t commentaires sur l’actualité dans mon journal </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3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https://malicorne.over-blog.com/tag/energie/</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id="{A62A8F04-898E-1FE4-8CA0-733EB861FEF3}"/>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9B259FFF-352A-D912-BEBC-DB0665A2F26C}"/>
              </a:ext>
            </a:extLst>
          </p:cNvPr>
          <p:cNvSpPr>
            <a:spLocks noGrp="1"/>
          </p:cNvSpPr>
          <p:nvPr>
            <p:ph type="sldNum" sz="quarter" idx="12"/>
          </p:nvPr>
        </p:nvSpPr>
        <p:spPr/>
        <p:txBody>
          <a:bodyPr/>
          <a:lstStyle/>
          <a:p>
            <a:fld id="{7B9F1D57-3A7C-4A8D-B507-8F47418E382B}" type="slidenum">
              <a:rPr lang="fr-FR" smtClean="0"/>
              <a:t>48</a:t>
            </a:fld>
            <a:endParaRPr lang="fr-FR"/>
          </a:p>
        </p:txBody>
      </p:sp>
      <p:pic>
        <p:nvPicPr>
          <p:cNvPr id="7" name="Image 6">
            <a:extLst>
              <a:ext uri="{FF2B5EF4-FFF2-40B4-BE49-F238E27FC236}">
                <a16:creationId xmlns:a16="http://schemas.microsoft.com/office/drawing/2014/main" id="{BB62B8B3-F4DF-897F-7073-19BE2E303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662" y="2472896"/>
            <a:ext cx="2127938" cy="2127938"/>
          </a:xfrm>
          <a:prstGeom prst="rect">
            <a:avLst/>
          </a:prstGeom>
        </p:spPr>
      </p:pic>
    </p:spTree>
    <p:extLst>
      <p:ext uri="{BB962C8B-B14F-4D97-AF65-F5344CB8AC3E}">
        <p14:creationId xmlns:p14="http://schemas.microsoft.com/office/powerpoint/2010/main" val="2203541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335DF-748C-5EF2-93AC-32174FD9B19C}"/>
              </a:ext>
            </a:extLst>
          </p:cNvPr>
          <p:cNvSpPr>
            <a:spLocks noGrp="1"/>
          </p:cNvSpPr>
          <p:nvPr>
            <p:ph type="title"/>
          </p:nvPr>
        </p:nvSpPr>
        <p:spPr/>
        <p:txBody>
          <a:bodyPr/>
          <a:lstStyle/>
          <a:p>
            <a:r>
              <a:rPr lang="fr-FR" dirty="0"/>
              <a:t>Prix négatifs de l’électricité</a:t>
            </a:r>
          </a:p>
        </p:txBody>
      </p:sp>
      <p:sp>
        <p:nvSpPr>
          <p:cNvPr id="3" name="Espace réservé du contenu 2">
            <a:extLst>
              <a:ext uri="{FF2B5EF4-FFF2-40B4-BE49-F238E27FC236}">
                <a16:creationId xmlns:a16="http://schemas.microsoft.com/office/drawing/2014/main" id="{700DFB8C-39D3-5CBD-8710-CFA877DF813B}"/>
              </a:ext>
            </a:extLst>
          </p:cNvPr>
          <p:cNvSpPr>
            <a:spLocks noGrp="1"/>
          </p:cNvSpPr>
          <p:nvPr>
            <p:ph idx="1"/>
          </p:nvPr>
        </p:nvSpPr>
        <p:spPr/>
        <p:txBody>
          <a:bodyPr/>
          <a:lstStyle/>
          <a:p>
            <a:r>
              <a:rPr lang="fr-FR" dirty="0"/>
              <a:t>Un double gaspillage, incitation à consommer et investissements non adaptés aux besoins - </a:t>
            </a:r>
            <a:r>
              <a:rPr lang="fr-FR" dirty="0">
                <a:highlight>
                  <a:srgbClr val="FFFF00"/>
                </a:highlight>
              </a:rPr>
              <a:t>augmentation du risque  de </a:t>
            </a:r>
            <a:r>
              <a:rPr lang="fr-FR" i="1" dirty="0">
                <a:highlight>
                  <a:srgbClr val="FFFF00"/>
                </a:highlight>
              </a:rPr>
              <a:t>Black-out</a:t>
            </a:r>
            <a:r>
              <a:rPr lang="fr-FR" dirty="0">
                <a:highlight>
                  <a:srgbClr val="FFFF00"/>
                </a:highlight>
              </a:rPr>
              <a:t>? </a:t>
            </a:r>
          </a:p>
          <a:p>
            <a:endParaRPr lang="fr-FR" dirty="0"/>
          </a:p>
        </p:txBody>
      </p:sp>
      <p:sp>
        <p:nvSpPr>
          <p:cNvPr id="4" name="Espace réservé du pied de page 3">
            <a:extLst>
              <a:ext uri="{FF2B5EF4-FFF2-40B4-BE49-F238E27FC236}">
                <a16:creationId xmlns:a16="http://schemas.microsoft.com/office/drawing/2014/main" id="{38ED7878-C7DA-6043-BF3C-C41AD32299F9}"/>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37EF6833-3EAE-5CDA-887D-246BB36F62D6}"/>
              </a:ext>
            </a:extLst>
          </p:cNvPr>
          <p:cNvSpPr>
            <a:spLocks noGrp="1"/>
          </p:cNvSpPr>
          <p:nvPr>
            <p:ph type="sldNum" sz="quarter" idx="12"/>
          </p:nvPr>
        </p:nvSpPr>
        <p:spPr/>
        <p:txBody>
          <a:bodyPr/>
          <a:lstStyle/>
          <a:p>
            <a:fld id="{7B9F1D57-3A7C-4A8D-B507-8F47418E382B}" type="slidenum">
              <a:rPr lang="fr-FR" smtClean="0"/>
              <a:t>49</a:t>
            </a:fld>
            <a:endParaRPr lang="fr-FR"/>
          </a:p>
        </p:txBody>
      </p:sp>
      <p:pic>
        <p:nvPicPr>
          <p:cNvPr id="7" name="Image 6">
            <a:extLst>
              <a:ext uri="{FF2B5EF4-FFF2-40B4-BE49-F238E27FC236}">
                <a16:creationId xmlns:a16="http://schemas.microsoft.com/office/drawing/2014/main" id="{55BAA621-7072-0C00-13B1-42B940A28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233" y="2628537"/>
            <a:ext cx="8618967" cy="4389500"/>
          </a:xfrm>
          <a:prstGeom prst="rect">
            <a:avLst/>
          </a:prstGeom>
        </p:spPr>
      </p:pic>
    </p:spTree>
    <p:extLst>
      <p:ext uri="{BB962C8B-B14F-4D97-AF65-F5344CB8AC3E}">
        <p14:creationId xmlns:p14="http://schemas.microsoft.com/office/powerpoint/2010/main" val="365990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C7DBA-61AC-E97B-21AB-5B7FB9EF3606}"/>
              </a:ext>
            </a:extLst>
          </p:cNvPr>
          <p:cNvSpPr>
            <a:spLocks noGrp="1"/>
          </p:cNvSpPr>
          <p:nvPr>
            <p:ph type="title"/>
          </p:nvPr>
        </p:nvSpPr>
        <p:spPr/>
        <p:txBody>
          <a:bodyPr/>
          <a:lstStyle/>
          <a:p>
            <a:r>
              <a:rPr lang="fr-FR" b="1" dirty="0"/>
              <a:t>Demande électricité décarbonée France 2035</a:t>
            </a:r>
          </a:p>
        </p:txBody>
      </p:sp>
      <p:sp>
        <p:nvSpPr>
          <p:cNvPr id="3" name="Espace réservé du contenu 2">
            <a:extLst>
              <a:ext uri="{FF2B5EF4-FFF2-40B4-BE49-F238E27FC236}">
                <a16:creationId xmlns:a16="http://schemas.microsoft.com/office/drawing/2014/main" id="{0AD23570-2C40-87F5-1553-38AB9F56B476}"/>
              </a:ext>
            </a:extLst>
          </p:cNvPr>
          <p:cNvSpPr>
            <a:spLocks noGrp="1"/>
          </p:cNvSpPr>
          <p:nvPr>
            <p:ph idx="1"/>
          </p:nvPr>
        </p:nvSpPr>
        <p:spPr/>
        <p:txBody>
          <a:bodyPr>
            <a:normAutofit fontScale="92500"/>
          </a:bodyPr>
          <a:lstStyle/>
          <a:p>
            <a:r>
              <a:rPr lang="fr-FR" dirty="0"/>
              <a:t>Développement des </a:t>
            </a:r>
            <a:r>
              <a:rPr lang="fr-FR" b="1" dirty="0"/>
              <a:t>Pompes à Chaleur</a:t>
            </a:r>
            <a:r>
              <a:rPr lang="fr-FR" dirty="0"/>
              <a:t>, </a:t>
            </a:r>
            <a:r>
              <a:rPr lang="fr-FR" dirty="0">
                <a:highlight>
                  <a:srgbClr val="FFFF00"/>
                </a:highlight>
              </a:rPr>
              <a:t>Besoin </a:t>
            </a:r>
            <a:r>
              <a:rPr lang="fr-FR" b="1" dirty="0">
                <a:highlight>
                  <a:srgbClr val="FFFF00"/>
                </a:highlight>
              </a:rPr>
              <a:t>Pointe + 5 GW</a:t>
            </a:r>
          </a:p>
          <a:p>
            <a:pPr lvl="1"/>
            <a:r>
              <a:rPr lang="fr-FR" dirty="0"/>
              <a:t>Besoins en volume compensés par l’efficacité énergétique</a:t>
            </a:r>
          </a:p>
          <a:p>
            <a:endParaRPr lang="fr-FR" dirty="0"/>
          </a:p>
          <a:p>
            <a:r>
              <a:rPr lang="fr-FR" dirty="0"/>
              <a:t>18 millions de </a:t>
            </a:r>
            <a:r>
              <a:rPr lang="fr-FR" b="1" dirty="0"/>
              <a:t>véhicules électriques </a:t>
            </a:r>
            <a:r>
              <a:rPr lang="fr-FR" dirty="0"/>
              <a:t>= </a:t>
            </a:r>
            <a:r>
              <a:rPr lang="fr-FR" dirty="0">
                <a:highlight>
                  <a:srgbClr val="FFFF00"/>
                </a:highlight>
              </a:rPr>
              <a:t>+ </a:t>
            </a:r>
            <a:r>
              <a:rPr lang="fr-FR" b="1" dirty="0">
                <a:highlight>
                  <a:srgbClr val="FFFF00"/>
                </a:highlight>
              </a:rPr>
              <a:t>35 TWh en volume</a:t>
            </a:r>
          </a:p>
          <a:p>
            <a:endParaRPr lang="fr-FR" dirty="0"/>
          </a:p>
          <a:p>
            <a:r>
              <a:rPr lang="fr-FR" dirty="0"/>
              <a:t>Besoins d’électricité décarbonée pour la </a:t>
            </a:r>
            <a:r>
              <a:rPr lang="fr-FR" b="1" dirty="0"/>
              <a:t>production d’hydrogène </a:t>
            </a:r>
            <a:r>
              <a:rPr lang="fr-FR" dirty="0"/>
              <a:t>pour transports et industrie = </a:t>
            </a:r>
            <a:r>
              <a:rPr lang="fr-FR" dirty="0">
                <a:highlight>
                  <a:srgbClr val="FFFF00"/>
                </a:highlight>
              </a:rPr>
              <a:t>+ </a:t>
            </a:r>
            <a:r>
              <a:rPr lang="fr-FR" b="1" dirty="0">
                <a:highlight>
                  <a:srgbClr val="FFFF00"/>
                </a:highlight>
              </a:rPr>
              <a:t>65 TWH en volume</a:t>
            </a:r>
          </a:p>
          <a:p>
            <a:pPr lvl="1"/>
            <a:endParaRPr lang="fr-FR" dirty="0"/>
          </a:p>
          <a:p>
            <a:pPr marL="0" indent="0">
              <a:buNone/>
            </a:pPr>
            <a:r>
              <a:rPr lang="fr-FR" dirty="0"/>
              <a:t>Et besoins complémentaires pour </a:t>
            </a:r>
            <a:r>
              <a:rPr lang="fr-FR" b="1" dirty="0"/>
              <a:t>l’industrie et le numérique suivant l’attractivité de la  France sur le plan fiscal, sociétal, environnemental…</a:t>
            </a:r>
            <a:endParaRPr lang="fr-FR" dirty="0"/>
          </a:p>
        </p:txBody>
      </p:sp>
      <p:sp>
        <p:nvSpPr>
          <p:cNvPr id="4" name="Espace réservé du pied de page 3">
            <a:extLst>
              <a:ext uri="{FF2B5EF4-FFF2-40B4-BE49-F238E27FC236}">
                <a16:creationId xmlns:a16="http://schemas.microsoft.com/office/drawing/2014/main" id="{8D55F919-9547-391D-67AB-CD2EF38546F3}"/>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15BF5725-0C58-BD9A-78D4-9DC87FB4B409}"/>
              </a:ext>
            </a:extLst>
          </p:cNvPr>
          <p:cNvSpPr>
            <a:spLocks noGrp="1"/>
          </p:cNvSpPr>
          <p:nvPr>
            <p:ph type="sldNum" sz="quarter" idx="12"/>
          </p:nvPr>
        </p:nvSpPr>
        <p:spPr/>
        <p:txBody>
          <a:bodyPr/>
          <a:lstStyle/>
          <a:p>
            <a:fld id="{7B9F1D57-3A7C-4A8D-B507-8F47418E382B}" type="slidenum">
              <a:rPr lang="fr-FR" smtClean="0"/>
              <a:t>5</a:t>
            </a:fld>
            <a:endParaRPr lang="fr-FR"/>
          </a:p>
        </p:txBody>
      </p:sp>
    </p:spTree>
    <p:extLst>
      <p:ext uri="{BB962C8B-B14F-4D97-AF65-F5344CB8AC3E}">
        <p14:creationId xmlns:p14="http://schemas.microsoft.com/office/powerpoint/2010/main" val="157495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E0F3D2-FA6D-ACA0-5A65-EA80DFA71090}"/>
              </a:ext>
            </a:extLst>
          </p:cNvPr>
          <p:cNvSpPr>
            <a:spLocks noGrp="1"/>
          </p:cNvSpPr>
          <p:nvPr>
            <p:ph type="title"/>
          </p:nvPr>
        </p:nvSpPr>
        <p:spPr/>
        <p:txBody>
          <a:bodyPr>
            <a:normAutofit/>
          </a:bodyPr>
          <a:lstStyle/>
          <a:p>
            <a:r>
              <a:rPr lang="fr-FR" dirty="0" err="1"/>
              <a:t>Intercomparaison</a:t>
            </a:r>
            <a:r>
              <a:rPr lang="fr-FR" dirty="0"/>
              <a:t> prix en Europe 2021 – 2024</a:t>
            </a:r>
            <a:br>
              <a:rPr lang="fr-FR" dirty="0"/>
            </a:br>
            <a:r>
              <a:rPr lang="fr-FR" sz="3600" dirty="0">
                <a:highlight>
                  <a:srgbClr val="FFFF00"/>
                </a:highlight>
              </a:rPr>
              <a:t>La France continue à perdre son avantage concurrentiel</a:t>
            </a:r>
          </a:p>
        </p:txBody>
      </p:sp>
      <p:sp>
        <p:nvSpPr>
          <p:cNvPr id="3" name="Espace réservé du pied de page 2">
            <a:extLst>
              <a:ext uri="{FF2B5EF4-FFF2-40B4-BE49-F238E27FC236}">
                <a16:creationId xmlns:a16="http://schemas.microsoft.com/office/drawing/2014/main" id="{37FF2B92-65BC-FB9B-F7A4-A2318BE7CCAC}"/>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4" name="Espace réservé du numéro de diapositive 3">
            <a:extLst>
              <a:ext uri="{FF2B5EF4-FFF2-40B4-BE49-F238E27FC236}">
                <a16:creationId xmlns:a16="http://schemas.microsoft.com/office/drawing/2014/main" id="{8854D6CA-E903-0D3D-44ED-CF760FC7F893}"/>
              </a:ext>
            </a:extLst>
          </p:cNvPr>
          <p:cNvSpPr>
            <a:spLocks noGrp="1"/>
          </p:cNvSpPr>
          <p:nvPr>
            <p:ph type="sldNum" sz="quarter" idx="12"/>
          </p:nvPr>
        </p:nvSpPr>
        <p:spPr/>
        <p:txBody>
          <a:bodyPr/>
          <a:lstStyle/>
          <a:p>
            <a:fld id="{7B9F1D57-3A7C-4A8D-B507-8F47418E382B}" type="slidenum">
              <a:rPr lang="fr-FR" smtClean="0"/>
              <a:t>50</a:t>
            </a:fld>
            <a:endParaRPr lang="fr-FR"/>
          </a:p>
        </p:txBody>
      </p:sp>
      <p:pic>
        <p:nvPicPr>
          <p:cNvPr id="6" name="Image 5">
            <a:extLst>
              <a:ext uri="{FF2B5EF4-FFF2-40B4-BE49-F238E27FC236}">
                <a16:creationId xmlns:a16="http://schemas.microsoft.com/office/drawing/2014/main" id="{C7ACD0CD-63FA-9F49-586A-F2C93F1D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747" y="1540093"/>
            <a:ext cx="8672312" cy="4816257"/>
          </a:xfrm>
          <a:prstGeom prst="rect">
            <a:avLst/>
          </a:prstGeom>
        </p:spPr>
      </p:pic>
    </p:spTree>
    <p:extLst>
      <p:ext uri="{BB962C8B-B14F-4D97-AF65-F5344CB8AC3E}">
        <p14:creationId xmlns:p14="http://schemas.microsoft.com/office/powerpoint/2010/main" val="349180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2AEDD5-BFDD-265A-7DF3-F1D79D7437C3}"/>
              </a:ext>
            </a:extLst>
          </p:cNvPr>
          <p:cNvSpPr>
            <a:spLocks noGrp="1"/>
          </p:cNvSpPr>
          <p:nvPr>
            <p:ph type="title"/>
          </p:nvPr>
        </p:nvSpPr>
        <p:spPr>
          <a:xfrm>
            <a:off x="831850" y="510541"/>
            <a:ext cx="10515600" cy="2476500"/>
          </a:xfrm>
        </p:spPr>
        <p:txBody>
          <a:bodyPr/>
          <a:lstStyle/>
          <a:p>
            <a:r>
              <a:rPr lang="fr-FR" dirty="0"/>
              <a:t>              Et en Europe? </a:t>
            </a:r>
          </a:p>
        </p:txBody>
      </p:sp>
      <p:sp>
        <p:nvSpPr>
          <p:cNvPr id="3" name="Espace réservé du texte 2">
            <a:extLst>
              <a:ext uri="{FF2B5EF4-FFF2-40B4-BE49-F238E27FC236}">
                <a16:creationId xmlns:a16="http://schemas.microsoft.com/office/drawing/2014/main" id="{6B06E057-84C8-AEAA-09A3-471C9F289180}"/>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1AEC5895-51CB-F448-B95F-4F97BA9372C4}"/>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72371626-ECE3-F922-94F2-2AA1C69CDCB8}"/>
              </a:ext>
            </a:extLst>
          </p:cNvPr>
          <p:cNvSpPr>
            <a:spLocks noGrp="1"/>
          </p:cNvSpPr>
          <p:nvPr>
            <p:ph type="sldNum" sz="quarter" idx="12"/>
          </p:nvPr>
        </p:nvSpPr>
        <p:spPr/>
        <p:txBody>
          <a:bodyPr/>
          <a:lstStyle/>
          <a:p>
            <a:fld id="{7B9F1D57-3A7C-4A8D-B507-8F47418E382B}" type="slidenum">
              <a:rPr lang="fr-FR" smtClean="0"/>
              <a:t>6</a:t>
            </a:fld>
            <a:endParaRPr lang="fr-FR"/>
          </a:p>
        </p:txBody>
      </p:sp>
    </p:spTree>
    <p:extLst>
      <p:ext uri="{BB962C8B-B14F-4D97-AF65-F5344CB8AC3E}">
        <p14:creationId xmlns:p14="http://schemas.microsoft.com/office/powerpoint/2010/main" val="186043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C49F03-7116-327F-6E87-C94014B66D2C}"/>
              </a:ext>
            </a:extLst>
          </p:cNvPr>
          <p:cNvSpPr>
            <a:spLocks noGrp="1"/>
          </p:cNvSpPr>
          <p:nvPr>
            <p:ph type="title"/>
          </p:nvPr>
        </p:nvSpPr>
        <p:spPr/>
        <p:txBody>
          <a:bodyPr/>
          <a:lstStyle/>
          <a:p>
            <a:r>
              <a:rPr lang="fr-FR" dirty="0"/>
              <a:t>Décroissance en Europe, comme en France</a:t>
            </a:r>
          </a:p>
        </p:txBody>
      </p:sp>
      <p:pic>
        <p:nvPicPr>
          <p:cNvPr id="7" name="Espace réservé du contenu 6">
            <a:extLst>
              <a:ext uri="{FF2B5EF4-FFF2-40B4-BE49-F238E27FC236}">
                <a16:creationId xmlns:a16="http://schemas.microsoft.com/office/drawing/2014/main" id="{651918C3-70A4-FE39-1B5E-23F34F8EC9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2705" y="1589903"/>
            <a:ext cx="8490287" cy="4587060"/>
          </a:xfrm>
        </p:spPr>
      </p:pic>
      <p:sp>
        <p:nvSpPr>
          <p:cNvPr id="4" name="Espace réservé du pied de page 3">
            <a:extLst>
              <a:ext uri="{FF2B5EF4-FFF2-40B4-BE49-F238E27FC236}">
                <a16:creationId xmlns:a16="http://schemas.microsoft.com/office/drawing/2014/main" id="{DCE1AB73-4439-6286-53CD-1D696DFD7ACB}"/>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BF39FD11-75FB-D763-8BDE-A1623EFE5BAF}"/>
              </a:ext>
            </a:extLst>
          </p:cNvPr>
          <p:cNvSpPr>
            <a:spLocks noGrp="1"/>
          </p:cNvSpPr>
          <p:nvPr>
            <p:ph type="sldNum" sz="quarter" idx="12"/>
          </p:nvPr>
        </p:nvSpPr>
        <p:spPr/>
        <p:txBody>
          <a:bodyPr/>
          <a:lstStyle/>
          <a:p>
            <a:fld id="{7B9F1D57-3A7C-4A8D-B507-8F47418E382B}" type="slidenum">
              <a:rPr lang="fr-FR" smtClean="0"/>
              <a:t>7</a:t>
            </a:fld>
            <a:endParaRPr lang="fr-FR"/>
          </a:p>
        </p:txBody>
      </p:sp>
    </p:spTree>
    <p:extLst>
      <p:ext uri="{BB962C8B-B14F-4D97-AF65-F5344CB8AC3E}">
        <p14:creationId xmlns:p14="http://schemas.microsoft.com/office/powerpoint/2010/main" val="1355444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80F4-D8CD-6FCA-8EEC-02C9D80C96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9E5A6AC-AAA3-03DC-F20D-ABCFE771933B}"/>
              </a:ext>
            </a:extLst>
          </p:cNvPr>
          <p:cNvSpPr>
            <a:spLocks noGrp="1"/>
          </p:cNvSpPr>
          <p:nvPr>
            <p:ph type="title"/>
          </p:nvPr>
        </p:nvSpPr>
        <p:spPr>
          <a:xfrm>
            <a:off x="831850" y="510541"/>
            <a:ext cx="10515600" cy="2476500"/>
          </a:xfrm>
        </p:spPr>
        <p:txBody>
          <a:bodyPr/>
          <a:lstStyle/>
          <a:p>
            <a:r>
              <a:rPr lang="fr-FR" dirty="0"/>
              <a:t>         et dans le monde? </a:t>
            </a:r>
          </a:p>
        </p:txBody>
      </p:sp>
      <p:sp>
        <p:nvSpPr>
          <p:cNvPr id="3" name="Espace réservé du texte 2">
            <a:extLst>
              <a:ext uri="{FF2B5EF4-FFF2-40B4-BE49-F238E27FC236}">
                <a16:creationId xmlns:a16="http://schemas.microsoft.com/office/drawing/2014/main" id="{631BBD03-86BC-D531-8240-5D9E9BE8606C}"/>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5E2B26E7-9A55-0339-1469-F29C41A68A60}"/>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197AB5EB-227F-AC3B-0416-A1F47CF231AE}"/>
              </a:ext>
            </a:extLst>
          </p:cNvPr>
          <p:cNvSpPr>
            <a:spLocks noGrp="1"/>
          </p:cNvSpPr>
          <p:nvPr>
            <p:ph type="sldNum" sz="quarter" idx="12"/>
          </p:nvPr>
        </p:nvSpPr>
        <p:spPr/>
        <p:txBody>
          <a:bodyPr/>
          <a:lstStyle/>
          <a:p>
            <a:fld id="{7B9F1D57-3A7C-4A8D-B507-8F47418E382B}" type="slidenum">
              <a:rPr lang="fr-FR" smtClean="0"/>
              <a:t>8</a:t>
            </a:fld>
            <a:endParaRPr lang="fr-FR"/>
          </a:p>
        </p:txBody>
      </p:sp>
    </p:spTree>
    <p:extLst>
      <p:ext uri="{BB962C8B-B14F-4D97-AF65-F5344CB8AC3E}">
        <p14:creationId xmlns:p14="http://schemas.microsoft.com/office/powerpoint/2010/main" val="234765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E14BF-855C-30E1-F973-A89A9FB4C9E5}"/>
              </a:ext>
            </a:extLst>
          </p:cNvPr>
          <p:cNvSpPr>
            <a:spLocks noGrp="1"/>
          </p:cNvSpPr>
          <p:nvPr>
            <p:ph type="title"/>
          </p:nvPr>
        </p:nvSpPr>
        <p:spPr>
          <a:xfrm>
            <a:off x="846589" y="365125"/>
            <a:ext cx="10515600" cy="1325563"/>
          </a:xfrm>
        </p:spPr>
        <p:txBody>
          <a:bodyPr/>
          <a:lstStyle/>
          <a:p>
            <a:r>
              <a:rPr lang="fr-FR" b="1" dirty="0"/>
              <a:t>Une conjoncture Particulière en 2022 - 2023 ?</a:t>
            </a:r>
          </a:p>
        </p:txBody>
      </p:sp>
      <p:sp>
        <p:nvSpPr>
          <p:cNvPr id="3" name="Espace réservé du contenu 2">
            <a:extLst>
              <a:ext uri="{FF2B5EF4-FFF2-40B4-BE49-F238E27FC236}">
                <a16:creationId xmlns:a16="http://schemas.microsoft.com/office/drawing/2014/main" id="{8DE53BB6-3E21-4F06-72B7-B94F877F9735}"/>
              </a:ext>
            </a:extLst>
          </p:cNvPr>
          <p:cNvSpPr>
            <a:spLocks noGrp="1"/>
          </p:cNvSpPr>
          <p:nvPr>
            <p:ph idx="1"/>
          </p:nvPr>
        </p:nvSpPr>
        <p:spPr>
          <a:xfrm>
            <a:off x="846589" y="1496111"/>
            <a:ext cx="10515600" cy="4351338"/>
          </a:xfrm>
        </p:spPr>
        <p:txBody>
          <a:bodyPr>
            <a:normAutofit fontScale="70000" lnSpcReduction="20000"/>
          </a:bodyPr>
          <a:lstStyle/>
          <a:p>
            <a:r>
              <a:rPr lang="fr-FR" b="1" dirty="0">
                <a:highlight>
                  <a:srgbClr val="FFFF00"/>
                </a:highlight>
              </a:rPr>
              <a:t>Union Européenne, baisse de – 3,1 % en 2022 et  - 3,2% en 2023</a:t>
            </a:r>
          </a:p>
          <a:p>
            <a:pPr lvl="1"/>
            <a:r>
              <a:rPr lang="fr-FR" dirty="0"/>
              <a:t>Dont en 2022 – 6% dans le secteur industriel (chimie – papier - métallurgie…)</a:t>
            </a:r>
          </a:p>
          <a:p>
            <a:pPr lvl="1"/>
            <a:r>
              <a:rPr lang="fr-FR" dirty="0"/>
              <a:t>Dont en 2022  -4,8 % Pour l’Allemagne</a:t>
            </a:r>
          </a:p>
          <a:p>
            <a:pPr lvl="1"/>
            <a:endParaRPr lang="fr-FR" dirty="0"/>
          </a:p>
          <a:p>
            <a:r>
              <a:rPr lang="fr-FR" dirty="0"/>
              <a:t>Afrique +1,5 % en 2022, + 2 % en 2023 </a:t>
            </a:r>
          </a:p>
          <a:p>
            <a:r>
              <a:rPr lang="fr-FR" dirty="0"/>
              <a:t>Russie, +1,5% en 2022 et +1%? en 2023</a:t>
            </a:r>
          </a:p>
          <a:p>
            <a:r>
              <a:rPr lang="fr-FR" b="1" dirty="0">
                <a:highlight>
                  <a:srgbClr val="FFFF00"/>
                </a:highlight>
              </a:rPr>
              <a:t>US et Chine, + 2,6 % en 2022  mais + 1,6 % US en 2023 et + 6,4 % Chine en 2023 </a:t>
            </a:r>
          </a:p>
          <a:p>
            <a:endParaRPr lang="fr-FR" dirty="0"/>
          </a:p>
          <a:p>
            <a:r>
              <a:rPr lang="fr-FR" dirty="0"/>
              <a:t>En 2023, la demande de la Chine ( 8 615 TWh), plus de deux fois celle des US (4208 TWh), trois fois celle de l’UE (2568 TWh), huit fois celle de la Russie (1020 TWh), et onze fois celle de l’Afrique dans son ensemble (780 TWh)</a:t>
            </a:r>
          </a:p>
          <a:p>
            <a:endParaRPr lang="fr-FR" dirty="0"/>
          </a:p>
          <a:p>
            <a:r>
              <a:rPr lang="fr-FR" dirty="0">
                <a:highlight>
                  <a:srgbClr val="FFFF00"/>
                </a:highlight>
              </a:rPr>
              <a:t>La </a:t>
            </a:r>
            <a:r>
              <a:rPr lang="fr-FR" b="1" dirty="0">
                <a:highlight>
                  <a:srgbClr val="FFFF00"/>
                </a:highlight>
              </a:rPr>
              <a:t>demande mondiale d’électricité en 2023 </a:t>
            </a:r>
            <a:r>
              <a:rPr lang="fr-FR" dirty="0"/>
              <a:t>s’est élevée à 27 682 </a:t>
            </a:r>
            <a:r>
              <a:rPr lang="fr-FR" dirty="0" err="1"/>
              <a:t>Twh</a:t>
            </a:r>
            <a:r>
              <a:rPr lang="fr-FR" b="1" dirty="0"/>
              <a:t>, </a:t>
            </a:r>
            <a:r>
              <a:rPr lang="fr-FR" b="1" dirty="0">
                <a:highlight>
                  <a:srgbClr val="FFFF00"/>
                </a:highlight>
              </a:rPr>
              <a:t>en progression de 2,2 % </a:t>
            </a:r>
            <a:r>
              <a:rPr lang="fr-FR" dirty="0">
                <a:highlight>
                  <a:srgbClr val="FFFF00"/>
                </a:highlight>
              </a:rPr>
              <a:t>par rapport à 2022, elle-même en progression de 2,4 % par rapport à 2021</a:t>
            </a:r>
          </a:p>
        </p:txBody>
      </p:sp>
      <p:sp>
        <p:nvSpPr>
          <p:cNvPr id="4" name="Espace réservé du pied de page 3">
            <a:extLst>
              <a:ext uri="{FF2B5EF4-FFF2-40B4-BE49-F238E27FC236}">
                <a16:creationId xmlns:a16="http://schemas.microsoft.com/office/drawing/2014/main" id="{CD6316DD-38ED-C44E-B538-BCF20621C2E3}"/>
              </a:ext>
            </a:extLst>
          </p:cNvPr>
          <p:cNvSpPr>
            <a:spLocks noGrp="1"/>
          </p:cNvSpPr>
          <p:nvPr>
            <p:ph type="ftr" sz="quarter" idx="11"/>
          </p:nvPr>
        </p:nvSpPr>
        <p:spPr/>
        <p:txBody>
          <a:bodyPr/>
          <a:lstStyle/>
          <a:p>
            <a:r>
              <a:rPr lang="fr-FR"/>
              <a:t>Energie où allons-nous ? Quelques repères- Bernard Maillard Millau 7 mars 2024</a:t>
            </a:r>
            <a:endParaRPr lang="fr-FR" dirty="0"/>
          </a:p>
        </p:txBody>
      </p:sp>
      <p:sp>
        <p:nvSpPr>
          <p:cNvPr id="5" name="Espace réservé du numéro de diapositive 4">
            <a:extLst>
              <a:ext uri="{FF2B5EF4-FFF2-40B4-BE49-F238E27FC236}">
                <a16:creationId xmlns:a16="http://schemas.microsoft.com/office/drawing/2014/main" id="{DB83DE57-9048-1CC3-3B9C-4C84B3CDFEFF}"/>
              </a:ext>
            </a:extLst>
          </p:cNvPr>
          <p:cNvSpPr>
            <a:spLocks noGrp="1"/>
          </p:cNvSpPr>
          <p:nvPr>
            <p:ph type="sldNum" sz="quarter" idx="12"/>
          </p:nvPr>
        </p:nvSpPr>
        <p:spPr/>
        <p:txBody>
          <a:bodyPr/>
          <a:lstStyle/>
          <a:p>
            <a:fld id="{7B9F1D57-3A7C-4A8D-B507-8F47418E382B}" type="slidenum">
              <a:rPr lang="fr-FR" smtClean="0"/>
              <a:t>9</a:t>
            </a:fld>
            <a:endParaRPr lang="fr-FR"/>
          </a:p>
        </p:txBody>
      </p:sp>
    </p:spTree>
    <p:extLst>
      <p:ext uri="{BB962C8B-B14F-4D97-AF65-F5344CB8AC3E}">
        <p14:creationId xmlns:p14="http://schemas.microsoft.com/office/powerpoint/2010/main" val="34290039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42415</TotalTime>
  <Words>5122</Words>
  <Application>Microsoft Office PowerPoint</Application>
  <PresentationFormat>Grand écran</PresentationFormat>
  <Paragraphs>482</Paragraphs>
  <Slides>50</Slides>
  <Notes>15</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50</vt:i4>
      </vt:variant>
    </vt:vector>
  </HeadingPairs>
  <TitlesOfParts>
    <vt:vector size="58" baseType="lpstr">
      <vt:lpstr>Arial</vt:lpstr>
      <vt:lpstr>Calibri</vt:lpstr>
      <vt:lpstr>Calibri Light</vt:lpstr>
      <vt:lpstr>Times New Roman</vt:lpstr>
      <vt:lpstr>Thème Office</vt:lpstr>
      <vt:lpstr>2_Conception personnalisée</vt:lpstr>
      <vt:lpstr>1_Conception personnalisée</vt:lpstr>
      <vt:lpstr>Conception personnalisée</vt:lpstr>
      <vt:lpstr>Energie, où allons nous? Quelques repères… </vt:lpstr>
      <vt:lpstr>Électricité, des rubans et des pointes</vt:lpstr>
      <vt:lpstr>Présentation PowerPoint</vt:lpstr>
      <vt:lpstr>Décroissance passagère en France ?</vt:lpstr>
      <vt:lpstr>Demande électricité décarbonée France 2035</vt:lpstr>
      <vt:lpstr>              Et en Europe? </vt:lpstr>
      <vt:lpstr>Décroissance en Europe, comme en France</vt:lpstr>
      <vt:lpstr>         et dans le monde? </vt:lpstr>
      <vt:lpstr>Une conjoncture Particulière en 2022 - 2023 ?</vt:lpstr>
      <vt:lpstr>Basculement géopolitique du monde ½  La Chine dépasse désormais l’UE pour l’accès à l’électricité / habitant</vt:lpstr>
      <vt:lpstr>Basculement géopolitique du monde 2/2</vt:lpstr>
      <vt:lpstr>         Et pour répondre à cette demande temps réel en électricité? </vt:lpstr>
      <vt:lpstr>Présentation PowerPoint</vt:lpstr>
      <vt:lpstr>Comment équilibrer en temps réel Demande et Production  d’électricité? </vt:lpstr>
      <vt:lpstr>Présentation PowerPoint</vt:lpstr>
      <vt:lpstr>En France, quelle production? </vt:lpstr>
      <vt:lpstr>Présentation PowerPoint</vt:lpstr>
      <vt:lpstr>Présentation PowerPoint</vt:lpstr>
      <vt:lpstr>Renouvelable, où en sommes nous  ? </vt:lpstr>
      <vt:lpstr>Présentation PowerPoint</vt:lpstr>
      <vt:lpstr>Coût du nouveau renouvelable</vt:lpstr>
      <vt:lpstr>Hydraulique, atout important </vt:lpstr>
      <vt:lpstr>Présentation PowerPoint</vt:lpstr>
      <vt:lpstr>Gaz, cœur du pilotable ou seulement pointe? </vt:lpstr>
      <vt:lpstr>Nucléaire, pilotable et décarboné (6g de CO2par kWh)</vt:lpstr>
      <vt:lpstr>Présentation PowerPoint</vt:lpstr>
      <vt:lpstr>Nucléaire, pilotable et décarboné (6g de CO2par kWh)</vt:lpstr>
      <vt:lpstr>Présentation PowerPoint</vt:lpstr>
      <vt:lpstr>Enjeu de la sûreté nucléaire</vt:lpstr>
      <vt:lpstr>Et les enjeux de défense? </vt:lpstr>
      <vt:lpstr>Compétitivité du nucléaire </vt:lpstr>
      <vt:lpstr>Fort enjeu de la disponibilité nucléaire</vt:lpstr>
      <vt:lpstr>NOUVEAU NUCLEAIRE EN FRANCE</vt:lpstr>
      <vt:lpstr>Durée de construction nucléaire, enjeu pour le coût et donc pour le financement</vt:lpstr>
      <vt:lpstr>Et les petits réacteurs ? </vt:lpstr>
      <vt:lpstr>Et pour le consommateur final ???  Et pour le contribuable???</vt:lpstr>
      <vt:lpstr>Pour quelques MWh par an et par foyer domestique…</vt:lpstr>
      <vt:lpstr>FACTURE Electricité TTC EN TROIS VOLETS</vt:lpstr>
      <vt:lpstr>La facture du particulier en France a subi une augmentation de 52%  entre 2010 et 2021</vt:lpstr>
      <vt:lpstr>Facture totale électricité, énergie, acheminement et taxes + 52% TTC de 2010 à 2019 en France</vt:lpstr>
      <vt:lpstr>2022/2023, un marché en pleine spéculation</vt:lpstr>
      <vt:lpstr>Quel scénario demain pour le prix de l’électricité ???</vt:lpstr>
      <vt:lpstr>Présentation PowerPoint</vt:lpstr>
      <vt:lpstr>Nécessité de réorienter la régulation du marché de l’électricité en Europe sur le long terme</vt:lpstr>
      <vt:lpstr>Des facteurs clés complémentaires pour demain</vt:lpstr>
      <vt:lpstr>Quels scénarios demain? </vt:lpstr>
      <vt:lpstr>Pistes prioritaires d’action</vt:lpstr>
      <vt:lpstr>Pour retrouver les données sources</vt:lpstr>
      <vt:lpstr>Prix négatifs de l’électricité</vt:lpstr>
      <vt:lpstr>Intercomparaison prix en Europe 2021 – 2024 La France continue à perdre son avantage concurrentiel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énergétiques, électricité et nucléaire</dc:title>
  <dc:creator>Bernard MAILLARD</dc:creator>
  <cp:lastModifiedBy>Bernard MAILLARD</cp:lastModifiedBy>
  <cp:revision>261</cp:revision>
  <cp:lastPrinted>2022-10-20T05:31:16Z</cp:lastPrinted>
  <dcterms:created xsi:type="dcterms:W3CDTF">2022-10-02T10:31:21Z</dcterms:created>
  <dcterms:modified xsi:type="dcterms:W3CDTF">2024-03-07T16:18:54Z</dcterms:modified>
</cp:coreProperties>
</file>