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ink/ink14.xml" ContentType="application/inkml+xml"/>
  <Override PartName="/ppt/ink/ink15.xml" ContentType="application/inkml+xml"/>
  <Override PartName="/ppt/ink/ink16.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3"/>
  </p:notesMasterIdLst>
  <p:handoutMasterIdLst>
    <p:handoutMasterId r:id="rId54"/>
  </p:handoutMasterIdLst>
  <p:sldIdLst>
    <p:sldId id="256" r:id="rId3"/>
    <p:sldId id="257" r:id="rId4"/>
    <p:sldId id="292" r:id="rId5"/>
    <p:sldId id="291" r:id="rId6"/>
    <p:sldId id="293" r:id="rId7"/>
    <p:sldId id="281" r:id="rId8"/>
    <p:sldId id="259" r:id="rId9"/>
    <p:sldId id="275" r:id="rId10"/>
    <p:sldId id="299" r:id="rId11"/>
    <p:sldId id="296" r:id="rId12"/>
    <p:sldId id="272" r:id="rId13"/>
    <p:sldId id="276" r:id="rId14"/>
    <p:sldId id="261" r:id="rId15"/>
    <p:sldId id="258" r:id="rId16"/>
    <p:sldId id="264" r:id="rId17"/>
    <p:sldId id="297" r:id="rId18"/>
    <p:sldId id="288" r:id="rId19"/>
    <p:sldId id="294" r:id="rId20"/>
    <p:sldId id="301" r:id="rId21"/>
    <p:sldId id="303" r:id="rId22"/>
    <p:sldId id="309" r:id="rId23"/>
    <p:sldId id="311" r:id="rId24"/>
    <p:sldId id="305" r:id="rId25"/>
    <p:sldId id="304" r:id="rId26"/>
    <p:sldId id="289" r:id="rId27"/>
    <p:sldId id="308" r:id="rId28"/>
    <p:sldId id="280" r:id="rId29"/>
    <p:sldId id="310" r:id="rId30"/>
    <p:sldId id="273" r:id="rId31"/>
    <p:sldId id="279" r:id="rId32"/>
    <p:sldId id="282" r:id="rId33"/>
    <p:sldId id="285" r:id="rId34"/>
    <p:sldId id="283" r:id="rId35"/>
    <p:sldId id="284" r:id="rId36"/>
    <p:sldId id="307" r:id="rId37"/>
    <p:sldId id="260" r:id="rId38"/>
    <p:sldId id="267" r:id="rId39"/>
    <p:sldId id="269" r:id="rId40"/>
    <p:sldId id="268" r:id="rId41"/>
    <p:sldId id="278" r:id="rId42"/>
    <p:sldId id="286" r:id="rId43"/>
    <p:sldId id="298" r:id="rId44"/>
    <p:sldId id="263" r:id="rId45"/>
    <p:sldId id="295" r:id="rId46"/>
    <p:sldId id="287" r:id="rId47"/>
    <p:sldId id="266" r:id="rId48"/>
    <p:sldId id="277" r:id="rId49"/>
    <p:sldId id="290" r:id="rId50"/>
    <p:sldId id="306" r:id="rId51"/>
    <p:sldId id="312" r:id="rId52"/>
  </p:sldIdLst>
  <p:sldSz cx="12192000" cy="6858000"/>
  <p:notesSz cx="6889750" cy="100187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rnard MAILLARD" initials="BM" lastIdx="1" clrIdx="0">
    <p:extLst>
      <p:ext uri="{19B8F6BF-5375-455C-9EA6-DF929625EA0E}">
        <p15:presenceInfo xmlns:p15="http://schemas.microsoft.com/office/powerpoint/2012/main" userId="0097ed26a4ac1ed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799" autoAdjust="0"/>
    <p:restoredTop sz="94481" autoAdjust="0"/>
  </p:normalViewPr>
  <p:slideViewPr>
    <p:cSldViewPr snapToGrid="0">
      <p:cViewPr varScale="1">
        <p:scale>
          <a:sx n="92" d="100"/>
          <a:sy n="92" d="100"/>
        </p:scale>
        <p:origin x="758" y="77"/>
      </p:cViewPr>
      <p:guideLst/>
    </p:cSldViewPr>
  </p:slideViewPr>
  <p:notesTextViewPr>
    <p:cViewPr>
      <p:scale>
        <a:sx n="1" d="1"/>
        <a:sy n="1" d="1"/>
      </p:scale>
      <p:origin x="0" y="0"/>
    </p:cViewPr>
  </p:notesTextViewPr>
  <p:sorterViewPr>
    <p:cViewPr varScale="1">
      <p:scale>
        <a:sx n="100" d="100"/>
        <a:sy n="100" d="100"/>
      </p:scale>
      <p:origin x="0" y="-6864"/>
    </p:cViewPr>
  </p:sorterViewPr>
  <p:notesViewPr>
    <p:cSldViewPr snapToGrid="0">
      <p:cViewPr varScale="1">
        <p:scale>
          <a:sx n="59" d="100"/>
          <a:sy n="59" d="100"/>
        </p:scale>
        <p:origin x="3293"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869BDA-3DFD-44E4-9998-CC2993F2FD1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fr-FR"/>
        </a:p>
      </dgm:t>
    </dgm:pt>
    <dgm:pt modelId="{B05183D0-81FC-4A5C-885C-15F2A8769834}">
      <dgm:prSet phldrT="[Texte]"/>
      <dgm:spPr/>
      <dgm:t>
        <a:bodyPr/>
        <a:lstStyle/>
        <a:p>
          <a:r>
            <a:rPr lang="fr-FR" dirty="0"/>
            <a:t>Energie</a:t>
          </a:r>
        </a:p>
      </dgm:t>
    </dgm:pt>
    <dgm:pt modelId="{DFF15C25-37DD-4265-ACD7-70596D778C6D}" type="parTrans" cxnId="{8D675013-EE90-4CA5-839B-CDE5822C7B23}">
      <dgm:prSet/>
      <dgm:spPr/>
      <dgm:t>
        <a:bodyPr/>
        <a:lstStyle/>
        <a:p>
          <a:endParaRPr lang="fr-FR"/>
        </a:p>
      </dgm:t>
    </dgm:pt>
    <dgm:pt modelId="{0B46232F-2C73-4FF0-9482-395ABFEB8483}" type="sibTrans" cxnId="{8D675013-EE90-4CA5-839B-CDE5822C7B23}">
      <dgm:prSet/>
      <dgm:spPr/>
      <dgm:t>
        <a:bodyPr/>
        <a:lstStyle/>
        <a:p>
          <a:endParaRPr lang="fr-FR"/>
        </a:p>
      </dgm:t>
    </dgm:pt>
    <dgm:pt modelId="{6ACF54D5-4D73-4647-B0D5-4F0D72BA45DE}">
      <dgm:prSet phldrT="[Texte]"/>
      <dgm:spPr/>
      <dgm:t>
        <a:bodyPr/>
        <a:lstStyle/>
        <a:p>
          <a:r>
            <a:rPr lang="fr-FR" dirty="0"/>
            <a:t>Acheminement (Transport – Distribution)</a:t>
          </a:r>
        </a:p>
      </dgm:t>
    </dgm:pt>
    <dgm:pt modelId="{4A816413-656B-4DBF-B8A1-FCF45F83B6A4}" type="parTrans" cxnId="{58BE8005-3EA0-4FD5-946F-D7A08C895E87}">
      <dgm:prSet/>
      <dgm:spPr/>
      <dgm:t>
        <a:bodyPr/>
        <a:lstStyle/>
        <a:p>
          <a:endParaRPr lang="fr-FR"/>
        </a:p>
      </dgm:t>
    </dgm:pt>
    <dgm:pt modelId="{BE0ECB67-D395-4538-9C14-8CCC6ACE85B2}" type="sibTrans" cxnId="{58BE8005-3EA0-4FD5-946F-D7A08C895E87}">
      <dgm:prSet/>
      <dgm:spPr/>
      <dgm:t>
        <a:bodyPr/>
        <a:lstStyle/>
        <a:p>
          <a:endParaRPr lang="fr-FR"/>
        </a:p>
      </dgm:t>
    </dgm:pt>
    <dgm:pt modelId="{49AED9B5-CCA9-480B-8CFC-D19D18238206}">
      <dgm:prSet phldrT="[Texte]"/>
      <dgm:spPr/>
      <dgm:t>
        <a:bodyPr/>
        <a:lstStyle/>
        <a:p>
          <a:r>
            <a:rPr lang="fr-FR" dirty="0"/>
            <a:t>Taxes</a:t>
          </a:r>
        </a:p>
      </dgm:t>
    </dgm:pt>
    <dgm:pt modelId="{2B6CA4A6-F12D-4747-A5DD-A2DC0DDD0168}" type="parTrans" cxnId="{01F2FBAF-238C-4A81-8970-89C9C975610C}">
      <dgm:prSet/>
      <dgm:spPr/>
      <dgm:t>
        <a:bodyPr/>
        <a:lstStyle/>
        <a:p>
          <a:endParaRPr lang="fr-FR"/>
        </a:p>
      </dgm:t>
    </dgm:pt>
    <dgm:pt modelId="{B93ADA52-AC9D-4964-9EA3-E2D44B680E03}" type="sibTrans" cxnId="{01F2FBAF-238C-4A81-8970-89C9C975610C}">
      <dgm:prSet/>
      <dgm:spPr/>
      <dgm:t>
        <a:bodyPr/>
        <a:lstStyle/>
        <a:p>
          <a:endParaRPr lang="fr-FR"/>
        </a:p>
      </dgm:t>
    </dgm:pt>
    <dgm:pt modelId="{18DCC6ED-8839-4711-AAB2-91D5BBD788AB}" type="pres">
      <dgm:prSet presAssocID="{AB869BDA-3DFD-44E4-9998-CC2993F2FD1F}" presName="diagram" presStyleCnt="0">
        <dgm:presLayoutVars>
          <dgm:dir/>
          <dgm:resizeHandles val="exact"/>
        </dgm:presLayoutVars>
      </dgm:prSet>
      <dgm:spPr/>
    </dgm:pt>
    <dgm:pt modelId="{5448C6A5-5440-4AE7-AA69-EAB9D065EF7D}" type="pres">
      <dgm:prSet presAssocID="{B05183D0-81FC-4A5C-885C-15F2A8769834}" presName="node" presStyleLbl="node1" presStyleIdx="0" presStyleCnt="3">
        <dgm:presLayoutVars>
          <dgm:bulletEnabled val="1"/>
        </dgm:presLayoutVars>
      </dgm:prSet>
      <dgm:spPr/>
    </dgm:pt>
    <dgm:pt modelId="{774CBDCA-733B-411D-A0BA-FB205ECA46C8}" type="pres">
      <dgm:prSet presAssocID="{0B46232F-2C73-4FF0-9482-395ABFEB8483}" presName="sibTrans" presStyleCnt="0"/>
      <dgm:spPr/>
    </dgm:pt>
    <dgm:pt modelId="{0D85AD47-5176-46B5-885A-2679975FFF46}" type="pres">
      <dgm:prSet presAssocID="{6ACF54D5-4D73-4647-B0D5-4F0D72BA45DE}" presName="node" presStyleLbl="node1" presStyleIdx="1" presStyleCnt="3">
        <dgm:presLayoutVars>
          <dgm:bulletEnabled val="1"/>
        </dgm:presLayoutVars>
      </dgm:prSet>
      <dgm:spPr/>
    </dgm:pt>
    <dgm:pt modelId="{7BAEB5A5-A245-45A5-A9FE-1519B06FB572}" type="pres">
      <dgm:prSet presAssocID="{BE0ECB67-D395-4538-9C14-8CCC6ACE85B2}" presName="sibTrans" presStyleCnt="0"/>
      <dgm:spPr/>
    </dgm:pt>
    <dgm:pt modelId="{78F2CF1B-5B15-44F5-95D4-EEBE2844EC1D}" type="pres">
      <dgm:prSet presAssocID="{49AED9B5-CCA9-480B-8CFC-D19D18238206}" presName="node" presStyleLbl="node1" presStyleIdx="2" presStyleCnt="3">
        <dgm:presLayoutVars>
          <dgm:bulletEnabled val="1"/>
        </dgm:presLayoutVars>
      </dgm:prSet>
      <dgm:spPr/>
    </dgm:pt>
  </dgm:ptLst>
  <dgm:cxnLst>
    <dgm:cxn modelId="{28224B02-C07F-426F-BD47-680559B58143}" type="presOf" srcId="{6ACF54D5-4D73-4647-B0D5-4F0D72BA45DE}" destId="{0D85AD47-5176-46B5-885A-2679975FFF46}" srcOrd="0" destOrd="0" presId="urn:microsoft.com/office/officeart/2005/8/layout/default"/>
    <dgm:cxn modelId="{58BE8005-3EA0-4FD5-946F-D7A08C895E87}" srcId="{AB869BDA-3DFD-44E4-9998-CC2993F2FD1F}" destId="{6ACF54D5-4D73-4647-B0D5-4F0D72BA45DE}" srcOrd="1" destOrd="0" parTransId="{4A816413-656B-4DBF-B8A1-FCF45F83B6A4}" sibTransId="{BE0ECB67-D395-4538-9C14-8CCC6ACE85B2}"/>
    <dgm:cxn modelId="{8D675013-EE90-4CA5-839B-CDE5822C7B23}" srcId="{AB869BDA-3DFD-44E4-9998-CC2993F2FD1F}" destId="{B05183D0-81FC-4A5C-885C-15F2A8769834}" srcOrd="0" destOrd="0" parTransId="{DFF15C25-37DD-4265-ACD7-70596D778C6D}" sibTransId="{0B46232F-2C73-4FF0-9482-395ABFEB8483}"/>
    <dgm:cxn modelId="{9BF96D7D-D670-45E7-B434-206CBE0DA22C}" type="presOf" srcId="{B05183D0-81FC-4A5C-885C-15F2A8769834}" destId="{5448C6A5-5440-4AE7-AA69-EAB9D065EF7D}" srcOrd="0" destOrd="0" presId="urn:microsoft.com/office/officeart/2005/8/layout/default"/>
    <dgm:cxn modelId="{01F2FBAF-238C-4A81-8970-89C9C975610C}" srcId="{AB869BDA-3DFD-44E4-9998-CC2993F2FD1F}" destId="{49AED9B5-CCA9-480B-8CFC-D19D18238206}" srcOrd="2" destOrd="0" parTransId="{2B6CA4A6-F12D-4747-A5DD-A2DC0DDD0168}" sibTransId="{B93ADA52-AC9D-4964-9EA3-E2D44B680E03}"/>
    <dgm:cxn modelId="{B47E96E3-0FC5-4EC2-B19F-40CAD438EA2D}" type="presOf" srcId="{AB869BDA-3DFD-44E4-9998-CC2993F2FD1F}" destId="{18DCC6ED-8839-4711-AAB2-91D5BBD788AB}" srcOrd="0" destOrd="0" presId="urn:microsoft.com/office/officeart/2005/8/layout/default"/>
    <dgm:cxn modelId="{0BF395F4-2FDC-4B83-82C8-08BEE2234DA8}" type="presOf" srcId="{49AED9B5-CCA9-480B-8CFC-D19D18238206}" destId="{78F2CF1B-5B15-44F5-95D4-EEBE2844EC1D}" srcOrd="0" destOrd="0" presId="urn:microsoft.com/office/officeart/2005/8/layout/default"/>
    <dgm:cxn modelId="{F48CB59D-AE1C-4B89-A19A-DF85B51B64D5}" type="presParOf" srcId="{18DCC6ED-8839-4711-AAB2-91D5BBD788AB}" destId="{5448C6A5-5440-4AE7-AA69-EAB9D065EF7D}" srcOrd="0" destOrd="0" presId="urn:microsoft.com/office/officeart/2005/8/layout/default"/>
    <dgm:cxn modelId="{4015ACA7-D304-40D9-98DC-F6EBC66A434F}" type="presParOf" srcId="{18DCC6ED-8839-4711-AAB2-91D5BBD788AB}" destId="{774CBDCA-733B-411D-A0BA-FB205ECA46C8}" srcOrd="1" destOrd="0" presId="urn:microsoft.com/office/officeart/2005/8/layout/default"/>
    <dgm:cxn modelId="{22DFD853-1D03-4B2F-8CC1-562B3E343D19}" type="presParOf" srcId="{18DCC6ED-8839-4711-AAB2-91D5BBD788AB}" destId="{0D85AD47-5176-46B5-885A-2679975FFF46}" srcOrd="2" destOrd="0" presId="urn:microsoft.com/office/officeart/2005/8/layout/default"/>
    <dgm:cxn modelId="{1AEDFA79-5CC7-4040-82F4-E72D2A38D042}" type="presParOf" srcId="{18DCC6ED-8839-4711-AAB2-91D5BBD788AB}" destId="{7BAEB5A5-A245-45A5-A9FE-1519B06FB572}" srcOrd="3" destOrd="0" presId="urn:microsoft.com/office/officeart/2005/8/layout/default"/>
    <dgm:cxn modelId="{FF0E0F76-DF51-4A64-A6AA-AE51F662BC3D}" type="presParOf" srcId="{18DCC6ED-8839-4711-AAB2-91D5BBD788AB}" destId="{78F2CF1B-5B15-44F5-95D4-EEBE2844EC1D}"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6EFDCC-FCB2-47EC-9017-2557A7EEBA3C}" type="doc">
      <dgm:prSet loTypeId="urn:microsoft.com/office/officeart/2005/8/layout/arrow2" loCatId="process" qsTypeId="urn:microsoft.com/office/officeart/2005/8/quickstyle/simple1" qsCatId="simple" csTypeId="urn:microsoft.com/office/officeart/2005/8/colors/accent1_2" csCatId="accent1" phldr="1"/>
      <dgm:spPr/>
    </dgm:pt>
    <dgm:pt modelId="{EEFAB8BA-53E0-4A38-81DD-453B20B61F03}">
      <dgm:prSet phldrT="[Texte]" custT="1"/>
      <dgm:spPr/>
      <dgm:t>
        <a:bodyPr/>
        <a:lstStyle/>
        <a:p>
          <a:r>
            <a:rPr lang="fr-FR" sz="2000" dirty="0"/>
            <a:t>ARENH Régulation Nucléaire Historique</a:t>
          </a:r>
        </a:p>
      </dgm:t>
    </dgm:pt>
    <dgm:pt modelId="{B06C69E6-138F-401E-B379-77E9157A72D7}" type="parTrans" cxnId="{D645941E-DD79-46D2-BE65-F94023A89947}">
      <dgm:prSet/>
      <dgm:spPr/>
      <dgm:t>
        <a:bodyPr/>
        <a:lstStyle/>
        <a:p>
          <a:endParaRPr lang="fr-FR"/>
        </a:p>
      </dgm:t>
    </dgm:pt>
    <dgm:pt modelId="{07A6BA10-1CA7-4540-8649-84D76873071A}" type="sibTrans" cxnId="{D645941E-DD79-46D2-BE65-F94023A89947}">
      <dgm:prSet/>
      <dgm:spPr/>
      <dgm:t>
        <a:bodyPr/>
        <a:lstStyle/>
        <a:p>
          <a:endParaRPr lang="fr-FR"/>
        </a:p>
      </dgm:t>
    </dgm:pt>
    <dgm:pt modelId="{1B9A8E09-2031-478A-8661-13162FB23ACE}">
      <dgm:prSet phldrT="[Texte]" custT="1"/>
      <dgm:spPr/>
      <dgm:t>
        <a:bodyPr/>
        <a:lstStyle/>
        <a:p>
          <a:r>
            <a:rPr lang="fr-FR" sz="2000" dirty="0"/>
            <a:t>Diminution Nucléaire Augmentation Gaz</a:t>
          </a:r>
        </a:p>
      </dgm:t>
    </dgm:pt>
    <dgm:pt modelId="{2AB0536E-BC70-4DD5-AA25-EAE38731CB92}" type="parTrans" cxnId="{0CE33334-06A3-4C60-B610-D2B15C2A9FB1}">
      <dgm:prSet/>
      <dgm:spPr/>
      <dgm:t>
        <a:bodyPr/>
        <a:lstStyle/>
        <a:p>
          <a:endParaRPr lang="fr-FR"/>
        </a:p>
      </dgm:t>
    </dgm:pt>
    <dgm:pt modelId="{18F4462F-FCD9-4734-943B-E3D0BB1BD87A}" type="sibTrans" cxnId="{0CE33334-06A3-4C60-B610-D2B15C2A9FB1}">
      <dgm:prSet/>
      <dgm:spPr/>
      <dgm:t>
        <a:bodyPr/>
        <a:lstStyle/>
        <a:p>
          <a:endParaRPr lang="fr-FR"/>
        </a:p>
      </dgm:t>
    </dgm:pt>
    <dgm:pt modelId="{2353108A-6BD7-4000-B772-07683BA2C964}">
      <dgm:prSet phldrT="[Texte]" custT="1"/>
      <dgm:spPr/>
      <dgm:t>
        <a:bodyPr/>
        <a:lstStyle/>
        <a:p>
          <a:r>
            <a:rPr lang="fr-FR" sz="2000" dirty="0"/>
            <a:t>Éolien Photovoltaïque</a:t>
          </a:r>
        </a:p>
      </dgm:t>
    </dgm:pt>
    <dgm:pt modelId="{EC9DEFC3-9A64-4FE8-8570-8AC8B746831E}" type="parTrans" cxnId="{CE84F705-F990-46B1-9BDA-578D12FC241C}">
      <dgm:prSet/>
      <dgm:spPr/>
      <dgm:t>
        <a:bodyPr/>
        <a:lstStyle/>
        <a:p>
          <a:endParaRPr lang="fr-FR"/>
        </a:p>
      </dgm:t>
    </dgm:pt>
    <dgm:pt modelId="{CF134404-F0CF-48A2-8E76-5B1EB4C4EC40}" type="sibTrans" cxnId="{CE84F705-F990-46B1-9BDA-578D12FC241C}">
      <dgm:prSet/>
      <dgm:spPr/>
      <dgm:t>
        <a:bodyPr/>
        <a:lstStyle/>
        <a:p>
          <a:endParaRPr lang="fr-FR"/>
        </a:p>
      </dgm:t>
    </dgm:pt>
    <dgm:pt modelId="{DF911BAA-DF9F-423E-BE01-E2BE2161F300}" type="pres">
      <dgm:prSet presAssocID="{746EFDCC-FCB2-47EC-9017-2557A7EEBA3C}" presName="arrowDiagram" presStyleCnt="0">
        <dgm:presLayoutVars>
          <dgm:chMax val="5"/>
          <dgm:dir/>
          <dgm:resizeHandles val="exact"/>
        </dgm:presLayoutVars>
      </dgm:prSet>
      <dgm:spPr/>
    </dgm:pt>
    <dgm:pt modelId="{C94CF876-3D34-4C62-8CA6-C701133C1367}" type="pres">
      <dgm:prSet presAssocID="{746EFDCC-FCB2-47EC-9017-2557A7EEBA3C}" presName="arrow" presStyleLbl="bgShp" presStyleIdx="0" presStyleCnt="1" custLinFactNeighborX="0" custLinFactNeighborY="-251"/>
      <dgm:spPr/>
    </dgm:pt>
    <dgm:pt modelId="{BB5E4DC3-579C-4D5E-B344-4CC65658A737}" type="pres">
      <dgm:prSet presAssocID="{746EFDCC-FCB2-47EC-9017-2557A7EEBA3C}" presName="arrowDiagram3" presStyleCnt="0"/>
      <dgm:spPr/>
    </dgm:pt>
    <dgm:pt modelId="{5A69C4EF-5D3E-4957-9F9C-0E576B082FF8}" type="pres">
      <dgm:prSet presAssocID="{EEFAB8BA-53E0-4A38-81DD-453B20B61F03}" presName="bullet3a" presStyleLbl="node1" presStyleIdx="0" presStyleCnt="3"/>
      <dgm:spPr/>
    </dgm:pt>
    <dgm:pt modelId="{11A63C2D-0296-41DB-87C7-C294848A2C5B}" type="pres">
      <dgm:prSet presAssocID="{EEFAB8BA-53E0-4A38-81DD-453B20B61F03}" presName="textBox3a" presStyleLbl="revTx" presStyleIdx="0" presStyleCnt="3">
        <dgm:presLayoutVars>
          <dgm:bulletEnabled val="1"/>
        </dgm:presLayoutVars>
      </dgm:prSet>
      <dgm:spPr/>
    </dgm:pt>
    <dgm:pt modelId="{6BFF1080-D48A-470F-A1F1-F5DB072E8A54}" type="pres">
      <dgm:prSet presAssocID="{1B9A8E09-2031-478A-8661-13162FB23ACE}" presName="bullet3b" presStyleLbl="node1" presStyleIdx="1" presStyleCnt="3"/>
      <dgm:spPr/>
    </dgm:pt>
    <dgm:pt modelId="{E4B6EB79-D453-4094-A389-7F4AE08E443B}" type="pres">
      <dgm:prSet presAssocID="{1B9A8E09-2031-478A-8661-13162FB23ACE}" presName="textBox3b" presStyleLbl="revTx" presStyleIdx="1" presStyleCnt="3">
        <dgm:presLayoutVars>
          <dgm:bulletEnabled val="1"/>
        </dgm:presLayoutVars>
      </dgm:prSet>
      <dgm:spPr/>
    </dgm:pt>
    <dgm:pt modelId="{BDA657C0-20F9-47C0-9D0C-404E0BE6D9B9}" type="pres">
      <dgm:prSet presAssocID="{2353108A-6BD7-4000-B772-07683BA2C964}" presName="bullet3c" presStyleLbl="node1" presStyleIdx="2" presStyleCnt="3"/>
      <dgm:spPr/>
    </dgm:pt>
    <dgm:pt modelId="{391F1AFD-5EDB-4EC3-86C0-6DD2FA1F3C12}" type="pres">
      <dgm:prSet presAssocID="{2353108A-6BD7-4000-B772-07683BA2C964}" presName="textBox3c" presStyleLbl="revTx" presStyleIdx="2" presStyleCnt="3" custScaleX="115390">
        <dgm:presLayoutVars>
          <dgm:bulletEnabled val="1"/>
        </dgm:presLayoutVars>
      </dgm:prSet>
      <dgm:spPr/>
    </dgm:pt>
  </dgm:ptLst>
  <dgm:cxnLst>
    <dgm:cxn modelId="{CE84F705-F990-46B1-9BDA-578D12FC241C}" srcId="{746EFDCC-FCB2-47EC-9017-2557A7EEBA3C}" destId="{2353108A-6BD7-4000-B772-07683BA2C964}" srcOrd="2" destOrd="0" parTransId="{EC9DEFC3-9A64-4FE8-8570-8AC8B746831E}" sibTransId="{CF134404-F0CF-48A2-8E76-5B1EB4C4EC40}"/>
    <dgm:cxn modelId="{714E530C-1215-405D-AFBC-5EABC467C786}" type="presOf" srcId="{1B9A8E09-2031-478A-8661-13162FB23ACE}" destId="{E4B6EB79-D453-4094-A389-7F4AE08E443B}" srcOrd="0" destOrd="0" presId="urn:microsoft.com/office/officeart/2005/8/layout/arrow2"/>
    <dgm:cxn modelId="{D645941E-DD79-46D2-BE65-F94023A89947}" srcId="{746EFDCC-FCB2-47EC-9017-2557A7EEBA3C}" destId="{EEFAB8BA-53E0-4A38-81DD-453B20B61F03}" srcOrd="0" destOrd="0" parTransId="{B06C69E6-138F-401E-B379-77E9157A72D7}" sibTransId="{07A6BA10-1CA7-4540-8649-84D76873071A}"/>
    <dgm:cxn modelId="{0CE33334-06A3-4C60-B610-D2B15C2A9FB1}" srcId="{746EFDCC-FCB2-47EC-9017-2557A7EEBA3C}" destId="{1B9A8E09-2031-478A-8661-13162FB23ACE}" srcOrd="1" destOrd="0" parTransId="{2AB0536E-BC70-4DD5-AA25-EAE38731CB92}" sibTransId="{18F4462F-FCD9-4734-943B-E3D0BB1BD87A}"/>
    <dgm:cxn modelId="{1A30919E-6907-4CD7-AC3D-953FB1963590}" type="presOf" srcId="{746EFDCC-FCB2-47EC-9017-2557A7EEBA3C}" destId="{DF911BAA-DF9F-423E-BE01-E2BE2161F300}" srcOrd="0" destOrd="0" presId="urn:microsoft.com/office/officeart/2005/8/layout/arrow2"/>
    <dgm:cxn modelId="{653F07A1-1E59-4DA2-BD39-BB6EC256F61E}" type="presOf" srcId="{EEFAB8BA-53E0-4A38-81DD-453B20B61F03}" destId="{11A63C2D-0296-41DB-87C7-C294848A2C5B}" srcOrd="0" destOrd="0" presId="urn:microsoft.com/office/officeart/2005/8/layout/arrow2"/>
    <dgm:cxn modelId="{4D5569BC-4C16-42C6-AEF0-74E730BDD72B}" type="presOf" srcId="{2353108A-6BD7-4000-B772-07683BA2C964}" destId="{391F1AFD-5EDB-4EC3-86C0-6DD2FA1F3C12}" srcOrd="0" destOrd="0" presId="urn:microsoft.com/office/officeart/2005/8/layout/arrow2"/>
    <dgm:cxn modelId="{B2A51C89-8E0E-44CF-B9E1-9FA03B11FFB8}" type="presParOf" srcId="{DF911BAA-DF9F-423E-BE01-E2BE2161F300}" destId="{C94CF876-3D34-4C62-8CA6-C701133C1367}" srcOrd="0" destOrd="0" presId="urn:microsoft.com/office/officeart/2005/8/layout/arrow2"/>
    <dgm:cxn modelId="{D5DEBA83-DA76-4ABA-99D6-C77B24991FFC}" type="presParOf" srcId="{DF911BAA-DF9F-423E-BE01-E2BE2161F300}" destId="{BB5E4DC3-579C-4D5E-B344-4CC65658A737}" srcOrd="1" destOrd="0" presId="urn:microsoft.com/office/officeart/2005/8/layout/arrow2"/>
    <dgm:cxn modelId="{167B459A-998F-4DDC-A62D-064CA78224CA}" type="presParOf" srcId="{BB5E4DC3-579C-4D5E-B344-4CC65658A737}" destId="{5A69C4EF-5D3E-4957-9F9C-0E576B082FF8}" srcOrd="0" destOrd="0" presId="urn:microsoft.com/office/officeart/2005/8/layout/arrow2"/>
    <dgm:cxn modelId="{16215FC2-358D-4BCC-9BA5-0E805A2937C5}" type="presParOf" srcId="{BB5E4DC3-579C-4D5E-B344-4CC65658A737}" destId="{11A63C2D-0296-41DB-87C7-C294848A2C5B}" srcOrd="1" destOrd="0" presId="urn:microsoft.com/office/officeart/2005/8/layout/arrow2"/>
    <dgm:cxn modelId="{18E5EB1D-290F-4478-9B9E-C9E54CE69308}" type="presParOf" srcId="{BB5E4DC3-579C-4D5E-B344-4CC65658A737}" destId="{6BFF1080-D48A-470F-A1F1-F5DB072E8A54}" srcOrd="2" destOrd="0" presId="urn:microsoft.com/office/officeart/2005/8/layout/arrow2"/>
    <dgm:cxn modelId="{8DD6EBAE-5DCC-4D6A-9D98-0296C8E57A34}" type="presParOf" srcId="{BB5E4DC3-579C-4D5E-B344-4CC65658A737}" destId="{E4B6EB79-D453-4094-A389-7F4AE08E443B}" srcOrd="3" destOrd="0" presId="urn:microsoft.com/office/officeart/2005/8/layout/arrow2"/>
    <dgm:cxn modelId="{93DA0D6C-F16D-43D5-B471-EF265A48F12A}" type="presParOf" srcId="{BB5E4DC3-579C-4D5E-B344-4CC65658A737}" destId="{BDA657C0-20F9-47C0-9D0C-404E0BE6D9B9}" srcOrd="4" destOrd="0" presId="urn:microsoft.com/office/officeart/2005/8/layout/arrow2"/>
    <dgm:cxn modelId="{99379341-09B4-4228-9297-7767535BE396}" type="presParOf" srcId="{BB5E4DC3-579C-4D5E-B344-4CC65658A737}" destId="{391F1AFD-5EDB-4EC3-86C0-6DD2FA1F3C12}"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A03F3D2-8DBB-4669-B2AD-D02524A4A79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fr-FR"/>
        </a:p>
      </dgm:t>
    </dgm:pt>
    <dgm:pt modelId="{247571DB-7EA8-4790-B183-FC6B0397687F}">
      <dgm:prSet phldrT="[Texte]"/>
      <dgm:spPr/>
      <dgm:t>
        <a:bodyPr/>
        <a:lstStyle/>
        <a:p>
          <a:r>
            <a:rPr lang="fr-FR" dirty="0"/>
            <a:t>Régulation </a:t>
          </a:r>
        </a:p>
        <a:p>
          <a:r>
            <a:rPr lang="fr-FR" dirty="0"/>
            <a:t>long terme</a:t>
          </a:r>
        </a:p>
      </dgm:t>
    </dgm:pt>
    <dgm:pt modelId="{EB3625DB-A1D3-41B8-A5B3-7803F7EA2850}" type="parTrans" cxnId="{F515AAD8-18D8-4270-B85C-B20FE476D0DD}">
      <dgm:prSet/>
      <dgm:spPr/>
      <dgm:t>
        <a:bodyPr/>
        <a:lstStyle/>
        <a:p>
          <a:endParaRPr lang="fr-FR"/>
        </a:p>
      </dgm:t>
    </dgm:pt>
    <dgm:pt modelId="{5E0F5AAF-3244-4B84-B3D1-0144A09FB175}" type="sibTrans" cxnId="{F515AAD8-18D8-4270-B85C-B20FE476D0DD}">
      <dgm:prSet/>
      <dgm:spPr/>
      <dgm:t>
        <a:bodyPr/>
        <a:lstStyle/>
        <a:p>
          <a:endParaRPr lang="fr-FR"/>
        </a:p>
      </dgm:t>
    </dgm:pt>
    <dgm:pt modelId="{163E618A-BF70-414D-B867-B1BD4523D953}">
      <dgm:prSet phldrT="[Texte]"/>
      <dgm:spPr/>
      <dgm:t>
        <a:bodyPr/>
        <a:lstStyle/>
        <a:p>
          <a:r>
            <a:rPr lang="fr-FR" dirty="0"/>
            <a:t>Débat public</a:t>
          </a:r>
        </a:p>
      </dgm:t>
    </dgm:pt>
    <dgm:pt modelId="{09B4787C-6C98-484B-BA3A-22533003E910}" type="parTrans" cxnId="{07FC83FC-86FD-423A-9775-36FE10FCEAEF}">
      <dgm:prSet/>
      <dgm:spPr/>
      <dgm:t>
        <a:bodyPr/>
        <a:lstStyle/>
        <a:p>
          <a:endParaRPr lang="fr-FR"/>
        </a:p>
      </dgm:t>
    </dgm:pt>
    <dgm:pt modelId="{5EA2A809-CA0A-4E3C-8B8A-218EF66394B2}" type="sibTrans" cxnId="{07FC83FC-86FD-423A-9775-36FE10FCEAEF}">
      <dgm:prSet/>
      <dgm:spPr/>
      <dgm:t>
        <a:bodyPr/>
        <a:lstStyle/>
        <a:p>
          <a:endParaRPr lang="fr-FR"/>
        </a:p>
      </dgm:t>
    </dgm:pt>
    <dgm:pt modelId="{32311E29-24FF-4BB2-AB19-ADB9EC2FF572}">
      <dgm:prSet phldrT="[Texte]"/>
      <dgm:spPr/>
      <dgm:t>
        <a:bodyPr/>
        <a:lstStyle/>
        <a:p>
          <a:r>
            <a:rPr lang="fr-FR" dirty="0"/>
            <a:t>Moratoire intermittent  massif (en préservant  renouvelable local)</a:t>
          </a:r>
        </a:p>
      </dgm:t>
    </dgm:pt>
    <dgm:pt modelId="{BC180B20-9134-4066-A4D3-8CE56B6E8BC7}" type="parTrans" cxnId="{1A814742-D7F6-4FE0-9CBD-1FF0A7120298}">
      <dgm:prSet/>
      <dgm:spPr/>
      <dgm:t>
        <a:bodyPr/>
        <a:lstStyle/>
        <a:p>
          <a:endParaRPr lang="fr-FR"/>
        </a:p>
      </dgm:t>
    </dgm:pt>
    <dgm:pt modelId="{2AFE985B-76D1-48B5-B3CD-BE9BCAAD7373}" type="sibTrans" cxnId="{1A814742-D7F6-4FE0-9CBD-1FF0A7120298}">
      <dgm:prSet/>
      <dgm:spPr/>
      <dgm:t>
        <a:bodyPr/>
        <a:lstStyle/>
        <a:p>
          <a:endParaRPr lang="fr-FR"/>
        </a:p>
      </dgm:t>
    </dgm:pt>
    <dgm:pt modelId="{BDB80116-9449-4619-9DF9-ABBAADD74543}">
      <dgm:prSet phldrT="[Texte]"/>
      <dgm:spPr/>
      <dgm:t>
        <a:bodyPr/>
        <a:lstStyle/>
        <a:p>
          <a:r>
            <a:rPr lang="fr-FR" dirty="0"/>
            <a:t>Innovation (numérique, technologique et sociétale) </a:t>
          </a:r>
        </a:p>
        <a:p>
          <a:r>
            <a:rPr lang="fr-FR" dirty="0"/>
            <a:t> sobriété - efficience</a:t>
          </a:r>
        </a:p>
      </dgm:t>
    </dgm:pt>
    <dgm:pt modelId="{A9B2BF35-4272-4C95-A082-E18A93013AC4}" type="parTrans" cxnId="{0110A53F-2663-4C82-9F25-25D383FD394A}">
      <dgm:prSet/>
      <dgm:spPr/>
      <dgm:t>
        <a:bodyPr/>
        <a:lstStyle/>
        <a:p>
          <a:endParaRPr lang="fr-FR"/>
        </a:p>
      </dgm:t>
    </dgm:pt>
    <dgm:pt modelId="{ADDC9594-AD59-4A72-A86D-449265519902}" type="sibTrans" cxnId="{0110A53F-2663-4C82-9F25-25D383FD394A}">
      <dgm:prSet/>
      <dgm:spPr/>
      <dgm:t>
        <a:bodyPr/>
        <a:lstStyle/>
        <a:p>
          <a:endParaRPr lang="fr-FR"/>
        </a:p>
      </dgm:t>
    </dgm:pt>
    <dgm:pt modelId="{A990AB9E-4059-4C9E-BF90-0EBA3212D249}">
      <dgm:prSet phldrT="[Texte]"/>
      <dgm:spPr/>
      <dgm:t>
        <a:bodyPr/>
        <a:lstStyle/>
        <a:p>
          <a:r>
            <a:rPr lang="fr-FR" dirty="0"/>
            <a:t>Performance pilotable décarboné (nucléaire)</a:t>
          </a:r>
        </a:p>
      </dgm:t>
    </dgm:pt>
    <dgm:pt modelId="{ABFAF366-CAE1-4C91-B64C-20F98017EA95}" type="parTrans" cxnId="{0F91EEB2-F772-43A7-AB68-BF8899960A0F}">
      <dgm:prSet/>
      <dgm:spPr/>
      <dgm:t>
        <a:bodyPr/>
        <a:lstStyle/>
        <a:p>
          <a:endParaRPr lang="fr-FR"/>
        </a:p>
      </dgm:t>
    </dgm:pt>
    <dgm:pt modelId="{F54DFC0B-DFC2-4C61-B6AD-7E72F27B786A}" type="sibTrans" cxnId="{0F91EEB2-F772-43A7-AB68-BF8899960A0F}">
      <dgm:prSet/>
      <dgm:spPr/>
      <dgm:t>
        <a:bodyPr/>
        <a:lstStyle/>
        <a:p>
          <a:endParaRPr lang="fr-FR"/>
        </a:p>
      </dgm:t>
    </dgm:pt>
    <dgm:pt modelId="{E1095557-D43B-4D1E-B859-AECD2BFDA2D9}" type="pres">
      <dgm:prSet presAssocID="{0A03F3D2-8DBB-4669-B2AD-D02524A4A795}" presName="diagram" presStyleCnt="0">
        <dgm:presLayoutVars>
          <dgm:dir/>
          <dgm:resizeHandles val="exact"/>
        </dgm:presLayoutVars>
      </dgm:prSet>
      <dgm:spPr/>
    </dgm:pt>
    <dgm:pt modelId="{ABD23844-002F-4650-B4BF-9D7B40D39404}" type="pres">
      <dgm:prSet presAssocID="{247571DB-7EA8-4790-B183-FC6B0397687F}" presName="node" presStyleLbl="node1" presStyleIdx="0" presStyleCnt="5" custLinFactY="22872" custLinFactNeighborX="0" custLinFactNeighborY="100000">
        <dgm:presLayoutVars>
          <dgm:bulletEnabled val="1"/>
        </dgm:presLayoutVars>
      </dgm:prSet>
      <dgm:spPr/>
    </dgm:pt>
    <dgm:pt modelId="{6AA8B4E9-61D6-4911-875D-523D4B5EFF45}" type="pres">
      <dgm:prSet presAssocID="{5E0F5AAF-3244-4B84-B3D1-0144A09FB175}" presName="sibTrans" presStyleCnt="0"/>
      <dgm:spPr/>
    </dgm:pt>
    <dgm:pt modelId="{22BCACC4-D262-4F61-9E8E-F46C99E01EB5}" type="pres">
      <dgm:prSet presAssocID="{163E618A-BF70-414D-B867-B1BD4523D953}" presName="node" presStyleLbl="node1" presStyleIdx="1" presStyleCnt="5" custLinFactX="-10000" custLinFactNeighborX="-100000" custLinFactNeighborY="-2109">
        <dgm:presLayoutVars>
          <dgm:bulletEnabled val="1"/>
        </dgm:presLayoutVars>
      </dgm:prSet>
      <dgm:spPr/>
    </dgm:pt>
    <dgm:pt modelId="{3AE080F1-B66D-4109-A312-724B23FED97A}" type="pres">
      <dgm:prSet presAssocID="{5EA2A809-CA0A-4E3C-8B8A-218EF66394B2}" presName="sibTrans" presStyleCnt="0"/>
      <dgm:spPr/>
    </dgm:pt>
    <dgm:pt modelId="{99C5BFCB-9136-4913-9425-A0F39464BA15}" type="pres">
      <dgm:prSet presAssocID="{32311E29-24FF-4BB2-AB19-ADB9EC2FF572}" presName="node" presStyleLbl="node1" presStyleIdx="2" presStyleCnt="5" custLinFactY="16785" custLinFactNeighborX="0" custLinFactNeighborY="100000">
        <dgm:presLayoutVars>
          <dgm:bulletEnabled val="1"/>
        </dgm:presLayoutVars>
      </dgm:prSet>
      <dgm:spPr/>
    </dgm:pt>
    <dgm:pt modelId="{D3BC4CFC-1F5B-4F69-A867-FAF2B788F276}" type="pres">
      <dgm:prSet presAssocID="{2AFE985B-76D1-48B5-B3CD-BE9BCAAD7373}" presName="sibTrans" presStyleCnt="0"/>
      <dgm:spPr/>
    </dgm:pt>
    <dgm:pt modelId="{1F6DF2B2-0EFF-4E74-9DF3-CC69075FDB85}" type="pres">
      <dgm:prSet presAssocID="{BDB80116-9449-4619-9DF9-ABBAADD74543}" presName="node" presStyleLbl="node1" presStyleIdx="3" presStyleCnt="5" custLinFactNeighborX="55000" custLinFactNeighborY="-57206">
        <dgm:presLayoutVars>
          <dgm:bulletEnabled val="1"/>
        </dgm:presLayoutVars>
      </dgm:prSet>
      <dgm:spPr/>
    </dgm:pt>
    <dgm:pt modelId="{1B959251-1737-482A-B7B1-C87C5B2E62E0}" type="pres">
      <dgm:prSet presAssocID="{ADDC9594-AD59-4A72-A86D-449265519902}" presName="sibTrans" presStyleCnt="0"/>
      <dgm:spPr/>
    </dgm:pt>
    <dgm:pt modelId="{6EBCA241-701A-487A-B2ED-4F348083ED5E}" type="pres">
      <dgm:prSet presAssocID="{A990AB9E-4059-4C9E-BF90-0EBA3212D249}" presName="node" presStyleLbl="node1" presStyleIdx="4" presStyleCnt="5" custLinFactY="-18566" custLinFactNeighborX="55000" custLinFactNeighborY="-100000">
        <dgm:presLayoutVars>
          <dgm:bulletEnabled val="1"/>
        </dgm:presLayoutVars>
      </dgm:prSet>
      <dgm:spPr/>
    </dgm:pt>
  </dgm:ptLst>
  <dgm:cxnLst>
    <dgm:cxn modelId="{0110A53F-2663-4C82-9F25-25D383FD394A}" srcId="{0A03F3D2-8DBB-4669-B2AD-D02524A4A795}" destId="{BDB80116-9449-4619-9DF9-ABBAADD74543}" srcOrd="3" destOrd="0" parTransId="{A9B2BF35-4272-4C95-A082-E18A93013AC4}" sibTransId="{ADDC9594-AD59-4A72-A86D-449265519902}"/>
    <dgm:cxn modelId="{1A814742-D7F6-4FE0-9CBD-1FF0A7120298}" srcId="{0A03F3D2-8DBB-4669-B2AD-D02524A4A795}" destId="{32311E29-24FF-4BB2-AB19-ADB9EC2FF572}" srcOrd="2" destOrd="0" parTransId="{BC180B20-9134-4066-A4D3-8CE56B6E8BC7}" sibTransId="{2AFE985B-76D1-48B5-B3CD-BE9BCAAD7373}"/>
    <dgm:cxn modelId="{920FA06A-7414-40C8-8C09-E002FB06C13F}" type="presOf" srcId="{0A03F3D2-8DBB-4669-B2AD-D02524A4A795}" destId="{E1095557-D43B-4D1E-B859-AECD2BFDA2D9}" srcOrd="0" destOrd="0" presId="urn:microsoft.com/office/officeart/2005/8/layout/default"/>
    <dgm:cxn modelId="{8B9D846D-FAD3-4683-88C9-651BFC0B9123}" type="presOf" srcId="{247571DB-7EA8-4790-B183-FC6B0397687F}" destId="{ABD23844-002F-4650-B4BF-9D7B40D39404}" srcOrd="0" destOrd="0" presId="urn:microsoft.com/office/officeart/2005/8/layout/default"/>
    <dgm:cxn modelId="{00BE8DA6-1815-41D1-B6A1-5811AF883EE8}" type="presOf" srcId="{32311E29-24FF-4BB2-AB19-ADB9EC2FF572}" destId="{99C5BFCB-9136-4913-9425-A0F39464BA15}" srcOrd="0" destOrd="0" presId="urn:microsoft.com/office/officeart/2005/8/layout/default"/>
    <dgm:cxn modelId="{0F91EEB2-F772-43A7-AB68-BF8899960A0F}" srcId="{0A03F3D2-8DBB-4669-B2AD-D02524A4A795}" destId="{A990AB9E-4059-4C9E-BF90-0EBA3212D249}" srcOrd="4" destOrd="0" parTransId="{ABFAF366-CAE1-4C91-B64C-20F98017EA95}" sibTransId="{F54DFC0B-DFC2-4C61-B6AD-7E72F27B786A}"/>
    <dgm:cxn modelId="{F515AAD8-18D8-4270-B85C-B20FE476D0DD}" srcId="{0A03F3D2-8DBB-4669-B2AD-D02524A4A795}" destId="{247571DB-7EA8-4790-B183-FC6B0397687F}" srcOrd="0" destOrd="0" parTransId="{EB3625DB-A1D3-41B8-A5B3-7803F7EA2850}" sibTransId="{5E0F5AAF-3244-4B84-B3D1-0144A09FB175}"/>
    <dgm:cxn modelId="{14E98CE9-65E0-4CB2-8966-1C0EB65EFB8F}" type="presOf" srcId="{A990AB9E-4059-4C9E-BF90-0EBA3212D249}" destId="{6EBCA241-701A-487A-B2ED-4F348083ED5E}" srcOrd="0" destOrd="0" presId="urn:microsoft.com/office/officeart/2005/8/layout/default"/>
    <dgm:cxn modelId="{152C71F2-6FE1-43A5-B749-346015C5136D}" type="presOf" srcId="{163E618A-BF70-414D-B867-B1BD4523D953}" destId="{22BCACC4-D262-4F61-9E8E-F46C99E01EB5}" srcOrd="0" destOrd="0" presId="urn:microsoft.com/office/officeart/2005/8/layout/default"/>
    <dgm:cxn modelId="{07FC83FC-86FD-423A-9775-36FE10FCEAEF}" srcId="{0A03F3D2-8DBB-4669-B2AD-D02524A4A795}" destId="{163E618A-BF70-414D-B867-B1BD4523D953}" srcOrd="1" destOrd="0" parTransId="{09B4787C-6C98-484B-BA3A-22533003E910}" sibTransId="{5EA2A809-CA0A-4E3C-8B8A-218EF66394B2}"/>
    <dgm:cxn modelId="{B5F286FF-D498-4C37-A9D6-DCAA47A87DA3}" type="presOf" srcId="{BDB80116-9449-4619-9DF9-ABBAADD74543}" destId="{1F6DF2B2-0EFF-4E74-9DF3-CC69075FDB85}" srcOrd="0" destOrd="0" presId="urn:microsoft.com/office/officeart/2005/8/layout/default"/>
    <dgm:cxn modelId="{B378A909-BEEF-41EC-B737-43B069714E92}" type="presParOf" srcId="{E1095557-D43B-4D1E-B859-AECD2BFDA2D9}" destId="{ABD23844-002F-4650-B4BF-9D7B40D39404}" srcOrd="0" destOrd="0" presId="urn:microsoft.com/office/officeart/2005/8/layout/default"/>
    <dgm:cxn modelId="{A2DF28CD-9E12-4418-B614-F610EF212C42}" type="presParOf" srcId="{E1095557-D43B-4D1E-B859-AECD2BFDA2D9}" destId="{6AA8B4E9-61D6-4911-875D-523D4B5EFF45}" srcOrd="1" destOrd="0" presId="urn:microsoft.com/office/officeart/2005/8/layout/default"/>
    <dgm:cxn modelId="{5086EB18-7475-4454-96B3-F0A30AFC4519}" type="presParOf" srcId="{E1095557-D43B-4D1E-B859-AECD2BFDA2D9}" destId="{22BCACC4-D262-4F61-9E8E-F46C99E01EB5}" srcOrd="2" destOrd="0" presId="urn:microsoft.com/office/officeart/2005/8/layout/default"/>
    <dgm:cxn modelId="{D76990E6-67A0-4734-AE22-3768BE574B15}" type="presParOf" srcId="{E1095557-D43B-4D1E-B859-AECD2BFDA2D9}" destId="{3AE080F1-B66D-4109-A312-724B23FED97A}" srcOrd="3" destOrd="0" presId="urn:microsoft.com/office/officeart/2005/8/layout/default"/>
    <dgm:cxn modelId="{B2F893D4-166E-4DFE-958A-C63945EE13CB}" type="presParOf" srcId="{E1095557-D43B-4D1E-B859-AECD2BFDA2D9}" destId="{99C5BFCB-9136-4913-9425-A0F39464BA15}" srcOrd="4" destOrd="0" presId="urn:microsoft.com/office/officeart/2005/8/layout/default"/>
    <dgm:cxn modelId="{CA033BD3-98F7-446F-8107-77B8561DCABA}" type="presParOf" srcId="{E1095557-D43B-4D1E-B859-AECD2BFDA2D9}" destId="{D3BC4CFC-1F5B-4F69-A867-FAF2B788F276}" srcOrd="5" destOrd="0" presId="urn:microsoft.com/office/officeart/2005/8/layout/default"/>
    <dgm:cxn modelId="{D0AA0F69-3CDF-45E8-B529-C94E9559690D}" type="presParOf" srcId="{E1095557-D43B-4D1E-B859-AECD2BFDA2D9}" destId="{1F6DF2B2-0EFF-4E74-9DF3-CC69075FDB85}" srcOrd="6" destOrd="0" presId="urn:microsoft.com/office/officeart/2005/8/layout/default"/>
    <dgm:cxn modelId="{9AAD7433-96CD-47A6-9B77-CB9A17A55CF1}" type="presParOf" srcId="{E1095557-D43B-4D1E-B859-AECD2BFDA2D9}" destId="{1B959251-1737-482A-B7B1-C87C5B2E62E0}" srcOrd="7" destOrd="0" presId="urn:microsoft.com/office/officeart/2005/8/layout/default"/>
    <dgm:cxn modelId="{67FB405E-6DDC-4D06-B021-2B6BC5BA259F}" type="presParOf" srcId="{E1095557-D43B-4D1E-B859-AECD2BFDA2D9}" destId="{6EBCA241-701A-487A-B2ED-4F348083ED5E}"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BC6CA34-6359-43F5-A4C8-EA3E7ACDC95C}" type="doc">
      <dgm:prSet loTypeId="urn:microsoft.com/office/officeart/2009/3/layout/DescendingProcess" loCatId="process" qsTypeId="urn:microsoft.com/office/officeart/2005/8/quickstyle/simple1" qsCatId="simple" csTypeId="urn:microsoft.com/office/officeart/2005/8/colors/accent1_2" csCatId="accent1" phldr="1"/>
      <dgm:spPr/>
      <dgm:t>
        <a:bodyPr/>
        <a:lstStyle/>
        <a:p>
          <a:endParaRPr lang="fr-FR"/>
        </a:p>
      </dgm:t>
    </dgm:pt>
    <dgm:pt modelId="{1AC1EDF5-196F-46F2-A43F-D1E00549257F}">
      <dgm:prSet phldrT="[Texte]"/>
      <dgm:spPr/>
      <dgm:t>
        <a:bodyPr/>
        <a:lstStyle/>
        <a:p>
          <a:r>
            <a:rPr lang="fr-FR" b="1" dirty="0"/>
            <a:t>Décroissance</a:t>
          </a:r>
        </a:p>
      </dgm:t>
    </dgm:pt>
    <dgm:pt modelId="{9CC468AE-B6B6-4329-B463-6D07DF9AFF66}" type="parTrans" cxnId="{4D3F4E23-01C1-4061-9586-EE3C972F0EE3}">
      <dgm:prSet/>
      <dgm:spPr/>
      <dgm:t>
        <a:bodyPr/>
        <a:lstStyle/>
        <a:p>
          <a:endParaRPr lang="fr-FR"/>
        </a:p>
      </dgm:t>
    </dgm:pt>
    <dgm:pt modelId="{6561E5F7-05EB-4A68-A2E8-85686C74B4E4}" type="sibTrans" cxnId="{4D3F4E23-01C1-4061-9586-EE3C972F0EE3}">
      <dgm:prSet/>
      <dgm:spPr/>
      <dgm:t>
        <a:bodyPr/>
        <a:lstStyle/>
        <a:p>
          <a:endParaRPr lang="fr-FR"/>
        </a:p>
      </dgm:t>
    </dgm:pt>
    <dgm:pt modelId="{78174417-DCBF-4A15-8119-F02FA6558A86}">
      <dgm:prSet phldrT="[Texte]" phldr="1"/>
      <dgm:spPr/>
      <dgm:t>
        <a:bodyPr/>
        <a:lstStyle/>
        <a:p>
          <a:endParaRPr lang="fr-FR" dirty="0"/>
        </a:p>
      </dgm:t>
    </dgm:pt>
    <dgm:pt modelId="{C84A7386-7349-461D-A0CB-BBC55E6A8746}" type="parTrans" cxnId="{4762AE35-6E04-4C86-B51E-B4A05C78A148}">
      <dgm:prSet/>
      <dgm:spPr/>
      <dgm:t>
        <a:bodyPr/>
        <a:lstStyle/>
        <a:p>
          <a:endParaRPr lang="fr-FR"/>
        </a:p>
      </dgm:t>
    </dgm:pt>
    <dgm:pt modelId="{00378FEB-9CA3-4E4D-A49E-3FD06BB77230}" type="sibTrans" cxnId="{4762AE35-6E04-4C86-B51E-B4A05C78A148}">
      <dgm:prSet/>
      <dgm:spPr/>
      <dgm:t>
        <a:bodyPr/>
        <a:lstStyle/>
        <a:p>
          <a:endParaRPr lang="fr-FR"/>
        </a:p>
      </dgm:t>
    </dgm:pt>
    <dgm:pt modelId="{6CAB4150-D5DC-41B1-9000-DDFCE2B3B739}">
      <dgm:prSet phldrT="[Texte]"/>
      <dgm:spPr/>
      <dgm:t>
        <a:bodyPr/>
        <a:lstStyle/>
        <a:p>
          <a:endParaRPr lang="fr-FR" dirty="0"/>
        </a:p>
      </dgm:t>
    </dgm:pt>
    <dgm:pt modelId="{4503397A-84FC-44C4-A261-EA96A9BC37F2}" type="parTrans" cxnId="{2C65C0E0-F763-4786-B9AF-30B337E68F66}">
      <dgm:prSet/>
      <dgm:spPr/>
      <dgm:t>
        <a:bodyPr/>
        <a:lstStyle/>
        <a:p>
          <a:endParaRPr lang="fr-FR"/>
        </a:p>
      </dgm:t>
    </dgm:pt>
    <dgm:pt modelId="{0A4F4457-60E8-4CF1-81CA-8242F7A9CC9E}" type="sibTrans" cxnId="{2C65C0E0-F763-4786-B9AF-30B337E68F66}">
      <dgm:prSet/>
      <dgm:spPr/>
      <dgm:t>
        <a:bodyPr/>
        <a:lstStyle/>
        <a:p>
          <a:endParaRPr lang="fr-FR"/>
        </a:p>
      </dgm:t>
    </dgm:pt>
    <dgm:pt modelId="{29F73BAA-FAC9-493A-8D92-8535F3C5C0B0}">
      <dgm:prSet phldrT="[Texte]" phldr="1"/>
      <dgm:spPr/>
      <dgm:t>
        <a:bodyPr/>
        <a:lstStyle/>
        <a:p>
          <a:endParaRPr lang="fr-FR" dirty="0"/>
        </a:p>
      </dgm:t>
    </dgm:pt>
    <dgm:pt modelId="{99360CC5-BC81-4BEA-A60A-9AA85DF57F09}" type="parTrans" cxnId="{26E28694-6FC8-4176-9349-4B781ED80CA8}">
      <dgm:prSet/>
      <dgm:spPr/>
      <dgm:t>
        <a:bodyPr/>
        <a:lstStyle/>
        <a:p>
          <a:endParaRPr lang="fr-FR"/>
        </a:p>
      </dgm:t>
    </dgm:pt>
    <dgm:pt modelId="{5A1E524C-08D0-4BC2-BE2A-F5F38D01B892}" type="sibTrans" cxnId="{26E28694-6FC8-4176-9349-4B781ED80CA8}">
      <dgm:prSet/>
      <dgm:spPr/>
      <dgm:t>
        <a:bodyPr/>
        <a:lstStyle/>
        <a:p>
          <a:endParaRPr lang="fr-FR"/>
        </a:p>
      </dgm:t>
    </dgm:pt>
    <dgm:pt modelId="{C1C8F565-22D3-44B8-ABCE-585E0DE69747}">
      <dgm:prSet phldrT="[Texte]" phldr="1"/>
      <dgm:spPr/>
      <dgm:t>
        <a:bodyPr/>
        <a:lstStyle/>
        <a:p>
          <a:endParaRPr lang="fr-FR" dirty="0"/>
        </a:p>
      </dgm:t>
    </dgm:pt>
    <dgm:pt modelId="{A0CA204E-9C26-420B-BC4C-1855DF042CDA}" type="parTrans" cxnId="{AC179625-9D2F-44EE-88FA-F625851E99E2}">
      <dgm:prSet/>
      <dgm:spPr/>
      <dgm:t>
        <a:bodyPr/>
        <a:lstStyle/>
        <a:p>
          <a:endParaRPr lang="fr-FR"/>
        </a:p>
      </dgm:t>
    </dgm:pt>
    <dgm:pt modelId="{7893B7F9-0D30-4A8D-8DA5-4917FDFA32D6}" type="sibTrans" cxnId="{AC179625-9D2F-44EE-88FA-F625851E99E2}">
      <dgm:prSet/>
      <dgm:spPr/>
      <dgm:t>
        <a:bodyPr/>
        <a:lstStyle/>
        <a:p>
          <a:endParaRPr lang="fr-FR"/>
        </a:p>
      </dgm:t>
    </dgm:pt>
    <dgm:pt modelId="{0FAC9977-467B-4932-BB68-58DCD62016D9}" type="pres">
      <dgm:prSet presAssocID="{1BC6CA34-6359-43F5-A4C8-EA3E7ACDC95C}" presName="Name0" presStyleCnt="0">
        <dgm:presLayoutVars>
          <dgm:chMax val="7"/>
          <dgm:chPref val="5"/>
        </dgm:presLayoutVars>
      </dgm:prSet>
      <dgm:spPr/>
    </dgm:pt>
    <dgm:pt modelId="{D373B131-DDC6-485E-BDF7-7D2C438C2EC4}" type="pres">
      <dgm:prSet presAssocID="{1BC6CA34-6359-43F5-A4C8-EA3E7ACDC95C}" presName="arrowNode" presStyleLbl="node1" presStyleIdx="0" presStyleCnt="1" custLinFactNeighborX="-69788" custLinFactNeighborY="-9036"/>
      <dgm:spPr/>
    </dgm:pt>
    <dgm:pt modelId="{E9E2BA1A-66A3-43D1-A7F7-4D61DFB5B8FE}" type="pres">
      <dgm:prSet presAssocID="{1AC1EDF5-196F-46F2-A43F-D1E00549257F}" presName="txNode1" presStyleLbl="revTx" presStyleIdx="0" presStyleCnt="5" custLinFactX="-50671" custLinFactY="74217" custLinFactNeighborX="-100000" custLinFactNeighborY="100000">
        <dgm:presLayoutVars>
          <dgm:bulletEnabled val="1"/>
        </dgm:presLayoutVars>
      </dgm:prSet>
      <dgm:spPr/>
    </dgm:pt>
    <dgm:pt modelId="{19F1E655-D265-460E-81FD-561A704F0427}" type="pres">
      <dgm:prSet presAssocID="{78174417-DCBF-4A15-8119-F02FA6558A86}" presName="txNode2" presStyleLbl="revTx" presStyleIdx="1" presStyleCnt="5">
        <dgm:presLayoutVars>
          <dgm:bulletEnabled val="1"/>
        </dgm:presLayoutVars>
      </dgm:prSet>
      <dgm:spPr/>
    </dgm:pt>
    <dgm:pt modelId="{06B93C52-3053-4D18-9037-638D5E474AC9}" type="pres">
      <dgm:prSet presAssocID="{00378FEB-9CA3-4E4D-A49E-3FD06BB77230}" presName="dotNode2" presStyleCnt="0"/>
      <dgm:spPr/>
    </dgm:pt>
    <dgm:pt modelId="{4B50AFAE-1FA8-4CE5-BEBC-3B00B5C83CCF}" type="pres">
      <dgm:prSet presAssocID="{00378FEB-9CA3-4E4D-A49E-3FD06BB77230}" presName="dotRepeatNode" presStyleLbl="fgShp" presStyleIdx="0" presStyleCnt="3"/>
      <dgm:spPr/>
    </dgm:pt>
    <dgm:pt modelId="{C8864192-6108-42A4-A18D-4ED49A1D8DC6}" type="pres">
      <dgm:prSet presAssocID="{6CAB4150-D5DC-41B1-9000-DDFCE2B3B739}" presName="txNode3" presStyleLbl="revTx" presStyleIdx="2" presStyleCnt="5">
        <dgm:presLayoutVars>
          <dgm:bulletEnabled val="1"/>
        </dgm:presLayoutVars>
      </dgm:prSet>
      <dgm:spPr/>
    </dgm:pt>
    <dgm:pt modelId="{0717B7F3-C647-4BFB-A892-1A9BD1D5CEDC}" type="pres">
      <dgm:prSet presAssocID="{0A4F4457-60E8-4CF1-81CA-8242F7A9CC9E}" presName="dotNode3" presStyleCnt="0"/>
      <dgm:spPr/>
    </dgm:pt>
    <dgm:pt modelId="{DF1303BD-BF9B-4BF6-A39E-281832C0AA8A}" type="pres">
      <dgm:prSet presAssocID="{0A4F4457-60E8-4CF1-81CA-8242F7A9CC9E}" presName="dotRepeatNode" presStyleLbl="fgShp" presStyleIdx="1" presStyleCnt="3" custLinFactX="-100000" custLinFactNeighborX="-154134" custLinFactNeighborY="-35052"/>
      <dgm:spPr/>
    </dgm:pt>
    <dgm:pt modelId="{F072BF4B-18AC-439E-BD2A-BEB8071E2D45}" type="pres">
      <dgm:prSet presAssocID="{29F73BAA-FAC9-493A-8D92-8535F3C5C0B0}" presName="txNode4" presStyleLbl="revTx" presStyleIdx="3" presStyleCnt="5">
        <dgm:presLayoutVars>
          <dgm:bulletEnabled val="1"/>
        </dgm:presLayoutVars>
      </dgm:prSet>
      <dgm:spPr/>
    </dgm:pt>
    <dgm:pt modelId="{0E1467F1-D548-46E9-9FD8-D0F994D94074}" type="pres">
      <dgm:prSet presAssocID="{5A1E524C-08D0-4BC2-BE2A-F5F38D01B892}" presName="dotNode4" presStyleCnt="0"/>
      <dgm:spPr/>
    </dgm:pt>
    <dgm:pt modelId="{F5A7EF03-3AB6-421D-8AB1-92D04AE65374}" type="pres">
      <dgm:prSet presAssocID="{5A1E524C-08D0-4BC2-BE2A-F5F38D01B892}" presName="dotRepeatNode" presStyleLbl="fgShp" presStyleIdx="2" presStyleCnt="3"/>
      <dgm:spPr/>
    </dgm:pt>
    <dgm:pt modelId="{00E29FA0-C276-4BF9-BEFB-258572C257DC}" type="pres">
      <dgm:prSet presAssocID="{C1C8F565-22D3-44B8-ABCE-585E0DE69747}" presName="txNode5" presStyleLbl="revTx" presStyleIdx="4" presStyleCnt="5">
        <dgm:presLayoutVars>
          <dgm:bulletEnabled val="1"/>
        </dgm:presLayoutVars>
      </dgm:prSet>
      <dgm:spPr/>
    </dgm:pt>
  </dgm:ptLst>
  <dgm:cxnLst>
    <dgm:cxn modelId="{B4B2B315-031B-4CAF-82BB-7C712063842B}" type="presOf" srcId="{29F73BAA-FAC9-493A-8D92-8535F3C5C0B0}" destId="{F072BF4B-18AC-439E-BD2A-BEB8071E2D45}" srcOrd="0" destOrd="0" presId="urn:microsoft.com/office/officeart/2009/3/layout/DescendingProcess"/>
    <dgm:cxn modelId="{4D3F4E23-01C1-4061-9586-EE3C972F0EE3}" srcId="{1BC6CA34-6359-43F5-A4C8-EA3E7ACDC95C}" destId="{1AC1EDF5-196F-46F2-A43F-D1E00549257F}" srcOrd="0" destOrd="0" parTransId="{9CC468AE-B6B6-4329-B463-6D07DF9AFF66}" sibTransId="{6561E5F7-05EB-4A68-A2E8-85686C74B4E4}"/>
    <dgm:cxn modelId="{91CB4424-2D9C-4F26-AAC9-6C77589CB2E5}" type="presOf" srcId="{78174417-DCBF-4A15-8119-F02FA6558A86}" destId="{19F1E655-D265-460E-81FD-561A704F0427}" srcOrd="0" destOrd="0" presId="urn:microsoft.com/office/officeart/2009/3/layout/DescendingProcess"/>
    <dgm:cxn modelId="{AC179625-9D2F-44EE-88FA-F625851E99E2}" srcId="{1BC6CA34-6359-43F5-A4C8-EA3E7ACDC95C}" destId="{C1C8F565-22D3-44B8-ABCE-585E0DE69747}" srcOrd="4" destOrd="0" parTransId="{A0CA204E-9C26-420B-BC4C-1855DF042CDA}" sibTransId="{7893B7F9-0D30-4A8D-8DA5-4917FDFA32D6}"/>
    <dgm:cxn modelId="{4762AE35-6E04-4C86-B51E-B4A05C78A148}" srcId="{1BC6CA34-6359-43F5-A4C8-EA3E7ACDC95C}" destId="{78174417-DCBF-4A15-8119-F02FA6558A86}" srcOrd="1" destOrd="0" parTransId="{C84A7386-7349-461D-A0CB-BBC55E6A8746}" sibTransId="{00378FEB-9CA3-4E4D-A49E-3FD06BB77230}"/>
    <dgm:cxn modelId="{E0D25343-1617-42B5-86B9-C4E80777C96A}" type="presOf" srcId="{5A1E524C-08D0-4BC2-BE2A-F5F38D01B892}" destId="{F5A7EF03-3AB6-421D-8AB1-92D04AE65374}" srcOrd="0" destOrd="0" presId="urn:microsoft.com/office/officeart/2009/3/layout/DescendingProcess"/>
    <dgm:cxn modelId="{8E2F387A-9DD7-4FDE-8C52-6AAC4A6229D8}" type="presOf" srcId="{00378FEB-9CA3-4E4D-A49E-3FD06BB77230}" destId="{4B50AFAE-1FA8-4CE5-BEBC-3B00B5C83CCF}" srcOrd="0" destOrd="0" presId="urn:microsoft.com/office/officeart/2009/3/layout/DescendingProcess"/>
    <dgm:cxn modelId="{26E28694-6FC8-4176-9349-4B781ED80CA8}" srcId="{1BC6CA34-6359-43F5-A4C8-EA3E7ACDC95C}" destId="{29F73BAA-FAC9-493A-8D92-8535F3C5C0B0}" srcOrd="3" destOrd="0" parTransId="{99360CC5-BC81-4BEA-A60A-9AA85DF57F09}" sibTransId="{5A1E524C-08D0-4BC2-BE2A-F5F38D01B892}"/>
    <dgm:cxn modelId="{CE077995-667A-4547-881F-5A92DAC90D06}" type="presOf" srcId="{6CAB4150-D5DC-41B1-9000-DDFCE2B3B739}" destId="{C8864192-6108-42A4-A18D-4ED49A1D8DC6}" srcOrd="0" destOrd="0" presId="urn:microsoft.com/office/officeart/2009/3/layout/DescendingProcess"/>
    <dgm:cxn modelId="{5E92BE9A-7B51-4863-A32C-74C923587EC7}" type="presOf" srcId="{0A4F4457-60E8-4CF1-81CA-8242F7A9CC9E}" destId="{DF1303BD-BF9B-4BF6-A39E-281832C0AA8A}" srcOrd="0" destOrd="0" presId="urn:microsoft.com/office/officeart/2009/3/layout/DescendingProcess"/>
    <dgm:cxn modelId="{2C65C0E0-F763-4786-B9AF-30B337E68F66}" srcId="{1BC6CA34-6359-43F5-A4C8-EA3E7ACDC95C}" destId="{6CAB4150-D5DC-41B1-9000-DDFCE2B3B739}" srcOrd="2" destOrd="0" parTransId="{4503397A-84FC-44C4-A261-EA96A9BC37F2}" sibTransId="{0A4F4457-60E8-4CF1-81CA-8242F7A9CC9E}"/>
    <dgm:cxn modelId="{4C76D7EC-B627-4240-9CB6-B99DDE7DC095}" type="presOf" srcId="{1AC1EDF5-196F-46F2-A43F-D1E00549257F}" destId="{E9E2BA1A-66A3-43D1-A7F7-4D61DFB5B8FE}" srcOrd="0" destOrd="0" presId="urn:microsoft.com/office/officeart/2009/3/layout/DescendingProcess"/>
    <dgm:cxn modelId="{DD49ACF1-18F6-478F-9CB6-B48B41A82877}" type="presOf" srcId="{1BC6CA34-6359-43F5-A4C8-EA3E7ACDC95C}" destId="{0FAC9977-467B-4932-BB68-58DCD62016D9}" srcOrd="0" destOrd="0" presId="urn:microsoft.com/office/officeart/2009/3/layout/DescendingProcess"/>
    <dgm:cxn modelId="{59D3ABF4-021B-4656-917F-43862DDF1DDC}" type="presOf" srcId="{C1C8F565-22D3-44B8-ABCE-585E0DE69747}" destId="{00E29FA0-C276-4BF9-BEFB-258572C257DC}" srcOrd="0" destOrd="0" presId="urn:microsoft.com/office/officeart/2009/3/layout/DescendingProcess"/>
    <dgm:cxn modelId="{7E65AA06-F4F5-49E2-9EF3-011AFF2AE1D7}" type="presParOf" srcId="{0FAC9977-467B-4932-BB68-58DCD62016D9}" destId="{D373B131-DDC6-485E-BDF7-7D2C438C2EC4}" srcOrd="0" destOrd="0" presId="urn:microsoft.com/office/officeart/2009/3/layout/DescendingProcess"/>
    <dgm:cxn modelId="{01F41D06-625E-49EC-9CF7-C9727B0BDD07}" type="presParOf" srcId="{0FAC9977-467B-4932-BB68-58DCD62016D9}" destId="{E9E2BA1A-66A3-43D1-A7F7-4D61DFB5B8FE}" srcOrd="1" destOrd="0" presId="urn:microsoft.com/office/officeart/2009/3/layout/DescendingProcess"/>
    <dgm:cxn modelId="{3F8D63EB-A867-4396-8565-AA79F1A898DE}" type="presParOf" srcId="{0FAC9977-467B-4932-BB68-58DCD62016D9}" destId="{19F1E655-D265-460E-81FD-561A704F0427}" srcOrd="2" destOrd="0" presId="urn:microsoft.com/office/officeart/2009/3/layout/DescendingProcess"/>
    <dgm:cxn modelId="{97E39819-2E81-4159-8434-388795DD3831}" type="presParOf" srcId="{0FAC9977-467B-4932-BB68-58DCD62016D9}" destId="{06B93C52-3053-4D18-9037-638D5E474AC9}" srcOrd="3" destOrd="0" presId="urn:microsoft.com/office/officeart/2009/3/layout/DescendingProcess"/>
    <dgm:cxn modelId="{9C02D5A0-B5C5-463B-BDB4-47177E2E0660}" type="presParOf" srcId="{06B93C52-3053-4D18-9037-638D5E474AC9}" destId="{4B50AFAE-1FA8-4CE5-BEBC-3B00B5C83CCF}" srcOrd="0" destOrd="0" presId="urn:microsoft.com/office/officeart/2009/3/layout/DescendingProcess"/>
    <dgm:cxn modelId="{B34044F8-B8DA-4457-9FE7-8180024780D5}" type="presParOf" srcId="{0FAC9977-467B-4932-BB68-58DCD62016D9}" destId="{C8864192-6108-42A4-A18D-4ED49A1D8DC6}" srcOrd="4" destOrd="0" presId="urn:microsoft.com/office/officeart/2009/3/layout/DescendingProcess"/>
    <dgm:cxn modelId="{98EC82B7-3710-4865-AA60-EB54D07D59CB}" type="presParOf" srcId="{0FAC9977-467B-4932-BB68-58DCD62016D9}" destId="{0717B7F3-C647-4BFB-A892-1A9BD1D5CEDC}" srcOrd="5" destOrd="0" presId="urn:microsoft.com/office/officeart/2009/3/layout/DescendingProcess"/>
    <dgm:cxn modelId="{E61D9A94-5537-425C-946A-01A5694926FF}" type="presParOf" srcId="{0717B7F3-C647-4BFB-A892-1A9BD1D5CEDC}" destId="{DF1303BD-BF9B-4BF6-A39E-281832C0AA8A}" srcOrd="0" destOrd="0" presId="urn:microsoft.com/office/officeart/2009/3/layout/DescendingProcess"/>
    <dgm:cxn modelId="{CBE7372B-A115-4CCC-805C-F94F299158C0}" type="presParOf" srcId="{0FAC9977-467B-4932-BB68-58DCD62016D9}" destId="{F072BF4B-18AC-439E-BD2A-BEB8071E2D45}" srcOrd="6" destOrd="0" presId="urn:microsoft.com/office/officeart/2009/3/layout/DescendingProcess"/>
    <dgm:cxn modelId="{FDFD28AF-09F4-4111-8F8D-ACB6847AEF97}" type="presParOf" srcId="{0FAC9977-467B-4932-BB68-58DCD62016D9}" destId="{0E1467F1-D548-46E9-9FD8-D0F994D94074}" srcOrd="7" destOrd="0" presId="urn:microsoft.com/office/officeart/2009/3/layout/DescendingProcess"/>
    <dgm:cxn modelId="{0AF5F6C9-C138-4459-9D21-EA8722402A4F}" type="presParOf" srcId="{0E1467F1-D548-46E9-9FD8-D0F994D94074}" destId="{F5A7EF03-3AB6-421D-8AB1-92D04AE65374}" srcOrd="0" destOrd="0" presId="urn:microsoft.com/office/officeart/2009/3/layout/DescendingProcess"/>
    <dgm:cxn modelId="{698CE436-E33F-48AB-885F-BAC68240B468}" type="presParOf" srcId="{0FAC9977-467B-4932-BB68-58DCD62016D9}" destId="{00E29FA0-C276-4BF9-BEFB-258572C257DC}" srcOrd="8" destOrd="0" presId="urn:microsoft.com/office/officeart/2009/3/layout/Descending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D4ED104-DA83-49AB-9620-CBB7D7DFCD27}" type="doc">
      <dgm:prSet loTypeId="urn:microsoft.com/office/officeart/2005/8/layout/arrow2" loCatId="process" qsTypeId="urn:microsoft.com/office/officeart/2005/8/quickstyle/simple1" qsCatId="simple" csTypeId="urn:microsoft.com/office/officeart/2005/8/colors/accent1_2" csCatId="accent1" phldr="1"/>
      <dgm:spPr/>
    </dgm:pt>
    <dgm:pt modelId="{3F5C74CA-5706-4D9A-9130-6D459D7A06E3}">
      <dgm:prSet phldrT="[Texte]"/>
      <dgm:spPr/>
      <dgm:t>
        <a:bodyPr/>
        <a:lstStyle/>
        <a:p>
          <a:r>
            <a:rPr lang="fr-FR" b="1" dirty="0"/>
            <a:t>Fuite en avant</a:t>
          </a:r>
        </a:p>
      </dgm:t>
    </dgm:pt>
    <dgm:pt modelId="{71B01AF2-9091-491C-A36B-E902DA060B7A}" type="parTrans" cxnId="{31F6DF65-726E-4919-9B0E-AEC40A3126A5}">
      <dgm:prSet/>
      <dgm:spPr/>
      <dgm:t>
        <a:bodyPr/>
        <a:lstStyle/>
        <a:p>
          <a:endParaRPr lang="fr-FR"/>
        </a:p>
      </dgm:t>
    </dgm:pt>
    <dgm:pt modelId="{9FAB37D2-318F-45FA-AFA0-7E586728A3C1}" type="sibTrans" cxnId="{31F6DF65-726E-4919-9B0E-AEC40A3126A5}">
      <dgm:prSet/>
      <dgm:spPr/>
      <dgm:t>
        <a:bodyPr/>
        <a:lstStyle/>
        <a:p>
          <a:endParaRPr lang="fr-FR"/>
        </a:p>
      </dgm:t>
    </dgm:pt>
    <dgm:pt modelId="{975B6B77-7007-4449-8FB2-2B8C8ED5F9FC}">
      <dgm:prSet phldrT="[Texte]"/>
      <dgm:spPr/>
      <dgm:t>
        <a:bodyPr/>
        <a:lstStyle/>
        <a:p>
          <a:r>
            <a:rPr lang="fr-FR" dirty="0"/>
            <a:t>exclusion</a:t>
          </a:r>
        </a:p>
      </dgm:t>
    </dgm:pt>
    <dgm:pt modelId="{6455B55F-D99F-4454-93C4-324E0A1C53B1}" type="parTrans" cxnId="{3B82DBB4-0A38-4D4E-8274-BA94B90AAAD0}">
      <dgm:prSet/>
      <dgm:spPr/>
      <dgm:t>
        <a:bodyPr/>
        <a:lstStyle/>
        <a:p>
          <a:endParaRPr lang="fr-FR"/>
        </a:p>
      </dgm:t>
    </dgm:pt>
    <dgm:pt modelId="{7FBB4E64-FC9C-4425-9B5E-7C38DC09275F}" type="sibTrans" cxnId="{3B82DBB4-0A38-4D4E-8274-BA94B90AAAD0}">
      <dgm:prSet/>
      <dgm:spPr/>
      <dgm:t>
        <a:bodyPr/>
        <a:lstStyle/>
        <a:p>
          <a:endParaRPr lang="fr-FR"/>
        </a:p>
      </dgm:t>
    </dgm:pt>
    <dgm:pt modelId="{36B82ADA-FF99-4DD4-BFBA-A79EDD367451}">
      <dgm:prSet phldrT="[Texte]"/>
      <dgm:spPr/>
      <dgm:t>
        <a:bodyPr/>
        <a:lstStyle/>
        <a:p>
          <a:r>
            <a:rPr lang="fr-FR" dirty="0"/>
            <a:t>spéculation</a:t>
          </a:r>
        </a:p>
      </dgm:t>
    </dgm:pt>
    <dgm:pt modelId="{D2D8E048-E5D1-4ED5-B0BB-4E2B61D1197E}" type="parTrans" cxnId="{56B3E69F-994A-4EC5-8EF2-6920BD4F1FED}">
      <dgm:prSet/>
      <dgm:spPr/>
      <dgm:t>
        <a:bodyPr/>
        <a:lstStyle/>
        <a:p>
          <a:endParaRPr lang="fr-FR"/>
        </a:p>
      </dgm:t>
    </dgm:pt>
    <dgm:pt modelId="{347B14BF-28E4-45EA-9885-BE88239B2E09}" type="sibTrans" cxnId="{56B3E69F-994A-4EC5-8EF2-6920BD4F1FED}">
      <dgm:prSet/>
      <dgm:spPr/>
      <dgm:t>
        <a:bodyPr/>
        <a:lstStyle/>
        <a:p>
          <a:endParaRPr lang="fr-FR"/>
        </a:p>
      </dgm:t>
    </dgm:pt>
    <dgm:pt modelId="{136167DF-8D7B-454C-A8C3-74810D9D4090}" type="pres">
      <dgm:prSet presAssocID="{AD4ED104-DA83-49AB-9620-CBB7D7DFCD27}" presName="arrowDiagram" presStyleCnt="0">
        <dgm:presLayoutVars>
          <dgm:chMax val="5"/>
          <dgm:dir/>
          <dgm:resizeHandles val="exact"/>
        </dgm:presLayoutVars>
      </dgm:prSet>
      <dgm:spPr/>
    </dgm:pt>
    <dgm:pt modelId="{EBE21E34-DFE9-4758-9A9A-A48E748B75F3}" type="pres">
      <dgm:prSet presAssocID="{AD4ED104-DA83-49AB-9620-CBB7D7DFCD27}" presName="arrow" presStyleLbl="bgShp" presStyleIdx="0" presStyleCnt="1" custLinFactNeighborX="-102" custLinFactNeighborY="5969"/>
      <dgm:spPr/>
    </dgm:pt>
    <dgm:pt modelId="{0E37A3FA-AA8B-47F4-8B37-65AEA6C8FFBE}" type="pres">
      <dgm:prSet presAssocID="{AD4ED104-DA83-49AB-9620-CBB7D7DFCD27}" presName="arrowDiagram3" presStyleCnt="0"/>
      <dgm:spPr/>
    </dgm:pt>
    <dgm:pt modelId="{2EC37EED-C210-4085-86B6-23E692495797}" type="pres">
      <dgm:prSet presAssocID="{3F5C74CA-5706-4D9A-9130-6D459D7A06E3}" presName="bullet3a" presStyleLbl="node1" presStyleIdx="0" presStyleCnt="3" custLinFactY="43624" custLinFactNeighborX="-47202" custLinFactNeighborY="100000"/>
      <dgm:spPr/>
    </dgm:pt>
    <dgm:pt modelId="{6EC013EC-8D8A-4A3C-AA0E-B6268BC6E13C}" type="pres">
      <dgm:prSet presAssocID="{3F5C74CA-5706-4D9A-9130-6D459D7A06E3}" presName="textBox3a" presStyleLbl="revTx" presStyleIdx="0" presStyleCnt="3" custLinFactY="-10314" custLinFactNeighborX="-22055" custLinFactNeighborY="-100000">
        <dgm:presLayoutVars>
          <dgm:bulletEnabled val="1"/>
        </dgm:presLayoutVars>
      </dgm:prSet>
      <dgm:spPr/>
    </dgm:pt>
    <dgm:pt modelId="{104C5B49-DF05-4437-BB52-D72029FF3BE5}" type="pres">
      <dgm:prSet presAssocID="{975B6B77-7007-4449-8FB2-2B8C8ED5F9FC}" presName="bullet3b" presStyleLbl="node1" presStyleIdx="1" presStyleCnt="3" custLinFactNeighborX="-32592" custLinFactNeighborY="70586"/>
      <dgm:spPr/>
    </dgm:pt>
    <dgm:pt modelId="{FEDAE91E-7324-4D11-A65A-BB0D61F2378B}" type="pres">
      <dgm:prSet presAssocID="{975B6B77-7007-4449-8FB2-2B8C8ED5F9FC}" presName="textBox3b" presStyleLbl="revTx" presStyleIdx="1" presStyleCnt="3">
        <dgm:presLayoutVars>
          <dgm:bulletEnabled val="1"/>
        </dgm:presLayoutVars>
      </dgm:prSet>
      <dgm:spPr/>
    </dgm:pt>
    <dgm:pt modelId="{D143631C-5DE6-4564-BC9D-291F3A11B1DA}" type="pres">
      <dgm:prSet presAssocID="{36B82ADA-FF99-4DD4-BFBA-A79EDD367451}" presName="bullet3c" presStyleLbl="node1" presStyleIdx="2" presStyleCnt="3" custLinFactNeighborX="-11014" custLinFactNeighborY="32489"/>
      <dgm:spPr/>
    </dgm:pt>
    <dgm:pt modelId="{5DE1E813-599A-4AC2-B90E-E26FBE31D67B}" type="pres">
      <dgm:prSet presAssocID="{36B82ADA-FF99-4DD4-BFBA-A79EDD367451}" presName="textBox3c" presStyleLbl="revTx" presStyleIdx="2" presStyleCnt="3" custScaleY="105807" custLinFactNeighborX="-213" custLinFactNeighborY="-942">
        <dgm:presLayoutVars>
          <dgm:bulletEnabled val="1"/>
        </dgm:presLayoutVars>
      </dgm:prSet>
      <dgm:spPr/>
    </dgm:pt>
  </dgm:ptLst>
  <dgm:cxnLst>
    <dgm:cxn modelId="{E9931C0E-7669-4A88-A663-D4D0940C1EED}" type="presOf" srcId="{975B6B77-7007-4449-8FB2-2B8C8ED5F9FC}" destId="{FEDAE91E-7324-4D11-A65A-BB0D61F2378B}" srcOrd="0" destOrd="0" presId="urn:microsoft.com/office/officeart/2005/8/layout/arrow2"/>
    <dgm:cxn modelId="{EAD2245E-8CBB-430C-8310-E3F3FC6230DF}" type="presOf" srcId="{36B82ADA-FF99-4DD4-BFBA-A79EDD367451}" destId="{5DE1E813-599A-4AC2-B90E-E26FBE31D67B}" srcOrd="0" destOrd="0" presId="urn:microsoft.com/office/officeart/2005/8/layout/arrow2"/>
    <dgm:cxn modelId="{31F6DF65-726E-4919-9B0E-AEC40A3126A5}" srcId="{AD4ED104-DA83-49AB-9620-CBB7D7DFCD27}" destId="{3F5C74CA-5706-4D9A-9130-6D459D7A06E3}" srcOrd="0" destOrd="0" parTransId="{71B01AF2-9091-491C-A36B-E902DA060B7A}" sibTransId="{9FAB37D2-318F-45FA-AFA0-7E586728A3C1}"/>
    <dgm:cxn modelId="{F5D99A99-25C2-41EA-AA58-07BA846CF6D8}" type="presOf" srcId="{AD4ED104-DA83-49AB-9620-CBB7D7DFCD27}" destId="{136167DF-8D7B-454C-A8C3-74810D9D4090}" srcOrd="0" destOrd="0" presId="urn:microsoft.com/office/officeart/2005/8/layout/arrow2"/>
    <dgm:cxn modelId="{56B3E69F-994A-4EC5-8EF2-6920BD4F1FED}" srcId="{AD4ED104-DA83-49AB-9620-CBB7D7DFCD27}" destId="{36B82ADA-FF99-4DD4-BFBA-A79EDD367451}" srcOrd="2" destOrd="0" parTransId="{D2D8E048-E5D1-4ED5-B0BB-4E2B61D1197E}" sibTransId="{347B14BF-28E4-45EA-9885-BE88239B2E09}"/>
    <dgm:cxn modelId="{3B82DBB4-0A38-4D4E-8274-BA94B90AAAD0}" srcId="{AD4ED104-DA83-49AB-9620-CBB7D7DFCD27}" destId="{975B6B77-7007-4449-8FB2-2B8C8ED5F9FC}" srcOrd="1" destOrd="0" parTransId="{6455B55F-D99F-4454-93C4-324E0A1C53B1}" sibTransId="{7FBB4E64-FC9C-4425-9B5E-7C38DC09275F}"/>
    <dgm:cxn modelId="{521CE0F5-5E51-4F16-9D95-D51988BD8625}" type="presOf" srcId="{3F5C74CA-5706-4D9A-9130-6D459D7A06E3}" destId="{6EC013EC-8D8A-4A3C-AA0E-B6268BC6E13C}" srcOrd="0" destOrd="0" presId="urn:microsoft.com/office/officeart/2005/8/layout/arrow2"/>
    <dgm:cxn modelId="{4DAD0207-D5C0-47C1-B6AB-8FB7D96ADE4E}" type="presParOf" srcId="{136167DF-8D7B-454C-A8C3-74810D9D4090}" destId="{EBE21E34-DFE9-4758-9A9A-A48E748B75F3}" srcOrd="0" destOrd="0" presId="urn:microsoft.com/office/officeart/2005/8/layout/arrow2"/>
    <dgm:cxn modelId="{AB0AC6C3-B31F-4FD3-9A80-F3E5EF60D554}" type="presParOf" srcId="{136167DF-8D7B-454C-A8C3-74810D9D4090}" destId="{0E37A3FA-AA8B-47F4-8B37-65AEA6C8FFBE}" srcOrd="1" destOrd="0" presId="urn:microsoft.com/office/officeart/2005/8/layout/arrow2"/>
    <dgm:cxn modelId="{17BECA47-357B-4269-A0B5-4698A215152F}" type="presParOf" srcId="{0E37A3FA-AA8B-47F4-8B37-65AEA6C8FFBE}" destId="{2EC37EED-C210-4085-86B6-23E692495797}" srcOrd="0" destOrd="0" presId="urn:microsoft.com/office/officeart/2005/8/layout/arrow2"/>
    <dgm:cxn modelId="{DFB62D9E-EDAC-42AA-B1FE-73A4B1FDFA8E}" type="presParOf" srcId="{0E37A3FA-AA8B-47F4-8B37-65AEA6C8FFBE}" destId="{6EC013EC-8D8A-4A3C-AA0E-B6268BC6E13C}" srcOrd="1" destOrd="0" presId="urn:microsoft.com/office/officeart/2005/8/layout/arrow2"/>
    <dgm:cxn modelId="{EECDC26C-FA45-44D0-85EF-E222693C0BC2}" type="presParOf" srcId="{0E37A3FA-AA8B-47F4-8B37-65AEA6C8FFBE}" destId="{104C5B49-DF05-4437-BB52-D72029FF3BE5}" srcOrd="2" destOrd="0" presId="urn:microsoft.com/office/officeart/2005/8/layout/arrow2"/>
    <dgm:cxn modelId="{20354D9B-43B8-4084-B9D7-E01EDD7622F6}" type="presParOf" srcId="{0E37A3FA-AA8B-47F4-8B37-65AEA6C8FFBE}" destId="{FEDAE91E-7324-4D11-A65A-BB0D61F2378B}" srcOrd="3" destOrd="0" presId="urn:microsoft.com/office/officeart/2005/8/layout/arrow2"/>
    <dgm:cxn modelId="{DB009FE0-FBD8-405C-8BDC-687ACBEA3FFB}" type="presParOf" srcId="{0E37A3FA-AA8B-47F4-8B37-65AEA6C8FFBE}" destId="{D143631C-5DE6-4564-BC9D-291F3A11B1DA}" srcOrd="4" destOrd="0" presId="urn:microsoft.com/office/officeart/2005/8/layout/arrow2"/>
    <dgm:cxn modelId="{399B6D0D-4EA8-4E15-B400-76946D4CA49C}" type="presParOf" srcId="{0E37A3FA-AA8B-47F4-8B37-65AEA6C8FFBE}" destId="{5DE1E813-599A-4AC2-B90E-E26FBE31D67B}" srcOrd="5" destOrd="0" presId="urn:microsoft.com/office/officeart/2005/8/layout/arrow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48C6A5-5440-4AE7-AA69-EAB9D065EF7D}">
      <dsp:nvSpPr>
        <dsp:cNvPr id="0" name=""/>
        <dsp:cNvSpPr/>
      </dsp:nvSpPr>
      <dsp:spPr>
        <a:xfrm>
          <a:off x="1748064" y="2975"/>
          <a:ext cx="3342605" cy="200556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fr-FR" sz="3800" kern="1200" dirty="0"/>
            <a:t>Energie</a:t>
          </a:r>
        </a:p>
      </dsp:txBody>
      <dsp:txXfrm>
        <a:off x="1748064" y="2975"/>
        <a:ext cx="3342605" cy="2005563"/>
      </dsp:txXfrm>
    </dsp:sp>
    <dsp:sp modelId="{0D85AD47-5176-46B5-885A-2679975FFF46}">
      <dsp:nvSpPr>
        <dsp:cNvPr id="0" name=""/>
        <dsp:cNvSpPr/>
      </dsp:nvSpPr>
      <dsp:spPr>
        <a:xfrm>
          <a:off x="5424930" y="2975"/>
          <a:ext cx="3342605" cy="200556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fr-FR" sz="3800" kern="1200" dirty="0"/>
            <a:t>Acheminement (Transport – Distribution)</a:t>
          </a:r>
        </a:p>
      </dsp:txBody>
      <dsp:txXfrm>
        <a:off x="5424930" y="2975"/>
        <a:ext cx="3342605" cy="2005563"/>
      </dsp:txXfrm>
    </dsp:sp>
    <dsp:sp modelId="{78F2CF1B-5B15-44F5-95D4-EEBE2844EC1D}">
      <dsp:nvSpPr>
        <dsp:cNvPr id="0" name=""/>
        <dsp:cNvSpPr/>
      </dsp:nvSpPr>
      <dsp:spPr>
        <a:xfrm>
          <a:off x="3586497" y="2342799"/>
          <a:ext cx="3342605" cy="200556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fr-FR" sz="3800" kern="1200" dirty="0"/>
            <a:t>Taxes</a:t>
          </a:r>
        </a:p>
      </dsp:txBody>
      <dsp:txXfrm>
        <a:off x="3586497" y="2342799"/>
        <a:ext cx="3342605" cy="20055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4CF876-3D34-4C62-8CA6-C701133C1367}">
      <dsp:nvSpPr>
        <dsp:cNvPr id="0" name=""/>
        <dsp:cNvSpPr/>
      </dsp:nvSpPr>
      <dsp:spPr>
        <a:xfrm>
          <a:off x="1776729" y="0"/>
          <a:ext cx="6962140" cy="4351338"/>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69C4EF-5D3E-4957-9F9C-0E576B082FF8}">
      <dsp:nvSpPr>
        <dsp:cNvPr id="0" name=""/>
        <dsp:cNvSpPr/>
      </dsp:nvSpPr>
      <dsp:spPr>
        <a:xfrm>
          <a:off x="2660921" y="3003293"/>
          <a:ext cx="181015" cy="18101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A63C2D-0296-41DB-87C7-C294848A2C5B}">
      <dsp:nvSpPr>
        <dsp:cNvPr id="0" name=""/>
        <dsp:cNvSpPr/>
      </dsp:nvSpPr>
      <dsp:spPr>
        <a:xfrm>
          <a:off x="2751429" y="3093801"/>
          <a:ext cx="1622178" cy="1257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916" tIns="0" rIns="0" bIns="0" numCol="1" spcCol="1270" anchor="t" anchorCtr="0">
          <a:noAutofit/>
        </a:bodyPr>
        <a:lstStyle/>
        <a:p>
          <a:pPr marL="0" lvl="0" indent="0" algn="l" defTabSz="889000">
            <a:lnSpc>
              <a:spcPct val="90000"/>
            </a:lnSpc>
            <a:spcBef>
              <a:spcPct val="0"/>
            </a:spcBef>
            <a:spcAft>
              <a:spcPct val="35000"/>
            </a:spcAft>
            <a:buNone/>
          </a:pPr>
          <a:r>
            <a:rPr lang="fr-FR" sz="2000" kern="1200" dirty="0"/>
            <a:t>ARENH Régulation Nucléaire Historique</a:t>
          </a:r>
        </a:p>
      </dsp:txBody>
      <dsp:txXfrm>
        <a:off x="2751429" y="3093801"/>
        <a:ext cx="1622178" cy="1257536"/>
      </dsp:txXfrm>
    </dsp:sp>
    <dsp:sp modelId="{6BFF1080-D48A-470F-A1F1-F5DB072E8A54}">
      <dsp:nvSpPr>
        <dsp:cNvPr id="0" name=""/>
        <dsp:cNvSpPr/>
      </dsp:nvSpPr>
      <dsp:spPr>
        <a:xfrm>
          <a:off x="4258732" y="1820599"/>
          <a:ext cx="327220" cy="32722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B6EB79-D453-4094-A389-7F4AE08E443B}">
      <dsp:nvSpPr>
        <dsp:cNvPr id="0" name=""/>
        <dsp:cNvSpPr/>
      </dsp:nvSpPr>
      <dsp:spPr>
        <a:xfrm>
          <a:off x="4422343" y="1984210"/>
          <a:ext cx="1670913" cy="2367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3387" tIns="0" rIns="0" bIns="0" numCol="1" spcCol="1270" anchor="t" anchorCtr="0">
          <a:noAutofit/>
        </a:bodyPr>
        <a:lstStyle/>
        <a:p>
          <a:pPr marL="0" lvl="0" indent="0" algn="l" defTabSz="889000">
            <a:lnSpc>
              <a:spcPct val="90000"/>
            </a:lnSpc>
            <a:spcBef>
              <a:spcPct val="0"/>
            </a:spcBef>
            <a:spcAft>
              <a:spcPct val="35000"/>
            </a:spcAft>
            <a:buNone/>
          </a:pPr>
          <a:r>
            <a:rPr lang="fr-FR" sz="2000" kern="1200" dirty="0"/>
            <a:t>Diminution Nucléaire Augmentation Gaz</a:t>
          </a:r>
        </a:p>
      </dsp:txBody>
      <dsp:txXfrm>
        <a:off x="4422343" y="1984210"/>
        <a:ext cx="1670913" cy="2367127"/>
      </dsp:txXfrm>
    </dsp:sp>
    <dsp:sp modelId="{BDA657C0-20F9-47C0-9D0C-404E0BE6D9B9}">
      <dsp:nvSpPr>
        <dsp:cNvPr id="0" name=""/>
        <dsp:cNvSpPr/>
      </dsp:nvSpPr>
      <dsp:spPr>
        <a:xfrm>
          <a:off x="6180283" y="1100888"/>
          <a:ext cx="452539" cy="45253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1F1AFD-5EDB-4EC3-86C0-6DD2FA1F3C12}">
      <dsp:nvSpPr>
        <dsp:cNvPr id="0" name=""/>
        <dsp:cNvSpPr/>
      </dsp:nvSpPr>
      <dsp:spPr>
        <a:xfrm>
          <a:off x="6277976" y="1327158"/>
          <a:ext cx="1928067" cy="30241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9791" tIns="0" rIns="0" bIns="0" numCol="1" spcCol="1270" anchor="t" anchorCtr="0">
          <a:noAutofit/>
        </a:bodyPr>
        <a:lstStyle/>
        <a:p>
          <a:pPr marL="0" lvl="0" indent="0" algn="l" defTabSz="889000">
            <a:lnSpc>
              <a:spcPct val="90000"/>
            </a:lnSpc>
            <a:spcBef>
              <a:spcPct val="0"/>
            </a:spcBef>
            <a:spcAft>
              <a:spcPct val="35000"/>
            </a:spcAft>
            <a:buNone/>
          </a:pPr>
          <a:r>
            <a:rPr lang="fr-FR" sz="2000" kern="1200" dirty="0"/>
            <a:t>Éolien Photovoltaïque</a:t>
          </a:r>
        </a:p>
      </dsp:txBody>
      <dsp:txXfrm>
        <a:off x="6277976" y="1327158"/>
        <a:ext cx="1928067" cy="30241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D23844-002F-4650-B4BF-9D7B40D39404}">
      <dsp:nvSpPr>
        <dsp:cNvPr id="0" name=""/>
        <dsp:cNvSpPr/>
      </dsp:nvSpPr>
      <dsp:spPr>
        <a:xfrm>
          <a:off x="0" y="2379662"/>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fr-FR" sz="2500" kern="1200" dirty="0"/>
            <a:t>Régulation </a:t>
          </a:r>
        </a:p>
        <a:p>
          <a:pPr marL="0" lvl="0" indent="0" algn="ctr" defTabSz="1111250">
            <a:lnSpc>
              <a:spcPct val="90000"/>
            </a:lnSpc>
            <a:spcBef>
              <a:spcPct val="0"/>
            </a:spcBef>
            <a:spcAft>
              <a:spcPct val="35000"/>
            </a:spcAft>
            <a:buNone/>
          </a:pPr>
          <a:r>
            <a:rPr lang="fr-FR" sz="2500" kern="1200" dirty="0"/>
            <a:t>long terme</a:t>
          </a:r>
        </a:p>
      </dsp:txBody>
      <dsp:txXfrm>
        <a:off x="0" y="2379662"/>
        <a:ext cx="3286125" cy="1971675"/>
      </dsp:txXfrm>
    </dsp:sp>
    <dsp:sp modelId="{22BCACC4-D262-4F61-9E8E-F46C99E01EB5}">
      <dsp:nvSpPr>
        <dsp:cNvPr id="0" name=""/>
        <dsp:cNvSpPr/>
      </dsp:nvSpPr>
      <dsp:spPr>
        <a:xfrm>
          <a:off x="0" y="0"/>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fr-FR" sz="2500" kern="1200" dirty="0"/>
            <a:t>Débat public</a:t>
          </a:r>
        </a:p>
      </dsp:txBody>
      <dsp:txXfrm>
        <a:off x="0" y="0"/>
        <a:ext cx="3286125" cy="1971675"/>
      </dsp:txXfrm>
    </dsp:sp>
    <dsp:sp modelId="{99C5BFCB-9136-4913-9425-A0F39464BA15}">
      <dsp:nvSpPr>
        <dsp:cNvPr id="0" name=""/>
        <dsp:cNvSpPr/>
      </dsp:nvSpPr>
      <dsp:spPr>
        <a:xfrm>
          <a:off x="7229475" y="2342308"/>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fr-FR" sz="2500" kern="1200" dirty="0"/>
            <a:t>Moratoire intermittent  massif (en préservant  renouvelable local)</a:t>
          </a:r>
        </a:p>
      </dsp:txBody>
      <dsp:txXfrm>
        <a:off x="7229475" y="2342308"/>
        <a:ext cx="3286125" cy="1971675"/>
      </dsp:txXfrm>
    </dsp:sp>
    <dsp:sp modelId="{1F6DF2B2-0EFF-4E74-9DF3-CC69075FDB85}">
      <dsp:nvSpPr>
        <dsp:cNvPr id="0" name=""/>
        <dsp:cNvSpPr/>
      </dsp:nvSpPr>
      <dsp:spPr>
        <a:xfrm>
          <a:off x="3614737" y="1212058"/>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fr-FR" sz="2500" kern="1200" dirty="0"/>
            <a:t>Innovation (numérique, technologique et sociétale) </a:t>
          </a:r>
        </a:p>
        <a:p>
          <a:pPr marL="0" lvl="0" indent="0" algn="ctr" defTabSz="1111250">
            <a:lnSpc>
              <a:spcPct val="90000"/>
            </a:lnSpc>
            <a:spcBef>
              <a:spcPct val="0"/>
            </a:spcBef>
            <a:spcAft>
              <a:spcPct val="35000"/>
            </a:spcAft>
            <a:buNone/>
          </a:pPr>
          <a:r>
            <a:rPr lang="fr-FR" sz="2500" kern="1200" dirty="0"/>
            <a:t> sobriété - efficience</a:t>
          </a:r>
        </a:p>
      </dsp:txBody>
      <dsp:txXfrm>
        <a:off x="3614737" y="1212058"/>
        <a:ext cx="3286125" cy="1971675"/>
      </dsp:txXfrm>
    </dsp:sp>
    <dsp:sp modelId="{6EBCA241-701A-487A-B2ED-4F348083ED5E}">
      <dsp:nvSpPr>
        <dsp:cNvPr id="0" name=""/>
        <dsp:cNvSpPr/>
      </dsp:nvSpPr>
      <dsp:spPr>
        <a:xfrm>
          <a:off x="7229475" y="2239"/>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fr-FR" sz="2500" kern="1200" dirty="0"/>
            <a:t>Performance pilotable décarboné (nucléaire)</a:t>
          </a:r>
        </a:p>
      </dsp:txBody>
      <dsp:txXfrm>
        <a:off x="7229475" y="2239"/>
        <a:ext cx="3286125" cy="19716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73B131-DDC6-485E-BDF7-7D2C438C2EC4}">
      <dsp:nvSpPr>
        <dsp:cNvPr id="0" name=""/>
        <dsp:cNvSpPr/>
      </dsp:nvSpPr>
      <dsp:spPr>
        <a:xfrm rot="4396374">
          <a:off x="611090" y="865882"/>
          <a:ext cx="3756332" cy="2619573"/>
        </a:xfrm>
        <a:prstGeom prst="swooshArrow">
          <a:avLst>
            <a:gd name="adj1" fmla="val 16310"/>
            <a:gd name="adj2" fmla="val 313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50AFAE-1FA8-4CE5-BEBC-3B00B5C83CCF}">
      <dsp:nvSpPr>
        <dsp:cNvPr id="0" name=""/>
        <dsp:cNvSpPr/>
      </dsp:nvSpPr>
      <dsp:spPr>
        <a:xfrm>
          <a:off x="4523511" y="1207931"/>
          <a:ext cx="94859" cy="94859"/>
        </a:xfrm>
        <a:prstGeom prst="ellipse">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F1303BD-BF9B-4BF6-A39E-281832C0AA8A}">
      <dsp:nvSpPr>
        <dsp:cNvPr id="0" name=""/>
        <dsp:cNvSpPr/>
      </dsp:nvSpPr>
      <dsp:spPr>
        <a:xfrm>
          <a:off x="4931966" y="1698582"/>
          <a:ext cx="94859" cy="94859"/>
        </a:xfrm>
        <a:prstGeom prst="ellipse">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5A7EF03-3AB6-421D-8AB1-92D04AE65374}">
      <dsp:nvSpPr>
        <dsp:cNvPr id="0" name=""/>
        <dsp:cNvSpPr/>
      </dsp:nvSpPr>
      <dsp:spPr>
        <a:xfrm>
          <a:off x="5659820" y="2344500"/>
          <a:ext cx="94859" cy="94859"/>
        </a:xfrm>
        <a:prstGeom prst="ellipse">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9E2BA1A-66A3-43D1-A7F7-4D61DFB5B8FE}">
      <dsp:nvSpPr>
        <dsp:cNvPr id="0" name=""/>
        <dsp:cNvSpPr/>
      </dsp:nvSpPr>
      <dsp:spPr>
        <a:xfrm>
          <a:off x="196188" y="1212923"/>
          <a:ext cx="1770994" cy="696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marL="0" lvl="0" indent="0" algn="ctr" defTabSz="1066800">
            <a:lnSpc>
              <a:spcPct val="90000"/>
            </a:lnSpc>
            <a:spcBef>
              <a:spcPct val="0"/>
            </a:spcBef>
            <a:spcAft>
              <a:spcPct val="35000"/>
            </a:spcAft>
            <a:buNone/>
          </a:pPr>
          <a:r>
            <a:rPr lang="fr-FR" sz="2400" b="1" kern="1200" dirty="0"/>
            <a:t>Décroissance</a:t>
          </a:r>
        </a:p>
      </dsp:txBody>
      <dsp:txXfrm>
        <a:off x="196188" y="1212923"/>
        <a:ext cx="1770994" cy="696214"/>
      </dsp:txXfrm>
    </dsp:sp>
    <dsp:sp modelId="{19F1E655-D265-460E-81FD-561A704F0427}">
      <dsp:nvSpPr>
        <dsp:cNvPr id="0" name=""/>
        <dsp:cNvSpPr/>
      </dsp:nvSpPr>
      <dsp:spPr>
        <a:xfrm>
          <a:off x="5066341" y="907253"/>
          <a:ext cx="2584694" cy="696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l" defTabSz="1066800">
            <a:lnSpc>
              <a:spcPct val="90000"/>
            </a:lnSpc>
            <a:spcBef>
              <a:spcPct val="0"/>
            </a:spcBef>
            <a:spcAft>
              <a:spcPct val="35000"/>
            </a:spcAft>
            <a:buNone/>
          </a:pPr>
          <a:endParaRPr lang="fr-FR" sz="2400" kern="1200" dirty="0"/>
        </a:p>
      </dsp:txBody>
      <dsp:txXfrm>
        <a:off x="5066341" y="907253"/>
        <a:ext cx="2584694" cy="696214"/>
      </dsp:txXfrm>
    </dsp:sp>
    <dsp:sp modelId="{C8864192-6108-42A4-A18D-4ED49A1D8DC6}">
      <dsp:nvSpPr>
        <dsp:cNvPr id="0" name=""/>
        <dsp:cNvSpPr/>
      </dsp:nvSpPr>
      <dsp:spPr>
        <a:xfrm>
          <a:off x="2864564" y="1431155"/>
          <a:ext cx="2058182" cy="696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r" defTabSz="1066800">
            <a:lnSpc>
              <a:spcPct val="90000"/>
            </a:lnSpc>
            <a:spcBef>
              <a:spcPct val="0"/>
            </a:spcBef>
            <a:spcAft>
              <a:spcPct val="35000"/>
            </a:spcAft>
            <a:buNone/>
          </a:pPr>
          <a:endParaRPr lang="fr-FR" sz="2400" kern="1200" dirty="0"/>
        </a:p>
      </dsp:txBody>
      <dsp:txXfrm>
        <a:off x="2864564" y="1431155"/>
        <a:ext cx="2058182" cy="696214"/>
      </dsp:txXfrm>
    </dsp:sp>
    <dsp:sp modelId="{F072BF4B-18AC-439E-BD2A-BEB8071E2D45}">
      <dsp:nvSpPr>
        <dsp:cNvPr id="0" name=""/>
        <dsp:cNvSpPr/>
      </dsp:nvSpPr>
      <dsp:spPr>
        <a:xfrm>
          <a:off x="6071500" y="2043823"/>
          <a:ext cx="1579535" cy="696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l" defTabSz="1066800">
            <a:lnSpc>
              <a:spcPct val="90000"/>
            </a:lnSpc>
            <a:spcBef>
              <a:spcPct val="0"/>
            </a:spcBef>
            <a:spcAft>
              <a:spcPct val="35000"/>
            </a:spcAft>
            <a:buNone/>
          </a:pPr>
          <a:endParaRPr lang="fr-FR" sz="2400" kern="1200" dirty="0"/>
        </a:p>
      </dsp:txBody>
      <dsp:txXfrm>
        <a:off x="6071500" y="2043823"/>
        <a:ext cx="1579535" cy="696214"/>
      </dsp:txXfrm>
    </dsp:sp>
    <dsp:sp modelId="{00E29FA0-C276-4BF9-BEFB-258572C257DC}">
      <dsp:nvSpPr>
        <dsp:cNvPr id="0" name=""/>
        <dsp:cNvSpPr/>
      </dsp:nvSpPr>
      <dsp:spPr>
        <a:xfrm>
          <a:off x="5257800" y="3655123"/>
          <a:ext cx="2393235" cy="696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ctr" defTabSz="1066800">
            <a:lnSpc>
              <a:spcPct val="90000"/>
            </a:lnSpc>
            <a:spcBef>
              <a:spcPct val="0"/>
            </a:spcBef>
            <a:spcAft>
              <a:spcPct val="35000"/>
            </a:spcAft>
            <a:buNone/>
          </a:pPr>
          <a:endParaRPr lang="fr-FR" sz="2400" kern="1200" dirty="0"/>
        </a:p>
      </dsp:txBody>
      <dsp:txXfrm>
        <a:off x="5257800" y="3655123"/>
        <a:ext cx="2393235" cy="69621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E21E34-DFE9-4758-9A9A-A48E748B75F3}">
      <dsp:nvSpPr>
        <dsp:cNvPr id="0" name=""/>
        <dsp:cNvSpPr/>
      </dsp:nvSpPr>
      <dsp:spPr>
        <a:xfrm>
          <a:off x="0" y="338667"/>
          <a:ext cx="8128000" cy="5079999"/>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C37EED-C210-4085-86B6-23E692495797}">
      <dsp:nvSpPr>
        <dsp:cNvPr id="0" name=""/>
        <dsp:cNvSpPr/>
      </dsp:nvSpPr>
      <dsp:spPr>
        <a:xfrm>
          <a:off x="932504" y="3927811"/>
          <a:ext cx="211328" cy="21132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C013EC-8D8A-4A3C-AA0E-B6268BC6E13C}">
      <dsp:nvSpPr>
        <dsp:cNvPr id="0" name=""/>
        <dsp:cNvSpPr/>
      </dsp:nvSpPr>
      <dsp:spPr>
        <a:xfrm>
          <a:off x="720237" y="2110416"/>
          <a:ext cx="1893824" cy="1468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978" tIns="0" rIns="0" bIns="0" numCol="1" spcCol="1270" anchor="t" anchorCtr="0">
          <a:noAutofit/>
        </a:bodyPr>
        <a:lstStyle/>
        <a:p>
          <a:pPr marL="0" lvl="0" indent="0" algn="l" defTabSz="1244600">
            <a:lnSpc>
              <a:spcPct val="90000"/>
            </a:lnSpc>
            <a:spcBef>
              <a:spcPct val="0"/>
            </a:spcBef>
            <a:spcAft>
              <a:spcPct val="35000"/>
            </a:spcAft>
            <a:buNone/>
          </a:pPr>
          <a:r>
            <a:rPr lang="fr-FR" sz="2800" b="1" kern="1200" dirty="0"/>
            <a:t>Fuite en avant</a:t>
          </a:r>
        </a:p>
      </dsp:txBody>
      <dsp:txXfrm>
        <a:off x="720237" y="2110416"/>
        <a:ext cx="1893824" cy="1468120"/>
      </dsp:txXfrm>
    </dsp:sp>
    <dsp:sp modelId="{104C5B49-DF05-4437-BB52-D72029FF3BE5}">
      <dsp:nvSpPr>
        <dsp:cNvPr id="0" name=""/>
        <dsp:cNvSpPr/>
      </dsp:nvSpPr>
      <dsp:spPr>
        <a:xfrm>
          <a:off x="2773125" y="2513199"/>
          <a:ext cx="382016" cy="38201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DAE91E-7324-4D11-A65A-BB0D61F2378B}">
      <dsp:nvSpPr>
        <dsp:cNvPr id="0" name=""/>
        <dsp:cNvSpPr/>
      </dsp:nvSpPr>
      <dsp:spPr>
        <a:xfrm>
          <a:off x="3088640" y="2434558"/>
          <a:ext cx="1950720" cy="2763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2422" tIns="0" rIns="0" bIns="0" numCol="1" spcCol="1270" anchor="t" anchorCtr="0">
          <a:noAutofit/>
        </a:bodyPr>
        <a:lstStyle/>
        <a:p>
          <a:pPr marL="0" lvl="0" indent="0" algn="l" defTabSz="1244600">
            <a:lnSpc>
              <a:spcPct val="90000"/>
            </a:lnSpc>
            <a:spcBef>
              <a:spcPct val="0"/>
            </a:spcBef>
            <a:spcAft>
              <a:spcPct val="35000"/>
            </a:spcAft>
            <a:buNone/>
          </a:pPr>
          <a:r>
            <a:rPr lang="fr-FR" sz="2800" kern="1200" dirty="0"/>
            <a:t>exclusion</a:t>
          </a:r>
        </a:p>
      </dsp:txBody>
      <dsp:txXfrm>
        <a:off x="3088640" y="2434558"/>
        <a:ext cx="1950720" cy="2763519"/>
      </dsp:txXfrm>
    </dsp:sp>
    <dsp:sp modelId="{D143631C-5DE6-4564-BC9D-291F3A11B1DA}">
      <dsp:nvSpPr>
        <dsp:cNvPr id="0" name=""/>
        <dsp:cNvSpPr/>
      </dsp:nvSpPr>
      <dsp:spPr>
        <a:xfrm>
          <a:off x="5082770" y="1574963"/>
          <a:ext cx="528320" cy="52832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E1E813-599A-4AC2-B90E-E26FBE31D67B}">
      <dsp:nvSpPr>
        <dsp:cNvPr id="0" name=""/>
        <dsp:cNvSpPr/>
      </dsp:nvSpPr>
      <dsp:spPr>
        <a:xfrm>
          <a:off x="5400964" y="1531708"/>
          <a:ext cx="1950720" cy="37356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946" tIns="0" rIns="0" bIns="0" numCol="1" spcCol="1270" anchor="t" anchorCtr="0">
          <a:noAutofit/>
        </a:bodyPr>
        <a:lstStyle/>
        <a:p>
          <a:pPr marL="0" lvl="0" indent="0" algn="l" defTabSz="1244600">
            <a:lnSpc>
              <a:spcPct val="90000"/>
            </a:lnSpc>
            <a:spcBef>
              <a:spcPct val="0"/>
            </a:spcBef>
            <a:spcAft>
              <a:spcPct val="35000"/>
            </a:spcAft>
            <a:buNone/>
          </a:pPr>
          <a:r>
            <a:rPr lang="fr-FR" sz="2800" kern="1200" dirty="0"/>
            <a:t>spéculation</a:t>
          </a:r>
        </a:p>
      </dsp:txBody>
      <dsp:txXfrm>
        <a:off x="5400964" y="1531708"/>
        <a:ext cx="1950720" cy="373562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95F1DEA-0C2B-7604-248E-EBFE4D041FC9}"/>
              </a:ext>
            </a:extLst>
          </p:cNvPr>
          <p:cNvSpPr>
            <a:spLocks noGrp="1"/>
          </p:cNvSpPr>
          <p:nvPr>
            <p:ph type="hdr" sz="quarter"/>
          </p:nvPr>
        </p:nvSpPr>
        <p:spPr>
          <a:xfrm>
            <a:off x="0" y="0"/>
            <a:ext cx="2986088" cy="501650"/>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4E410E05-3BDF-4D66-5F50-7F23233D5819}"/>
              </a:ext>
            </a:extLst>
          </p:cNvPr>
          <p:cNvSpPr>
            <a:spLocks noGrp="1"/>
          </p:cNvSpPr>
          <p:nvPr>
            <p:ph type="dt" sz="quarter" idx="1"/>
          </p:nvPr>
        </p:nvSpPr>
        <p:spPr>
          <a:xfrm>
            <a:off x="3902075" y="0"/>
            <a:ext cx="2986088" cy="501650"/>
          </a:xfrm>
          <a:prstGeom prst="rect">
            <a:avLst/>
          </a:prstGeom>
        </p:spPr>
        <p:txBody>
          <a:bodyPr vert="horz" lIns="91440" tIns="45720" rIns="91440" bIns="45720" rtlCol="0"/>
          <a:lstStyle>
            <a:lvl1pPr algn="r">
              <a:defRPr sz="1200"/>
            </a:lvl1pPr>
          </a:lstStyle>
          <a:p>
            <a:fld id="{7082CC8D-DC50-4C8B-A0CA-7DB492DA430B}" type="datetimeFigureOut">
              <a:rPr lang="fr-FR" smtClean="0"/>
              <a:t>12/05/2023</a:t>
            </a:fld>
            <a:endParaRPr lang="fr-FR"/>
          </a:p>
        </p:txBody>
      </p:sp>
      <p:sp>
        <p:nvSpPr>
          <p:cNvPr id="4" name="Espace réservé du pied de page 3">
            <a:extLst>
              <a:ext uri="{FF2B5EF4-FFF2-40B4-BE49-F238E27FC236}">
                <a16:creationId xmlns:a16="http://schemas.microsoft.com/office/drawing/2014/main" id="{0EAB3E55-54EA-B1E1-3698-76DC58B41003}"/>
              </a:ext>
            </a:extLst>
          </p:cNvPr>
          <p:cNvSpPr>
            <a:spLocks noGrp="1"/>
          </p:cNvSpPr>
          <p:nvPr>
            <p:ph type="ftr" sz="quarter" idx="2"/>
          </p:nvPr>
        </p:nvSpPr>
        <p:spPr>
          <a:xfrm>
            <a:off x="0" y="9517063"/>
            <a:ext cx="2986088" cy="50165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09CFAF64-8D8F-51B8-04A7-7B542FD085A2}"/>
              </a:ext>
            </a:extLst>
          </p:cNvPr>
          <p:cNvSpPr>
            <a:spLocks noGrp="1"/>
          </p:cNvSpPr>
          <p:nvPr>
            <p:ph type="sldNum" sz="quarter" idx="3"/>
          </p:nvPr>
        </p:nvSpPr>
        <p:spPr>
          <a:xfrm>
            <a:off x="3902075" y="9517063"/>
            <a:ext cx="2986088" cy="501650"/>
          </a:xfrm>
          <a:prstGeom prst="rect">
            <a:avLst/>
          </a:prstGeom>
        </p:spPr>
        <p:txBody>
          <a:bodyPr vert="horz" lIns="91440" tIns="45720" rIns="91440" bIns="45720" rtlCol="0" anchor="b"/>
          <a:lstStyle>
            <a:lvl1pPr algn="r">
              <a:defRPr sz="1200"/>
            </a:lvl1pPr>
          </a:lstStyle>
          <a:p>
            <a:fld id="{D5F8B2AF-B802-4788-8FEB-02616F4F5AE8}" type="slidenum">
              <a:rPr lang="fr-FR" smtClean="0"/>
              <a:t>‹N°›</a:t>
            </a:fld>
            <a:endParaRPr lang="fr-FR"/>
          </a:p>
        </p:txBody>
      </p:sp>
    </p:spTree>
    <p:extLst>
      <p:ext uri="{BB962C8B-B14F-4D97-AF65-F5344CB8AC3E}">
        <p14:creationId xmlns:p14="http://schemas.microsoft.com/office/powerpoint/2010/main" val="3533989602"/>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12:26.266"/>
    </inkml:context>
    <inkml:brush xml:id="br0">
      <inkml:brushProperty name="width" value="0.05" units="cm"/>
      <inkml:brushProperty name="height" value="0.05" units="cm"/>
      <inkml:brushProperty name="color" value="#E71224"/>
    </inkml:brush>
  </inkml:definitions>
  <inkml:trace contextRef="#ctx0" brushRef="#br0">0 1 24575,'6'0'0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10:03.270"/>
    </inkml:context>
    <inkml:brush xml:id="br0">
      <inkml:brushProperty name="width" value="0.05" units="cm"/>
      <inkml:brushProperty name="height" value="0.05" units="cm"/>
      <inkml:brushProperty name="color" value="#E71224"/>
    </inkml:brush>
  </inkml:definitions>
  <inkml:trace contextRef="#ctx0" brushRef="#br0">5 0 24575,'-5'0'0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10:03.697"/>
    </inkml:context>
    <inkml:brush xml:id="br0">
      <inkml:brushProperty name="width" value="0.05" units="cm"/>
      <inkml:brushProperty name="height" value="0.05" units="cm"/>
      <inkml:brushProperty name="color" value="#E71224"/>
    </inkml:brush>
  </inkml:definitions>
  <inkml:trace contextRef="#ctx0" brushRef="#br0">1 0 24575</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10:20.100"/>
    </inkml:context>
    <inkml:brush xml:id="br0">
      <inkml:brushProperty name="width" value="0.05" units="cm"/>
      <inkml:brushProperty name="height" value="0.05" units="cm"/>
      <inkml:brushProperty name="color" value="#E71224"/>
    </inkml:brush>
  </inkml:definitions>
  <inkml:trace contextRef="#ctx0" brushRef="#br0">153 63 24575,'-5'-5'0,"-7"-2"0,-8 0 0,1-4 0,-3 0 0,-2 1 0,-3 3 0,4 3-8191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10:21.133"/>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10:26.510"/>
    </inkml:context>
    <inkml:brush xml:id="br0">
      <inkml:brushProperty name="width" value="0.05" units="cm"/>
      <inkml:brushProperty name="height" value="0.05" units="cm"/>
      <inkml:brushProperty name="color" value="#E71224"/>
    </inkml:brush>
  </inkml:definitions>
  <inkml:trace contextRef="#ctx0" brushRef="#br0">6 0 24575,'-6'0'0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10:28.474"/>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11:12.862"/>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09:13.272"/>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09:14.404"/>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09:15.954"/>
    </inkml:context>
    <inkml:brush xml:id="br0">
      <inkml:brushProperty name="width" value="0.05" units="cm"/>
      <inkml:brushProperty name="height" value="0.05" units="cm"/>
      <inkml:brushProperty name="color" value="#E71224"/>
    </inkml:brush>
  </inkml:definitions>
  <inkml:trace contextRef="#ctx0" brushRef="#br0">1 1 24575,'3'0'0,"6"0"0,0 0-8191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09:17.067"/>
    </inkml:context>
    <inkml:brush xml:id="br0">
      <inkml:brushProperty name="width" value="0.05" units="cm"/>
      <inkml:brushProperty name="height" value="0.05" units="cm"/>
      <inkml:brushProperty name="color" value="#E71224"/>
    </inkml:brush>
  </inkml:definitions>
  <inkml:trace contextRef="#ctx0" brushRef="#br0">0 40 24575,'0'-4'0,"0"-5"0,0-4 0,0 0-8191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09:19.648"/>
    </inkml:context>
    <inkml:brush xml:id="br0">
      <inkml:brushProperty name="width" value="0.05" units="cm"/>
      <inkml:brushProperty name="height" value="0.05" units="cm"/>
      <inkml:brushProperty name="color" value="#E71224"/>
    </inkml:brush>
  </inkml:definitions>
  <inkml:trace contextRef="#ctx0" brushRef="#br0">1 0 24575,'0'4'0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09:57.791"/>
    </inkml:context>
    <inkml:brush xml:id="br0">
      <inkml:brushProperty name="width" value="0.05" units="cm"/>
      <inkml:brushProperty name="height" value="0.05" units="cm"/>
      <inkml:brushProperty name="color" value="#E71224"/>
    </inkml:brush>
  </inkml:definitions>
  <inkml:trace contextRef="#ctx0" brushRef="#br0">1 32 24575,'0'-5'0,"0"-8"0,0 0-8191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09:59.371"/>
    </inkml:context>
    <inkml:brush xml:id="br0">
      <inkml:brushProperty name="width" value="0.05" units="cm"/>
      <inkml:brushProperty name="height" value="0.05" units="cm"/>
      <inkml:brushProperty name="color" value="#E71224"/>
    </inkml:brush>
  </inkml:definitions>
  <inkml:trace contextRef="#ctx0" brushRef="#br0">0 32 24575,'0'-5'0,"0"-8"0,0 0-8191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10:01.985"/>
    </inkml:context>
    <inkml:brush xml:id="br0">
      <inkml:brushProperty name="width" value="0.05" units="cm"/>
      <inkml:brushProperty name="height" value="0.05" units="cm"/>
      <inkml:brushProperty name="color" value="#E71224"/>
    </inkml:brush>
  </inkml:definitions>
  <inkml:trace contextRef="#ctx0" brushRef="#br0">0 6 24575,'0'-6'0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86088" cy="50165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902075" y="0"/>
            <a:ext cx="2986088" cy="501650"/>
          </a:xfrm>
          <a:prstGeom prst="rect">
            <a:avLst/>
          </a:prstGeom>
        </p:spPr>
        <p:txBody>
          <a:bodyPr vert="horz" lIns="91440" tIns="45720" rIns="91440" bIns="45720" rtlCol="0"/>
          <a:lstStyle>
            <a:lvl1pPr algn="r">
              <a:defRPr sz="1200"/>
            </a:lvl1pPr>
          </a:lstStyle>
          <a:p>
            <a:fld id="{28FC5C26-A024-4253-98F5-417A427C492D}" type="datetimeFigureOut">
              <a:rPr lang="fr-FR" smtClean="0"/>
              <a:t>12/05/2023</a:t>
            </a:fld>
            <a:endParaRPr lang="fr-FR"/>
          </a:p>
        </p:txBody>
      </p:sp>
      <p:sp>
        <p:nvSpPr>
          <p:cNvPr id="4" name="Espace réservé de l'image des diapositives 3"/>
          <p:cNvSpPr>
            <a:spLocks noGrp="1" noRot="1" noChangeAspect="1"/>
          </p:cNvSpPr>
          <p:nvPr>
            <p:ph type="sldImg" idx="2"/>
          </p:nvPr>
        </p:nvSpPr>
        <p:spPr>
          <a:xfrm>
            <a:off x="439738" y="1252538"/>
            <a:ext cx="6010275" cy="338137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8975" y="4821238"/>
            <a:ext cx="5511800" cy="3944937"/>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517063"/>
            <a:ext cx="2986088" cy="50165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902075" y="9517063"/>
            <a:ext cx="2986088" cy="501650"/>
          </a:xfrm>
          <a:prstGeom prst="rect">
            <a:avLst/>
          </a:prstGeom>
        </p:spPr>
        <p:txBody>
          <a:bodyPr vert="horz" lIns="91440" tIns="45720" rIns="91440" bIns="45720" rtlCol="0" anchor="b"/>
          <a:lstStyle>
            <a:lvl1pPr algn="r">
              <a:defRPr sz="1200"/>
            </a:lvl1pPr>
          </a:lstStyle>
          <a:p>
            <a:fld id="{CF84A65E-B445-4305-9AEB-B61D056BBA31}" type="slidenum">
              <a:rPr lang="fr-FR" smtClean="0"/>
              <a:t>‹N°›</a:t>
            </a:fld>
            <a:endParaRPr lang="fr-FR"/>
          </a:p>
        </p:txBody>
      </p:sp>
    </p:spTree>
    <p:extLst>
      <p:ext uri="{BB962C8B-B14F-4D97-AF65-F5344CB8AC3E}">
        <p14:creationId xmlns:p14="http://schemas.microsoft.com/office/powerpoint/2010/main" val="1984685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image" Target="../media/image1.png"/></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edf.fr/sites/groupe/files/2022-03/edf-urd-rapport-financier-annuel-2021-fr-v2.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customXml" Target="../ink/ink14.xml"/><Relationship Id="rId7" Type="http://schemas.openxmlformats.org/officeDocument/2006/relationships/customXml" Target="../ink/ink16.xml"/><Relationship Id="rId2" Type="http://schemas.openxmlformats.org/officeDocument/2006/relationships/slide" Target="../slides/slide29.xml"/><Relationship Id="rId1" Type="http://schemas.openxmlformats.org/officeDocument/2006/relationships/notesMaster" Target="../notesMasters/notesMaster1.xml"/><Relationship Id="rId6" Type="http://schemas.openxmlformats.org/officeDocument/2006/relationships/image" Target="../media/image2.png"/><Relationship Id="rId5" Type="http://schemas.openxmlformats.org/officeDocument/2006/relationships/customXml" Target="../ink/ink15.xml"/><Relationship Id="rId4" Type="http://schemas.openxmlformats.org/officeDocument/2006/relationships/image" Target="../media/image1.png"/></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nrc.gov/reactors/operating/licensing/renewal/subsequent-license-renewal.html"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customXml" Target="../ink/ink10.xml"/><Relationship Id="rId13" Type="http://schemas.openxmlformats.org/officeDocument/2006/relationships/customXml" Target="../ink/ink13.xml"/><Relationship Id="rId3" Type="http://schemas.openxmlformats.org/officeDocument/2006/relationships/customXml" Target="../ink/ink7.xml"/><Relationship Id="rId7" Type="http://schemas.openxmlformats.org/officeDocument/2006/relationships/image" Target="../media/image1.png"/><Relationship Id="rId12" Type="http://schemas.openxmlformats.org/officeDocument/2006/relationships/image" Target="../media/image7.png"/><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customXml" Target="../ink/ink9.xml"/><Relationship Id="rId11" Type="http://schemas.openxmlformats.org/officeDocument/2006/relationships/customXml" Target="../ink/ink12.xml"/><Relationship Id="rId5" Type="http://schemas.openxmlformats.org/officeDocument/2006/relationships/customXml" Target="../ink/ink8.xml"/><Relationship Id="rId10" Type="http://schemas.openxmlformats.org/officeDocument/2006/relationships/image" Target="../media/image2.png"/><Relationship Id="rId4" Type="http://schemas.openxmlformats.org/officeDocument/2006/relationships/image" Target="../media/image6.png"/><Relationship Id="rId9" Type="http://schemas.openxmlformats.org/officeDocument/2006/relationships/customXml" Target="../ink/ink1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cre.fr/Documents/Deliberations/Decision/evaluation-des-charges-de-service-public-de-l-energie-pour-2023"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cre.fr/Actualites/la-cre-a-adresse-au-gouvernement-sa-proposition-d-evolution-des-tarifs-reglementes-de-vente-d-electricite-au-1er-fevrier-2023" TargetMode="External"/><Relationship Id="rId2" Type="http://schemas.openxmlformats.org/officeDocument/2006/relationships/slide" Target="../slides/slide45.xml"/><Relationship Id="rId1" Type="http://schemas.openxmlformats.org/officeDocument/2006/relationships/notesMaster" Target="../notesMasters/notesMaster1.xml"/><Relationship Id="rId5" Type="http://schemas.openxmlformats.org/officeDocument/2006/relationships/hyperlink" Target="https://malicorne.over-blog.com/2023/01/le-prix-totalement-excessif-a-280-euro-le-mwh-pour-les-artisans-et-peites-entreprises-en-france.html" TargetMode="External"/><Relationship Id="rId4" Type="http://schemas.openxmlformats.org/officeDocument/2006/relationships/hyperlink" Target="https://www.cre.fr/Actualites/la-cre-fixe-les-acomptes-verses-par-l-etat-aux-fournisseurs-d-electricite-dans-le-cadre-du-bouclier-tarifaire-et-de-l-amortisseur"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re.fr/Documents/Deliberations/Decision/evaluation-des-charges-de-service-public-de-l-energie-pour-2023"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F84A65E-B445-4305-9AEB-B61D056BBA31}" type="slidenum">
              <a:rPr lang="fr-FR" smtClean="0"/>
              <a:t>1</a:t>
            </a:fld>
            <a:endParaRPr lang="fr-FR"/>
          </a:p>
        </p:txBody>
      </p:sp>
      <mc:AlternateContent xmlns:mc="http://schemas.openxmlformats.org/markup-compatibility/2006" xmlns:p14="http://schemas.microsoft.com/office/powerpoint/2010/main">
        <mc:Choice Requires="p14">
          <p:contentPart p14:bwMode="auto" r:id="rId3">
            <p14:nvContentPartPr>
              <p14:cNvPr id="5" name="Encre 4">
                <a:extLst>
                  <a:ext uri="{FF2B5EF4-FFF2-40B4-BE49-F238E27FC236}">
                    <a16:creationId xmlns:a16="http://schemas.microsoft.com/office/drawing/2014/main" id="{69F2DE2A-D6CF-DE23-E311-D922238EFDFD}"/>
                  </a:ext>
                </a:extLst>
              </p14:cNvPr>
              <p14:cNvContentPartPr/>
              <p14:nvPr/>
            </p14:nvContentPartPr>
            <p14:xfrm>
              <a:off x="1136520" y="4989857"/>
              <a:ext cx="2520" cy="360"/>
            </p14:xfrm>
          </p:contentPart>
        </mc:Choice>
        <mc:Fallback xmlns="">
          <p:pic>
            <p:nvPicPr>
              <p:cNvPr id="5" name="Encre 4">
                <a:extLst>
                  <a:ext uri="{FF2B5EF4-FFF2-40B4-BE49-F238E27FC236}">
                    <a16:creationId xmlns:a16="http://schemas.microsoft.com/office/drawing/2014/main" id="{69F2DE2A-D6CF-DE23-E311-D922238EFDFD}"/>
                  </a:ext>
                </a:extLst>
              </p:cNvPr>
              <p:cNvPicPr/>
              <p:nvPr/>
            </p:nvPicPr>
            <p:blipFill>
              <a:blip r:embed="rId4"/>
              <a:stretch>
                <a:fillRect/>
              </a:stretch>
            </p:blipFill>
            <p:spPr>
              <a:xfrm>
                <a:off x="1127520" y="4981217"/>
                <a:ext cx="20160" cy="18000"/>
              </a:xfrm>
              <a:prstGeom prst="rect">
                <a:avLst/>
              </a:prstGeom>
            </p:spPr>
          </p:pic>
        </mc:Fallback>
      </mc:AlternateContent>
    </p:spTree>
    <p:extLst>
      <p:ext uri="{BB962C8B-B14F-4D97-AF65-F5344CB8AC3E}">
        <p14:creationId xmlns:p14="http://schemas.microsoft.com/office/powerpoint/2010/main" val="11485511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lvl="1"/>
            <a:r>
              <a:rPr lang="fr-FR" dirty="0"/>
              <a:t>Cout intègre déconstruction et déchets  nucléaires 64,8 </a:t>
            </a:r>
            <a:r>
              <a:rPr lang="fr-FR" dirty="0" err="1"/>
              <a:t>MEuro</a:t>
            </a:r>
            <a:r>
              <a:rPr lang="fr-FR" dirty="0"/>
              <a:t> provisionnés </a:t>
            </a:r>
            <a:r>
              <a:rPr lang="fr-FR" dirty="0" err="1"/>
              <a:t>cf</a:t>
            </a:r>
            <a:r>
              <a:rPr lang="fr-FR" dirty="0"/>
              <a:t> p398</a:t>
            </a:r>
          </a:p>
          <a:p>
            <a:pPr marL="457200" lvl="1" indent="0">
              <a:buNone/>
            </a:pPr>
            <a:r>
              <a:rPr lang="fr-FR" dirty="0">
                <a:hlinkClick r:id="rId3"/>
              </a:rPr>
              <a:t>https://www.edf.fr/sites/groupe/files/2022-03/edf-urd-rapport-financier-annuel-2021-fr-v2.pdf</a:t>
            </a:r>
            <a:endParaRPr lang="fr-FR" dirty="0"/>
          </a:p>
          <a:p>
            <a:pPr lvl="1"/>
            <a:endParaRPr lang="fr-FR"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fr-FR" dirty="0"/>
              <a:t>pour la part de production nucléaire (100 TWh) mise à disposition des concurrents d’EDF, + 20 </a:t>
            </a:r>
            <a:r>
              <a:rPr lang="fr-FR" dirty="0" err="1"/>
              <a:t>Twh</a:t>
            </a:r>
            <a:r>
              <a:rPr lang="fr-FR" dirty="0"/>
              <a:t> à 46,2 euro le MWh en 2022, </a:t>
            </a:r>
            <a:r>
              <a:rPr lang="fr-FR" b="1" dirty="0"/>
              <a:t>prix et volume en cours d’actualisation pour 2023</a:t>
            </a:r>
          </a:p>
          <a:p>
            <a:pPr lvl="1"/>
            <a:endParaRPr lang="fr-FR" dirty="0"/>
          </a:p>
          <a:p>
            <a:pPr lvl="2"/>
            <a:r>
              <a:rPr lang="fr-FR" dirty="0"/>
              <a:t>surcoût EPR Flamanville 3, bénéficie du retour d’expérience de </a:t>
            </a:r>
            <a:r>
              <a:rPr lang="fr-FR" dirty="0" err="1"/>
              <a:t>Taishan</a:t>
            </a:r>
            <a:r>
              <a:rPr lang="fr-FR" dirty="0"/>
              <a:t> 1 et 2 en Chine, et de </a:t>
            </a:r>
            <a:r>
              <a:rPr lang="fr-FR" dirty="0" err="1"/>
              <a:t>Olkiluoto</a:t>
            </a:r>
            <a:r>
              <a:rPr lang="fr-FR" dirty="0"/>
              <a:t> 3 en Finlande désormais à pleine puissance. </a:t>
            </a:r>
            <a:r>
              <a:rPr lang="fr-FR" b="1" dirty="0"/>
              <a:t>Débat Public EPR2 à partir du 27 octobre 2022</a:t>
            </a:r>
            <a:r>
              <a:rPr lang="fr-FR" dirty="0"/>
              <a:t> </a:t>
            </a:r>
          </a:p>
          <a:p>
            <a:pPr lvl="2"/>
            <a:r>
              <a:rPr lang="fr-FR" dirty="0" err="1"/>
              <a:t>Hinckley</a:t>
            </a:r>
            <a:r>
              <a:rPr lang="fr-FR" dirty="0"/>
              <a:t> Point C , Référence du CFD (</a:t>
            </a:r>
            <a:r>
              <a:rPr lang="fr-FR" i="1" dirty="0" err="1"/>
              <a:t>Contract</a:t>
            </a:r>
            <a:r>
              <a:rPr lang="fr-FR" i="1" dirty="0"/>
              <a:t> for </a:t>
            </a:r>
            <a:r>
              <a:rPr lang="fr-FR" i="1" dirty="0" err="1"/>
              <a:t>Difference</a:t>
            </a:r>
            <a:r>
              <a:rPr lang="fr-FR" dirty="0"/>
              <a:t>) </a:t>
            </a:r>
            <a:r>
              <a:rPr lang="fr-FR" b="1" dirty="0">
                <a:effectLst/>
                <a:latin typeface="Arial" panose="020B0604020202020204" pitchFamily="34" charset="0"/>
              </a:rPr>
              <a:t>92,50 £2012/MWh sur 35 ans</a:t>
            </a:r>
            <a:endParaRPr lang="fr-FR" b="1" dirty="0"/>
          </a:p>
          <a:p>
            <a:pPr lvl="1"/>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EPR 2 : </a:t>
            </a:r>
            <a:r>
              <a:rPr lang="fr-FR" dirty="0" err="1"/>
              <a:t>cf</a:t>
            </a:r>
            <a:r>
              <a:rPr lang="fr-FR" dirty="0"/>
              <a:t> dossier débat public à partir du 27 octobre 2022, pour 60 ans et plus de durée d’exploitation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1"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Préserver diversification de l’origine d’approvisionnement de l’uranium </a:t>
            </a:r>
            <a:r>
              <a:rPr lang="fr-FR" dirty="0"/>
              <a:t>(quelques pour cents sur le prix du MWh nucléaire) et la fermeture du cycle de combustible avec demain, la filière rapide (aberration de la décision d’arrêter la recherche sur le rapide et l’abandon du Programme Astrid)</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La diversification d’approvisionnement est sur </a:t>
            </a:r>
            <a:r>
              <a:rPr lang="fr-FR" b="1" dirty="0"/>
              <a:t>plusieurs continents</a:t>
            </a:r>
            <a:r>
              <a:rPr lang="fr-FR" dirty="0"/>
              <a:t>, Afrique, mais aussi Asie, Océanie, Amérique</a:t>
            </a:r>
          </a:p>
          <a:p>
            <a:endParaRPr lang="fr-FR" dirty="0"/>
          </a:p>
        </p:txBody>
      </p:sp>
      <p:sp>
        <p:nvSpPr>
          <p:cNvPr id="4" name="Espace réservé du numéro de diapositive 3"/>
          <p:cNvSpPr>
            <a:spLocks noGrp="1"/>
          </p:cNvSpPr>
          <p:nvPr>
            <p:ph type="sldNum" sz="quarter" idx="5"/>
          </p:nvPr>
        </p:nvSpPr>
        <p:spPr/>
        <p:txBody>
          <a:bodyPr/>
          <a:lstStyle/>
          <a:p>
            <a:fld id="{CF84A65E-B445-4305-9AEB-B61D056BBA31}" type="slidenum">
              <a:rPr lang="fr-FR" smtClean="0"/>
              <a:t>15</a:t>
            </a:fld>
            <a:endParaRPr lang="fr-FR"/>
          </a:p>
        </p:txBody>
      </p:sp>
    </p:spTree>
    <p:extLst>
      <p:ext uri="{BB962C8B-B14F-4D97-AF65-F5344CB8AC3E}">
        <p14:creationId xmlns:p14="http://schemas.microsoft.com/office/powerpoint/2010/main" val="7121548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84A65E-B445-4305-9AEB-B61D056BBA31}"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04379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565043" y="4730927"/>
            <a:ext cx="5511800" cy="3944937"/>
          </a:xfrm>
        </p:spPr>
        <p:txBody>
          <a:bodyPr/>
          <a:lstStyle/>
          <a:p>
            <a:r>
              <a:rPr lang="fr-FR" dirty="0"/>
              <a:t>Dimension spatiale de l’électricité, mais aussi temporelle</a:t>
            </a:r>
          </a:p>
          <a:p>
            <a:endParaRPr lang="fr-FR" dirty="0"/>
          </a:p>
          <a:p>
            <a:r>
              <a:rPr lang="fr-FR" dirty="0"/>
              <a:t>Dans le temps réel à la vitesse de la </a:t>
            </a:r>
            <a:r>
              <a:rPr lang="fr-FR" dirty="0" err="1"/>
              <a:t>lumiére</a:t>
            </a:r>
            <a:r>
              <a:rPr lang="fr-FR" dirty="0"/>
              <a:t>, pas seulement de l’information, mais aussi de l’énergie,</a:t>
            </a:r>
          </a:p>
          <a:p>
            <a:endParaRPr lang="fr-FR" dirty="0"/>
          </a:p>
          <a:p>
            <a:r>
              <a:rPr lang="fr-FR" dirty="0"/>
              <a:t>Pas fait en un jour. Interconnexion </a:t>
            </a:r>
            <a:r>
              <a:rPr lang="fr-FR" dirty="0" err="1"/>
              <a:t>electrique</a:t>
            </a:r>
            <a:r>
              <a:rPr lang="fr-FR" dirty="0"/>
              <a:t> avant la </a:t>
            </a:r>
            <a:r>
              <a:rPr lang="fr-FR" dirty="0" err="1"/>
              <a:t>deuxieme</a:t>
            </a:r>
            <a:r>
              <a:rPr lang="fr-FR" dirty="0"/>
              <a:t> guerre mondiale </a:t>
            </a:r>
            <a:r>
              <a:rPr lang="fr-FR" dirty="0" err="1"/>
              <a:t>éexistait</a:t>
            </a:r>
            <a:r>
              <a:rPr lang="fr-FR" dirty="0"/>
              <a:t> déjà. Elle était tirée par les compagnies de chemins de fer qui disposaient de barrages dans le massif central . </a:t>
            </a:r>
          </a:p>
          <a:p>
            <a:endParaRPr lang="fr-FR" dirty="0"/>
          </a:p>
          <a:p>
            <a:r>
              <a:rPr lang="fr-FR" dirty="0"/>
              <a:t>L’</a:t>
            </a:r>
            <a:r>
              <a:rPr lang="fr-FR" dirty="0" err="1"/>
              <a:t>electrification</a:t>
            </a:r>
            <a:r>
              <a:rPr lang="fr-FR" dirty="0"/>
              <a:t> rurale à la sortie de la </a:t>
            </a:r>
            <a:r>
              <a:rPr lang="fr-FR" dirty="0" err="1"/>
              <a:t>deuxieme</a:t>
            </a:r>
            <a:r>
              <a:rPr lang="fr-FR" dirty="0"/>
              <a:t> guerre mondiale a permis que chaque hameau et village de France dispose de l’alimentation électrique. </a:t>
            </a:r>
          </a:p>
          <a:p>
            <a:endParaRPr lang="fr-FR" dirty="0"/>
          </a:p>
          <a:p>
            <a:r>
              <a:rPr lang="fr-FR" dirty="0"/>
              <a:t>L’interconnexion électrique entre pays </a:t>
            </a:r>
            <a:r>
              <a:rPr lang="fr-FR" dirty="0" err="1"/>
              <a:t>eurepéennes</a:t>
            </a:r>
            <a:r>
              <a:rPr lang="fr-FR" dirty="0"/>
              <a:t> s’est faite très tôt dans els années 60/70 avec des </a:t>
            </a:r>
            <a:r>
              <a:rPr lang="fr-FR" dirty="0" err="1"/>
              <a:t>echanges</a:t>
            </a:r>
            <a:r>
              <a:rPr lang="fr-FR" dirty="0"/>
              <a:t> entre compagnies d’électricité, et des </a:t>
            </a:r>
            <a:r>
              <a:rPr lang="fr-FR" dirty="0" err="1"/>
              <a:t>particpations</a:t>
            </a:r>
            <a:r>
              <a:rPr lang="fr-FR" dirty="0"/>
              <a:t> </a:t>
            </a:r>
            <a:r>
              <a:rPr lang="fr-FR" dirty="0" err="1"/>
              <a:t>corisées</a:t>
            </a:r>
            <a:r>
              <a:rPr lang="fr-FR" dirty="0"/>
              <a:t> entre </a:t>
            </a:r>
            <a:r>
              <a:rPr lang="fr-FR" dirty="0" err="1"/>
              <a:t>uisnes</a:t>
            </a:r>
            <a:r>
              <a:rPr lang="fr-FR" dirty="0"/>
              <a:t> de </a:t>
            </a:r>
            <a:r>
              <a:rPr lang="fr-FR" dirty="0" err="1"/>
              <a:t>productionN</a:t>
            </a:r>
            <a:r>
              <a:rPr lang="fr-FR" dirty="0"/>
              <a:t>  de pays </a:t>
            </a:r>
            <a:r>
              <a:rPr lang="fr-FR" dirty="0" err="1"/>
              <a:t>difféents</a:t>
            </a:r>
            <a:r>
              <a:rPr lang="fr-FR" dirty="0"/>
              <a:t>, . Nous disposons de </a:t>
            </a:r>
            <a:r>
              <a:rPr lang="fr-FR" dirty="0" err="1"/>
              <a:t>présnce</a:t>
            </a:r>
            <a:r>
              <a:rPr lang="fr-FR" dirty="0"/>
              <a:t> en Belgique d’EDF qui date de ces années là. Réciproquement, EDF a développé dans les années 70/80 des contrats d’allocation de de production adossés à des centrales françaises. Electricité de </a:t>
            </a:r>
            <a:r>
              <a:rPr lang="fr-FR" dirty="0" err="1"/>
              <a:t>Laufenbourg</a:t>
            </a:r>
            <a:r>
              <a:rPr lang="fr-FR" dirty="0"/>
              <a:t>, </a:t>
            </a:r>
            <a:r>
              <a:rPr lang="fr-FR" dirty="0" err="1"/>
              <a:t>Gourpement</a:t>
            </a:r>
            <a:r>
              <a:rPr lang="fr-FR" dirty="0"/>
              <a:t> d’électriciens suisses CNP, </a:t>
            </a:r>
            <a:r>
              <a:rPr lang="fr-FR" dirty="0" err="1"/>
              <a:t>EnBW</a:t>
            </a:r>
            <a:r>
              <a:rPr lang="fr-FR" dirty="0"/>
              <a:t>, Electrabel, ont été ou le sont encore partenaires dans une douzaine de  réacteurs du parc français. </a:t>
            </a:r>
          </a:p>
          <a:p>
            <a:endParaRPr lang="fr-FR" dirty="0"/>
          </a:p>
          <a:p>
            <a:endParaRPr lang="fr-FR" dirty="0"/>
          </a:p>
          <a:p>
            <a:r>
              <a:rPr lang="fr-FR" dirty="0"/>
              <a:t>Échelle de temps immédiate, à des temps </a:t>
            </a:r>
            <a:r>
              <a:rPr lang="fr-FR" dirty="0" err="1"/>
              <a:t>tres</a:t>
            </a:r>
            <a:r>
              <a:rPr lang="fr-FR" dirty="0"/>
              <a:t> long, des barrages centenaires. Les usines de productions d’</a:t>
            </a:r>
            <a:r>
              <a:rPr lang="fr-FR" dirty="0" err="1"/>
              <a:t>électicité</a:t>
            </a:r>
            <a:r>
              <a:rPr lang="fr-FR" dirty="0"/>
              <a:t> sont investissements lourds, les réseaux d’</a:t>
            </a:r>
            <a:r>
              <a:rPr lang="fr-FR" dirty="0" err="1"/>
              <a:t>électrcité</a:t>
            </a:r>
            <a:r>
              <a:rPr lang="fr-FR" dirty="0"/>
              <a:t> sont des infrastructures lourdes et vitales pour la population, pour </a:t>
            </a:r>
            <a:r>
              <a:rPr lang="fr-FR" dirty="0" err="1"/>
              <a:t>léconomue</a:t>
            </a:r>
            <a:r>
              <a:rPr lang="fr-FR" dirty="0"/>
              <a:t>. </a:t>
            </a:r>
          </a:p>
          <a:p>
            <a:endParaRPr lang="fr-FR" dirty="0"/>
          </a:p>
          <a:p>
            <a:r>
              <a:rPr lang="fr-FR" dirty="0"/>
              <a:t>Entre 1973 et 2020 alors que la population faisait moins que doubler, la demande en énergie a doublé, et celle en électricité été multiplié par plus de 4 La demande en électricité de la Chine dépasse aujourd’hui celle du monde en 1973. </a:t>
            </a:r>
          </a:p>
          <a:p>
            <a:endParaRPr lang="fr-FR" dirty="0"/>
          </a:p>
          <a:p>
            <a:r>
              <a:rPr lang="fr-FR" dirty="0"/>
              <a:t>La seule demande en </a:t>
            </a:r>
            <a:r>
              <a:rPr lang="fr-FR" dirty="0" err="1"/>
              <a:t>électicité</a:t>
            </a:r>
            <a:r>
              <a:rPr lang="fr-FR" dirty="0"/>
              <a:t> de la Chine en 2017 a dépassé la demande mondiale d’électricité dans le monde en 1973, 6000 Milliards de kWh </a:t>
            </a:r>
          </a:p>
          <a:p>
            <a:endParaRPr lang="fr-FR" dirty="0"/>
          </a:p>
          <a:p>
            <a:r>
              <a:rPr lang="fr-FR" dirty="0"/>
              <a:t> . Une très forte inégalité à </a:t>
            </a:r>
            <a:r>
              <a:rPr lang="fr-FR" dirty="0" err="1"/>
              <a:t>travaer</a:t>
            </a:r>
            <a:r>
              <a:rPr lang="fr-FR" dirty="0"/>
              <a:t> le monde .  En Europe et Russie , autour de 5 à 7 MWh par habitant, avec une Chine qui en est très proche des 5 MWh par habitant</a:t>
            </a:r>
          </a:p>
          <a:p>
            <a:endParaRPr lang="fr-FR" dirty="0"/>
          </a:p>
          <a:p>
            <a:r>
              <a:rPr lang="fr-FR" dirty="0"/>
              <a:t>Entre 10 et 15 </a:t>
            </a:r>
            <a:r>
              <a:rPr lang="fr-FR" dirty="0" err="1"/>
              <a:t>Mwh</a:t>
            </a:r>
            <a:r>
              <a:rPr lang="fr-FR" dirty="0"/>
              <a:t> par habitant aux US et Canada</a:t>
            </a:r>
          </a:p>
          <a:p>
            <a:endParaRPr lang="fr-FR" dirty="0"/>
          </a:p>
          <a:p>
            <a:r>
              <a:rPr lang="fr-FR" dirty="0"/>
              <a:t>L’Inde 1 </a:t>
            </a:r>
            <a:r>
              <a:rPr lang="fr-FR" dirty="0" err="1"/>
              <a:t>Mwh</a:t>
            </a:r>
            <a:r>
              <a:rPr lang="fr-FR" dirty="0"/>
              <a:t>, encore loin de al Chine, pourtant à population équivalente, et le Nigeria  à 0,1 MWh, pourtant 8 </a:t>
            </a:r>
            <a:r>
              <a:rPr lang="fr-FR" dirty="0" err="1"/>
              <a:t>eme</a:t>
            </a:r>
            <a:r>
              <a:rPr lang="fr-FR" dirty="0"/>
              <a:t> exportateur mondial de pétrole. Rapport de 1 à 100 qui illustre le chemin qui nous reste à </a:t>
            </a:r>
            <a:r>
              <a:rPr lang="fr-FR" dirty="0" err="1"/>
              <a:t>aprcourir</a:t>
            </a:r>
            <a:r>
              <a:rPr lang="fr-FR" dirty="0"/>
              <a:t>, d’un coté pour </a:t>
            </a:r>
            <a:r>
              <a:rPr lang="fr-FR" dirty="0" err="1"/>
              <a:t>etre</a:t>
            </a:r>
            <a:r>
              <a:rPr lang="fr-FR" dirty="0"/>
              <a:t> plus sobres et efficaces, et de l’autre coté pour permettre le </a:t>
            </a:r>
            <a:r>
              <a:rPr lang="fr-FR" dirty="0" err="1"/>
              <a:t>dévelooppement</a:t>
            </a:r>
            <a:r>
              <a:rPr lang="fr-FR" dirty="0"/>
              <a:t>. </a:t>
            </a:r>
          </a:p>
          <a:p>
            <a:endParaRPr lang="fr-FR" dirty="0"/>
          </a:p>
        </p:txBody>
      </p:sp>
      <p:sp>
        <p:nvSpPr>
          <p:cNvPr id="4" name="Espace réservé du numéro de diapositive 3"/>
          <p:cNvSpPr>
            <a:spLocks noGrp="1"/>
          </p:cNvSpPr>
          <p:nvPr>
            <p:ph type="sldNum" sz="quarter" idx="5"/>
          </p:nvPr>
        </p:nvSpPr>
        <p:spPr/>
        <p:txBody>
          <a:bodyPr/>
          <a:lstStyle/>
          <a:p>
            <a:fld id="{CF84A65E-B445-4305-9AEB-B61D056BBA31}" type="slidenum">
              <a:rPr lang="fr-FR" smtClean="0"/>
              <a:t>29</a:t>
            </a:fld>
            <a:endParaRPr lang="fr-FR" dirty="0"/>
          </a:p>
        </p:txBody>
      </p:sp>
      <mc:AlternateContent xmlns:mc="http://schemas.openxmlformats.org/markup-compatibility/2006" xmlns:p14="http://schemas.microsoft.com/office/powerpoint/2010/main">
        <mc:Choice Requires="p14">
          <p:contentPart p14:bwMode="auto" r:id="rId3">
            <p14:nvContentPartPr>
              <p14:cNvPr id="5" name="Encre 4">
                <a:extLst>
                  <a:ext uri="{FF2B5EF4-FFF2-40B4-BE49-F238E27FC236}">
                    <a16:creationId xmlns:a16="http://schemas.microsoft.com/office/drawing/2014/main" id="{DCE20FEA-DE0A-FBFC-AF27-DA23E897D617}"/>
                  </a:ext>
                </a:extLst>
              </p14:cNvPr>
              <p14:cNvContentPartPr/>
              <p14:nvPr/>
            </p14:nvContentPartPr>
            <p14:xfrm>
              <a:off x="1205667" y="4876582"/>
              <a:ext cx="2160" cy="360"/>
            </p14:xfrm>
          </p:contentPart>
        </mc:Choice>
        <mc:Fallback xmlns="">
          <p:pic>
            <p:nvPicPr>
              <p:cNvPr id="5" name="Encre 4">
                <a:extLst>
                  <a:ext uri="{FF2B5EF4-FFF2-40B4-BE49-F238E27FC236}">
                    <a16:creationId xmlns:a16="http://schemas.microsoft.com/office/drawing/2014/main" id="{DCE20FEA-DE0A-FBFC-AF27-DA23E897D617}"/>
                  </a:ext>
                </a:extLst>
              </p:cNvPr>
              <p:cNvPicPr/>
              <p:nvPr/>
            </p:nvPicPr>
            <p:blipFill>
              <a:blip r:embed="rId4"/>
              <a:stretch>
                <a:fillRect/>
              </a:stretch>
            </p:blipFill>
            <p:spPr>
              <a:xfrm>
                <a:off x="1196667" y="4867582"/>
                <a:ext cx="198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Encre 5">
                <a:extLst>
                  <a:ext uri="{FF2B5EF4-FFF2-40B4-BE49-F238E27FC236}">
                    <a16:creationId xmlns:a16="http://schemas.microsoft.com/office/drawing/2014/main" id="{23D6800A-6ED1-BFB6-187E-BDD9E70B6AF2}"/>
                  </a:ext>
                </a:extLst>
              </p14:cNvPr>
              <p14:cNvContentPartPr/>
              <p14:nvPr/>
            </p14:nvContentPartPr>
            <p14:xfrm>
              <a:off x="812907" y="4933102"/>
              <a:ext cx="360" cy="360"/>
            </p14:xfrm>
          </p:contentPart>
        </mc:Choice>
        <mc:Fallback xmlns="">
          <p:pic>
            <p:nvPicPr>
              <p:cNvPr id="6" name="Encre 5">
                <a:extLst>
                  <a:ext uri="{FF2B5EF4-FFF2-40B4-BE49-F238E27FC236}">
                    <a16:creationId xmlns:a16="http://schemas.microsoft.com/office/drawing/2014/main" id="{23D6800A-6ED1-BFB6-187E-BDD9E70B6AF2}"/>
                  </a:ext>
                </a:extLst>
              </p:cNvPr>
              <p:cNvPicPr/>
              <p:nvPr/>
            </p:nvPicPr>
            <p:blipFill>
              <a:blip r:embed="rId6"/>
              <a:stretch>
                <a:fillRect/>
              </a:stretch>
            </p:blipFill>
            <p:spPr>
              <a:xfrm>
                <a:off x="803907" y="492410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Encre 6">
                <a:extLst>
                  <a:ext uri="{FF2B5EF4-FFF2-40B4-BE49-F238E27FC236}">
                    <a16:creationId xmlns:a16="http://schemas.microsoft.com/office/drawing/2014/main" id="{39E8282C-F4C4-DF41-1939-D8508B2D2FF8}"/>
                  </a:ext>
                </a:extLst>
              </p14:cNvPr>
              <p14:cNvContentPartPr/>
              <p14:nvPr/>
            </p14:nvContentPartPr>
            <p14:xfrm>
              <a:off x="-4062600" y="901337"/>
              <a:ext cx="360" cy="360"/>
            </p14:xfrm>
          </p:contentPart>
        </mc:Choice>
        <mc:Fallback xmlns="">
          <p:pic>
            <p:nvPicPr>
              <p:cNvPr id="7" name="Encre 6">
                <a:extLst>
                  <a:ext uri="{FF2B5EF4-FFF2-40B4-BE49-F238E27FC236}">
                    <a16:creationId xmlns:a16="http://schemas.microsoft.com/office/drawing/2014/main" id="{39E8282C-F4C4-DF41-1939-D8508B2D2FF8}"/>
                  </a:ext>
                </a:extLst>
              </p:cNvPr>
              <p:cNvPicPr/>
              <p:nvPr/>
            </p:nvPicPr>
            <p:blipFill>
              <a:blip r:embed="rId8"/>
              <a:stretch>
                <a:fillRect/>
              </a:stretch>
            </p:blipFill>
            <p:spPr>
              <a:xfrm>
                <a:off x="-4071240" y="892697"/>
                <a:ext cx="18000" cy="18000"/>
              </a:xfrm>
              <a:prstGeom prst="rect">
                <a:avLst/>
              </a:prstGeom>
            </p:spPr>
          </p:pic>
        </mc:Fallback>
      </mc:AlternateContent>
    </p:spTree>
    <p:extLst>
      <p:ext uri="{BB962C8B-B14F-4D97-AF65-F5344CB8AC3E}">
        <p14:creationId xmlns:p14="http://schemas.microsoft.com/office/powerpoint/2010/main" val="14872344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CF84A65E-B445-4305-9AEB-B61D056BBA31}" type="slidenum">
              <a:rPr lang="fr-FR" smtClean="0"/>
              <a:t>30</a:t>
            </a:fld>
            <a:endParaRPr lang="fr-FR"/>
          </a:p>
        </p:txBody>
      </p:sp>
    </p:spTree>
    <p:extLst>
      <p:ext uri="{BB962C8B-B14F-4D97-AF65-F5344CB8AC3E}">
        <p14:creationId xmlns:p14="http://schemas.microsoft.com/office/powerpoint/2010/main" val="22096612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CF84A65E-B445-4305-9AEB-B61D056BBA31}" type="slidenum">
              <a:rPr lang="fr-FR" smtClean="0"/>
              <a:t>31</a:t>
            </a:fld>
            <a:endParaRPr lang="fr-FR"/>
          </a:p>
        </p:txBody>
      </p:sp>
    </p:spTree>
    <p:extLst>
      <p:ext uri="{BB962C8B-B14F-4D97-AF65-F5344CB8AC3E}">
        <p14:creationId xmlns:p14="http://schemas.microsoft.com/office/powerpoint/2010/main" val="39790468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CF84A65E-B445-4305-9AEB-B61D056BBA31}" type="slidenum">
              <a:rPr lang="fr-FR" smtClean="0"/>
              <a:t>32</a:t>
            </a:fld>
            <a:endParaRPr lang="fr-FR"/>
          </a:p>
        </p:txBody>
      </p:sp>
    </p:spTree>
    <p:extLst>
      <p:ext uri="{BB962C8B-B14F-4D97-AF65-F5344CB8AC3E}">
        <p14:creationId xmlns:p14="http://schemas.microsoft.com/office/powerpoint/2010/main" val="37898052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CF84A65E-B445-4305-9AEB-B61D056BBA31}" type="slidenum">
              <a:rPr lang="fr-FR" smtClean="0"/>
              <a:t>33</a:t>
            </a:fld>
            <a:endParaRPr lang="fr-FR"/>
          </a:p>
        </p:txBody>
      </p:sp>
    </p:spTree>
    <p:extLst>
      <p:ext uri="{BB962C8B-B14F-4D97-AF65-F5344CB8AC3E}">
        <p14:creationId xmlns:p14="http://schemas.microsoft.com/office/powerpoint/2010/main" val="12054561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CF84A65E-B445-4305-9AEB-B61D056BBA31}" type="slidenum">
              <a:rPr lang="fr-FR" smtClean="0"/>
              <a:t>34</a:t>
            </a:fld>
            <a:endParaRPr lang="fr-FR"/>
          </a:p>
        </p:txBody>
      </p:sp>
    </p:spTree>
    <p:extLst>
      <p:ext uri="{BB962C8B-B14F-4D97-AF65-F5344CB8AC3E}">
        <p14:creationId xmlns:p14="http://schemas.microsoft.com/office/powerpoint/2010/main" val="24565668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2"/>
            <a:r>
              <a:rPr lang="fr-FR" b="1" dirty="0"/>
              <a:t>Des pays qui continuent, </a:t>
            </a:r>
            <a:r>
              <a:rPr lang="fr-FR" b="1" dirty="0" err="1"/>
              <a:t>finlande</a:t>
            </a:r>
            <a:r>
              <a:rPr lang="fr-FR" b="1" dirty="0"/>
              <a:t>, </a:t>
            </a:r>
            <a:r>
              <a:rPr lang="fr-FR" b="1" dirty="0" err="1"/>
              <a:t>Suede</a:t>
            </a:r>
            <a:r>
              <a:rPr lang="fr-FR" b="1" dirty="0"/>
              <a:t> , Slovaquie, Pays bas,  France</a:t>
            </a:r>
          </a:p>
          <a:p>
            <a:pPr lvl="2"/>
            <a:r>
              <a:rPr lang="fr-FR" b="1" dirty="0"/>
              <a:t>Qui renoncent, ou ont renoncé, Italie,  Belgique, Espagne, Suisse, raison acceptation et compétitivité</a:t>
            </a:r>
          </a:p>
          <a:p>
            <a:pPr lvl="2"/>
            <a:r>
              <a:rPr lang="fr-FR" b="1" dirty="0"/>
              <a:t>Nouveaux pays entrants, Pologne? </a:t>
            </a:r>
          </a:p>
          <a:p>
            <a:pPr lvl="2"/>
            <a:r>
              <a:rPr lang="fr-FR" b="1" dirty="0"/>
              <a:t>Ukraine est un pays en guerre</a:t>
            </a:r>
          </a:p>
          <a:p>
            <a:pPr lvl="2"/>
            <a:endParaRPr lang="fr-FR" b="1" dirty="0"/>
          </a:p>
          <a:p>
            <a:pPr lvl="2"/>
            <a:endParaRPr lang="fr-FR" b="1" dirty="0"/>
          </a:p>
          <a:p>
            <a:pPr lvl="2"/>
            <a:endParaRPr lang="fr-FR" b="1" dirty="0"/>
          </a:p>
          <a:p>
            <a:pPr lvl="2"/>
            <a:r>
              <a:rPr lang="fr-FR" b="1" dirty="0"/>
              <a:t>Nécessité de reprendre en France la PPE </a:t>
            </a:r>
            <a:r>
              <a:rPr lang="fr-FR" dirty="0"/>
              <a:t>qui prévoit, après l’arrêt en 2020 de </a:t>
            </a:r>
            <a:r>
              <a:rPr lang="fr-FR" dirty="0" err="1"/>
              <a:t>Fessemheim</a:t>
            </a:r>
            <a:r>
              <a:rPr lang="fr-FR" dirty="0"/>
              <a:t> (1800 MW)  l’arrêt prématuré de 12 autres réacteurs</a:t>
            </a:r>
          </a:p>
          <a:p>
            <a:pPr lvl="2"/>
            <a:r>
              <a:rPr lang="fr-FR" dirty="0"/>
              <a:t>Aux Etats Unis, pour réacteurs similaires, autorisations à 80 ans déjà étudiés pour treize réacteurs</a:t>
            </a:r>
          </a:p>
          <a:p>
            <a:pPr lvl="2"/>
            <a:r>
              <a:rPr lang="fr-FR" dirty="0">
                <a:hlinkClick r:id="rId3"/>
              </a:rPr>
              <a:t>https://www.nrc.gov/reactors/operating/licensing/renewal/subsequent-license-renewal.html</a:t>
            </a:r>
            <a:endParaRPr lang="fr-FR" dirty="0"/>
          </a:p>
          <a:p>
            <a:endParaRPr lang="fr-FR" dirty="0"/>
          </a:p>
        </p:txBody>
      </p:sp>
      <p:sp>
        <p:nvSpPr>
          <p:cNvPr id="4" name="Espace réservé du numéro de diapositive 3"/>
          <p:cNvSpPr>
            <a:spLocks noGrp="1"/>
          </p:cNvSpPr>
          <p:nvPr>
            <p:ph type="sldNum" sz="quarter" idx="5"/>
          </p:nvPr>
        </p:nvSpPr>
        <p:spPr/>
        <p:txBody>
          <a:bodyPr/>
          <a:lstStyle/>
          <a:p>
            <a:fld id="{CF84A65E-B445-4305-9AEB-B61D056BBA31}" type="slidenum">
              <a:rPr lang="fr-FR" smtClean="0"/>
              <a:t>36</a:t>
            </a:fld>
            <a:endParaRPr lang="fr-FR"/>
          </a:p>
        </p:txBody>
      </p:sp>
    </p:spTree>
    <p:extLst>
      <p:ext uri="{BB962C8B-B14F-4D97-AF65-F5344CB8AC3E}">
        <p14:creationId xmlns:p14="http://schemas.microsoft.com/office/powerpoint/2010/main" val="29430404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CF84A65E-B445-4305-9AEB-B61D056BBA31}" type="slidenum">
              <a:rPr lang="fr-FR" smtClean="0"/>
              <a:t>37</a:t>
            </a:fld>
            <a:endParaRPr lang="fr-FR"/>
          </a:p>
        </p:txBody>
      </p:sp>
    </p:spTree>
    <p:extLst>
      <p:ext uri="{BB962C8B-B14F-4D97-AF65-F5344CB8AC3E}">
        <p14:creationId xmlns:p14="http://schemas.microsoft.com/office/powerpoint/2010/main" val="1453225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2"/>
            <a:r>
              <a:rPr lang="fr-FR" dirty="0"/>
              <a:t>Nécessité de l’isolation thermique des bâtiments (en hiver – 1 degré, consommation + 2400 MW), importance de la </a:t>
            </a:r>
            <a:r>
              <a:rPr lang="fr-FR" b="1" dirty="0"/>
              <a:t>maîtrise de la consommation et de l’effacement des pointes</a:t>
            </a:r>
            <a:r>
              <a:rPr lang="fr-FR" dirty="0"/>
              <a:t>, prévoir le développement des véhicules électriques avec stockage batteries locales dont l’effet peut être neutre</a:t>
            </a:r>
          </a:p>
          <a:p>
            <a:pPr lvl="2"/>
            <a:endParaRPr lang="fr-FR" dirty="0"/>
          </a:p>
          <a:p>
            <a:pPr lvl="2"/>
            <a:r>
              <a:rPr lang="fr-FR" dirty="0" err="1"/>
              <a:t>Penetration</a:t>
            </a:r>
            <a:r>
              <a:rPr lang="fr-FR" dirty="0"/>
              <a:t> croissante de l’électricité dans l’économie, mais maitre de la </a:t>
            </a:r>
            <a:r>
              <a:rPr lang="fr-FR" dirty="0" err="1"/>
              <a:t>consomamtion</a:t>
            </a:r>
            <a:r>
              <a:rPr lang="fr-FR" dirty="0"/>
              <a:t> énergétique, conduit à stabilisation de la demande en électrique, . On n’est plus sur des taux de croissance à deux </a:t>
            </a:r>
            <a:r>
              <a:rPr lang="fr-FR" dirty="0" err="1"/>
              <a:t>chifrfres</a:t>
            </a:r>
            <a:r>
              <a:rPr lang="fr-FR" dirty="0"/>
              <a:t>, </a:t>
            </a:r>
            <a:r>
              <a:rPr lang="fr-FR" dirty="0" err="1"/>
              <a:t>meme</a:t>
            </a:r>
            <a:r>
              <a:rPr lang="fr-FR" dirty="0"/>
              <a:t> pas à un chiffre. En Franc et en Europe</a:t>
            </a:r>
          </a:p>
          <a:p>
            <a:pPr lvl="2"/>
            <a:endParaRPr lang="fr-FR" dirty="0"/>
          </a:p>
          <a:p>
            <a:pPr lvl="2"/>
            <a:r>
              <a:rPr lang="fr-FR" dirty="0"/>
              <a:t>Le monde sur un demi </a:t>
            </a:r>
            <a:r>
              <a:rPr lang="fr-FR" dirty="0" err="1"/>
              <a:t>siecle</a:t>
            </a:r>
            <a:r>
              <a:rPr lang="fr-FR" dirty="0"/>
              <a:t>, de 1973 à maintenant, , la population mondiale a pratiquement  doublé en passant de 4 à 8  milliards d’habitant. La demande en énergie a </a:t>
            </a:r>
            <a:r>
              <a:rPr lang="fr-FR" dirty="0" err="1"/>
              <a:t>égalment</a:t>
            </a:r>
            <a:r>
              <a:rPr lang="fr-FR" dirty="0"/>
              <a:t> un peu plus que doublé. </a:t>
            </a:r>
          </a:p>
          <a:p>
            <a:pPr lvl="2"/>
            <a:r>
              <a:rPr lang="fr-FR" dirty="0"/>
              <a:t>La demande en électricité a quant à elle été multipliée par 4, illustrant la pénétration croissante de l’électricité dans l’économie mondiale. </a:t>
            </a:r>
          </a:p>
          <a:p>
            <a:pPr lvl="2"/>
            <a:endParaRPr lang="fr-FR" dirty="0"/>
          </a:p>
          <a:p>
            <a:pPr lvl="2"/>
            <a:r>
              <a:rPr lang="fr-FR" dirty="0"/>
              <a:t>La demande en électricité de la Chine en 2017 , 6302 TWh, avec 1,4 milliards d’habitants, dépassaient la demande mondiale d’électricité de 1973 Alors que la </a:t>
            </a:r>
            <a:r>
              <a:rPr lang="fr-FR" dirty="0" err="1"/>
              <a:t>popualtion</a:t>
            </a:r>
            <a:r>
              <a:rPr lang="fr-FR" dirty="0"/>
              <a:t> mondiale était de de 3milliards 900 millions d’</a:t>
            </a:r>
            <a:r>
              <a:rPr lang="fr-FR" dirty="0" err="1"/>
              <a:t>ahbitants</a:t>
            </a:r>
            <a:r>
              <a:rPr lang="fr-FR" dirty="0"/>
              <a:t>. </a:t>
            </a:r>
          </a:p>
          <a:p>
            <a:pPr lvl="2"/>
            <a:endParaRPr lang="fr-FR" dirty="0"/>
          </a:p>
          <a:p>
            <a:pPr lvl="2"/>
            <a:endParaRPr lang="fr-FR" dirty="0"/>
          </a:p>
          <a:p>
            <a:pPr lvl="2"/>
            <a:endParaRPr lang="fr-FR" dirty="0"/>
          </a:p>
          <a:p>
            <a:pPr lvl="2"/>
            <a:r>
              <a:rPr lang="fr-FR" b="1" dirty="0"/>
              <a:t>Compteur Linky</a:t>
            </a:r>
            <a:r>
              <a:rPr lang="fr-FR" dirty="0"/>
              <a:t>, présent dans 35 millions de points de consommation en France, permet de connaitre précisément sa consommation, de </a:t>
            </a:r>
            <a:r>
              <a:rPr lang="fr-FR" b="1" dirty="0"/>
              <a:t>savoir la modérer, d’éviter tout gaspillage</a:t>
            </a:r>
          </a:p>
          <a:p>
            <a:endParaRPr lang="fr-FR" dirty="0"/>
          </a:p>
        </p:txBody>
      </p:sp>
      <p:sp>
        <p:nvSpPr>
          <p:cNvPr id="4" name="Espace réservé du numéro de diapositive 3"/>
          <p:cNvSpPr>
            <a:spLocks noGrp="1"/>
          </p:cNvSpPr>
          <p:nvPr>
            <p:ph type="sldNum" sz="quarter" idx="5"/>
          </p:nvPr>
        </p:nvSpPr>
        <p:spPr/>
        <p:txBody>
          <a:bodyPr/>
          <a:lstStyle/>
          <a:p>
            <a:fld id="{CF84A65E-B445-4305-9AEB-B61D056BBA31}" type="slidenum">
              <a:rPr lang="fr-FR" smtClean="0"/>
              <a:t>2</a:t>
            </a:fld>
            <a:endParaRPr lang="fr-FR"/>
          </a:p>
        </p:txBody>
      </p:sp>
      <mc:AlternateContent xmlns:mc="http://schemas.openxmlformats.org/markup-compatibility/2006" xmlns:p14="http://schemas.microsoft.com/office/powerpoint/2010/main">
        <mc:Choice Requires="p14">
          <p:contentPart p14:bwMode="auto" r:id="rId3">
            <p14:nvContentPartPr>
              <p14:cNvPr id="5" name="Encre 4">
                <a:extLst>
                  <a:ext uri="{FF2B5EF4-FFF2-40B4-BE49-F238E27FC236}">
                    <a16:creationId xmlns:a16="http://schemas.microsoft.com/office/drawing/2014/main" id="{F9007135-F920-4C6A-6FFE-95F91EC66DA4}"/>
                  </a:ext>
                </a:extLst>
              </p14:cNvPr>
              <p14:cNvContentPartPr/>
              <p14:nvPr/>
            </p14:nvContentPartPr>
            <p14:xfrm>
              <a:off x="1851147" y="5802142"/>
              <a:ext cx="360" cy="11520"/>
            </p14:xfrm>
          </p:contentPart>
        </mc:Choice>
        <mc:Fallback xmlns="">
          <p:pic>
            <p:nvPicPr>
              <p:cNvPr id="5" name="Encre 4">
                <a:extLst>
                  <a:ext uri="{FF2B5EF4-FFF2-40B4-BE49-F238E27FC236}">
                    <a16:creationId xmlns:a16="http://schemas.microsoft.com/office/drawing/2014/main" id="{F9007135-F920-4C6A-6FFE-95F91EC66DA4}"/>
                  </a:ext>
                </a:extLst>
              </p:cNvPr>
              <p:cNvPicPr/>
              <p:nvPr/>
            </p:nvPicPr>
            <p:blipFill>
              <a:blip r:embed="rId4"/>
              <a:stretch>
                <a:fillRect/>
              </a:stretch>
            </p:blipFill>
            <p:spPr>
              <a:xfrm>
                <a:off x="1842507" y="5793502"/>
                <a:ext cx="1800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Encre 5">
                <a:extLst>
                  <a:ext uri="{FF2B5EF4-FFF2-40B4-BE49-F238E27FC236}">
                    <a16:creationId xmlns:a16="http://schemas.microsoft.com/office/drawing/2014/main" id="{F1C564CE-B3D3-F129-C4D9-64E538502D8B}"/>
                  </a:ext>
                </a:extLst>
              </p14:cNvPr>
              <p14:cNvContentPartPr/>
              <p14:nvPr/>
            </p14:nvContentPartPr>
            <p14:xfrm>
              <a:off x="1049787" y="5271502"/>
              <a:ext cx="360" cy="11520"/>
            </p14:xfrm>
          </p:contentPart>
        </mc:Choice>
        <mc:Fallback xmlns="">
          <p:pic>
            <p:nvPicPr>
              <p:cNvPr id="6" name="Encre 5">
                <a:extLst>
                  <a:ext uri="{FF2B5EF4-FFF2-40B4-BE49-F238E27FC236}">
                    <a16:creationId xmlns:a16="http://schemas.microsoft.com/office/drawing/2014/main" id="{F1C564CE-B3D3-F129-C4D9-64E538502D8B}"/>
                  </a:ext>
                </a:extLst>
              </p:cNvPr>
              <p:cNvPicPr/>
              <p:nvPr/>
            </p:nvPicPr>
            <p:blipFill>
              <a:blip r:embed="rId4"/>
              <a:stretch>
                <a:fillRect/>
              </a:stretch>
            </p:blipFill>
            <p:spPr>
              <a:xfrm>
                <a:off x="1040787" y="5262862"/>
                <a:ext cx="1800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Encre 6">
                <a:extLst>
                  <a:ext uri="{FF2B5EF4-FFF2-40B4-BE49-F238E27FC236}">
                    <a16:creationId xmlns:a16="http://schemas.microsoft.com/office/drawing/2014/main" id="{0353FD86-B63F-891F-A76D-B88FE1C88B49}"/>
                  </a:ext>
                </a:extLst>
              </p14:cNvPr>
              <p14:cNvContentPartPr/>
              <p14:nvPr/>
            </p14:nvContentPartPr>
            <p14:xfrm>
              <a:off x="925587" y="4953982"/>
              <a:ext cx="360" cy="2520"/>
            </p14:xfrm>
          </p:contentPart>
        </mc:Choice>
        <mc:Fallback xmlns="">
          <p:pic>
            <p:nvPicPr>
              <p:cNvPr id="7" name="Encre 6">
                <a:extLst>
                  <a:ext uri="{FF2B5EF4-FFF2-40B4-BE49-F238E27FC236}">
                    <a16:creationId xmlns:a16="http://schemas.microsoft.com/office/drawing/2014/main" id="{0353FD86-B63F-891F-A76D-B88FE1C88B49}"/>
                  </a:ext>
                </a:extLst>
              </p:cNvPr>
              <p:cNvPicPr/>
              <p:nvPr/>
            </p:nvPicPr>
            <p:blipFill>
              <a:blip r:embed="rId7"/>
              <a:stretch>
                <a:fillRect/>
              </a:stretch>
            </p:blipFill>
            <p:spPr>
              <a:xfrm>
                <a:off x="916587" y="4944982"/>
                <a:ext cx="18000" cy="20160"/>
              </a:xfrm>
              <a:prstGeom prst="rect">
                <a:avLst/>
              </a:prstGeom>
            </p:spPr>
          </p:pic>
        </mc:Fallback>
      </mc:AlternateContent>
      <p:grpSp>
        <p:nvGrpSpPr>
          <p:cNvPr id="10" name="Groupe 9">
            <a:extLst>
              <a:ext uri="{FF2B5EF4-FFF2-40B4-BE49-F238E27FC236}">
                <a16:creationId xmlns:a16="http://schemas.microsoft.com/office/drawing/2014/main" id="{0D7156E1-B617-4CD8-60AC-BF8E1039A56B}"/>
              </a:ext>
            </a:extLst>
          </p:cNvPr>
          <p:cNvGrpSpPr/>
          <p:nvPr/>
        </p:nvGrpSpPr>
        <p:grpSpPr>
          <a:xfrm>
            <a:off x="2088027" y="4989622"/>
            <a:ext cx="23400" cy="360"/>
            <a:chOff x="2088027" y="4989622"/>
            <a:chExt cx="23400" cy="360"/>
          </a:xfrm>
        </p:grpSpPr>
        <mc:AlternateContent xmlns:mc="http://schemas.openxmlformats.org/markup-compatibility/2006" xmlns:p14="http://schemas.microsoft.com/office/powerpoint/2010/main">
          <mc:Choice Requires="p14">
            <p:contentPart p14:bwMode="auto" r:id="rId8">
              <p14:nvContentPartPr>
                <p14:cNvPr id="8" name="Encre 7">
                  <a:extLst>
                    <a:ext uri="{FF2B5EF4-FFF2-40B4-BE49-F238E27FC236}">
                      <a16:creationId xmlns:a16="http://schemas.microsoft.com/office/drawing/2014/main" id="{4982E3F6-6DF4-131A-623A-233AC9CAA1B5}"/>
                    </a:ext>
                  </a:extLst>
                </p14:cNvPr>
                <p14:cNvContentPartPr/>
                <p14:nvPr/>
              </p14:nvContentPartPr>
              <p14:xfrm>
                <a:off x="2109267" y="4989622"/>
                <a:ext cx="2160" cy="360"/>
              </p14:xfrm>
            </p:contentPart>
          </mc:Choice>
          <mc:Fallback xmlns="">
            <p:pic>
              <p:nvPicPr>
                <p:cNvPr id="8" name="Encre 7">
                  <a:extLst>
                    <a:ext uri="{FF2B5EF4-FFF2-40B4-BE49-F238E27FC236}">
                      <a16:creationId xmlns:a16="http://schemas.microsoft.com/office/drawing/2014/main" id="{4982E3F6-6DF4-131A-623A-233AC9CAA1B5}"/>
                    </a:ext>
                  </a:extLst>
                </p:cNvPr>
                <p:cNvPicPr/>
                <p:nvPr/>
              </p:nvPicPr>
              <p:blipFill>
                <a:blip r:embed="rId7"/>
                <a:stretch>
                  <a:fillRect/>
                </a:stretch>
              </p:blipFill>
              <p:spPr>
                <a:xfrm>
                  <a:off x="2100267" y="4980622"/>
                  <a:ext cx="198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Encre 8">
                  <a:extLst>
                    <a:ext uri="{FF2B5EF4-FFF2-40B4-BE49-F238E27FC236}">
                      <a16:creationId xmlns:a16="http://schemas.microsoft.com/office/drawing/2014/main" id="{EFC0D769-A60B-2B43-6DDB-825A1816C25B}"/>
                    </a:ext>
                  </a:extLst>
                </p14:cNvPr>
                <p14:cNvContentPartPr/>
                <p14:nvPr/>
              </p14:nvContentPartPr>
              <p14:xfrm>
                <a:off x="2088027" y="4989622"/>
                <a:ext cx="360" cy="360"/>
              </p14:xfrm>
            </p:contentPart>
          </mc:Choice>
          <mc:Fallback xmlns="">
            <p:pic>
              <p:nvPicPr>
                <p:cNvPr id="9" name="Encre 8">
                  <a:extLst>
                    <a:ext uri="{FF2B5EF4-FFF2-40B4-BE49-F238E27FC236}">
                      <a16:creationId xmlns:a16="http://schemas.microsoft.com/office/drawing/2014/main" id="{EFC0D769-A60B-2B43-6DDB-825A1816C25B}"/>
                    </a:ext>
                  </a:extLst>
                </p:cNvPr>
                <p:cNvPicPr/>
                <p:nvPr/>
              </p:nvPicPr>
              <p:blipFill>
                <a:blip r:embed="rId10"/>
                <a:stretch>
                  <a:fillRect/>
                </a:stretch>
              </p:blipFill>
              <p:spPr>
                <a:xfrm>
                  <a:off x="2079387" y="4980622"/>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
            <p14:nvContentPartPr>
              <p14:cNvPr id="11" name="Encre 10">
                <a:extLst>
                  <a:ext uri="{FF2B5EF4-FFF2-40B4-BE49-F238E27FC236}">
                    <a16:creationId xmlns:a16="http://schemas.microsoft.com/office/drawing/2014/main" id="{349ADE9B-8052-0D39-D99A-B86D6F4C9A2A}"/>
                  </a:ext>
                </a:extLst>
              </p14:cNvPr>
              <p14:cNvContentPartPr/>
              <p14:nvPr/>
            </p14:nvContentPartPr>
            <p14:xfrm>
              <a:off x="1525347" y="4944622"/>
              <a:ext cx="55080" cy="22680"/>
            </p14:xfrm>
          </p:contentPart>
        </mc:Choice>
        <mc:Fallback xmlns="">
          <p:pic>
            <p:nvPicPr>
              <p:cNvPr id="11" name="Encre 10">
                <a:extLst>
                  <a:ext uri="{FF2B5EF4-FFF2-40B4-BE49-F238E27FC236}">
                    <a16:creationId xmlns:a16="http://schemas.microsoft.com/office/drawing/2014/main" id="{349ADE9B-8052-0D39-D99A-B86D6F4C9A2A}"/>
                  </a:ext>
                </a:extLst>
              </p:cNvPr>
              <p:cNvPicPr/>
              <p:nvPr/>
            </p:nvPicPr>
            <p:blipFill>
              <a:blip r:embed="rId12"/>
              <a:stretch>
                <a:fillRect/>
              </a:stretch>
            </p:blipFill>
            <p:spPr>
              <a:xfrm>
                <a:off x="1516707" y="4935982"/>
                <a:ext cx="7272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Encre 11">
                <a:extLst>
                  <a:ext uri="{FF2B5EF4-FFF2-40B4-BE49-F238E27FC236}">
                    <a16:creationId xmlns:a16="http://schemas.microsoft.com/office/drawing/2014/main" id="{DBE4BC87-152D-B06F-24C4-186D69C2B853}"/>
                  </a:ext>
                </a:extLst>
              </p14:cNvPr>
              <p14:cNvContentPartPr/>
              <p14:nvPr/>
            </p14:nvContentPartPr>
            <p14:xfrm>
              <a:off x="1467387" y="4944262"/>
              <a:ext cx="360" cy="360"/>
            </p14:xfrm>
          </p:contentPart>
        </mc:Choice>
        <mc:Fallback xmlns="">
          <p:pic>
            <p:nvPicPr>
              <p:cNvPr id="12" name="Encre 11">
                <a:extLst>
                  <a:ext uri="{FF2B5EF4-FFF2-40B4-BE49-F238E27FC236}">
                    <a16:creationId xmlns:a16="http://schemas.microsoft.com/office/drawing/2014/main" id="{DBE4BC87-152D-B06F-24C4-186D69C2B853}"/>
                  </a:ext>
                </a:extLst>
              </p:cNvPr>
              <p:cNvPicPr/>
              <p:nvPr/>
            </p:nvPicPr>
            <p:blipFill>
              <a:blip r:embed="rId10"/>
              <a:stretch>
                <a:fillRect/>
              </a:stretch>
            </p:blipFill>
            <p:spPr>
              <a:xfrm>
                <a:off x="1458387" y="4935262"/>
                <a:ext cx="18000" cy="18000"/>
              </a:xfrm>
              <a:prstGeom prst="rect">
                <a:avLst/>
              </a:prstGeom>
            </p:spPr>
          </p:pic>
        </mc:Fallback>
      </mc:AlternateContent>
    </p:spTree>
    <p:extLst>
      <p:ext uri="{BB962C8B-B14F-4D97-AF65-F5344CB8AC3E}">
        <p14:creationId xmlns:p14="http://schemas.microsoft.com/office/powerpoint/2010/main" val="6445098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L’énergie</a:t>
            </a:r>
          </a:p>
          <a:p>
            <a:pPr lvl="1"/>
            <a:r>
              <a:rPr lang="fr-FR" sz="1200" kern="1200" dirty="0">
                <a:solidFill>
                  <a:schemeClr val="tx1"/>
                </a:solidFill>
                <a:latin typeface="+mn-lt"/>
                <a:ea typeface="+mn-ea"/>
                <a:cs typeface="+mn-cs"/>
              </a:rPr>
              <a:t>Dépendance au marché de gros de l’électricité</a:t>
            </a:r>
          </a:p>
          <a:p>
            <a:pPr lvl="1"/>
            <a:r>
              <a:rPr lang="fr-FR" sz="1200" kern="1200" dirty="0">
                <a:solidFill>
                  <a:schemeClr val="tx1"/>
                </a:solidFill>
                <a:latin typeface="+mn-lt"/>
                <a:ea typeface="+mn-ea"/>
                <a:cs typeface="+mn-cs"/>
              </a:rPr>
              <a:t>Tarif réglementé, pour ceux qui y restent, progressivement adossé au marché de gros de l’électricité pour « ouvrir à la concurrence »</a:t>
            </a:r>
          </a:p>
          <a:p>
            <a:r>
              <a:rPr lang="fr-FR" sz="1200" b="1" kern="1200" dirty="0">
                <a:solidFill>
                  <a:schemeClr val="tx1"/>
                </a:solidFill>
                <a:latin typeface="+mn-lt"/>
                <a:ea typeface="+mn-ea"/>
                <a:cs typeface="+mn-cs"/>
              </a:rPr>
              <a:t>L’acheminement</a:t>
            </a:r>
          </a:p>
          <a:p>
            <a:pPr lvl="1"/>
            <a:r>
              <a:rPr lang="fr-FR" sz="1200" kern="1200" dirty="0">
                <a:solidFill>
                  <a:schemeClr val="tx1"/>
                </a:solidFill>
                <a:latin typeface="+mn-lt"/>
                <a:ea typeface="+mn-ea"/>
                <a:cs typeface="+mn-cs"/>
              </a:rPr>
              <a:t>exigence faite à RTE et à ENEDIS de s’approvisionner sur le marché de gros de l’électricité pour les pertes par effet Joule sur le réseau ( 30 TWh pour ENEDIS et 10 TWH pour RTE), pour « bénéficier des opportunités de marché »</a:t>
            </a:r>
          </a:p>
          <a:p>
            <a:pPr lvl="1"/>
            <a:r>
              <a:rPr lang="fr-FR" sz="1200" kern="1200" dirty="0">
                <a:solidFill>
                  <a:schemeClr val="tx1"/>
                </a:solidFill>
                <a:latin typeface="+mn-lt"/>
                <a:ea typeface="+mn-ea"/>
                <a:cs typeface="+mn-cs"/>
              </a:rPr>
              <a:t>Le tarif réglementé doit permettre de financer l’Investissement sur le réseau électrique pour introduire le développement massif du renouvelable intermittent aujourd’hui engagé</a:t>
            </a:r>
          </a:p>
          <a:p>
            <a:r>
              <a:rPr lang="fr-FR" sz="1200" b="1" kern="1200" dirty="0">
                <a:solidFill>
                  <a:schemeClr val="tx1"/>
                </a:solidFill>
                <a:latin typeface="+mn-lt"/>
                <a:ea typeface="+mn-ea"/>
                <a:cs typeface="+mn-cs"/>
              </a:rPr>
              <a:t>Les taxes </a:t>
            </a:r>
            <a:r>
              <a:rPr lang="fr-FR" sz="1200" kern="1200" dirty="0">
                <a:solidFill>
                  <a:schemeClr val="tx1"/>
                </a:solidFill>
                <a:latin typeface="+mn-lt"/>
                <a:ea typeface="+mn-ea"/>
                <a:cs typeface="+mn-cs"/>
              </a:rPr>
              <a:t>comprennent notamment la CSPE la contribution  au service public de l’électricité, 22,5 euro par MWh reversée au budget public. </a:t>
            </a:r>
          </a:p>
          <a:p>
            <a:pPr marL="457200" lvl="1" indent="0">
              <a:buNone/>
            </a:pPr>
            <a:endParaRPr lang="fr-FR" sz="1200" kern="1200" dirty="0">
              <a:solidFill>
                <a:schemeClr val="tx1"/>
              </a:solidFill>
              <a:latin typeface="+mn-lt"/>
              <a:ea typeface="+mn-ea"/>
              <a:cs typeface="+mn-cs"/>
            </a:endParaRPr>
          </a:p>
          <a:p>
            <a:pPr marL="457200" lvl="1" indent="0">
              <a:buNone/>
            </a:pPr>
            <a:r>
              <a:rPr lang="fr-FR" sz="1200" kern="1200" dirty="0">
                <a:solidFill>
                  <a:schemeClr val="tx1"/>
                </a:solidFill>
                <a:latin typeface="+mn-lt"/>
                <a:ea typeface="+mn-ea"/>
                <a:cs typeface="+mn-cs"/>
              </a:rPr>
              <a:t>A noter que le coût du soutien aux énergies renouvelables, financé par le budget public, dépend des prix de marchés de l’électricité, (soutien des ENR en métropole, +2,9 </a:t>
            </a:r>
            <a:r>
              <a:rPr lang="fr-FR" sz="1200" kern="1200" dirty="0" err="1">
                <a:solidFill>
                  <a:schemeClr val="tx1"/>
                </a:solidFill>
                <a:latin typeface="+mn-lt"/>
                <a:ea typeface="+mn-ea"/>
                <a:cs typeface="+mn-cs"/>
              </a:rPr>
              <a:t>Meuro</a:t>
            </a:r>
            <a:r>
              <a:rPr lang="fr-FR" sz="1200" kern="1200" dirty="0">
                <a:solidFill>
                  <a:schemeClr val="tx1"/>
                </a:solidFill>
                <a:latin typeface="+mn-lt"/>
                <a:ea typeface="+mn-ea"/>
                <a:cs typeface="+mn-cs"/>
              </a:rPr>
              <a:t> en 2021 et prévision de – 4,3 </a:t>
            </a:r>
            <a:r>
              <a:rPr lang="fr-FR" sz="1200" kern="1200" dirty="0" err="1">
                <a:solidFill>
                  <a:schemeClr val="tx1"/>
                </a:solidFill>
                <a:latin typeface="+mn-lt"/>
                <a:ea typeface="+mn-ea"/>
                <a:cs typeface="+mn-cs"/>
              </a:rPr>
              <a:t>Meuro</a:t>
            </a:r>
            <a:r>
              <a:rPr lang="fr-FR" sz="1200" kern="1200" dirty="0">
                <a:solidFill>
                  <a:schemeClr val="tx1"/>
                </a:solidFill>
                <a:latin typeface="+mn-lt"/>
                <a:ea typeface="+mn-ea"/>
                <a:cs typeface="+mn-cs"/>
              </a:rPr>
              <a:t> en 2022)</a:t>
            </a:r>
          </a:p>
          <a:p>
            <a:pPr lvl="2"/>
            <a:r>
              <a:rPr lang="fr-FR" sz="1200" kern="1200" dirty="0">
                <a:solidFill>
                  <a:schemeClr val="tx1"/>
                </a:solidFill>
                <a:latin typeface="+mn-lt"/>
                <a:ea typeface="+mn-ea"/>
                <a:cs typeface="+mn-cs"/>
                <a:hlinkClick r:id="rId3">
                  <a:extLst>
                    <a:ext uri="{A12FA001-AC4F-418D-AE19-62706E023703}">
                      <ahyp:hlinkClr xmlns:ahyp="http://schemas.microsoft.com/office/drawing/2018/hyperlinkcolor" val="tx"/>
                    </a:ext>
                  </a:extLst>
                </a:hlinkClick>
              </a:rPr>
              <a:t>https://www.cre.fr/Documents/Deliberations/Decision/evaluation-des-charges-de-service-public-de-l-energie-pour-2023</a:t>
            </a:r>
            <a:endParaRPr lang="fr-FR" sz="1200" kern="1200" dirty="0">
              <a:solidFill>
                <a:schemeClr val="tx1"/>
              </a:solidFill>
              <a:latin typeface="+mn-lt"/>
              <a:ea typeface="+mn-ea"/>
              <a:cs typeface="+mn-cs"/>
            </a:endParaRPr>
          </a:p>
          <a:p>
            <a:endParaRPr lang="fr-FR" dirty="0"/>
          </a:p>
        </p:txBody>
      </p:sp>
      <p:sp>
        <p:nvSpPr>
          <p:cNvPr id="4" name="Espace réservé du numéro de diapositive 3"/>
          <p:cNvSpPr>
            <a:spLocks noGrp="1"/>
          </p:cNvSpPr>
          <p:nvPr>
            <p:ph type="sldNum" sz="quarter" idx="5"/>
          </p:nvPr>
        </p:nvSpPr>
        <p:spPr/>
        <p:txBody>
          <a:bodyPr/>
          <a:lstStyle/>
          <a:p>
            <a:fld id="{CF84A65E-B445-4305-9AEB-B61D056BBA31}" type="slidenum">
              <a:rPr lang="fr-FR" smtClean="0"/>
              <a:t>38</a:t>
            </a:fld>
            <a:endParaRPr lang="fr-FR"/>
          </a:p>
        </p:txBody>
      </p:sp>
    </p:spTree>
    <p:extLst>
      <p:ext uri="{BB962C8B-B14F-4D97-AF65-F5344CB8AC3E}">
        <p14:creationId xmlns:p14="http://schemas.microsoft.com/office/powerpoint/2010/main" val="5043448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CF84A65E-B445-4305-9AEB-B61D056BBA31}" type="slidenum">
              <a:rPr lang="fr-FR" smtClean="0"/>
              <a:t>39</a:t>
            </a:fld>
            <a:endParaRPr lang="fr-FR"/>
          </a:p>
        </p:txBody>
      </p:sp>
    </p:spTree>
    <p:extLst>
      <p:ext uri="{BB962C8B-B14F-4D97-AF65-F5344CB8AC3E}">
        <p14:creationId xmlns:p14="http://schemas.microsoft.com/office/powerpoint/2010/main" val="4545710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439738" y="4863483"/>
            <a:ext cx="5511800" cy="394493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inefficacité</a:t>
            </a:r>
            <a:r>
              <a:rPr lang="fr-FR" dirty="0"/>
              <a:t>,: le résultat est là</a:t>
            </a:r>
          </a:p>
          <a:p>
            <a:endParaRPr lang="fr-FR" dirty="0"/>
          </a:p>
          <a:p>
            <a:endParaRPr lang="fr-FR" dirty="0"/>
          </a:p>
          <a:p>
            <a:r>
              <a:rPr lang="fr-FR" b="1" dirty="0"/>
              <a:t>Non pertinence </a:t>
            </a:r>
            <a:r>
              <a:rPr lang="fr-FR" dirty="0"/>
              <a:t>de l’</a:t>
            </a:r>
            <a:r>
              <a:rPr lang="fr-FR" dirty="0" err="1"/>
              <a:t>Arenh</a:t>
            </a:r>
            <a:r>
              <a:rPr lang="fr-FR" dirty="0"/>
              <a:t>: partait de la considération qu’un monopole public ne pouvait pas être plus performant que des opérateurs dans un marché pleinement ouvert alors que la France disposait début 2000 de l’une des électricités les plus compétitives d’Europe, avec une balance exportatrice de milliards d’euro chaque année depuis des dizaines d’années</a:t>
            </a:r>
          </a:p>
          <a:p>
            <a:endParaRPr lang="fr-FR" dirty="0"/>
          </a:p>
          <a:p>
            <a:endParaRPr lang="fr-FR" dirty="0"/>
          </a:p>
          <a:p>
            <a:r>
              <a:rPr lang="fr-FR" b="1" dirty="0"/>
              <a:t>Détournement </a:t>
            </a:r>
            <a:r>
              <a:rPr lang="fr-FR" dirty="0"/>
              <a:t>: Alors que le risque industriel est porté seulement par l’opérateur historique, aucun nouvel investissement n’a été engagé par la concurrence. cela a bien profité à quelques uns mais, ni à EDF, ni aux particuliers qui ont vu leur facture augmenter</a:t>
            </a:r>
          </a:p>
          <a:p>
            <a:endParaRPr lang="fr-FR" dirty="0"/>
          </a:p>
          <a:p>
            <a:r>
              <a:rPr lang="fr-FR" dirty="0"/>
              <a:t>Réglementation non adaptée reposant sur le principe de contestabilité du Marché, pour ouvrir à la concurrence, conduisant à faire augmenter le tarif réglementé pour faire perdre de parts de marché à l’opérateur historique, fut il le meilleur d’Europe</a:t>
            </a:r>
          </a:p>
          <a:p>
            <a:endParaRPr lang="fr-FR" dirty="0"/>
          </a:p>
          <a:p>
            <a:endParaRPr lang="fr-FR" dirty="0"/>
          </a:p>
          <a:p>
            <a:r>
              <a:rPr lang="fr-FR" dirty="0"/>
              <a:t>Perte de vue et des fondamentaux sur l’</a:t>
            </a:r>
            <a:r>
              <a:rPr lang="fr-FR" dirty="0" err="1"/>
              <a:t>improtance</a:t>
            </a:r>
            <a:r>
              <a:rPr lang="fr-FR" dirty="0"/>
              <a:t> du </a:t>
            </a:r>
            <a:r>
              <a:rPr lang="fr-FR" dirty="0" err="1"/>
              <a:t>piltotable</a:t>
            </a:r>
            <a:r>
              <a:rPr lang="fr-FR" dirty="0"/>
              <a:t> dans l’équilibre production consommation d’électricité, la demande comme la production pouvant être </a:t>
            </a:r>
            <a:r>
              <a:rPr lang="fr-FR" dirty="0" err="1"/>
              <a:t>tres</a:t>
            </a:r>
            <a:r>
              <a:rPr lang="fr-FR" dirty="0"/>
              <a:t> </a:t>
            </a:r>
            <a:r>
              <a:rPr lang="fr-FR" dirty="0" err="1"/>
              <a:t>varabiable</a:t>
            </a:r>
            <a:r>
              <a:rPr lang="fr-FR" dirty="0"/>
              <a:t> en </a:t>
            </a:r>
            <a:r>
              <a:rPr lang="fr-FR" dirty="0" err="1"/>
              <a:t>fonctiond</a:t>
            </a:r>
            <a:r>
              <a:rPr lang="fr-FR" dirty="0"/>
              <a:t> </a:t>
            </a:r>
            <a:r>
              <a:rPr lang="fr-FR" dirty="0" err="1"/>
              <a:t>ela</a:t>
            </a:r>
            <a:r>
              <a:rPr lang="fr-FR" dirty="0"/>
              <a:t> météo, et perte de vue de l’enjeu </a:t>
            </a:r>
            <a:r>
              <a:rPr lang="fr-FR" dirty="0" err="1"/>
              <a:t>geostratégique</a:t>
            </a:r>
            <a:r>
              <a:rPr lang="fr-FR" dirty="0"/>
              <a:t> de la non dépendance </a:t>
            </a:r>
          </a:p>
          <a:p>
            <a:endParaRPr lang="fr-FR" dirty="0"/>
          </a:p>
          <a:p>
            <a:r>
              <a:rPr lang="fr-FR" dirty="0"/>
              <a:t>Impact de Fukushima en 2011 avec </a:t>
            </a:r>
            <a:r>
              <a:rPr lang="fr-FR" dirty="0" err="1"/>
              <a:t>réinterrogation</a:t>
            </a:r>
            <a:r>
              <a:rPr lang="fr-FR" dirty="0"/>
              <a:t> sur le nucléaire en Europe, notamment en Allemagne qui </a:t>
            </a:r>
            <a:r>
              <a:rPr lang="fr-FR" dirty="0" err="1"/>
              <a:t>accélere</a:t>
            </a:r>
            <a:r>
              <a:rPr lang="fr-FR" dirty="0"/>
              <a:t> l’arrêt , 2022, on y est, il en reste trois en route qui devaient être arrêtées fin 2022</a:t>
            </a:r>
          </a:p>
          <a:p>
            <a:endParaRPr lang="fr-FR" dirty="0"/>
          </a:p>
          <a:p>
            <a:r>
              <a:rPr lang="fr-FR" dirty="0"/>
              <a:t>La </a:t>
            </a:r>
            <a:r>
              <a:rPr lang="fr-FR" dirty="0" err="1"/>
              <a:t>réinterrogation</a:t>
            </a:r>
            <a:r>
              <a:rPr lang="fr-FR" dirty="0"/>
              <a:t> du calendrier de déploiement des énergies renouvelables en France est requise  au regard du principe de subsidiarité ( nécessité de prendre en considération que la France dispose déjà  d’une électricité décarbonée)  et du nécessaire respect de l’engagement COP 21 de la France et de l’Europe. En effet, dans un contexte général de modération de la consommation </a:t>
            </a:r>
            <a:r>
              <a:rPr lang="fr-FR" dirty="0" err="1"/>
              <a:t>énergétIque</a:t>
            </a:r>
            <a:r>
              <a:rPr lang="fr-FR" dirty="0"/>
              <a:t>, l’imposition d’un développement massif du renouvelable intermittent conduit en France,  avec imposition obligatoire de moyens prioritaires, sans prise en considération des dispositifs d’accompagnement requis en parallèle, disponibilité d’un pilotable décarboné </a:t>
            </a:r>
            <a:r>
              <a:rPr lang="fr-FR" dirty="0" err="1"/>
              <a:t>pemettant</a:t>
            </a:r>
            <a:r>
              <a:rPr lang="fr-FR" dirty="0"/>
              <a:t> , en l’absence de vent et de soleil, de répondre à la demande, et compte tenu par ailleurs que   l’équivalence carbone de ces moyens , éoliens et solaires, n’apportent par eux mêmes aucune valeur  dans la lutte prioritaire contre l’effet climatique,  ( le nucléaire est plus favorable à ce titre que l’éolien ou le solaire), ce développement trop massif peut conduire à faire augmenter ses émissions de carbone et à violer par la France ses engagements COP 21. </a:t>
            </a:r>
          </a:p>
          <a:p>
            <a:r>
              <a:rPr lang="fr-FR" dirty="0"/>
              <a:t>La France a déjà non respecté ses engagements par la réglementation thermique du </a:t>
            </a:r>
            <a:r>
              <a:rPr lang="fr-FR" dirty="0" err="1"/>
              <a:t>batiment</a:t>
            </a:r>
            <a:r>
              <a:rPr lang="fr-FR" dirty="0"/>
              <a:t> RT 2020 qui imposait le gaz au détriment de l’</a:t>
            </a:r>
            <a:r>
              <a:rPr lang="fr-FR" dirty="0" err="1"/>
              <a:t>elctricité</a:t>
            </a:r>
            <a:r>
              <a:rPr lang="fr-FR" dirty="0"/>
              <a:t> décarbonée dans les </a:t>
            </a:r>
            <a:r>
              <a:rPr lang="fr-FR" dirty="0" err="1"/>
              <a:t>batiments</a:t>
            </a:r>
            <a:r>
              <a:rPr lang="fr-FR" dirty="0"/>
              <a:t> , ce qui lui a valu une condamnation dans les tribunaux ( </a:t>
            </a:r>
            <a:r>
              <a:rPr lang="fr-FR" dirty="0" err="1"/>
              <a:t>cf</a:t>
            </a:r>
            <a:r>
              <a:rPr lang="fr-FR" dirty="0"/>
              <a:t> affaire du siècle)</a:t>
            </a:r>
          </a:p>
          <a:p>
            <a:endParaRPr lang="fr-FR" dirty="0"/>
          </a:p>
        </p:txBody>
      </p:sp>
      <p:sp>
        <p:nvSpPr>
          <p:cNvPr id="4" name="Espace réservé du numéro de diapositive 3"/>
          <p:cNvSpPr>
            <a:spLocks noGrp="1"/>
          </p:cNvSpPr>
          <p:nvPr>
            <p:ph type="sldNum" sz="quarter" idx="5"/>
          </p:nvPr>
        </p:nvSpPr>
        <p:spPr/>
        <p:txBody>
          <a:bodyPr/>
          <a:lstStyle/>
          <a:p>
            <a:endParaRPr lang="fr-FR" dirty="0"/>
          </a:p>
        </p:txBody>
      </p:sp>
    </p:spTree>
    <p:extLst>
      <p:ext uri="{BB962C8B-B14F-4D97-AF65-F5344CB8AC3E}">
        <p14:creationId xmlns:p14="http://schemas.microsoft.com/office/powerpoint/2010/main" val="42912561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CF84A65E-B445-4305-9AEB-B61D056BBA31}" type="slidenum">
              <a:rPr lang="fr-FR" smtClean="0"/>
              <a:t>43</a:t>
            </a:fld>
            <a:endParaRPr lang="fr-FR"/>
          </a:p>
        </p:txBody>
      </p:sp>
    </p:spTree>
    <p:extLst>
      <p:ext uri="{BB962C8B-B14F-4D97-AF65-F5344CB8AC3E}">
        <p14:creationId xmlns:p14="http://schemas.microsoft.com/office/powerpoint/2010/main" val="4039456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F84A65E-B445-4305-9AEB-B61D056BBA31}" type="slidenum">
              <a:rPr lang="fr-FR" smtClean="0"/>
              <a:t>44</a:t>
            </a:fld>
            <a:endParaRPr lang="fr-FR"/>
          </a:p>
        </p:txBody>
      </p:sp>
    </p:spTree>
    <p:extLst>
      <p:ext uri="{BB962C8B-B14F-4D97-AF65-F5344CB8AC3E}">
        <p14:creationId xmlns:p14="http://schemas.microsoft.com/office/powerpoint/2010/main" val="23081834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hlinkClick r:id="rId3"/>
              </a:rPr>
              <a:t>https://www.cre.fr/Actualites/la-cre-a-adresse-au-gouvernement-sa-proposition-d-evolution-des-tarifs-reglementes-de-vente-d-electricite-au-1er-fevrier-2023</a:t>
            </a: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hlinkClick r:id="rId4"/>
              </a:rPr>
              <a:t>https://www.cre.fr/Actualites/la-cre-fixe-les-acomptes-verses-par-l-etat-aux-fournisseurs-d-electricite-dans-le-cadre-du-bouclier-tarifaire-et-de-l-amortisseur</a:t>
            </a: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a:t>https://www.cre.fr/Actualites/la-cre-reevalue-a-la-baisse-les-acomptes-verses-par-l-etat-aux-fournisseurs-d-electricite-dans-le-cadre-des-boucliers-tarifaires-et-des-amortisseurs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hlinkClick r:id="rId5"/>
              </a:rPr>
              <a:t>https://malicorne.over-blog.com/2023/01/le-prix-totalement-excessif-a-280-euro-le-mwh-pour-les-artisans-et-peites-entreprises-en-france.html</a:t>
            </a: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endParaRPr lang="fr-FR" dirty="0"/>
          </a:p>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84A65E-B445-4305-9AEB-B61D056BBA31}"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60529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Scenario 1: tout le monde plonge</a:t>
            </a:r>
          </a:p>
          <a:p>
            <a:endParaRPr lang="fr-FR" dirty="0"/>
          </a:p>
          <a:p>
            <a:r>
              <a:rPr lang="fr-FR" dirty="0"/>
              <a:t>Scenario 2 : 80 pur cent plonge et 20 pour cent s’engraisse</a:t>
            </a:r>
          </a:p>
          <a:p>
            <a:endParaRPr lang="fr-FR" dirty="0"/>
          </a:p>
          <a:p>
            <a:r>
              <a:rPr lang="fr-FR" dirty="0"/>
              <a:t>Scenario 3 : tout le monde gagne, y compris les générations futures</a:t>
            </a:r>
          </a:p>
        </p:txBody>
      </p:sp>
      <p:sp>
        <p:nvSpPr>
          <p:cNvPr id="4" name="Espace réservé du numéro de diapositive 3"/>
          <p:cNvSpPr>
            <a:spLocks noGrp="1"/>
          </p:cNvSpPr>
          <p:nvPr>
            <p:ph type="sldNum" sz="quarter" idx="5"/>
          </p:nvPr>
        </p:nvSpPr>
        <p:spPr/>
        <p:txBody>
          <a:bodyPr/>
          <a:lstStyle/>
          <a:p>
            <a:fld id="{CF84A65E-B445-4305-9AEB-B61D056BBA31}" type="slidenum">
              <a:rPr lang="fr-FR" smtClean="0"/>
              <a:t>46</a:t>
            </a:fld>
            <a:endParaRPr lang="fr-FR"/>
          </a:p>
        </p:txBody>
      </p:sp>
    </p:spTree>
    <p:extLst>
      <p:ext uri="{BB962C8B-B14F-4D97-AF65-F5344CB8AC3E}">
        <p14:creationId xmlns:p14="http://schemas.microsoft.com/office/powerpoint/2010/main" val="39000974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r>
              <a:rPr lang="fr-FR" dirty="0"/>
              <a:t>Des missions de service public peuvent être efficaces, universelles, </a:t>
            </a:r>
            <a:r>
              <a:rPr lang="fr-FR" dirty="0" err="1"/>
              <a:t>saans</a:t>
            </a:r>
            <a:r>
              <a:rPr lang="fr-FR" dirty="0"/>
              <a:t> préjudice de l’innovation pouvant être portée par le marché et la concurrence</a:t>
            </a:r>
          </a:p>
          <a:p>
            <a:r>
              <a:rPr lang="fr-FR" dirty="0"/>
              <a:t>Quelle part de renouvelable </a:t>
            </a:r>
            <a:r>
              <a:rPr lang="fr-FR" sz="1200" kern="1200" dirty="0">
                <a:solidFill>
                  <a:schemeClr val="tx1"/>
                </a:solidFill>
                <a:latin typeface="+mn-lt"/>
                <a:ea typeface="+mn-ea"/>
                <a:cs typeface="+mn-cs"/>
              </a:rPr>
              <a:t>demain, pourquoi, à quel coût, et avec quelle régulation?  </a:t>
            </a:r>
          </a:p>
          <a:p>
            <a:pPr lvl="1"/>
            <a:endParaRPr lang="fr-FR" dirty="0"/>
          </a:p>
          <a:p>
            <a:pPr lvl="1"/>
            <a:r>
              <a:rPr lang="fr-FR" sz="1200" kern="1200" dirty="0">
                <a:solidFill>
                  <a:schemeClr val="tx1"/>
                </a:solidFill>
                <a:latin typeface="+mn-lt"/>
                <a:ea typeface="+mn-ea"/>
                <a:cs typeface="+mn-cs"/>
              </a:rPr>
              <a:t>Nécessité, suivant le principe de subsidiarité qui guide le fonctionnement de l’Union Européenne, de valoriser  l’électricité déjà décarbonée en France grâce au parc existant hydraulique et nucléaire, et arrêter le « </a:t>
            </a:r>
            <a:r>
              <a:rPr lang="fr-FR" sz="1200" kern="1200" dirty="0" err="1">
                <a:solidFill>
                  <a:schemeClr val="tx1"/>
                </a:solidFill>
                <a:latin typeface="+mn-lt"/>
                <a:ea typeface="+mn-ea"/>
                <a:cs typeface="+mn-cs"/>
              </a:rPr>
              <a:t>nuclear</a:t>
            </a:r>
            <a:r>
              <a:rPr lang="fr-FR" sz="1200" kern="1200" dirty="0">
                <a:solidFill>
                  <a:schemeClr val="tx1"/>
                </a:solidFill>
                <a:latin typeface="+mn-lt"/>
                <a:ea typeface="+mn-ea"/>
                <a:cs typeface="+mn-cs"/>
              </a:rPr>
              <a:t> bashing » au niveau européen</a:t>
            </a:r>
          </a:p>
          <a:p>
            <a:endParaRPr lang="fr-FR" sz="1200" kern="1200" dirty="0">
              <a:solidFill>
                <a:schemeClr val="tx1"/>
              </a:solidFill>
              <a:latin typeface="+mn-lt"/>
              <a:ea typeface="+mn-ea"/>
              <a:cs typeface="+mn-cs"/>
            </a:endParaRPr>
          </a:p>
          <a:p>
            <a:r>
              <a:rPr lang="fr-FR" sz="1200" kern="1200" dirty="0">
                <a:solidFill>
                  <a:schemeClr val="tx1"/>
                </a:solidFill>
                <a:latin typeface="+mn-lt"/>
                <a:ea typeface="+mn-ea"/>
                <a:cs typeface="+mn-cs"/>
              </a:rPr>
              <a:t>La taxonomie européenne, à reprendre, fixe un délai à 2045 pour l’obtention de permis de construire pour de nouvelles centrales nucléaires</a:t>
            </a:r>
          </a:p>
          <a:p>
            <a:endParaRPr lang="fr-FR" dirty="0"/>
          </a:p>
          <a:p>
            <a:r>
              <a:rPr lang="fr-FR" sz="1200" kern="1200" dirty="0">
                <a:solidFill>
                  <a:schemeClr val="tx1"/>
                </a:solidFill>
                <a:latin typeface="+mn-lt"/>
                <a:ea typeface="+mn-ea"/>
                <a:cs typeface="+mn-cs"/>
              </a:rPr>
              <a:t>Comment financer le nouveau nucléaire, dans une régulation de moyen long terme, prenant en compte l’ensemble des externalités et l’enjeu géostratégique pour l’Europe de non dépendance,  </a:t>
            </a:r>
          </a:p>
          <a:p>
            <a:endParaRPr lang="fr-FR" sz="1200" kern="1200" dirty="0">
              <a:solidFill>
                <a:schemeClr val="tx1"/>
              </a:solidFill>
              <a:latin typeface="+mn-lt"/>
              <a:ea typeface="+mn-ea"/>
              <a:cs typeface="+mn-cs"/>
            </a:endParaRPr>
          </a:p>
          <a:p>
            <a:r>
              <a:rPr lang="fr-FR" sz="1200" kern="1200" dirty="0">
                <a:solidFill>
                  <a:schemeClr val="tx1"/>
                </a:solidFill>
                <a:latin typeface="+mn-lt"/>
                <a:ea typeface="+mn-ea"/>
                <a:cs typeface="+mn-cs"/>
              </a:rPr>
              <a:t>Quelle part en Europe pour le gaz versus nucléaire pour l’indispensable pilotable et l’incidence sur la dépendance, sur l’effet de serre, sur les générations futures et sur le marché ? </a:t>
            </a:r>
          </a:p>
          <a:p>
            <a:endParaRPr lang="fr-FR" sz="1200" kern="1200" dirty="0">
              <a:solidFill>
                <a:schemeClr val="tx1"/>
              </a:solidFill>
              <a:latin typeface="+mn-lt"/>
              <a:ea typeface="+mn-ea"/>
              <a:cs typeface="+mn-cs"/>
            </a:endParaRPr>
          </a:p>
          <a:p>
            <a:r>
              <a:rPr lang="fr-FR" sz="1200" kern="1200" dirty="0">
                <a:solidFill>
                  <a:schemeClr val="tx1"/>
                </a:solidFill>
                <a:latin typeface="+mn-lt"/>
                <a:ea typeface="+mn-ea"/>
                <a:cs typeface="+mn-cs"/>
              </a:rPr>
              <a:t>Quelle part demain de nouvelles capacités de stockage, nouvelles stations de pompage, Hydrogène? Pour l’hydrogène, qu’il faudra produire, stocker, transporter, distribuer, à quel coût? </a:t>
            </a:r>
          </a:p>
          <a:p>
            <a:endParaRPr lang="fr-FR" sz="1200" kern="1200" dirty="0">
              <a:solidFill>
                <a:schemeClr val="tx1"/>
              </a:solidFill>
              <a:latin typeface="+mn-lt"/>
              <a:ea typeface="+mn-ea"/>
              <a:cs typeface="+mn-cs"/>
            </a:endParaRPr>
          </a:p>
          <a:p>
            <a:r>
              <a:rPr lang="fr-FR" sz="1200" kern="1200" dirty="0">
                <a:solidFill>
                  <a:schemeClr val="tx1"/>
                </a:solidFill>
                <a:latin typeface="+mn-lt"/>
                <a:ea typeface="+mn-ea"/>
                <a:cs typeface="+mn-cs"/>
              </a:rPr>
              <a:t>Comment garantir de manière pérenne, en France, comme dans les autres pays d’Europe, la maîtrise et la performance industrielle, tant pour le renouvelable que pour le nucléaire, avec conjointement des enjeux de compétences,  d’acceptabilité et de compétitivité ? </a:t>
            </a:r>
          </a:p>
          <a:p>
            <a:endParaRPr lang="fr-FR" sz="1200" kern="1200" dirty="0">
              <a:solidFill>
                <a:schemeClr val="tx1"/>
              </a:solidFill>
              <a:latin typeface="+mn-lt"/>
              <a:ea typeface="+mn-ea"/>
              <a:cs typeface="+mn-cs"/>
            </a:endParaRPr>
          </a:p>
          <a:p>
            <a:r>
              <a:rPr lang="fr-FR" sz="1200" kern="1200" dirty="0">
                <a:solidFill>
                  <a:schemeClr val="tx1"/>
                </a:solidFill>
                <a:latin typeface="+mn-lt"/>
                <a:ea typeface="+mn-ea"/>
                <a:cs typeface="+mn-cs"/>
              </a:rPr>
              <a:t>Quelle place entre marché et régulation, quelle place donner aux tarifs réglementés, quel contrôle public? Quelle définition et contrôle des missions de service public ? Quelle transparence pour le contribuable et dans les comptes publics ? </a:t>
            </a:r>
          </a:p>
          <a:p>
            <a:endParaRPr lang="fr-FR" sz="1200" kern="1200" dirty="0">
              <a:solidFill>
                <a:schemeClr val="tx1"/>
              </a:solidFill>
              <a:latin typeface="+mn-lt"/>
              <a:ea typeface="+mn-ea"/>
              <a:cs typeface="+mn-cs"/>
            </a:endParaRPr>
          </a:p>
          <a:p>
            <a:r>
              <a:rPr lang="fr-FR" sz="1200" kern="1200" dirty="0">
                <a:solidFill>
                  <a:schemeClr val="tx1"/>
                </a:solidFill>
                <a:latin typeface="+mn-lt"/>
                <a:ea typeface="+mn-ea"/>
                <a:cs typeface="+mn-cs"/>
              </a:rPr>
              <a:t>La taxonomie européenne fixe un délai à 2045 pour l’obtention de permis de construire pour de nouvelles centrales nucléaires</a:t>
            </a:r>
          </a:p>
          <a:p>
            <a:endParaRPr lang="fr-FR" dirty="0"/>
          </a:p>
        </p:txBody>
      </p:sp>
      <p:sp>
        <p:nvSpPr>
          <p:cNvPr id="4" name="Espace réservé du numéro de diapositive 3"/>
          <p:cNvSpPr>
            <a:spLocks noGrp="1"/>
          </p:cNvSpPr>
          <p:nvPr>
            <p:ph type="sldNum" sz="quarter" idx="5"/>
          </p:nvPr>
        </p:nvSpPr>
        <p:spPr/>
        <p:txBody>
          <a:bodyPr/>
          <a:lstStyle/>
          <a:p>
            <a:fld id="{CF84A65E-B445-4305-9AEB-B61D056BBA31}" type="slidenum">
              <a:rPr lang="fr-FR" smtClean="0"/>
              <a:t>47</a:t>
            </a:fld>
            <a:endParaRPr lang="fr-FR" dirty="0"/>
          </a:p>
        </p:txBody>
      </p:sp>
    </p:spTree>
    <p:extLst>
      <p:ext uri="{BB962C8B-B14F-4D97-AF65-F5344CB8AC3E}">
        <p14:creationId xmlns:p14="http://schemas.microsoft.com/office/powerpoint/2010/main" val="18771971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Exemple du WE du 14-15 janvier 2023 particulièrement venté</a:t>
            </a:r>
          </a:p>
          <a:p>
            <a:pPr lvl="1"/>
            <a:r>
              <a:rPr lang="fr-FR" dirty="0"/>
              <a:t>Consommation entre 44 300 MW et 60 394 MW, soit delta de 16 GW</a:t>
            </a:r>
          </a:p>
          <a:p>
            <a:pPr lvl="1"/>
            <a:r>
              <a:rPr lang="fr-FR" dirty="0"/>
              <a:t>Deux variations fortes de la production éolienne entre 7138 MW et 14839 MW, soit delta complémentaire de 7 GW </a:t>
            </a:r>
          </a:p>
          <a:p>
            <a:pPr lvl="1"/>
            <a:r>
              <a:rPr lang="fr-FR" dirty="0"/>
              <a:t>Le solaire a varié de 0 à 5GW, d’où un besoin total de 28 GW sur 2 jours</a:t>
            </a:r>
          </a:p>
          <a:p>
            <a:pPr lvl="1"/>
            <a:r>
              <a:rPr lang="fr-FR" dirty="0"/>
              <a:t>Variations de l’hydraulique entre 4255 MW et 9759 MW, apport de 5,5 GW</a:t>
            </a:r>
          </a:p>
          <a:p>
            <a:pPr lvl="1"/>
            <a:r>
              <a:rPr lang="fr-FR" dirty="0"/>
              <a:t>Variations du nucléaire entre 31622 MW et 42 705 MW, apport de 11 GW</a:t>
            </a:r>
          </a:p>
          <a:p>
            <a:pPr lvl="1"/>
            <a:r>
              <a:rPr lang="fr-FR" dirty="0"/>
              <a:t>Balance import export de – 2152 MW à + 12 347 MW, soit apport de 14,5 GW</a:t>
            </a:r>
          </a:p>
          <a:p>
            <a:endParaRPr lang="fr-FR" dirty="0"/>
          </a:p>
        </p:txBody>
      </p:sp>
      <p:sp>
        <p:nvSpPr>
          <p:cNvPr id="4" name="Espace réservé du numéro de diapositive 3"/>
          <p:cNvSpPr>
            <a:spLocks noGrp="1"/>
          </p:cNvSpPr>
          <p:nvPr>
            <p:ph type="sldNum" sz="quarter" idx="5"/>
          </p:nvPr>
        </p:nvSpPr>
        <p:spPr/>
        <p:txBody>
          <a:bodyPr/>
          <a:lstStyle/>
          <a:p>
            <a:fld id="{CF84A65E-B445-4305-9AEB-B61D056BBA31}" type="slidenum">
              <a:rPr lang="fr-FR" smtClean="0"/>
              <a:t>48</a:t>
            </a:fld>
            <a:endParaRPr lang="fr-FR"/>
          </a:p>
        </p:txBody>
      </p:sp>
    </p:spTree>
    <p:extLst>
      <p:ext uri="{BB962C8B-B14F-4D97-AF65-F5344CB8AC3E}">
        <p14:creationId xmlns:p14="http://schemas.microsoft.com/office/powerpoint/2010/main" val="10806502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F84A65E-B445-4305-9AEB-B61D056BBA31}" type="slidenum">
              <a:rPr lang="fr-FR" smtClean="0"/>
              <a:t>50</a:t>
            </a:fld>
            <a:endParaRPr lang="fr-FR"/>
          </a:p>
        </p:txBody>
      </p:sp>
    </p:spTree>
    <p:extLst>
      <p:ext uri="{BB962C8B-B14F-4D97-AF65-F5344CB8AC3E}">
        <p14:creationId xmlns:p14="http://schemas.microsoft.com/office/powerpoint/2010/main" val="2877728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CF84A65E-B445-4305-9AEB-B61D056BBA31}" type="slidenum">
              <a:rPr lang="fr-FR" smtClean="0"/>
              <a:t>6</a:t>
            </a:fld>
            <a:endParaRPr lang="fr-FR"/>
          </a:p>
        </p:txBody>
      </p:sp>
    </p:spTree>
    <p:extLst>
      <p:ext uri="{BB962C8B-B14F-4D97-AF65-F5344CB8AC3E}">
        <p14:creationId xmlns:p14="http://schemas.microsoft.com/office/powerpoint/2010/main" val="1323117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Pour mémoire, priorité à la lutte contre l’effet de serre climatique : deux sources majeures d’émission de gaz carbonique en France, le transport et le logement/tertiaire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La production d’électricité dans le monde c’est  deux tiers  des énergies fossiles, la première source de production d’électricité &amp;étant </a:t>
            </a:r>
            <a:r>
              <a:rPr lang="fr-FR" dirty="0" err="1"/>
              <a:t>lencore</a:t>
            </a:r>
            <a:r>
              <a:rPr lang="fr-FR" dirty="0"/>
              <a:t> le charbon.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La Chine est le premier producteur mondial de charbon et premier </a:t>
            </a:r>
            <a:r>
              <a:rPr lang="fr-FR" dirty="0" err="1"/>
              <a:t>improtateur</a:t>
            </a:r>
            <a:r>
              <a:rPr lang="fr-FR" dirty="0"/>
              <a:t> de charbon.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A noter que la consommation par habitant de la France et de l’Allemagne sont </a:t>
            </a:r>
            <a:r>
              <a:rPr lang="fr-FR" dirty="0" err="1"/>
              <a:t>tres</a:t>
            </a:r>
            <a:r>
              <a:rPr lang="fr-FR" dirty="0"/>
              <a:t> proches, 7 </a:t>
            </a:r>
            <a:r>
              <a:rPr lang="fr-FR" dirty="0" err="1"/>
              <a:t>Mwh</a:t>
            </a:r>
            <a:r>
              <a:rPr lang="fr-FR" dirty="0"/>
              <a:t> par habitant. Mais facteur 5 dans leurs émissions respectives de CO2 induite par la </a:t>
            </a:r>
            <a:r>
              <a:rPr lang="fr-FR" dirty="0" err="1"/>
              <a:t>prodcution</a:t>
            </a:r>
            <a:r>
              <a:rPr lang="fr-FR" dirty="0"/>
              <a:t> d’électricité</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endParaRPr lang="fr-FR" dirty="0"/>
          </a:p>
        </p:txBody>
      </p:sp>
      <p:sp>
        <p:nvSpPr>
          <p:cNvPr id="4" name="Espace réservé du numéro de diapositive 3"/>
          <p:cNvSpPr>
            <a:spLocks noGrp="1"/>
          </p:cNvSpPr>
          <p:nvPr>
            <p:ph type="sldNum" sz="quarter" idx="5"/>
          </p:nvPr>
        </p:nvSpPr>
        <p:spPr/>
        <p:txBody>
          <a:bodyPr/>
          <a:lstStyle/>
          <a:p>
            <a:fld id="{CF84A65E-B445-4305-9AEB-B61D056BBA31}" type="slidenum">
              <a:rPr lang="fr-FR" smtClean="0"/>
              <a:t>7</a:t>
            </a:fld>
            <a:endParaRPr lang="fr-FR"/>
          </a:p>
        </p:txBody>
      </p:sp>
    </p:spTree>
    <p:extLst>
      <p:ext uri="{BB962C8B-B14F-4D97-AF65-F5344CB8AC3E}">
        <p14:creationId xmlns:p14="http://schemas.microsoft.com/office/powerpoint/2010/main" val="491639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1"/>
            <a:r>
              <a:rPr lang="fr-FR" dirty="0"/>
              <a:t>Plusieurs centaines de </a:t>
            </a:r>
            <a:r>
              <a:rPr lang="fr-FR" dirty="0" err="1"/>
              <a:t>millards</a:t>
            </a:r>
            <a:r>
              <a:rPr lang="fr-FR" dirty="0"/>
              <a:t> de d’</a:t>
            </a:r>
            <a:r>
              <a:rPr lang="fr-FR" dirty="0" err="1"/>
              <a:t>euors</a:t>
            </a:r>
            <a:r>
              <a:rPr lang="fr-FR" dirty="0"/>
              <a:t> </a:t>
            </a:r>
            <a:r>
              <a:rPr lang="fr-FR" dirty="0" err="1"/>
              <a:t>e,n</a:t>
            </a:r>
            <a:r>
              <a:rPr lang="fr-FR" dirty="0"/>
              <a:t> Europe pour el réseau</a:t>
            </a:r>
          </a:p>
          <a:p>
            <a:pPr lvl="1"/>
            <a:r>
              <a:rPr lang="fr-FR" dirty="0"/>
              <a:t>Cf délibération CRE 2022 – 202 </a:t>
            </a:r>
          </a:p>
          <a:p>
            <a:pPr marL="914400" lvl="2" indent="0">
              <a:buNone/>
            </a:pPr>
            <a:r>
              <a:rPr lang="fr-FR" dirty="0">
                <a:hlinkClick r:id="rId3"/>
              </a:rPr>
              <a:t>https://www.cre.fr/Documents/Deliberations/Decision/evaluation-des-charges-de-service-public-de-l-energie-pour-2023</a:t>
            </a:r>
            <a:endParaRPr lang="fr-FR" dirty="0"/>
          </a:p>
          <a:p>
            <a:pPr marL="914400" lvl="2" indent="0">
              <a:buNone/>
            </a:pPr>
            <a:endParaRPr lang="fr-FR" dirty="0"/>
          </a:p>
          <a:p>
            <a:pPr marL="914400" lvl="2" indent="0">
              <a:buNone/>
            </a:pPr>
            <a:r>
              <a:rPr lang="fr-FR" dirty="0"/>
              <a:t>Pour les </a:t>
            </a:r>
            <a:r>
              <a:rPr lang="fr-FR" dirty="0" err="1"/>
              <a:t>invesitissements</a:t>
            </a:r>
            <a:r>
              <a:rPr lang="fr-FR" dirty="0"/>
              <a:t> dans l’off shore,  800 Milliards d’euro en Europe, qui restent à </a:t>
            </a:r>
            <a:r>
              <a:rPr lang="fr-FR" dirty="0" err="1"/>
              <a:t>réalsier</a:t>
            </a:r>
            <a:r>
              <a:rPr lang="fr-FR" dirty="0"/>
              <a:t>, </a:t>
            </a:r>
            <a:r>
              <a:rPr lang="fr-FR" dirty="0" err="1"/>
              <a:t>cf</a:t>
            </a:r>
            <a:r>
              <a:rPr lang="fr-FR" dirty="0"/>
              <a:t> dossier maître d’ouvrage projet Eolien Oléron)</a:t>
            </a:r>
          </a:p>
          <a:p>
            <a:endParaRPr lang="fr-FR" dirty="0"/>
          </a:p>
          <a:p>
            <a:r>
              <a:rPr lang="fr-FR" dirty="0"/>
              <a:t>Risque pour les </a:t>
            </a:r>
            <a:r>
              <a:rPr lang="fr-FR" dirty="0" err="1"/>
              <a:t>inbesisseurs</a:t>
            </a:r>
            <a:r>
              <a:rPr lang="fr-FR" dirty="0"/>
              <a:t>, </a:t>
            </a:r>
            <a:r>
              <a:rPr lang="fr-FR" dirty="0" err="1"/>
              <a:t>regulatoire</a:t>
            </a:r>
            <a:r>
              <a:rPr lang="fr-FR" dirty="0"/>
              <a:t> campagnes de </a:t>
            </a:r>
            <a:r>
              <a:rPr lang="fr-FR" dirty="0" err="1"/>
              <a:t>soutine</a:t>
            </a:r>
            <a:r>
              <a:rPr lang="fr-FR" dirty="0"/>
              <a:t> </a:t>
            </a:r>
            <a:r>
              <a:rPr lang="fr-FR" dirty="0" err="1"/>
              <a:t>mediatiques</a:t>
            </a:r>
            <a:endParaRPr lang="fr-FR" dirty="0"/>
          </a:p>
        </p:txBody>
      </p:sp>
      <p:sp>
        <p:nvSpPr>
          <p:cNvPr id="4" name="Espace réservé du numéro de diapositive 3"/>
          <p:cNvSpPr>
            <a:spLocks noGrp="1"/>
          </p:cNvSpPr>
          <p:nvPr>
            <p:ph type="sldNum" sz="quarter" idx="5"/>
          </p:nvPr>
        </p:nvSpPr>
        <p:spPr/>
        <p:txBody>
          <a:bodyPr/>
          <a:lstStyle/>
          <a:p>
            <a:fld id="{CF84A65E-B445-4305-9AEB-B61D056BBA31}" type="slidenum">
              <a:rPr lang="fr-FR" smtClean="0"/>
              <a:t>8</a:t>
            </a:fld>
            <a:endParaRPr lang="fr-FR"/>
          </a:p>
        </p:txBody>
      </p:sp>
    </p:spTree>
    <p:extLst>
      <p:ext uri="{BB962C8B-B14F-4D97-AF65-F5344CB8AC3E}">
        <p14:creationId xmlns:p14="http://schemas.microsoft.com/office/powerpoint/2010/main" val="1588145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Enjeu du renouvellement des concessions hydrauliques, les barrages étant propriété de l’Etat ou des collectivités </a:t>
            </a:r>
            <a:r>
              <a:rPr lang="fr-FR" dirty="0" err="1"/>
              <a:t>territorales</a:t>
            </a:r>
            <a:endParaRPr lang="fr-FR" dirty="0"/>
          </a:p>
          <a:p>
            <a:endParaRPr lang="fr-FR" dirty="0"/>
          </a:p>
          <a:p>
            <a:pPr lvl="1"/>
            <a:r>
              <a:rPr lang="fr-FR" b="1" dirty="0"/>
              <a:t>Enjeu pour la sureté du </a:t>
            </a:r>
            <a:r>
              <a:rPr lang="fr-FR" b="1" dirty="0" err="1"/>
              <a:t>systéme</a:t>
            </a:r>
            <a:r>
              <a:rPr lang="fr-FR" b="1" dirty="0"/>
              <a:t> Cf</a:t>
            </a:r>
          </a:p>
          <a:p>
            <a:pPr lvl="1"/>
            <a:r>
              <a:rPr lang="fr-FR" b="1" dirty="0"/>
              <a:t>https://eepublicdownloads.entsoe.eu/clean-documents/pre2015/publications/ce/otherreports/Final-Report-20070130.pdf</a:t>
            </a:r>
          </a:p>
          <a:p>
            <a:endParaRPr lang="fr-FR" dirty="0"/>
          </a:p>
          <a:p>
            <a:endParaRPr lang="fr-FR" dirty="0"/>
          </a:p>
          <a:p>
            <a:r>
              <a:rPr lang="fr-FR" dirty="0"/>
              <a:t>Certains barrages sont centenaires</a:t>
            </a:r>
          </a:p>
        </p:txBody>
      </p:sp>
      <p:sp>
        <p:nvSpPr>
          <p:cNvPr id="4" name="Espace réservé du numéro de diapositive 3"/>
          <p:cNvSpPr>
            <a:spLocks noGrp="1"/>
          </p:cNvSpPr>
          <p:nvPr>
            <p:ph type="sldNum" sz="quarter" idx="5"/>
          </p:nvPr>
        </p:nvSpPr>
        <p:spPr/>
        <p:txBody>
          <a:bodyPr/>
          <a:lstStyle/>
          <a:p>
            <a:fld id="{CF84A65E-B445-4305-9AEB-B61D056BBA31}" type="slidenum">
              <a:rPr lang="fr-FR" smtClean="0"/>
              <a:t>11</a:t>
            </a:fld>
            <a:endParaRPr lang="fr-FR"/>
          </a:p>
        </p:txBody>
      </p:sp>
    </p:spTree>
    <p:extLst>
      <p:ext uri="{BB962C8B-B14F-4D97-AF65-F5344CB8AC3E}">
        <p14:creationId xmlns:p14="http://schemas.microsoft.com/office/powerpoint/2010/main" val="35057202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Gas de schiste refusé en Europe mais importé d’US!</a:t>
            </a:r>
          </a:p>
          <a:p>
            <a:endParaRPr lang="fr-FR" dirty="0"/>
          </a:p>
          <a:p>
            <a:r>
              <a:rPr lang="fr-FR" dirty="0"/>
              <a:t>Le gaz était un facteur géopolitique de la guerre en Syrie, refus de la traversée du gazoduc venant du </a:t>
            </a:r>
            <a:r>
              <a:rPr lang="fr-FR" dirty="0" err="1"/>
              <a:t>Quatar</a:t>
            </a:r>
            <a:r>
              <a:rPr lang="fr-FR" dirty="0"/>
              <a:t>, conflit dans l’exploitation des importants gisements de Méditerranée</a:t>
            </a:r>
          </a:p>
        </p:txBody>
      </p:sp>
      <p:sp>
        <p:nvSpPr>
          <p:cNvPr id="4" name="Espace réservé du numéro de diapositive 3"/>
          <p:cNvSpPr>
            <a:spLocks noGrp="1"/>
          </p:cNvSpPr>
          <p:nvPr>
            <p:ph type="sldNum" sz="quarter" idx="5"/>
          </p:nvPr>
        </p:nvSpPr>
        <p:spPr/>
        <p:txBody>
          <a:bodyPr/>
          <a:lstStyle/>
          <a:p>
            <a:fld id="{CF84A65E-B445-4305-9AEB-B61D056BBA31}" type="slidenum">
              <a:rPr lang="fr-FR" smtClean="0"/>
              <a:t>12</a:t>
            </a:fld>
            <a:endParaRPr lang="fr-FR"/>
          </a:p>
        </p:txBody>
      </p:sp>
    </p:spTree>
    <p:extLst>
      <p:ext uri="{BB962C8B-B14F-4D97-AF65-F5344CB8AC3E}">
        <p14:creationId xmlns:p14="http://schemas.microsoft.com/office/powerpoint/2010/main" val="34072446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Le monde ne peut pas se permettre un nouveau Tchernobyl ou Fukushima</a:t>
            </a:r>
          </a:p>
          <a:p>
            <a:r>
              <a:rPr lang="fr-FR" b="1" dirty="0" err="1"/>
              <a:t>Role</a:t>
            </a:r>
            <a:r>
              <a:rPr lang="fr-FR" b="1" dirty="0"/>
              <a:t> AIEA, gouvernemental WANO, évaluation </a:t>
            </a:r>
            <a:r>
              <a:rPr lang="fr-FR" b="1" dirty="0" err="1"/>
              <a:t>croissée</a:t>
            </a:r>
            <a:r>
              <a:rPr lang="fr-FR" b="1" dirty="0"/>
              <a:t> entre pairs , dans une communauté mondiale, mise en place après Tchernobyl, </a:t>
            </a:r>
          </a:p>
          <a:p>
            <a:endParaRPr lang="fr-FR" b="1" dirty="0"/>
          </a:p>
          <a:p>
            <a:r>
              <a:rPr lang="fr-FR" b="1" dirty="0"/>
              <a:t>Séparation nucléaire civil et militaire</a:t>
            </a:r>
          </a:p>
          <a:p>
            <a:endParaRPr lang="fr-FR" b="1" dirty="0"/>
          </a:p>
          <a:p>
            <a:r>
              <a:rPr lang="fr-FR" b="1" dirty="0"/>
              <a:t>Propulsion navale civile déjà en Russie, projets aux US (</a:t>
            </a:r>
            <a:r>
              <a:rPr lang="fr-FR" b="1" dirty="0" err="1"/>
              <a:t>cf</a:t>
            </a:r>
            <a:r>
              <a:rPr lang="fr-FR" b="1" dirty="0"/>
              <a:t> Bill Gates qui s’y intéresse)</a:t>
            </a:r>
          </a:p>
          <a:p>
            <a:endParaRPr lang="fr-FR" b="1" dirty="0"/>
          </a:p>
          <a:p>
            <a:endParaRPr lang="fr-FR" b="1" dirty="0"/>
          </a:p>
          <a:p>
            <a:endParaRPr lang="fr-FR" b="1" dirty="0"/>
          </a:p>
          <a:p>
            <a:r>
              <a:rPr lang="fr-FR" b="1" dirty="0"/>
              <a:t>Réacteurs de troisième génération </a:t>
            </a:r>
            <a:r>
              <a:rPr lang="fr-FR" dirty="0"/>
              <a:t>( sûreté renforcée et absence d’impact durable pour population et territoire ) </a:t>
            </a:r>
          </a:p>
          <a:p>
            <a:pPr lvl="1"/>
            <a:r>
              <a:rPr lang="fr-FR" dirty="0"/>
              <a:t>Grande puissance ( type EPR </a:t>
            </a:r>
            <a:r>
              <a:rPr lang="fr-FR" dirty="0" err="1"/>
              <a:t>Taishan</a:t>
            </a:r>
            <a:r>
              <a:rPr lang="fr-FR" dirty="0"/>
              <a:t> 12 , OEL 3, Fla3, </a:t>
            </a:r>
            <a:r>
              <a:rPr lang="fr-FR" dirty="0" err="1"/>
              <a:t>Hinckley</a:t>
            </a:r>
            <a:r>
              <a:rPr lang="fr-FR" dirty="0"/>
              <a:t> Point C) et petits réacteurs (SMR type </a:t>
            </a:r>
            <a:r>
              <a:rPr lang="fr-FR" dirty="0" err="1"/>
              <a:t>Nuward</a:t>
            </a:r>
            <a:r>
              <a:rPr lang="fr-FR" dirty="0"/>
              <a:t> issus de la propulsion navale et autres innovations)</a:t>
            </a:r>
          </a:p>
          <a:p>
            <a:endParaRPr lang="fr-FR" dirty="0"/>
          </a:p>
        </p:txBody>
      </p:sp>
      <p:sp>
        <p:nvSpPr>
          <p:cNvPr id="4" name="Espace réservé du numéro de diapositive 3"/>
          <p:cNvSpPr>
            <a:spLocks noGrp="1"/>
          </p:cNvSpPr>
          <p:nvPr>
            <p:ph type="sldNum" sz="quarter" idx="5"/>
          </p:nvPr>
        </p:nvSpPr>
        <p:spPr/>
        <p:txBody>
          <a:bodyPr/>
          <a:lstStyle/>
          <a:p>
            <a:fld id="{CF84A65E-B445-4305-9AEB-B61D056BBA31}" type="slidenum">
              <a:rPr lang="fr-FR" smtClean="0"/>
              <a:t>13</a:t>
            </a:fld>
            <a:endParaRPr lang="fr-FR"/>
          </a:p>
        </p:txBody>
      </p:sp>
    </p:spTree>
    <p:extLst>
      <p:ext uri="{BB962C8B-B14F-4D97-AF65-F5344CB8AC3E}">
        <p14:creationId xmlns:p14="http://schemas.microsoft.com/office/powerpoint/2010/main" val="1768110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err="1"/>
              <a:t>Gouvenance</a:t>
            </a:r>
            <a:r>
              <a:rPr lang="fr-FR" sz="1200" dirty="0"/>
              <a:t> publique, un démarche </a:t>
            </a:r>
            <a:r>
              <a:rPr lang="fr-FR" sz="1200" dirty="0" err="1"/>
              <a:t>deengagement</a:t>
            </a:r>
            <a:r>
              <a:rPr lang="fr-FR" sz="1200" dirty="0"/>
              <a:t> pluriannuel, territoire engage sur </a:t>
            </a:r>
            <a:r>
              <a:rPr lang="fr-FR" sz="1200" dirty="0" err="1"/>
              <a:t>plusierus</a:t>
            </a:r>
            <a:r>
              <a:rPr lang="fr-FR" sz="1200" dirty="0"/>
              <a:t> </a:t>
            </a:r>
            <a:r>
              <a:rPr lang="fr-FR" sz="1200" dirty="0" err="1"/>
              <a:t>siéelce,s</a:t>
            </a:r>
            <a:r>
              <a:rPr lang="fr-FR" sz="1200" dirty="0"/>
              <a:t> concernent le </a:t>
            </a:r>
            <a:r>
              <a:rPr lang="fr-FR" sz="1200" dirty="0" err="1"/>
              <a:t>niveai</a:t>
            </a:r>
            <a:r>
              <a:rPr lang="fr-FR" sz="1200" dirty="0"/>
              <a:t> </a:t>
            </a:r>
            <a:r>
              <a:rPr lang="fr-FR" sz="1200" dirty="0" err="1"/>
              <a:t>loacal</a:t>
            </a:r>
            <a:r>
              <a:rPr lang="fr-FR" sz="1200" dirty="0"/>
              <a:t> </a:t>
            </a:r>
            <a:r>
              <a:rPr lang="fr-FR" sz="1200" dirty="0" err="1"/>
              <a:t>terriorei</a:t>
            </a:r>
            <a:r>
              <a:rPr lang="fr-FR" sz="1200" dirty="0"/>
              <a:t> d’accueil, les élus et les partenaires </a:t>
            </a:r>
            <a:r>
              <a:rPr lang="fr-FR" sz="1200" dirty="0" err="1"/>
              <a:t>sociao</a:t>
            </a:r>
            <a:r>
              <a:rPr lang="fr-FR" sz="1200" dirty="0"/>
              <a:t> </a:t>
            </a:r>
            <a:r>
              <a:rPr lang="fr-FR" sz="1200" dirty="0" err="1"/>
              <a:t>économqies</a:t>
            </a:r>
            <a:r>
              <a:rPr lang="fr-FR" sz="1200" dirty="0"/>
              <a:t>, </a:t>
            </a:r>
            <a:r>
              <a:rPr lang="fr-FR" sz="1200"/>
              <a:t>le national, </a:t>
            </a:r>
            <a:endParaRPr lang="fr-FR"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 exemple Flamanville 12, sur quelques dizaines d’ha, alimentation en électricité de Bretagne et Normandie réunies)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sûreté en priorité une,</a:t>
            </a:r>
            <a:r>
              <a:rPr lang="fr-FR" dirty="0"/>
              <a:t> de la conception à l’exploitation, puis à la déconstruction, conditionne performance, transparence et acceptabilité durable</a:t>
            </a:r>
            <a:endParaRPr lang="fr-FR"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 en compte du retour d’expérience de </a:t>
            </a:r>
            <a:r>
              <a:rPr lang="fr-FR" sz="1200" dirty="0" err="1"/>
              <a:t>Three</a:t>
            </a:r>
            <a:r>
              <a:rPr lang="fr-FR" sz="1200" dirty="0"/>
              <a:t> Mile Island aux US ( 1979 – interface homme machine et prise en compte de l’erreur humaine), de Tchernobyl en Ukraine en 1986 ( valorisation de la place de l’homme et culture de sûreté) , et de Fukushima au Japon en 2011 ( prise en compte des agressions naturelles exceptionnelles)</a:t>
            </a:r>
          </a:p>
          <a:p>
            <a:endParaRPr lang="fr-FR" dirty="0"/>
          </a:p>
        </p:txBody>
      </p:sp>
      <p:sp>
        <p:nvSpPr>
          <p:cNvPr id="4" name="Espace réservé du numéro de diapositive 3"/>
          <p:cNvSpPr>
            <a:spLocks noGrp="1"/>
          </p:cNvSpPr>
          <p:nvPr>
            <p:ph type="sldNum" sz="quarter" idx="5"/>
          </p:nvPr>
        </p:nvSpPr>
        <p:spPr/>
        <p:txBody>
          <a:bodyPr/>
          <a:lstStyle/>
          <a:p>
            <a:fld id="{CF84A65E-B445-4305-9AEB-B61D056BBA31}" type="slidenum">
              <a:rPr lang="fr-FR" smtClean="0"/>
              <a:t>14</a:t>
            </a:fld>
            <a:endParaRPr lang="fr-FR"/>
          </a:p>
        </p:txBody>
      </p:sp>
    </p:spTree>
    <p:extLst>
      <p:ext uri="{BB962C8B-B14F-4D97-AF65-F5344CB8AC3E}">
        <p14:creationId xmlns:p14="http://schemas.microsoft.com/office/powerpoint/2010/main" val="2334659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2EAD9A-E606-749A-61AC-6AB90D892389}"/>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72214B40-3363-F507-26B8-F0EBDC9511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2D195C1C-DFF2-804C-AF47-DB5E0E7D082D}"/>
              </a:ext>
            </a:extLst>
          </p:cNvPr>
          <p:cNvSpPr>
            <a:spLocks noGrp="1"/>
          </p:cNvSpPr>
          <p:nvPr>
            <p:ph type="dt" sz="half" idx="10"/>
          </p:nvPr>
        </p:nvSpPr>
        <p:spPr/>
        <p:txBody>
          <a:bodyPr/>
          <a:lstStyle/>
          <a:p>
            <a:endParaRPr lang="fr-FR" dirty="0"/>
          </a:p>
        </p:txBody>
      </p:sp>
      <p:sp>
        <p:nvSpPr>
          <p:cNvPr id="5" name="Espace réservé du pied de page 4">
            <a:extLst>
              <a:ext uri="{FF2B5EF4-FFF2-40B4-BE49-F238E27FC236}">
                <a16:creationId xmlns:a16="http://schemas.microsoft.com/office/drawing/2014/main" id="{BB678E0D-5C7C-EF46-591C-B4EEB6D0446E}"/>
              </a:ext>
            </a:extLst>
          </p:cNvPr>
          <p:cNvSpPr>
            <a:spLocks noGrp="1"/>
          </p:cNvSpPr>
          <p:nvPr>
            <p:ph type="ftr" sz="quarter" idx="11"/>
          </p:nvPr>
        </p:nvSpPr>
        <p:spPr/>
        <p:txBody>
          <a:bodyPr/>
          <a:lstStyle/>
          <a:p>
            <a:r>
              <a:rPr lang="fr-FR" dirty="0"/>
              <a:t>Energie où allons-nous ? Quelques repères- Bernard Maillard </a:t>
            </a:r>
          </a:p>
          <a:p>
            <a:r>
              <a:rPr lang="fr-FR" dirty="0"/>
              <a:t>7 mars 2023</a:t>
            </a:r>
          </a:p>
        </p:txBody>
      </p:sp>
      <p:sp>
        <p:nvSpPr>
          <p:cNvPr id="6" name="Espace réservé du numéro de diapositive 5">
            <a:extLst>
              <a:ext uri="{FF2B5EF4-FFF2-40B4-BE49-F238E27FC236}">
                <a16:creationId xmlns:a16="http://schemas.microsoft.com/office/drawing/2014/main" id="{712DF50C-CF6B-6C16-C93A-05E753EE98C3}"/>
              </a:ext>
            </a:extLst>
          </p:cNvPr>
          <p:cNvSpPr>
            <a:spLocks noGrp="1"/>
          </p:cNvSpPr>
          <p:nvPr>
            <p:ph type="sldNum" sz="quarter" idx="12"/>
          </p:nvPr>
        </p:nvSpPr>
        <p:spPr/>
        <p:txBody>
          <a:bodyPr/>
          <a:lstStyle/>
          <a:p>
            <a:fld id="{7B9F1D57-3A7C-4A8D-B507-8F47418E382B}" type="slidenum">
              <a:rPr lang="fr-FR" smtClean="0"/>
              <a:t>‹N°›</a:t>
            </a:fld>
            <a:endParaRPr lang="fr-FR"/>
          </a:p>
        </p:txBody>
      </p:sp>
    </p:spTree>
    <p:extLst>
      <p:ext uri="{BB962C8B-B14F-4D97-AF65-F5344CB8AC3E}">
        <p14:creationId xmlns:p14="http://schemas.microsoft.com/office/powerpoint/2010/main" val="2578639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35FD25-E445-3D4B-7CF3-8383C00F9AF6}"/>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94D1D1AA-F742-FB06-C2ED-10B630196F09}"/>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C671C30-B4DF-E89E-5795-119745F5AE19}"/>
              </a:ext>
            </a:extLst>
          </p:cNvPr>
          <p:cNvSpPr>
            <a:spLocks noGrp="1"/>
          </p:cNvSpPr>
          <p:nvPr>
            <p:ph type="dt" sz="half" idx="10"/>
          </p:nvPr>
        </p:nvSpPr>
        <p:spPr/>
        <p:txBody>
          <a:bodyPr/>
          <a:lstStyle/>
          <a:p>
            <a:fld id="{F9137C79-8565-4C65-B760-458F0DAC3D89}" type="datetime1">
              <a:rPr lang="fr-FR" smtClean="0"/>
              <a:t>12/05/2023</a:t>
            </a:fld>
            <a:endParaRPr lang="fr-FR"/>
          </a:p>
        </p:txBody>
      </p:sp>
      <p:sp>
        <p:nvSpPr>
          <p:cNvPr id="5" name="Espace réservé du pied de page 4">
            <a:extLst>
              <a:ext uri="{FF2B5EF4-FFF2-40B4-BE49-F238E27FC236}">
                <a16:creationId xmlns:a16="http://schemas.microsoft.com/office/drawing/2014/main" id="{AC7F0937-A4BB-2C15-08C2-24261F5CC18B}"/>
              </a:ext>
            </a:extLst>
          </p:cNvPr>
          <p:cNvSpPr>
            <a:spLocks noGrp="1"/>
          </p:cNvSpPr>
          <p:nvPr>
            <p:ph type="ftr" sz="quarter" idx="11"/>
          </p:nvPr>
        </p:nvSpPr>
        <p:spPr/>
        <p:txBody>
          <a:bodyPr/>
          <a:lstStyle/>
          <a:p>
            <a:r>
              <a:rPr lang="fr-FR"/>
              <a:t>Enjeux et repéres énergétiques - électricité et nucléaire - Bernard Maillard  19 octobre 2022</a:t>
            </a:r>
          </a:p>
        </p:txBody>
      </p:sp>
      <p:sp>
        <p:nvSpPr>
          <p:cNvPr id="6" name="Espace réservé du numéro de diapositive 5">
            <a:extLst>
              <a:ext uri="{FF2B5EF4-FFF2-40B4-BE49-F238E27FC236}">
                <a16:creationId xmlns:a16="http://schemas.microsoft.com/office/drawing/2014/main" id="{1E2B4424-C29E-165C-BB1B-761F78A7B589}"/>
              </a:ext>
            </a:extLst>
          </p:cNvPr>
          <p:cNvSpPr>
            <a:spLocks noGrp="1"/>
          </p:cNvSpPr>
          <p:nvPr>
            <p:ph type="sldNum" sz="quarter" idx="12"/>
          </p:nvPr>
        </p:nvSpPr>
        <p:spPr/>
        <p:txBody>
          <a:bodyPr/>
          <a:lstStyle/>
          <a:p>
            <a:fld id="{7B9F1D57-3A7C-4A8D-B507-8F47418E382B}" type="slidenum">
              <a:rPr lang="fr-FR" smtClean="0"/>
              <a:t>‹N°›</a:t>
            </a:fld>
            <a:endParaRPr lang="fr-FR"/>
          </a:p>
        </p:txBody>
      </p:sp>
    </p:spTree>
    <p:extLst>
      <p:ext uri="{BB962C8B-B14F-4D97-AF65-F5344CB8AC3E}">
        <p14:creationId xmlns:p14="http://schemas.microsoft.com/office/powerpoint/2010/main" val="1013044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F8E7197F-728E-AC94-72F0-8ACB64D62355}"/>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1D2D7824-499C-7BE3-6CD2-28FC4311A4F5}"/>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28E50EE-1F7D-8D11-5422-BE89DA4B93C4}"/>
              </a:ext>
            </a:extLst>
          </p:cNvPr>
          <p:cNvSpPr>
            <a:spLocks noGrp="1"/>
          </p:cNvSpPr>
          <p:nvPr>
            <p:ph type="dt" sz="half" idx="10"/>
          </p:nvPr>
        </p:nvSpPr>
        <p:spPr/>
        <p:txBody>
          <a:bodyPr/>
          <a:lstStyle/>
          <a:p>
            <a:fld id="{867B8505-87F6-4A7A-9FCA-5467D2B53DA2}" type="datetime1">
              <a:rPr lang="fr-FR" smtClean="0"/>
              <a:t>12/05/2023</a:t>
            </a:fld>
            <a:endParaRPr lang="fr-FR"/>
          </a:p>
        </p:txBody>
      </p:sp>
      <p:sp>
        <p:nvSpPr>
          <p:cNvPr id="5" name="Espace réservé du pied de page 4">
            <a:extLst>
              <a:ext uri="{FF2B5EF4-FFF2-40B4-BE49-F238E27FC236}">
                <a16:creationId xmlns:a16="http://schemas.microsoft.com/office/drawing/2014/main" id="{2A1BBE7E-8014-12F3-342F-0553025E133A}"/>
              </a:ext>
            </a:extLst>
          </p:cNvPr>
          <p:cNvSpPr>
            <a:spLocks noGrp="1"/>
          </p:cNvSpPr>
          <p:nvPr>
            <p:ph type="ftr" sz="quarter" idx="11"/>
          </p:nvPr>
        </p:nvSpPr>
        <p:spPr/>
        <p:txBody>
          <a:bodyPr/>
          <a:lstStyle/>
          <a:p>
            <a:r>
              <a:rPr lang="fr-FR"/>
              <a:t>Enjeux et repéres énergétiques - électricité et nucléaire - Bernard Maillard  19 octobre 2022</a:t>
            </a:r>
          </a:p>
        </p:txBody>
      </p:sp>
      <p:sp>
        <p:nvSpPr>
          <p:cNvPr id="6" name="Espace réservé du numéro de diapositive 5">
            <a:extLst>
              <a:ext uri="{FF2B5EF4-FFF2-40B4-BE49-F238E27FC236}">
                <a16:creationId xmlns:a16="http://schemas.microsoft.com/office/drawing/2014/main" id="{8FDC7A25-477A-2EAF-D1B5-2AE8052EEC6B}"/>
              </a:ext>
            </a:extLst>
          </p:cNvPr>
          <p:cNvSpPr>
            <a:spLocks noGrp="1"/>
          </p:cNvSpPr>
          <p:nvPr>
            <p:ph type="sldNum" sz="quarter" idx="12"/>
          </p:nvPr>
        </p:nvSpPr>
        <p:spPr/>
        <p:txBody>
          <a:bodyPr/>
          <a:lstStyle/>
          <a:p>
            <a:fld id="{7B9F1D57-3A7C-4A8D-B507-8F47418E382B}" type="slidenum">
              <a:rPr lang="fr-FR" smtClean="0"/>
              <a:t>‹N°›</a:t>
            </a:fld>
            <a:endParaRPr lang="fr-FR"/>
          </a:p>
        </p:txBody>
      </p:sp>
    </p:spTree>
    <p:extLst>
      <p:ext uri="{BB962C8B-B14F-4D97-AF65-F5344CB8AC3E}">
        <p14:creationId xmlns:p14="http://schemas.microsoft.com/office/powerpoint/2010/main" val="3372289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F55CAF-B9ED-1639-9DB9-7F0CD491B674}"/>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F0958C97-36B2-5911-68A8-EA5FEE1506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CA550E23-DD83-8ABC-3705-BDF6B33B4E4B}"/>
              </a:ext>
            </a:extLst>
          </p:cNvPr>
          <p:cNvSpPr>
            <a:spLocks noGrp="1"/>
          </p:cNvSpPr>
          <p:nvPr>
            <p:ph type="dt" sz="half" idx="10"/>
          </p:nvPr>
        </p:nvSpPr>
        <p:spPr/>
        <p:txBody>
          <a:bodyPr/>
          <a:lstStyle/>
          <a:p>
            <a:fld id="{191225DB-998A-4D50-B945-E818D9883476}" type="datetimeFigureOut">
              <a:rPr lang="fr-FR" smtClean="0"/>
              <a:t>12/05/2023</a:t>
            </a:fld>
            <a:endParaRPr lang="fr-FR"/>
          </a:p>
        </p:txBody>
      </p:sp>
      <p:sp>
        <p:nvSpPr>
          <p:cNvPr id="5" name="Espace réservé du pied de page 4">
            <a:extLst>
              <a:ext uri="{FF2B5EF4-FFF2-40B4-BE49-F238E27FC236}">
                <a16:creationId xmlns:a16="http://schemas.microsoft.com/office/drawing/2014/main" id="{32C29B75-B2DB-FDC9-729A-CC4E4840E2E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4D5D9F2-E7B5-38AD-7EB4-E8E303158A8B}"/>
              </a:ext>
            </a:extLst>
          </p:cNvPr>
          <p:cNvSpPr>
            <a:spLocks noGrp="1"/>
          </p:cNvSpPr>
          <p:nvPr>
            <p:ph type="sldNum" sz="quarter" idx="12"/>
          </p:nvPr>
        </p:nvSpPr>
        <p:spPr/>
        <p:txBody>
          <a:bodyPr/>
          <a:lstStyle/>
          <a:p>
            <a:fld id="{CA097EAC-E814-415B-8896-752ECAE9B91E}" type="slidenum">
              <a:rPr lang="fr-FR" smtClean="0"/>
              <a:t>‹N°›</a:t>
            </a:fld>
            <a:endParaRPr lang="fr-FR"/>
          </a:p>
        </p:txBody>
      </p:sp>
    </p:spTree>
    <p:extLst>
      <p:ext uri="{BB962C8B-B14F-4D97-AF65-F5344CB8AC3E}">
        <p14:creationId xmlns:p14="http://schemas.microsoft.com/office/powerpoint/2010/main" val="34860999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4E7DC2-D745-B4D5-B700-7CD8D0B6489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75DB776-BEE6-AFE3-4666-1B83F612EEA0}"/>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D4AE130-E5F6-A2E1-3001-E4FAEF56AD3D}"/>
              </a:ext>
            </a:extLst>
          </p:cNvPr>
          <p:cNvSpPr>
            <a:spLocks noGrp="1"/>
          </p:cNvSpPr>
          <p:nvPr>
            <p:ph type="dt" sz="half" idx="10"/>
          </p:nvPr>
        </p:nvSpPr>
        <p:spPr/>
        <p:txBody>
          <a:bodyPr/>
          <a:lstStyle/>
          <a:p>
            <a:fld id="{191225DB-998A-4D50-B945-E818D9883476}" type="datetimeFigureOut">
              <a:rPr lang="fr-FR" smtClean="0"/>
              <a:t>12/05/2023</a:t>
            </a:fld>
            <a:endParaRPr lang="fr-FR"/>
          </a:p>
        </p:txBody>
      </p:sp>
      <p:sp>
        <p:nvSpPr>
          <p:cNvPr id="5" name="Espace réservé du pied de page 4">
            <a:extLst>
              <a:ext uri="{FF2B5EF4-FFF2-40B4-BE49-F238E27FC236}">
                <a16:creationId xmlns:a16="http://schemas.microsoft.com/office/drawing/2014/main" id="{096E01A8-6BAD-E522-487E-FBEFDC56623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1259C2D-6D6A-48EF-7F65-C587889325FC}"/>
              </a:ext>
            </a:extLst>
          </p:cNvPr>
          <p:cNvSpPr>
            <a:spLocks noGrp="1"/>
          </p:cNvSpPr>
          <p:nvPr>
            <p:ph type="sldNum" sz="quarter" idx="12"/>
          </p:nvPr>
        </p:nvSpPr>
        <p:spPr/>
        <p:txBody>
          <a:bodyPr/>
          <a:lstStyle/>
          <a:p>
            <a:fld id="{CA097EAC-E814-415B-8896-752ECAE9B91E}" type="slidenum">
              <a:rPr lang="fr-FR" smtClean="0"/>
              <a:t>‹N°›</a:t>
            </a:fld>
            <a:endParaRPr lang="fr-FR"/>
          </a:p>
        </p:txBody>
      </p:sp>
    </p:spTree>
    <p:extLst>
      <p:ext uri="{BB962C8B-B14F-4D97-AF65-F5344CB8AC3E}">
        <p14:creationId xmlns:p14="http://schemas.microsoft.com/office/powerpoint/2010/main" val="21424701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437C59-A439-AA4E-BC48-743D37C44338}"/>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14F3AA5E-5945-661B-958B-EAD0D28095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FBB21115-4548-9366-4848-09F7DEE3EF8F}"/>
              </a:ext>
            </a:extLst>
          </p:cNvPr>
          <p:cNvSpPr>
            <a:spLocks noGrp="1"/>
          </p:cNvSpPr>
          <p:nvPr>
            <p:ph type="dt" sz="half" idx="10"/>
          </p:nvPr>
        </p:nvSpPr>
        <p:spPr/>
        <p:txBody>
          <a:bodyPr/>
          <a:lstStyle/>
          <a:p>
            <a:fld id="{191225DB-998A-4D50-B945-E818D9883476}" type="datetimeFigureOut">
              <a:rPr lang="fr-FR" smtClean="0"/>
              <a:t>12/05/2023</a:t>
            </a:fld>
            <a:endParaRPr lang="fr-FR"/>
          </a:p>
        </p:txBody>
      </p:sp>
      <p:sp>
        <p:nvSpPr>
          <p:cNvPr id="5" name="Espace réservé du pied de page 4">
            <a:extLst>
              <a:ext uri="{FF2B5EF4-FFF2-40B4-BE49-F238E27FC236}">
                <a16:creationId xmlns:a16="http://schemas.microsoft.com/office/drawing/2014/main" id="{257A35B2-7442-6130-0D98-0A0303BE5B6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9BEA7F7-FA9B-24CF-000A-E134A52C8EDD}"/>
              </a:ext>
            </a:extLst>
          </p:cNvPr>
          <p:cNvSpPr>
            <a:spLocks noGrp="1"/>
          </p:cNvSpPr>
          <p:nvPr>
            <p:ph type="sldNum" sz="quarter" idx="12"/>
          </p:nvPr>
        </p:nvSpPr>
        <p:spPr/>
        <p:txBody>
          <a:bodyPr/>
          <a:lstStyle/>
          <a:p>
            <a:fld id="{CA097EAC-E814-415B-8896-752ECAE9B91E}" type="slidenum">
              <a:rPr lang="fr-FR" smtClean="0"/>
              <a:t>‹N°›</a:t>
            </a:fld>
            <a:endParaRPr lang="fr-FR"/>
          </a:p>
        </p:txBody>
      </p:sp>
    </p:spTree>
    <p:extLst>
      <p:ext uri="{BB962C8B-B14F-4D97-AF65-F5344CB8AC3E}">
        <p14:creationId xmlns:p14="http://schemas.microsoft.com/office/powerpoint/2010/main" val="19922625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DDA60A-CB04-9848-22EA-6EFDF92D1BA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BF2E893-7B90-A8C5-D062-D516A277DB2C}"/>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BF343A47-6A9D-3892-14DC-A6BDDE9FD34D}"/>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843B32CA-69BD-44F5-92AF-543883DC6895}"/>
              </a:ext>
            </a:extLst>
          </p:cNvPr>
          <p:cNvSpPr>
            <a:spLocks noGrp="1"/>
          </p:cNvSpPr>
          <p:nvPr>
            <p:ph type="dt" sz="half" idx="10"/>
          </p:nvPr>
        </p:nvSpPr>
        <p:spPr/>
        <p:txBody>
          <a:bodyPr/>
          <a:lstStyle/>
          <a:p>
            <a:fld id="{191225DB-998A-4D50-B945-E818D9883476}" type="datetimeFigureOut">
              <a:rPr lang="fr-FR" smtClean="0"/>
              <a:t>12/05/2023</a:t>
            </a:fld>
            <a:endParaRPr lang="fr-FR"/>
          </a:p>
        </p:txBody>
      </p:sp>
      <p:sp>
        <p:nvSpPr>
          <p:cNvPr id="6" name="Espace réservé du pied de page 5">
            <a:extLst>
              <a:ext uri="{FF2B5EF4-FFF2-40B4-BE49-F238E27FC236}">
                <a16:creationId xmlns:a16="http://schemas.microsoft.com/office/drawing/2014/main" id="{3605AD6D-CFF7-957F-863F-E3B2AC77848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FE0D1DD-B8AC-C222-5815-8C2F4353A640}"/>
              </a:ext>
            </a:extLst>
          </p:cNvPr>
          <p:cNvSpPr>
            <a:spLocks noGrp="1"/>
          </p:cNvSpPr>
          <p:nvPr>
            <p:ph type="sldNum" sz="quarter" idx="12"/>
          </p:nvPr>
        </p:nvSpPr>
        <p:spPr/>
        <p:txBody>
          <a:bodyPr/>
          <a:lstStyle/>
          <a:p>
            <a:fld id="{CA097EAC-E814-415B-8896-752ECAE9B91E}" type="slidenum">
              <a:rPr lang="fr-FR" smtClean="0"/>
              <a:t>‹N°›</a:t>
            </a:fld>
            <a:endParaRPr lang="fr-FR"/>
          </a:p>
        </p:txBody>
      </p:sp>
    </p:spTree>
    <p:extLst>
      <p:ext uri="{BB962C8B-B14F-4D97-AF65-F5344CB8AC3E}">
        <p14:creationId xmlns:p14="http://schemas.microsoft.com/office/powerpoint/2010/main" val="9114700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7EBF42-B9B7-DE07-7AAC-C5224FB2C1BA}"/>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8368DCF5-79EC-77D7-5F09-31D7FE9716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6A0662E3-F175-3321-21F9-396B4DC0893D}"/>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33AC9A5F-267E-7413-EE6B-8788D48A2F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5B150D37-A14A-7394-B5F8-A8EB8124C567}"/>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86F2FF45-8E5E-19F9-0C9E-49BD39CEC69F}"/>
              </a:ext>
            </a:extLst>
          </p:cNvPr>
          <p:cNvSpPr>
            <a:spLocks noGrp="1"/>
          </p:cNvSpPr>
          <p:nvPr>
            <p:ph type="dt" sz="half" idx="10"/>
          </p:nvPr>
        </p:nvSpPr>
        <p:spPr/>
        <p:txBody>
          <a:bodyPr/>
          <a:lstStyle/>
          <a:p>
            <a:fld id="{191225DB-998A-4D50-B945-E818D9883476}" type="datetimeFigureOut">
              <a:rPr lang="fr-FR" smtClean="0"/>
              <a:t>12/05/2023</a:t>
            </a:fld>
            <a:endParaRPr lang="fr-FR"/>
          </a:p>
        </p:txBody>
      </p:sp>
      <p:sp>
        <p:nvSpPr>
          <p:cNvPr id="8" name="Espace réservé du pied de page 7">
            <a:extLst>
              <a:ext uri="{FF2B5EF4-FFF2-40B4-BE49-F238E27FC236}">
                <a16:creationId xmlns:a16="http://schemas.microsoft.com/office/drawing/2014/main" id="{59DC6396-2353-A673-967F-59550463C2F7}"/>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792D7591-0734-556F-0335-BBEA4716479B}"/>
              </a:ext>
            </a:extLst>
          </p:cNvPr>
          <p:cNvSpPr>
            <a:spLocks noGrp="1"/>
          </p:cNvSpPr>
          <p:nvPr>
            <p:ph type="sldNum" sz="quarter" idx="12"/>
          </p:nvPr>
        </p:nvSpPr>
        <p:spPr/>
        <p:txBody>
          <a:bodyPr/>
          <a:lstStyle/>
          <a:p>
            <a:fld id="{CA097EAC-E814-415B-8896-752ECAE9B91E}" type="slidenum">
              <a:rPr lang="fr-FR" smtClean="0"/>
              <a:t>‹N°›</a:t>
            </a:fld>
            <a:endParaRPr lang="fr-FR"/>
          </a:p>
        </p:txBody>
      </p:sp>
    </p:spTree>
    <p:extLst>
      <p:ext uri="{BB962C8B-B14F-4D97-AF65-F5344CB8AC3E}">
        <p14:creationId xmlns:p14="http://schemas.microsoft.com/office/powerpoint/2010/main" val="33789783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44788A-6CC4-5CC3-C407-2B06B79555F6}"/>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1EEA81E8-D383-FBFA-469A-E774BD9D5F75}"/>
              </a:ext>
            </a:extLst>
          </p:cNvPr>
          <p:cNvSpPr>
            <a:spLocks noGrp="1"/>
          </p:cNvSpPr>
          <p:nvPr>
            <p:ph type="dt" sz="half" idx="10"/>
          </p:nvPr>
        </p:nvSpPr>
        <p:spPr/>
        <p:txBody>
          <a:bodyPr/>
          <a:lstStyle/>
          <a:p>
            <a:fld id="{191225DB-998A-4D50-B945-E818D9883476}" type="datetimeFigureOut">
              <a:rPr lang="fr-FR" smtClean="0"/>
              <a:t>12/05/2023</a:t>
            </a:fld>
            <a:endParaRPr lang="fr-FR"/>
          </a:p>
        </p:txBody>
      </p:sp>
      <p:sp>
        <p:nvSpPr>
          <p:cNvPr id="4" name="Espace réservé du pied de page 3">
            <a:extLst>
              <a:ext uri="{FF2B5EF4-FFF2-40B4-BE49-F238E27FC236}">
                <a16:creationId xmlns:a16="http://schemas.microsoft.com/office/drawing/2014/main" id="{50A37592-EB4A-CE2D-6371-A1179327F350}"/>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0C0153B8-1511-CCF6-B395-6A02B0F88657}"/>
              </a:ext>
            </a:extLst>
          </p:cNvPr>
          <p:cNvSpPr>
            <a:spLocks noGrp="1"/>
          </p:cNvSpPr>
          <p:nvPr>
            <p:ph type="sldNum" sz="quarter" idx="12"/>
          </p:nvPr>
        </p:nvSpPr>
        <p:spPr/>
        <p:txBody>
          <a:bodyPr/>
          <a:lstStyle/>
          <a:p>
            <a:fld id="{CA097EAC-E814-415B-8896-752ECAE9B91E}" type="slidenum">
              <a:rPr lang="fr-FR" smtClean="0"/>
              <a:t>‹N°›</a:t>
            </a:fld>
            <a:endParaRPr lang="fr-FR"/>
          </a:p>
        </p:txBody>
      </p:sp>
    </p:spTree>
    <p:extLst>
      <p:ext uri="{BB962C8B-B14F-4D97-AF65-F5344CB8AC3E}">
        <p14:creationId xmlns:p14="http://schemas.microsoft.com/office/powerpoint/2010/main" val="36729493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73857467-F968-184A-8AB7-43F8D284D7AB}"/>
              </a:ext>
            </a:extLst>
          </p:cNvPr>
          <p:cNvSpPr>
            <a:spLocks noGrp="1"/>
          </p:cNvSpPr>
          <p:nvPr>
            <p:ph type="dt" sz="half" idx="10"/>
          </p:nvPr>
        </p:nvSpPr>
        <p:spPr/>
        <p:txBody>
          <a:bodyPr/>
          <a:lstStyle/>
          <a:p>
            <a:fld id="{191225DB-998A-4D50-B945-E818D9883476}" type="datetimeFigureOut">
              <a:rPr lang="fr-FR" smtClean="0"/>
              <a:t>12/05/2023</a:t>
            </a:fld>
            <a:endParaRPr lang="fr-FR"/>
          </a:p>
        </p:txBody>
      </p:sp>
      <p:sp>
        <p:nvSpPr>
          <p:cNvPr id="3" name="Espace réservé du pied de page 2">
            <a:extLst>
              <a:ext uri="{FF2B5EF4-FFF2-40B4-BE49-F238E27FC236}">
                <a16:creationId xmlns:a16="http://schemas.microsoft.com/office/drawing/2014/main" id="{88DC3B94-960A-80F7-B3F2-7A2F8C0B9511}"/>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35CF166D-DD56-197E-E584-81A8A85DD329}"/>
              </a:ext>
            </a:extLst>
          </p:cNvPr>
          <p:cNvSpPr>
            <a:spLocks noGrp="1"/>
          </p:cNvSpPr>
          <p:nvPr>
            <p:ph type="sldNum" sz="quarter" idx="12"/>
          </p:nvPr>
        </p:nvSpPr>
        <p:spPr/>
        <p:txBody>
          <a:bodyPr/>
          <a:lstStyle/>
          <a:p>
            <a:fld id="{CA097EAC-E814-415B-8896-752ECAE9B91E}" type="slidenum">
              <a:rPr lang="fr-FR" smtClean="0"/>
              <a:t>‹N°›</a:t>
            </a:fld>
            <a:endParaRPr lang="fr-FR"/>
          </a:p>
        </p:txBody>
      </p:sp>
    </p:spTree>
    <p:extLst>
      <p:ext uri="{BB962C8B-B14F-4D97-AF65-F5344CB8AC3E}">
        <p14:creationId xmlns:p14="http://schemas.microsoft.com/office/powerpoint/2010/main" val="14945933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77CBF1-F8AD-88FB-D378-E45B6D0184F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48D3D449-E179-28C6-E303-8088779E0A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F004F473-07DF-EC56-91B8-4423F68FF9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90A3DEC-612B-BC1E-CD28-690F66E1AE0B}"/>
              </a:ext>
            </a:extLst>
          </p:cNvPr>
          <p:cNvSpPr>
            <a:spLocks noGrp="1"/>
          </p:cNvSpPr>
          <p:nvPr>
            <p:ph type="dt" sz="half" idx="10"/>
          </p:nvPr>
        </p:nvSpPr>
        <p:spPr/>
        <p:txBody>
          <a:bodyPr/>
          <a:lstStyle/>
          <a:p>
            <a:fld id="{191225DB-998A-4D50-B945-E818D9883476}" type="datetimeFigureOut">
              <a:rPr lang="fr-FR" smtClean="0"/>
              <a:t>12/05/2023</a:t>
            </a:fld>
            <a:endParaRPr lang="fr-FR"/>
          </a:p>
        </p:txBody>
      </p:sp>
      <p:sp>
        <p:nvSpPr>
          <p:cNvPr id="6" name="Espace réservé du pied de page 5">
            <a:extLst>
              <a:ext uri="{FF2B5EF4-FFF2-40B4-BE49-F238E27FC236}">
                <a16:creationId xmlns:a16="http://schemas.microsoft.com/office/drawing/2014/main" id="{1FB9DD99-D849-319E-9CEC-BAFDD603307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1384098-2BFC-E9B9-7781-7BFCEF3CA926}"/>
              </a:ext>
            </a:extLst>
          </p:cNvPr>
          <p:cNvSpPr>
            <a:spLocks noGrp="1"/>
          </p:cNvSpPr>
          <p:nvPr>
            <p:ph type="sldNum" sz="quarter" idx="12"/>
          </p:nvPr>
        </p:nvSpPr>
        <p:spPr/>
        <p:txBody>
          <a:bodyPr/>
          <a:lstStyle/>
          <a:p>
            <a:fld id="{CA097EAC-E814-415B-8896-752ECAE9B91E}" type="slidenum">
              <a:rPr lang="fr-FR" smtClean="0"/>
              <a:t>‹N°›</a:t>
            </a:fld>
            <a:endParaRPr lang="fr-FR"/>
          </a:p>
        </p:txBody>
      </p:sp>
    </p:spTree>
    <p:extLst>
      <p:ext uri="{BB962C8B-B14F-4D97-AF65-F5344CB8AC3E}">
        <p14:creationId xmlns:p14="http://schemas.microsoft.com/office/powerpoint/2010/main" val="1415754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2C00E7-1BA8-77C4-9AB0-AD6EB2F517F8}"/>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0E6E345-8B53-6437-4CF9-46A3A2DF546F}"/>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74E31E1-F882-C057-5C23-D0A4B004CEB1}"/>
              </a:ext>
            </a:extLst>
          </p:cNvPr>
          <p:cNvSpPr>
            <a:spLocks noGrp="1"/>
          </p:cNvSpPr>
          <p:nvPr>
            <p:ph type="dt" sz="half" idx="10"/>
          </p:nvPr>
        </p:nvSpPr>
        <p:spPr/>
        <p:txBody>
          <a:bodyPr/>
          <a:lstStyle/>
          <a:p>
            <a:fld id="{33C2B087-7201-45B0-8477-621E3C3B2570}" type="datetime1">
              <a:rPr lang="fr-FR" smtClean="0"/>
              <a:t>12/05/2023</a:t>
            </a:fld>
            <a:endParaRPr lang="fr-FR"/>
          </a:p>
        </p:txBody>
      </p:sp>
      <p:sp>
        <p:nvSpPr>
          <p:cNvPr id="5" name="Espace réservé du pied de page 4">
            <a:extLst>
              <a:ext uri="{FF2B5EF4-FFF2-40B4-BE49-F238E27FC236}">
                <a16:creationId xmlns:a16="http://schemas.microsoft.com/office/drawing/2014/main" id="{637826CB-0691-8001-E3FA-C02AC5B10F05}"/>
              </a:ext>
            </a:extLst>
          </p:cNvPr>
          <p:cNvSpPr>
            <a:spLocks noGrp="1"/>
          </p:cNvSpPr>
          <p:nvPr>
            <p:ph type="ftr" sz="quarter" idx="11"/>
          </p:nvPr>
        </p:nvSpPr>
        <p:spPr/>
        <p:txBody>
          <a:bodyPr/>
          <a:lstStyle/>
          <a:p>
            <a:r>
              <a:rPr lang="fr-FR" dirty="0"/>
              <a:t>Energie où allons-nous ? Quelques repères- Bernard Maillard   Cherbourg en Cotentin, 10 mai 2023</a:t>
            </a:r>
          </a:p>
        </p:txBody>
      </p:sp>
      <p:sp>
        <p:nvSpPr>
          <p:cNvPr id="6" name="Espace réservé du numéro de diapositive 5">
            <a:extLst>
              <a:ext uri="{FF2B5EF4-FFF2-40B4-BE49-F238E27FC236}">
                <a16:creationId xmlns:a16="http://schemas.microsoft.com/office/drawing/2014/main" id="{6D69A653-CA18-8C3F-5030-E55C09BFCFBB}"/>
              </a:ext>
            </a:extLst>
          </p:cNvPr>
          <p:cNvSpPr>
            <a:spLocks noGrp="1"/>
          </p:cNvSpPr>
          <p:nvPr>
            <p:ph type="sldNum" sz="quarter" idx="12"/>
          </p:nvPr>
        </p:nvSpPr>
        <p:spPr/>
        <p:txBody>
          <a:bodyPr/>
          <a:lstStyle/>
          <a:p>
            <a:fld id="{7B9F1D57-3A7C-4A8D-B507-8F47418E382B}" type="slidenum">
              <a:rPr lang="fr-FR" smtClean="0"/>
              <a:t>‹N°›</a:t>
            </a:fld>
            <a:endParaRPr lang="fr-FR"/>
          </a:p>
        </p:txBody>
      </p:sp>
    </p:spTree>
    <p:extLst>
      <p:ext uri="{BB962C8B-B14F-4D97-AF65-F5344CB8AC3E}">
        <p14:creationId xmlns:p14="http://schemas.microsoft.com/office/powerpoint/2010/main" val="15079072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0F6B2F-5A76-D5D5-E27E-728E8D024AF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0FF34C13-83E3-4C65-E0FD-6333C38394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A2F7DD57-9201-E577-23E6-02AD9572CF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57900C0-2C21-35A1-5755-F86D51FD9690}"/>
              </a:ext>
            </a:extLst>
          </p:cNvPr>
          <p:cNvSpPr>
            <a:spLocks noGrp="1"/>
          </p:cNvSpPr>
          <p:nvPr>
            <p:ph type="dt" sz="half" idx="10"/>
          </p:nvPr>
        </p:nvSpPr>
        <p:spPr/>
        <p:txBody>
          <a:bodyPr/>
          <a:lstStyle/>
          <a:p>
            <a:fld id="{191225DB-998A-4D50-B945-E818D9883476}" type="datetimeFigureOut">
              <a:rPr lang="fr-FR" smtClean="0"/>
              <a:t>12/05/2023</a:t>
            </a:fld>
            <a:endParaRPr lang="fr-FR"/>
          </a:p>
        </p:txBody>
      </p:sp>
      <p:sp>
        <p:nvSpPr>
          <p:cNvPr id="6" name="Espace réservé du pied de page 5">
            <a:extLst>
              <a:ext uri="{FF2B5EF4-FFF2-40B4-BE49-F238E27FC236}">
                <a16:creationId xmlns:a16="http://schemas.microsoft.com/office/drawing/2014/main" id="{1BCFF7C7-6217-C50E-FFD3-DC417FE89B2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AFAAF5CE-FE60-819C-8779-D617B9D4A723}"/>
              </a:ext>
            </a:extLst>
          </p:cNvPr>
          <p:cNvSpPr>
            <a:spLocks noGrp="1"/>
          </p:cNvSpPr>
          <p:nvPr>
            <p:ph type="sldNum" sz="quarter" idx="12"/>
          </p:nvPr>
        </p:nvSpPr>
        <p:spPr/>
        <p:txBody>
          <a:bodyPr/>
          <a:lstStyle/>
          <a:p>
            <a:fld id="{CA097EAC-E814-415B-8896-752ECAE9B91E}" type="slidenum">
              <a:rPr lang="fr-FR" smtClean="0"/>
              <a:t>‹N°›</a:t>
            </a:fld>
            <a:endParaRPr lang="fr-FR"/>
          </a:p>
        </p:txBody>
      </p:sp>
    </p:spTree>
    <p:extLst>
      <p:ext uri="{BB962C8B-B14F-4D97-AF65-F5344CB8AC3E}">
        <p14:creationId xmlns:p14="http://schemas.microsoft.com/office/powerpoint/2010/main" val="31331236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754782-642E-C4F2-35A7-66F166097B60}"/>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2FDD2B14-4735-E9AB-7208-59844D6F3F55}"/>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D62B8C7-3635-68FF-1F7C-6C8F643FC417}"/>
              </a:ext>
            </a:extLst>
          </p:cNvPr>
          <p:cNvSpPr>
            <a:spLocks noGrp="1"/>
          </p:cNvSpPr>
          <p:nvPr>
            <p:ph type="dt" sz="half" idx="10"/>
          </p:nvPr>
        </p:nvSpPr>
        <p:spPr/>
        <p:txBody>
          <a:bodyPr/>
          <a:lstStyle/>
          <a:p>
            <a:fld id="{191225DB-998A-4D50-B945-E818D9883476}" type="datetimeFigureOut">
              <a:rPr lang="fr-FR" smtClean="0"/>
              <a:t>12/05/2023</a:t>
            </a:fld>
            <a:endParaRPr lang="fr-FR"/>
          </a:p>
        </p:txBody>
      </p:sp>
      <p:sp>
        <p:nvSpPr>
          <p:cNvPr id="5" name="Espace réservé du pied de page 4">
            <a:extLst>
              <a:ext uri="{FF2B5EF4-FFF2-40B4-BE49-F238E27FC236}">
                <a16:creationId xmlns:a16="http://schemas.microsoft.com/office/drawing/2014/main" id="{43B86FC4-FF92-5DA2-D869-337B7C406EC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771FAD2-D028-DB08-44B4-EBEF7387954B}"/>
              </a:ext>
            </a:extLst>
          </p:cNvPr>
          <p:cNvSpPr>
            <a:spLocks noGrp="1"/>
          </p:cNvSpPr>
          <p:nvPr>
            <p:ph type="sldNum" sz="quarter" idx="12"/>
          </p:nvPr>
        </p:nvSpPr>
        <p:spPr/>
        <p:txBody>
          <a:bodyPr/>
          <a:lstStyle/>
          <a:p>
            <a:fld id="{CA097EAC-E814-415B-8896-752ECAE9B91E}" type="slidenum">
              <a:rPr lang="fr-FR" smtClean="0"/>
              <a:t>‹N°›</a:t>
            </a:fld>
            <a:endParaRPr lang="fr-FR"/>
          </a:p>
        </p:txBody>
      </p:sp>
    </p:spTree>
    <p:extLst>
      <p:ext uri="{BB962C8B-B14F-4D97-AF65-F5344CB8AC3E}">
        <p14:creationId xmlns:p14="http://schemas.microsoft.com/office/powerpoint/2010/main" val="39598640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8955DA2C-E20B-A8CD-901F-4BE69112646B}"/>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C5E66FE1-3470-5E17-43A1-10C5929472FA}"/>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EC44419-B20D-70FE-3C64-C365B737CF2E}"/>
              </a:ext>
            </a:extLst>
          </p:cNvPr>
          <p:cNvSpPr>
            <a:spLocks noGrp="1"/>
          </p:cNvSpPr>
          <p:nvPr>
            <p:ph type="dt" sz="half" idx="10"/>
          </p:nvPr>
        </p:nvSpPr>
        <p:spPr/>
        <p:txBody>
          <a:bodyPr/>
          <a:lstStyle/>
          <a:p>
            <a:fld id="{191225DB-998A-4D50-B945-E818D9883476}" type="datetimeFigureOut">
              <a:rPr lang="fr-FR" smtClean="0"/>
              <a:t>12/05/2023</a:t>
            </a:fld>
            <a:endParaRPr lang="fr-FR"/>
          </a:p>
        </p:txBody>
      </p:sp>
      <p:sp>
        <p:nvSpPr>
          <p:cNvPr id="5" name="Espace réservé du pied de page 4">
            <a:extLst>
              <a:ext uri="{FF2B5EF4-FFF2-40B4-BE49-F238E27FC236}">
                <a16:creationId xmlns:a16="http://schemas.microsoft.com/office/drawing/2014/main" id="{E8D51951-A318-42EB-B427-C892FFD6445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35D0F88-4E15-7313-6878-95F5F56099E6}"/>
              </a:ext>
            </a:extLst>
          </p:cNvPr>
          <p:cNvSpPr>
            <a:spLocks noGrp="1"/>
          </p:cNvSpPr>
          <p:nvPr>
            <p:ph type="sldNum" sz="quarter" idx="12"/>
          </p:nvPr>
        </p:nvSpPr>
        <p:spPr/>
        <p:txBody>
          <a:bodyPr/>
          <a:lstStyle/>
          <a:p>
            <a:fld id="{CA097EAC-E814-415B-8896-752ECAE9B91E}" type="slidenum">
              <a:rPr lang="fr-FR" smtClean="0"/>
              <a:t>‹N°›</a:t>
            </a:fld>
            <a:endParaRPr lang="fr-FR"/>
          </a:p>
        </p:txBody>
      </p:sp>
    </p:spTree>
    <p:extLst>
      <p:ext uri="{BB962C8B-B14F-4D97-AF65-F5344CB8AC3E}">
        <p14:creationId xmlns:p14="http://schemas.microsoft.com/office/powerpoint/2010/main" val="2972227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6685EB-792B-4928-DFA1-853A52A53C62}"/>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5A8B0BAC-21D7-1633-B3DB-1CA89E0538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4CAFE85A-1506-6496-DA53-6525BBB6901B}"/>
              </a:ext>
            </a:extLst>
          </p:cNvPr>
          <p:cNvSpPr>
            <a:spLocks noGrp="1"/>
          </p:cNvSpPr>
          <p:nvPr>
            <p:ph type="dt" sz="half" idx="10"/>
          </p:nvPr>
        </p:nvSpPr>
        <p:spPr/>
        <p:txBody>
          <a:bodyPr/>
          <a:lstStyle/>
          <a:p>
            <a:fld id="{F2EE1441-9619-4431-9B4A-E6F734CE2640}" type="datetime1">
              <a:rPr lang="fr-FR" smtClean="0"/>
              <a:t>12/05/2023</a:t>
            </a:fld>
            <a:endParaRPr lang="fr-FR"/>
          </a:p>
        </p:txBody>
      </p:sp>
      <p:sp>
        <p:nvSpPr>
          <p:cNvPr id="5" name="Espace réservé du pied de page 4">
            <a:extLst>
              <a:ext uri="{FF2B5EF4-FFF2-40B4-BE49-F238E27FC236}">
                <a16:creationId xmlns:a16="http://schemas.microsoft.com/office/drawing/2014/main" id="{9990506A-A7E9-E63D-3F97-FC9C88403EEA}"/>
              </a:ext>
            </a:extLst>
          </p:cNvPr>
          <p:cNvSpPr>
            <a:spLocks noGrp="1"/>
          </p:cNvSpPr>
          <p:nvPr>
            <p:ph type="ftr" sz="quarter" idx="11"/>
          </p:nvPr>
        </p:nvSpPr>
        <p:spPr/>
        <p:txBody>
          <a:bodyPr/>
          <a:lstStyle/>
          <a:p>
            <a:r>
              <a:rPr lang="fr-FR"/>
              <a:t>Enjeux et repéres énergétiques - électricité et nucléaire - Bernard Maillard  19 octobre 2022</a:t>
            </a:r>
          </a:p>
        </p:txBody>
      </p:sp>
      <p:sp>
        <p:nvSpPr>
          <p:cNvPr id="6" name="Espace réservé du numéro de diapositive 5">
            <a:extLst>
              <a:ext uri="{FF2B5EF4-FFF2-40B4-BE49-F238E27FC236}">
                <a16:creationId xmlns:a16="http://schemas.microsoft.com/office/drawing/2014/main" id="{4C91F333-E761-572B-E83E-EF6E74CD051E}"/>
              </a:ext>
            </a:extLst>
          </p:cNvPr>
          <p:cNvSpPr>
            <a:spLocks noGrp="1"/>
          </p:cNvSpPr>
          <p:nvPr>
            <p:ph type="sldNum" sz="quarter" idx="12"/>
          </p:nvPr>
        </p:nvSpPr>
        <p:spPr/>
        <p:txBody>
          <a:bodyPr/>
          <a:lstStyle/>
          <a:p>
            <a:fld id="{7B9F1D57-3A7C-4A8D-B507-8F47418E382B}" type="slidenum">
              <a:rPr lang="fr-FR" smtClean="0"/>
              <a:t>‹N°›</a:t>
            </a:fld>
            <a:endParaRPr lang="fr-FR"/>
          </a:p>
        </p:txBody>
      </p:sp>
    </p:spTree>
    <p:extLst>
      <p:ext uri="{BB962C8B-B14F-4D97-AF65-F5344CB8AC3E}">
        <p14:creationId xmlns:p14="http://schemas.microsoft.com/office/powerpoint/2010/main" val="3728105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F56D94-B6A8-B2BC-A14F-8973CA72704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E52DC95-2608-2567-8F90-EB69DE2566EF}"/>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45784477-4CFD-7BDB-FD86-335CCDCB5BC5}"/>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EE179F0E-F0D6-D73B-7D07-80DE31C5DCB8}"/>
              </a:ext>
            </a:extLst>
          </p:cNvPr>
          <p:cNvSpPr>
            <a:spLocks noGrp="1"/>
          </p:cNvSpPr>
          <p:nvPr>
            <p:ph type="dt" sz="half" idx="10"/>
          </p:nvPr>
        </p:nvSpPr>
        <p:spPr/>
        <p:txBody>
          <a:bodyPr/>
          <a:lstStyle/>
          <a:p>
            <a:fld id="{C59FF010-A272-4D51-B02E-597CCCFD92D4}" type="datetime1">
              <a:rPr lang="fr-FR" smtClean="0"/>
              <a:t>12/05/2023</a:t>
            </a:fld>
            <a:endParaRPr lang="fr-FR"/>
          </a:p>
        </p:txBody>
      </p:sp>
      <p:sp>
        <p:nvSpPr>
          <p:cNvPr id="6" name="Espace réservé du pied de page 5">
            <a:extLst>
              <a:ext uri="{FF2B5EF4-FFF2-40B4-BE49-F238E27FC236}">
                <a16:creationId xmlns:a16="http://schemas.microsoft.com/office/drawing/2014/main" id="{C13CF593-22EB-8A63-665E-19BA650401E3}"/>
              </a:ext>
            </a:extLst>
          </p:cNvPr>
          <p:cNvSpPr>
            <a:spLocks noGrp="1"/>
          </p:cNvSpPr>
          <p:nvPr>
            <p:ph type="ftr" sz="quarter" idx="11"/>
          </p:nvPr>
        </p:nvSpPr>
        <p:spPr/>
        <p:txBody>
          <a:bodyPr/>
          <a:lstStyle/>
          <a:p>
            <a:r>
              <a:rPr lang="fr-FR"/>
              <a:t>Enjeux et repéres énergétiques - électricité et nucléaire - Bernard Maillard  19 octobre 2022</a:t>
            </a:r>
          </a:p>
        </p:txBody>
      </p:sp>
      <p:sp>
        <p:nvSpPr>
          <p:cNvPr id="7" name="Espace réservé du numéro de diapositive 6">
            <a:extLst>
              <a:ext uri="{FF2B5EF4-FFF2-40B4-BE49-F238E27FC236}">
                <a16:creationId xmlns:a16="http://schemas.microsoft.com/office/drawing/2014/main" id="{BDD70A9E-8D10-9FF2-1CA5-536592A184BA}"/>
              </a:ext>
            </a:extLst>
          </p:cNvPr>
          <p:cNvSpPr>
            <a:spLocks noGrp="1"/>
          </p:cNvSpPr>
          <p:nvPr>
            <p:ph type="sldNum" sz="quarter" idx="12"/>
          </p:nvPr>
        </p:nvSpPr>
        <p:spPr/>
        <p:txBody>
          <a:bodyPr/>
          <a:lstStyle/>
          <a:p>
            <a:fld id="{7B9F1D57-3A7C-4A8D-B507-8F47418E382B}" type="slidenum">
              <a:rPr lang="fr-FR" smtClean="0"/>
              <a:t>‹N°›</a:t>
            </a:fld>
            <a:endParaRPr lang="fr-FR"/>
          </a:p>
        </p:txBody>
      </p:sp>
    </p:spTree>
    <p:extLst>
      <p:ext uri="{BB962C8B-B14F-4D97-AF65-F5344CB8AC3E}">
        <p14:creationId xmlns:p14="http://schemas.microsoft.com/office/powerpoint/2010/main" val="3653941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8B8AE4-A929-B92D-6D82-12B7477E0C4C}"/>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782A5949-7288-216E-1068-131CFA35B3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A6330785-7806-A1D6-A7E1-E0DC0C36A16C}"/>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1C2D2827-B0F7-7AD6-F851-981AA58171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CAF84684-75F0-0556-78E9-96F56BACD775}"/>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021EC3D3-8843-0C98-1F82-6A973583495A}"/>
              </a:ext>
            </a:extLst>
          </p:cNvPr>
          <p:cNvSpPr>
            <a:spLocks noGrp="1"/>
          </p:cNvSpPr>
          <p:nvPr>
            <p:ph type="dt" sz="half" idx="10"/>
          </p:nvPr>
        </p:nvSpPr>
        <p:spPr/>
        <p:txBody>
          <a:bodyPr/>
          <a:lstStyle/>
          <a:p>
            <a:fld id="{2B26062E-D063-4086-9358-E898EFF11452}" type="datetime1">
              <a:rPr lang="fr-FR" smtClean="0"/>
              <a:t>12/05/2023</a:t>
            </a:fld>
            <a:endParaRPr lang="fr-FR"/>
          </a:p>
        </p:txBody>
      </p:sp>
      <p:sp>
        <p:nvSpPr>
          <p:cNvPr id="8" name="Espace réservé du pied de page 7">
            <a:extLst>
              <a:ext uri="{FF2B5EF4-FFF2-40B4-BE49-F238E27FC236}">
                <a16:creationId xmlns:a16="http://schemas.microsoft.com/office/drawing/2014/main" id="{8AAD4805-2FE4-EE8E-7104-7F6EDFE6981B}"/>
              </a:ext>
            </a:extLst>
          </p:cNvPr>
          <p:cNvSpPr>
            <a:spLocks noGrp="1"/>
          </p:cNvSpPr>
          <p:nvPr>
            <p:ph type="ftr" sz="quarter" idx="11"/>
          </p:nvPr>
        </p:nvSpPr>
        <p:spPr/>
        <p:txBody>
          <a:bodyPr/>
          <a:lstStyle/>
          <a:p>
            <a:r>
              <a:rPr lang="fr-FR"/>
              <a:t>Enjeux et repéres énergétiques - électricité et nucléaire - Bernard Maillard  19 octobre 2022</a:t>
            </a:r>
          </a:p>
        </p:txBody>
      </p:sp>
      <p:sp>
        <p:nvSpPr>
          <p:cNvPr id="9" name="Espace réservé du numéro de diapositive 8">
            <a:extLst>
              <a:ext uri="{FF2B5EF4-FFF2-40B4-BE49-F238E27FC236}">
                <a16:creationId xmlns:a16="http://schemas.microsoft.com/office/drawing/2014/main" id="{5076050A-8C22-DC22-EC32-A347CDA29821}"/>
              </a:ext>
            </a:extLst>
          </p:cNvPr>
          <p:cNvSpPr>
            <a:spLocks noGrp="1"/>
          </p:cNvSpPr>
          <p:nvPr>
            <p:ph type="sldNum" sz="quarter" idx="12"/>
          </p:nvPr>
        </p:nvSpPr>
        <p:spPr/>
        <p:txBody>
          <a:bodyPr/>
          <a:lstStyle/>
          <a:p>
            <a:fld id="{7B9F1D57-3A7C-4A8D-B507-8F47418E382B}" type="slidenum">
              <a:rPr lang="fr-FR" smtClean="0"/>
              <a:t>‹N°›</a:t>
            </a:fld>
            <a:endParaRPr lang="fr-FR"/>
          </a:p>
        </p:txBody>
      </p:sp>
    </p:spTree>
    <p:extLst>
      <p:ext uri="{BB962C8B-B14F-4D97-AF65-F5344CB8AC3E}">
        <p14:creationId xmlns:p14="http://schemas.microsoft.com/office/powerpoint/2010/main" val="3309558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665E60-4856-136A-7980-0E59122EC468}"/>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4F0F07AA-41D1-88F8-2A6C-B42525A863FF}"/>
              </a:ext>
            </a:extLst>
          </p:cNvPr>
          <p:cNvSpPr>
            <a:spLocks noGrp="1"/>
          </p:cNvSpPr>
          <p:nvPr>
            <p:ph type="dt" sz="half" idx="10"/>
          </p:nvPr>
        </p:nvSpPr>
        <p:spPr/>
        <p:txBody>
          <a:bodyPr/>
          <a:lstStyle/>
          <a:p>
            <a:fld id="{C7FF7530-E824-4D70-A355-632F1A1B78DD}" type="datetime1">
              <a:rPr lang="fr-FR" smtClean="0"/>
              <a:t>12/05/2023</a:t>
            </a:fld>
            <a:endParaRPr lang="fr-FR"/>
          </a:p>
        </p:txBody>
      </p:sp>
      <p:sp>
        <p:nvSpPr>
          <p:cNvPr id="4" name="Espace réservé du pied de page 3">
            <a:extLst>
              <a:ext uri="{FF2B5EF4-FFF2-40B4-BE49-F238E27FC236}">
                <a16:creationId xmlns:a16="http://schemas.microsoft.com/office/drawing/2014/main" id="{F537F90C-4D04-9F91-9C1E-C6087C5CDB6D}"/>
              </a:ext>
            </a:extLst>
          </p:cNvPr>
          <p:cNvSpPr>
            <a:spLocks noGrp="1"/>
          </p:cNvSpPr>
          <p:nvPr>
            <p:ph type="ftr" sz="quarter" idx="11"/>
          </p:nvPr>
        </p:nvSpPr>
        <p:spPr/>
        <p:txBody>
          <a:bodyPr/>
          <a:lstStyle/>
          <a:p>
            <a:r>
              <a:rPr lang="fr-FR"/>
              <a:t>Enjeux et repéres énergétiques - électricité et nucléaire - Bernard Maillard  19 octobre 2022</a:t>
            </a:r>
          </a:p>
        </p:txBody>
      </p:sp>
      <p:sp>
        <p:nvSpPr>
          <p:cNvPr id="5" name="Espace réservé du numéro de diapositive 4">
            <a:extLst>
              <a:ext uri="{FF2B5EF4-FFF2-40B4-BE49-F238E27FC236}">
                <a16:creationId xmlns:a16="http://schemas.microsoft.com/office/drawing/2014/main" id="{34101C68-DDBA-1664-24EA-693E89673988}"/>
              </a:ext>
            </a:extLst>
          </p:cNvPr>
          <p:cNvSpPr>
            <a:spLocks noGrp="1"/>
          </p:cNvSpPr>
          <p:nvPr>
            <p:ph type="sldNum" sz="quarter" idx="12"/>
          </p:nvPr>
        </p:nvSpPr>
        <p:spPr/>
        <p:txBody>
          <a:bodyPr/>
          <a:lstStyle/>
          <a:p>
            <a:fld id="{7B9F1D57-3A7C-4A8D-B507-8F47418E382B}" type="slidenum">
              <a:rPr lang="fr-FR" smtClean="0"/>
              <a:t>‹N°›</a:t>
            </a:fld>
            <a:endParaRPr lang="fr-FR"/>
          </a:p>
        </p:txBody>
      </p:sp>
    </p:spTree>
    <p:extLst>
      <p:ext uri="{BB962C8B-B14F-4D97-AF65-F5344CB8AC3E}">
        <p14:creationId xmlns:p14="http://schemas.microsoft.com/office/powerpoint/2010/main" val="3164022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770941B3-35C5-FCA0-FA18-9AB8BCD016D9}"/>
              </a:ext>
            </a:extLst>
          </p:cNvPr>
          <p:cNvSpPr>
            <a:spLocks noGrp="1"/>
          </p:cNvSpPr>
          <p:nvPr>
            <p:ph type="dt" sz="half" idx="10"/>
          </p:nvPr>
        </p:nvSpPr>
        <p:spPr/>
        <p:txBody>
          <a:bodyPr/>
          <a:lstStyle/>
          <a:p>
            <a:fld id="{DDBDE213-C120-4A76-A7FA-1D27596DD1EB}" type="datetime1">
              <a:rPr lang="fr-FR" smtClean="0"/>
              <a:t>12/05/2023</a:t>
            </a:fld>
            <a:endParaRPr lang="fr-FR"/>
          </a:p>
        </p:txBody>
      </p:sp>
      <p:sp>
        <p:nvSpPr>
          <p:cNvPr id="3" name="Espace réservé du pied de page 2">
            <a:extLst>
              <a:ext uri="{FF2B5EF4-FFF2-40B4-BE49-F238E27FC236}">
                <a16:creationId xmlns:a16="http://schemas.microsoft.com/office/drawing/2014/main" id="{961DC1E6-EF6C-292F-DBC7-8862821E9A89}"/>
              </a:ext>
            </a:extLst>
          </p:cNvPr>
          <p:cNvSpPr>
            <a:spLocks noGrp="1"/>
          </p:cNvSpPr>
          <p:nvPr>
            <p:ph type="ftr" sz="quarter" idx="11"/>
          </p:nvPr>
        </p:nvSpPr>
        <p:spPr/>
        <p:txBody>
          <a:bodyPr/>
          <a:lstStyle/>
          <a:p>
            <a:r>
              <a:rPr lang="fr-FR"/>
              <a:t>Enjeux et repéres énergétiques - électricité et nucléaire - Bernard Maillard  19 octobre 2022</a:t>
            </a:r>
          </a:p>
        </p:txBody>
      </p:sp>
      <p:sp>
        <p:nvSpPr>
          <p:cNvPr id="4" name="Espace réservé du numéro de diapositive 3">
            <a:extLst>
              <a:ext uri="{FF2B5EF4-FFF2-40B4-BE49-F238E27FC236}">
                <a16:creationId xmlns:a16="http://schemas.microsoft.com/office/drawing/2014/main" id="{C48E2FDA-18CE-74D2-374D-A7DF121B71C7}"/>
              </a:ext>
            </a:extLst>
          </p:cNvPr>
          <p:cNvSpPr>
            <a:spLocks noGrp="1"/>
          </p:cNvSpPr>
          <p:nvPr>
            <p:ph type="sldNum" sz="quarter" idx="12"/>
          </p:nvPr>
        </p:nvSpPr>
        <p:spPr/>
        <p:txBody>
          <a:bodyPr/>
          <a:lstStyle/>
          <a:p>
            <a:fld id="{7B9F1D57-3A7C-4A8D-B507-8F47418E382B}" type="slidenum">
              <a:rPr lang="fr-FR" smtClean="0"/>
              <a:t>‹N°›</a:t>
            </a:fld>
            <a:endParaRPr lang="fr-FR"/>
          </a:p>
        </p:txBody>
      </p:sp>
    </p:spTree>
    <p:extLst>
      <p:ext uri="{BB962C8B-B14F-4D97-AF65-F5344CB8AC3E}">
        <p14:creationId xmlns:p14="http://schemas.microsoft.com/office/powerpoint/2010/main" val="2705422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EFAEEA-FB3F-9117-DA5F-3128295C93D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C7D1ECB1-5564-40B9-BA77-8150E6AF6A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6E16CEDE-3283-5F41-BFAE-C348A4C199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CCF706E-13F6-345A-0B51-3DA900CE9693}"/>
              </a:ext>
            </a:extLst>
          </p:cNvPr>
          <p:cNvSpPr>
            <a:spLocks noGrp="1"/>
          </p:cNvSpPr>
          <p:nvPr>
            <p:ph type="dt" sz="half" idx="10"/>
          </p:nvPr>
        </p:nvSpPr>
        <p:spPr/>
        <p:txBody>
          <a:bodyPr/>
          <a:lstStyle/>
          <a:p>
            <a:fld id="{E39875D1-A3AF-4767-8515-8689A02150F1}" type="datetime1">
              <a:rPr lang="fr-FR" smtClean="0"/>
              <a:t>12/05/2023</a:t>
            </a:fld>
            <a:endParaRPr lang="fr-FR"/>
          </a:p>
        </p:txBody>
      </p:sp>
      <p:sp>
        <p:nvSpPr>
          <p:cNvPr id="6" name="Espace réservé du pied de page 5">
            <a:extLst>
              <a:ext uri="{FF2B5EF4-FFF2-40B4-BE49-F238E27FC236}">
                <a16:creationId xmlns:a16="http://schemas.microsoft.com/office/drawing/2014/main" id="{B4D12E30-E99A-1E7C-BB18-E85E6A09C24B}"/>
              </a:ext>
            </a:extLst>
          </p:cNvPr>
          <p:cNvSpPr>
            <a:spLocks noGrp="1"/>
          </p:cNvSpPr>
          <p:nvPr>
            <p:ph type="ftr" sz="quarter" idx="11"/>
          </p:nvPr>
        </p:nvSpPr>
        <p:spPr/>
        <p:txBody>
          <a:bodyPr/>
          <a:lstStyle/>
          <a:p>
            <a:r>
              <a:rPr lang="fr-FR"/>
              <a:t>Enjeux et repéres énergétiques - électricité et nucléaire - Bernard Maillard  19 octobre 2022</a:t>
            </a:r>
          </a:p>
        </p:txBody>
      </p:sp>
      <p:sp>
        <p:nvSpPr>
          <p:cNvPr id="7" name="Espace réservé du numéro de diapositive 6">
            <a:extLst>
              <a:ext uri="{FF2B5EF4-FFF2-40B4-BE49-F238E27FC236}">
                <a16:creationId xmlns:a16="http://schemas.microsoft.com/office/drawing/2014/main" id="{83F5050C-87CE-5769-25EB-27C710CF75C6}"/>
              </a:ext>
            </a:extLst>
          </p:cNvPr>
          <p:cNvSpPr>
            <a:spLocks noGrp="1"/>
          </p:cNvSpPr>
          <p:nvPr>
            <p:ph type="sldNum" sz="quarter" idx="12"/>
          </p:nvPr>
        </p:nvSpPr>
        <p:spPr/>
        <p:txBody>
          <a:bodyPr/>
          <a:lstStyle/>
          <a:p>
            <a:fld id="{7B9F1D57-3A7C-4A8D-B507-8F47418E382B}" type="slidenum">
              <a:rPr lang="fr-FR" smtClean="0"/>
              <a:t>‹N°›</a:t>
            </a:fld>
            <a:endParaRPr lang="fr-FR"/>
          </a:p>
        </p:txBody>
      </p:sp>
    </p:spTree>
    <p:extLst>
      <p:ext uri="{BB962C8B-B14F-4D97-AF65-F5344CB8AC3E}">
        <p14:creationId xmlns:p14="http://schemas.microsoft.com/office/powerpoint/2010/main" val="1719482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9F8E93-93E5-2D8C-603A-5DB2E3A8D4B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8A5DA7C3-47E2-5522-1DB6-4868F52FF5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5BA0CBCF-212E-BF66-3D65-F287A80B24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0975683-4B6B-7321-68DE-9F1CAF56462D}"/>
              </a:ext>
            </a:extLst>
          </p:cNvPr>
          <p:cNvSpPr>
            <a:spLocks noGrp="1"/>
          </p:cNvSpPr>
          <p:nvPr>
            <p:ph type="dt" sz="half" idx="10"/>
          </p:nvPr>
        </p:nvSpPr>
        <p:spPr/>
        <p:txBody>
          <a:bodyPr/>
          <a:lstStyle/>
          <a:p>
            <a:fld id="{193308D4-8C15-4997-B164-31E6F6EC8F25}" type="datetime1">
              <a:rPr lang="fr-FR" smtClean="0"/>
              <a:t>12/05/2023</a:t>
            </a:fld>
            <a:endParaRPr lang="fr-FR"/>
          </a:p>
        </p:txBody>
      </p:sp>
      <p:sp>
        <p:nvSpPr>
          <p:cNvPr id="6" name="Espace réservé du pied de page 5">
            <a:extLst>
              <a:ext uri="{FF2B5EF4-FFF2-40B4-BE49-F238E27FC236}">
                <a16:creationId xmlns:a16="http://schemas.microsoft.com/office/drawing/2014/main" id="{2E5D58D9-1D46-8DF3-5B10-CA59B6867E09}"/>
              </a:ext>
            </a:extLst>
          </p:cNvPr>
          <p:cNvSpPr>
            <a:spLocks noGrp="1"/>
          </p:cNvSpPr>
          <p:nvPr>
            <p:ph type="ftr" sz="quarter" idx="11"/>
          </p:nvPr>
        </p:nvSpPr>
        <p:spPr/>
        <p:txBody>
          <a:bodyPr/>
          <a:lstStyle/>
          <a:p>
            <a:r>
              <a:rPr lang="fr-FR"/>
              <a:t>Enjeux et repéres énergétiques - électricité et nucléaire - Bernard Maillard  19 octobre 2022</a:t>
            </a:r>
          </a:p>
        </p:txBody>
      </p:sp>
      <p:sp>
        <p:nvSpPr>
          <p:cNvPr id="7" name="Espace réservé du numéro de diapositive 6">
            <a:extLst>
              <a:ext uri="{FF2B5EF4-FFF2-40B4-BE49-F238E27FC236}">
                <a16:creationId xmlns:a16="http://schemas.microsoft.com/office/drawing/2014/main" id="{BEA6478C-A7DA-26D9-6CF4-24604E1AD5D0}"/>
              </a:ext>
            </a:extLst>
          </p:cNvPr>
          <p:cNvSpPr>
            <a:spLocks noGrp="1"/>
          </p:cNvSpPr>
          <p:nvPr>
            <p:ph type="sldNum" sz="quarter" idx="12"/>
          </p:nvPr>
        </p:nvSpPr>
        <p:spPr/>
        <p:txBody>
          <a:bodyPr/>
          <a:lstStyle/>
          <a:p>
            <a:fld id="{7B9F1D57-3A7C-4A8D-B507-8F47418E382B}" type="slidenum">
              <a:rPr lang="fr-FR" smtClean="0"/>
              <a:t>‹N°›</a:t>
            </a:fld>
            <a:endParaRPr lang="fr-FR"/>
          </a:p>
        </p:txBody>
      </p:sp>
    </p:spTree>
    <p:extLst>
      <p:ext uri="{BB962C8B-B14F-4D97-AF65-F5344CB8AC3E}">
        <p14:creationId xmlns:p14="http://schemas.microsoft.com/office/powerpoint/2010/main" val="222587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6F265A5-EC71-37F8-EC88-2EB1A65B64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0F047F8F-8007-78A7-6358-E925216E66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4F8C7C6-E8AB-6F4E-BC27-0238AB26E9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7053A6-ABF6-487C-82E3-6E027CFAC47B}" type="datetime1">
              <a:rPr lang="fr-FR" smtClean="0"/>
              <a:t>12/05/2023</a:t>
            </a:fld>
            <a:endParaRPr lang="fr-FR"/>
          </a:p>
        </p:txBody>
      </p:sp>
      <p:sp>
        <p:nvSpPr>
          <p:cNvPr id="5" name="Espace réservé du pied de page 4">
            <a:extLst>
              <a:ext uri="{FF2B5EF4-FFF2-40B4-BE49-F238E27FC236}">
                <a16:creationId xmlns:a16="http://schemas.microsoft.com/office/drawing/2014/main" id="{754CB6A4-7827-F5A7-A840-0DF95C64EE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Enjeux et repéres énergétiques - électricité et nucléaire - Bernard Maillard  19 octobre 2022</a:t>
            </a:r>
          </a:p>
        </p:txBody>
      </p:sp>
      <p:sp>
        <p:nvSpPr>
          <p:cNvPr id="6" name="Espace réservé du numéro de diapositive 5">
            <a:extLst>
              <a:ext uri="{FF2B5EF4-FFF2-40B4-BE49-F238E27FC236}">
                <a16:creationId xmlns:a16="http://schemas.microsoft.com/office/drawing/2014/main" id="{E4E5F7F1-C5BD-D416-0EEF-AFF03F2ED1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9F1D57-3A7C-4A8D-B507-8F47418E382B}" type="slidenum">
              <a:rPr lang="fr-FR" smtClean="0"/>
              <a:t>‹N°›</a:t>
            </a:fld>
            <a:endParaRPr lang="fr-FR"/>
          </a:p>
        </p:txBody>
      </p:sp>
    </p:spTree>
    <p:extLst>
      <p:ext uri="{BB962C8B-B14F-4D97-AF65-F5344CB8AC3E}">
        <p14:creationId xmlns:p14="http://schemas.microsoft.com/office/powerpoint/2010/main" val="37760051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8FEAEF4-2416-676E-832B-FC3873634B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504233A0-29C2-17A4-58EE-7322A796E2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E0A8EB5-EBC3-28AB-E387-F1D479E61C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1225DB-998A-4D50-B945-E818D9883476}" type="datetimeFigureOut">
              <a:rPr lang="fr-FR" smtClean="0"/>
              <a:t>12/05/2023</a:t>
            </a:fld>
            <a:endParaRPr lang="fr-FR"/>
          </a:p>
        </p:txBody>
      </p:sp>
      <p:sp>
        <p:nvSpPr>
          <p:cNvPr id="5" name="Espace réservé du pied de page 4">
            <a:extLst>
              <a:ext uri="{FF2B5EF4-FFF2-40B4-BE49-F238E27FC236}">
                <a16:creationId xmlns:a16="http://schemas.microsoft.com/office/drawing/2014/main" id="{6AE48A4D-9313-C070-B615-FE324C417B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a:t>Energie où allons-nous ? Quelques repères- Bernard Maillard  19 octobre 2022</a:t>
            </a:r>
          </a:p>
        </p:txBody>
      </p:sp>
      <p:sp>
        <p:nvSpPr>
          <p:cNvPr id="6" name="Espace réservé du numéro de diapositive 5">
            <a:extLst>
              <a:ext uri="{FF2B5EF4-FFF2-40B4-BE49-F238E27FC236}">
                <a16:creationId xmlns:a16="http://schemas.microsoft.com/office/drawing/2014/main" id="{148EC3F4-0741-8AA7-F988-84CC692840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097EAC-E814-415B-8896-752ECAE9B91E}" type="slidenum">
              <a:rPr lang="fr-FR" smtClean="0"/>
              <a:t>‹N°›</a:t>
            </a:fld>
            <a:endParaRPr lang="fr-FR"/>
          </a:p>
        </p:txBody>
      </p:sp>
    </p:spTree>
    <p:extLst>
      <p:ext uri="{BB962C8B-B14F-4D97-AF65-F5344CB8AC3E}">
        <p14:creationId xmlns:p14="http://schemas.microsoft.com/office/powerpoint/2010/main" val="30571770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www.rte-france.com/eco2mix/la-production-delectricite-par-filiere"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rte-france.com/eco2mix/la-production-delectricite-par-filier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pris.iaea.org/pri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13.sv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sv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www.rte-france.com/eco2mix/la-consommation-delectricite-en-france" TargetMode="External"/><Relationship Id="rId7" Type="http://schemas.openxmlformats.org/officeDocument/2006/relationships/customXml" Target="../ink/ink4.xml"/><Relationship Id="rId12"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customXml" Target="../ink/ink3.xml"/><Relationship Id="rId11" Type="http://schemas.openxmlformats.org/officeDocument/2006/relationships/customXml" Target="../ink/ink6.xml"/><Relationship Id="rId5" Type="http://schemas.openxmlformats.org/officeDocument/2006/relationships/image" Target="../media/image2.png"/><Relationship Id="rId10" Type="http://schemas.openxmlformats.org/officeDocument/2006/relationships/image" Target="../media/image4.png"/><Relationship Id="rId4" Type="http://schemas.openxmlformats.org/officeDocument/2006/relationships/customXml" Target="../ink/ink2.xml"/><Relationship Id="rId9" Type="http://schemas.openxmlformats.org/officeDocument/2006/relationships/customXml" Target="../ink/ink5.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3" Type="http://schemas.openxmlformats.org/officeDocument/2006/relationships/hyperlink" Target="https://www.eex.com/en/market-data/power/future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25.xml.rels><?xml version="1.0" encoding="UTF-8" standalone="yes"?>
<Relationships xmlns="http://schemas.openxmlformats.org/package/2006/relationships"><Relationship Id="rId3" Type="http://schemas.openxmlformats.org/officeDocument/2006/relationships/hyperlink" Target="https://malicorne.over-blog.com/tag/energie/" TargetMode="External"/><Relationship Id="rId2" Type="http://schemas.openxmlformats.org/officeDocument/2006/relationships/hyperlink" Target="https://sevedatome.fr/"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s://www.entsoe.eu/data/map/"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www.rte-france.com/eco2mix/les-echanges-commerciaux-aux-frontieres"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ec.europa.eu/eurostat/databrowser/view/ten00117/default/bar?lang=fr"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rte-france.com/eco2mix/les-donnees-de-marche"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www.eex.com/en/market-data/power/futures#%7B%22snippetpicker%22%3A%22EEX%20French%20Power%20Futures%22%7D"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www.eex.com/en/market-data/power/futures"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www.world-nuclear-news.org/Articles/Presidents-address-ceremony-inaugurating%C2%A0Turkey-s" TargetMode="External"/><Relationship Id="rId2" Type="http://schemas.openxmlformats.org/officeDocument/2006/relationships/hyperlink" Target="https://pris.iaea.org/pris/CountryStatistics/ReactorDetails.aspx?current=994"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app.electricitymaps.com/map"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rte-france.com/eco2mix/la-production-delectricite-par-filiere"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rte-france.com/eco2mix/la-production-delectricite-par-filier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F8F102-4959-773A-E212-A8F128EA75DB}"/>
              </a:ext>
            </a:extLst>
          </p:cNvPr>
          <p:cNvSpPr>
            <a:spLocks noGrp="1"/>
          </p:cNvSpPr>
          <p:nvPr>
            <p:ph type="ctrTitle"/>
          </p:nvPr>
        </p:nvSpPr>
        <p:spPr/>
        <p:txBody>
          <a:bodyPr>
            <a:normAutofit/>
          </a:bodyPr>
          <a:lstStyle/>
          <a:p>
            <a:r>
              <a:rPr lang="fr-FR" dirty="0"/>
              <a:t>Energie, où allons nous? Quelques repères… </a:t>
            </a:r>
          </a:p>
        </p:txBody>
      </p:sp>
      <p:sp>
        <p:nvSpPr>
          <p:cNvPr id="3" name="Sous-titre 2">
            <a:extLst>
              <a:ext uri="{FF2B5EF4-FFF2-40B4-BE49-F238E27FC236}">
                <a16:creationId xmlns:a16="http://schemas.microsoft.com/office/drawing/2014/main" id="{676E144C-13F2-7E57-F8D1-BF910C14901C}"/>
              </a:ext>
            </a:extLst>
          </p:cNvPr>
          <p:cNvSpPr>
            <a:spLocks noGrp="1"/>
          </p:cNvSpPr>
          <p:nvPr>
            <p:ph type="subTitle" idx="1"/>
          </p:nvPr>
        </p:nvSpPr>
        <p:spPr>
          <a:xfrm>
            <a:off x="1524000" y="3658598"/>
            <a:ext cx="9144000" cy="1655762"/>
          </a:xfrm>
        </p:spPr>
        <p:txBody>
          <a:bodyPr>
            <a:normAutofit/>
          </a:bodyPr>
          <a:lstStyle/>
          <a:p>
            <a:r>
              <a:rPr lang="fr-FR" dirty="0"/>
              <a:t>Conférence Bernard Maillard</a:t>
            </a:r>
          </a:p>
          <a:p>
            <a:r>
              <a:rPr lang="fr-FR" dirty="0"/>
              <a:t>10 mai 2023</a:t>
            </a:r>
          </a:p>
          <a:p>
            <a:r>
              <a:rPr lang="fr-FR" dirty="0"/>
              <a:t>Cherbourg en Cotentin</a:t>
            </a:r>
          </a:p>
          <a:p>
            <a:endParaRPr lang="fr-FR" dirty="0"/>
          </a:p>
        </p:txBody>
      </p:sp>
      <p:sp>
        <p:nvSpPr>
          <p:cNvPr id="5" name="Espace réservé du numéro de diapositive 4">
            <a:extLst>
              <a:ext uri="{FF2B5EF4-FFF2-40B4-BE49-F238E27FC236}">
                <a16:creationId xmlns:a16="http://schemas.microsoft.com/office/drawing/2014/main" id="{87B95338-EAA3-935F-AE81-6030E80D6745}"/>
              </a:ext>
            </a:extLst>
          </p:cNvPr>
          <p:cNvSpPr>
            <a:spLocks noGrp="1"/>
          </p:cNvSpPr>
          <p:nvPr>
            <p:ph type="sldNum" sz="quarter" idx="12"/>
          </p:nvPr>
        </p:nvSpPr>
        <p:spPr/>
        <p:txBody>
          <a:bodyPr/>
          <a:lstStyle/>
          <a:p>
            <a:fld id="{7B9F1D57-3A7C-4A8D-B507-8F47418E382B}" type="slidenum">
              <a:rPr lang="fr-FR" smtClean="0"/>
              <a:t>1</a:t>
            </a:fld>
            <a:endParaRPr lang="fr-FR"/>
          </a:p>
        </p:txBody>
      </p:sp>
    </p:spTree>
    <p:extLst>
      <p:ext uri="{BB962C8B-B14F-4D97-AF65-F5344CB8AC3E}">
        <p14:creationId xmlns:p14="http://schemas.microsoft.com/office/powerpoint/2010/main" val="42565647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1CE66894-BEC0-067E-D93C-9905816B486C}"/>
              </a:ext>
            </a:extLst>
          </p:cNvPr>
          <p:cNvSpPr>
            <a:spLocks noGrp="1"/>
          </p:cNvSpPr>
          <p:nvPr>
            <p:ph type="ftr" sz="quarter" idx="11"/>
          </p:nvPr>
        </p:nvSpPr>
        <p:spPr/>
        <p:txBody>
          <a:bodyPr/>
          <a:lstStyle/>
          <a:p>
            <a:r>
              <a:rPr lang="fr-FR"/>
              <a:t>Energie où allons-nous ? Quelques repères- Bernard Maillard   Cherbourg en Cotentin, 10 mai 2023</a:t>
            </a:r>
            <a:endParaRPr lang="fr-FR" dirty="0"/>
          </a:p>
        </p:txBody>
      </p:sp>
      <p:sp>
        <p:nvSpPr>
          <p:cNvPr id="3" name="Espace réservé du numéro de diapositive 2">
            <a:extLst>
              <a:ext uri="{FF2B5EF4-FFF2-40B4-BE49-F238E27FC236}">
                <a16:creationId xmlns:a16="http://schemas.microsoft.com/office/drawing/2014/main" id="{8176DBC1-FCD7-3E4C-B8E9-45C90EDEB09B}"/>
              </a:ext>
            </a:extLst>
          </p:cNvPr>
          <p:cNvSpPr>
            <a:spLocks noGrp="1"/>
          </p:cNvSpPr>
          <p:nvPr>
            <p:ph type="sldNum" sz="quarter" idx="12"/>
          </p:nvPr>
        </p:nvSpPr>
        <p:spPr/>
        <p:txBody>
          <a:bodyPr/>
          <a:lstStyle/>
          <a:p>
            <a:fld id="{7B9F1D57-3A7C-4A8D-B507-8F47418E382B}" type="slidenum">
              <a:rPr lang="fr-FR" smtClean="0"/>
              <a:t>10</a:t>
            </a:fld>
            <a:endParaRPr lang="fr-FR"/>
          </a:p>
        </p:txBody>
      </p:sp>
      <p:pic>
        <p:nvPicPr>
          <p:cNvPr id="5" name="Image 4">
            <a:extLst>
              <a:ext uri="{FF2B5EF4-FFF2-40B4-BE49-F238E27FC236}">
                <a16:creationId xmlns:a16="http://schemas.microsoft.com/office/drawing/2014/main" id="{3C973DA9-0FEE-87C9-30FD-29BF5CEC1B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0116" y="990836"/>
            <a:ext cx="9174134" cy="5421394"/>
          </a:xfrm>
          <a:prstGeom prst="rect">
            <a:avLst/>
          </a:prstGeom>
        </p:spPr>
      </p:pic>
      <p:sp>
        <p:nvSpPr>
          <p:cNvPr id="4" name="ZoneTexte 3">
            <a:extLst>
              <a:ext uri="{FF2B5EF4-FFF2-40B4-BE49-F238E27FC236}">
                <a16:creationId xmlns:a16="http://schemas.microsoft.com/office/drawing/2014/main" id="{9F577FB2-3A50-64C1-56F1-FBCC9DA26A27}"/>
              </a:ext>
            </a:extLst>
          </p:cNvPr>
          <p:cNvSpPr txBox="1"/>
          <p:nvPr/>
        </p:nvSpPr>
        <p:spPr>
          <a:xfrm>
            <a:off x="1970116" y="581891"/>
            <a:ext cx="9049209" cy="369332"/>
          </a:xfrm>
          <a:prstGeom prst="rect">
            <a:avLst/>
          </a:prstGeom>
          <a:noFill/>
        </p:spPr>
        <p:txBody>
          <a:bodyPr wrap="none" rtlCol="0">
            <a:spAutoFit/>
          </a:bodyPr>
          <a:lstStyle/>
          <a:p>
            <a:r>
              <a:rPr lang="fr-FR" b="1" dirty="0"/>
              <a:t>Eolien maritime : Quel Impact pour la sécurité et le développement des routes maritimes ???</a:t>
            </a:r>
          </a:p>
        </p:txBody>
      </p:sp>
    </p:spTree>
    <p:extLst>
      <p:ext uri="{BB962C8B-B14F-4D97-AF65-F5344CB8AC3E}">
        <p14:creationId xmlns:p14="http://schemas.microsoft.com/office/powerpoint/2010/main" val="20242204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F8A348-2186-5ED7-E9F3-97DFC4CAB2EB}"/>
              </a:ext>
            </a:extLst>
          </p:cNvPr>
          <p:cNvSpPr>
            <a:spLocks noGrp="1"/>
          </p:cNvSpPr>
          <p:nvPr>
            <p:ph type="title"/>
          </p:nvPr>
        </p:nvSpPr>
        <p:spPr/>
        <p:txBody>
          <a:bodyPr/>
          <a:lstStyle/>
          <a:p>
            <a:r>
              <a:rPr lang="fr-FR" dirty="0"/>
              <a:t>Hydraulique, atout important </a:t>
            </a:r>
          </a:p>
        </p:txBody>
      </p:sp>
      <p:sp>
        <p:nvSpPr>
          <p:cNvPr id="3" name="Espace réservé du contenu 2">
            <a:extLst>
              <a:ext uri="{FF2B5EF4-FFF2-40B4-BE49-F238E27FC236}">
                <a16:creationId xmlns:a16="http://schemas.microsoft.com/office/drawing/2014/main" id="{4E8CB947-01AB-B9F0-BD8A-06241BFFB662}"/>
              </a:ext>
            </a:extLst>
          </p:cNvPr>
          <p:cNvSpPr>
            <a:spLocks noGrp="1"/>
          </p:cNvSpPr>
          <p:nvPr>
            <p:ph idx="1"/>
          </p:nvPr>
        </p:nvSpPr>
        <p:spPr>
          <a:xfrm>
            <a:off x="971203" y="1654262"/>
            <a:ext cx="10515600" cy="4351338"/>
          </a:xfrm>
        </p:spPr>
        <p:txBody>
          <a:bodyPr>
            <a:normAutofit fontScale="92500"/>
          </a:bodyPr>
          <a:lstStyle/>
          <a:p>
            <a:r>
              <a:rPr lang="fr-FR" b="1" dirty="0"/>
              <a:t>Hydraulique</a:t>
            </a:r>
            <a:r>
              <a:rPr lang="fr-FR" dirty="0"/>
              <a:t>, fil de l’eau</a:t>
            </a:r>
            <a:r>
              <a:rPr lang="fr-FR" b="1" dirty="0"/>
              <a:t>. Intermittent</a:t>
            </a:r>
            <a:r>
              <a:rPr lang="fr-FR" dirty="0"/>
              <a:t>, ou barrage, </a:t>
            </a:r>
            <a:r>
              <a:rPr lang="fr-FR" b="1" dirty="0">
                <a:highlight>
                  <a:srgbClr val="FFFF00"/>
                </a:highlight>
              </a:rPr>
              <a:t>pilotable</a:t>
            </a:r>
          </a:p>
          <a:p>
            <a:r>
              <a:rPr lang="fr-FR" dirty="0">
                <a:highlight>
                  <a:srgbClr val="FFFF00"/>
                </a:highlight>
              </a:rPr>
              <a:t>Enjeu </a:t>
            </a:r>
            <a:r>
              <a:rPr lang="fr-FR" b="1" dirty="0">
                <a:highlight>
                  <a:srgbClr val="FFFF00"/>
                </a:highlight>
              </a:rPr>
              <a:t>stratégique</a:t>
            </a:r>
            <a:r>
              <a:rPr lang="fr-FR" dirty="0">
                <a:highlight>
                  <a:srgbClr val="FFFF00"/>
                </a:highlight>
              </a:rPr>
              <a:t> du </a:t>
            </a:r>
            <a:r>
              <a:rPr lang="fr-FR" b="1" dirty="0">
                <a:highlight>
                  <a:srgbClr val="FFFF00"/>
                </a:highlight>
              </a:rPr>
              <a:t>pompage (STEP) et du stockage</a:t>
            </a:r>
          </a:p>
          <a:p>
            <a:r>
              <a:rPr lang="fr-FR" dirty="0">
                <a:hlinkClick r:id="rId3"/>
              </a:rPr>
              <a:t>https://www.rte-france.com/eco2mix/la-production-delectricite-par-filiere</a:t>
            </a:r>
            <a:endParaRPr lang="fr-FR" dirty="0"/>
          </a:p>
          <a:p>
            <a:r>
              <a:rPr lang="fr-FR" b="1" dirty="0"/>
              <a:t>Forte </a:t>
            </a:r>
            <a:r>
              <a:rPr lang="fr-FR" b="1" dirty="0">
                <a:highlight>
                  <a:srgbClr val="FFFF00"/>
                </a:highlight>
              </a:rPr>
              <a:t>sensibilité au climat</a:t>
            </a:r>
            <a:r>
              <a:rPr lang="fr-FR" dirty="0"/>
              <a:t>, aux régimes de sécheresses et de grandes pluies (11% de la production totale France en 2022 mais baisse de 67,8 TWh en 2018 à 49,6 </a:t>
            </a:r>
            <a:r>
              <a:rPr lang="fr-FR" dirty="0" err="1"/>
              <a:t>Twh</a:t>
            </a:r>
            <a:r>
              <a:rPr lang="fr-FR" dirty="0"/>
              <a:t> en 2022, production la plus faible depuis 1976)</a:t>
            </a:r>
          </a:p>
          <a:p>
            <a:r>
              <a:rPr lang="fr-FR" b="1" dirty="0"/>
              <a:t>Enjeu de sûreté hydraulique</a:t>
            </a:r>
            <a:r>
              <a:rPr lang="fr-FR" dirty="0"/>
              <a:t>, tenue des barrages et débit dans les rivières et fleuves</a:t>
            </a:r>
          </a:p>
          <a:p>
            <a:r>
              <a:rPr lang="fr-FR" b="1" dirty="0"/>
              <a:t>Faible dépendance au coût des matières premières </a:t>
            </a:r>
            <a:r>
              <a:rPr lang="fr-FR" dirty="0"/>
              <a:t>sauf pour le nouvel hydraulique.  Quelques nouvelles STEP possibles, en mer?</a:t>
            </a:r>
          </a:p>
          <a:p>
            <a:endParaRPr lang="fr-FR" dirty="0"/>
          </a:p>
          <a:p>
            <a:pPr marL="0" indent="0">
              <a:buNone/>
            </a:pPr>
            <a:endParaRPr lang="fr-FR" dirty="0"/>
          </a:p>
        </p:txBody>
      </p:sp>
      <p:sp>
        <p:nvSpPr>
          <p:cNvPr id="4" name="Espace réservé du pied de page 3">
            <a:extLst>
              <a:ext uri="{FF2B5EF4-FFF2-40B4-BE49-F238E27FC236}">
                <a16:creationId xmlns:a16="http://schemas.microsoft.com/office/drawing/2014/main" id="{3F74ED56-8EF8-AE40-C074-B5F9B3D81433}"/>
              </a:ext>
            </a:extLst>
          </p:cNvPr>
          <p:cNvSpPr>
            <a:spLocks noGrp="1"/>
          </p:cNvSpPr>
          <p:nvPr>
            <p:ph type="ftr" sz="quarter" idx="11"/>
          </p:nvPr>
        </p:nvSpPr>
        <p:spPr/>
        <p:txBody>
          <a:bodyPr/>
          <a:lstStyle/>
          <a:p>
            <a:r>
              <a:rPr lang="fr-FR" dirty="0"/>
              <a:t>Energie où allons-nous ? Quelques repères- Bernard Maillard   Cherbourg en Cotentin, 10 mai 2023</a:t>
            </a:r>
          </a:p>
          <a:p>
            <a:endParaRPr lang="fr-FR" dirty="0"/>
          </a:p>
        </p:txBody>
      </p:sp>
      <p:sp>
        <p:nvSpPr>
          <p:cNvPr id="5" name="Espace réservé du numéro de diapositive 4">
            <a:extLst>
              <a:ext uri="{FF2B5EF4-FFF2-40B4-BE49-F238E27FC236}">
                <a16:creationId xmlns:a16="http://schemas.microsoft.com/office/drawing/2014/main" id="{9925452A-9B24-F6BC-5DD3-4B4A56625476}"/>
              </a:ext>
            </a:extLst>
          </p:cNvPr>
          <p:cNvSpPr>
            <a:spLocks noGrp="1"/>
          </p:cNvSpPr>
          <p:nvPr>
            <p:ph type="sldNum" sz="quarter" idx="12"/>
          </p:nvPr>
        </p:nvSpPr>
        <p:spPr/>
        <p:txBody>
          <a:bodyPr/>
          <a:lstStyle/>
          <a:p>
            <a:fld id="{7B9F1D57-3A7C-4A8D-B507-8F47418E382B}" type="slidenum">
              <a:rPr lang="fr-FR" smtClean="0"/>
              <a:t>11</a:t>
            </a:fld>
            <a:endParaRPr lang="fr-FR"/>
          </a:p>
        </p:txBody>
      </p:sp>
    </p:spTree>
    <p:extLst>
      <p:ext uri="{BB962C8B-B14F-4D97-AF65-F5344CB8AC3E}">
        <p14:creationId xmlns:p14="http://schemas.microsoft.com/office/powerpoint/2010/main" val="4096671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B81998-4A66-09C0-46B1-7F08ED558323}"/>
              </a:ext>
            </a:extLst>
          </p:cNvPr>
          <p:cNvSpPr>
            <a:spLocks noGrp="1"/>
          </p:cNvSpPr>
          <p:nvPr>
            <p:ph type="title"/>
          </p:nvPr>
        </p:nvSpPr>
        <p:spPr/>
        <p:txBody>
          <a:bodyPr/>
          <a:lstStyle/>
          <a:p>
            <a:r>
              <a:rPr lang="fr-FR" dirty="0"/>
              <a:t>Gaz, cœur du pilotable ou seulement pointe? </a:t>
            </a:r>
          </a:p>
        </p:txBody>
      </p:sp>
      <p:sp>
        <p:nvSpPr>
          <p:cNvPr id="3" name="Espace réservé du contenu 2">
            <a:extLst>
              <a:ext uri="{FF2B5EF4-FFF2-40B4-BE49-F238E27FC236}">
                <a16:creationId xmlns:a16="http://schemas.microsoft.com/office/drawing/2014/main" id="{D90AD455-DDA6-01F6-FDB8-539A6C1F989D}"/>
              </a:ext>
            </a:extLst>
          </p:cNvPr>
          <p:cNvSpPr>
            <a:spLocks noGrp="1"/>
          </p:cNvSpPr>
          <p:nvPr>
            <p:ph idx="1"/>
          </p:nvPr>
        </p:nvSpPr>
        <p:spPr/>
        <p:txBody>
          <a:bodyPr>
            <a:normAutofit fontScale="92500" lnSpcReduction="20000"/>
          </a:bodyPr>
          <a:lstStyle/>
          <a:p>
            <a:r>
              <a:rPr lang="fr-FR" b="1" dirty="0"/>
              <a:t>Indispensable</a:t>
            </a:r>
            <a:r>
              <a:rPr lang="fr-FR" dirty="0"/>
              <a:t> </a:t>
            </a:r>
            <a:r>
              <a:rPr lang="fr-FR" b="1" dirty="0">
                <a:highlight>
                  <a:srgbClr val="FFFF00"/>
                </a:highlight>
              </a:rPr>
              <a:t>pilotable </a:t>
            </a:r>
            <a:r>
              <a:rPr lang="fr-FR" dirty="0"/>
              <a:t>pour répondre à la demande en électricité si pas de vent, pas de soleil, peu d’hydraulique, et, peu ou pas de nucléaire….</a:t>
            </a:r>
          </a:p>
          <a:p>
            <a:pPr lvl="1"/>
            <a:r>
              <a:rPr lang="fr-FR" b="1" dirty="0"/>
              <a:t>En régime anticyclonique, attention aux vagues de froid sur plusieurs jours et nuits sur toute l’Europe de l’Ouest, le gaz demeure à ce stade nécessaire à l’Europe</a:t>
            </a:r>
          </a:p>
          <a:p>
            <a:pPr lvl="1"/>
            <a:r>
              <a:rPr lang="fr-FR" dirty="0">
                <a:hlinkClick r:id="rId3"/>
              </a:rPr>
              <a:t>https://www.rte-france.com/eco2mix/la-production-delectricite-par-filiere</a:t>
            </a:r>
            <a:endParaRPr lang="fr-FR" dirty="0"/>
          </a:p>
          <a:p>
            <a:r>
              <a:rPr lang="fr-FR" b="1" dirty="0">
                <a:highlight>
                  <a:srgbClr val="FFFF00"/>
                </a:highlight>
              </a:rPr>
              <a:t>Europe dépendante</a:t>
            </a:r>
            <a:r>
              <a:rPr lang="fr-FR" dirty="0">
                <a:highlight>
                  <a:srgbClr val="FFFF00"/>
                </a:highlight>
              </a:rPr>
              <a:t>, </a:t>
            </a:r>
            <a:r>
              <a:rPr lang="fr-FR" dirty="0"/>
              <a:t>malgré gisements de la Norvège, en Méditerranée et autres donc </a:t>
            </a:r>
            <a:r>
              <a:rPr lang="fr-FR" b="1" dirty="0"/>
              <a:t>un enjeu géostratégique</a:t>
            </a:r>
          </a:p>
          <a:p>
            <a:r>
              <a:rPr lang="fr-FR" b="1" dirty="0">
                <a:highlight>
                  <a:srgbClr val="FFFF00"/>
                </a:highlight>
              </a:rPr>
              <a:t>Énergie carbonée</a:t>
            </a:r>
            <a:r>
              <a:rPr lang="fr-FR" dirty="0"/>
              <a:t>, non neutre pour </a:t>
            </a:r>
            <a:r>
              <a:rPr lang="fr-FR" b="1" dirty="0"/>
              <a:t>l’effet de serre climatique (418g CO2/kWh pour la production d’électricité par le gaz </a:t>
            </a:r>
            <a:r>
              <a:rPr lang="fr-FR" dirty="0"/>
              <a:t>contre 6g de CO2 par kWh pour pilotable hydraulique ou nucléaire)</a:t>
            </a:r>
          </a:p>
          <a:p>
            <a:r>
              <a:rPr lang="fr-FR" dirty="0"/>
              <a:t>Marginal mais utile dans la production d’électricité </a:t>
            </a:r>
            <a:r>
              <a:rPr lang="fr-FR" b="1" dirty="0"/>
              <a:t>en France</a:t>
            </a:r>
            <a:r>
              <a:rPr lang="fr-FR" dirty="0"/>
              <a:t>, quelques pour cent, </a:t>
            </a:r>
            <a:r>
              <a:rPr lang="fr-FR" b="1" dirty="0"/>
              <a:t>pour la pointe ou la semi-base, </a:t>
            </a:r>
            <a:r>
              <a:rPr lang="fr-FR" dirty="0"/>
              <a:t>en base et semi base dans les pays n’ayant pas de nucléaire. 10% en 2022, 44,1 TWh</a:t>
            </a:r>
          </a:p>
        </p:txBody>
      </p:sp>
      <p:sp>
        <p:nvSpPr>
          <p:cNvPr id="4" name="Espace réservé du pied de page 3">
            <a:extLst>
              <a:ext uri="{FF2B5EF4-FFF2-40B4-BE49-F238E27FC236}">
                <a16:creationId xmlns:a16="http://schemas.microsoft.com/office/drawing/2014/main" id="{8320D8CC-A05C-0577-72C5-2CB0A3483823}"/>
              </a:ext>
            </a:extLst>
          </p:cNvPr>
          <p:cNvSpPr>
            <a:spLocks noGrp="1"/>
          </p:cNvSpPr>
          <p:nvPr>
            <p:ph type="ftr" sz="quarter" idx="11"/>
          </p:nvPr>
        </p:nvSpPr>
        <p:spPr/>
        <p:txBody>
          <a:bodyPr/>
          <a:lstStyle/>
          <a:p>
            <a:r>
              <a:rPr lang="fr-FR" dirty="0"/>
              <a:t>Energie où allons-nous ? Quelques repères- Bernard Maillard   Cherbourg en Cotentin, 10 mai 2023</a:t>
            </a:r>
          </a:p>
          <a:p>
            <a:endParaRPr lang="fr-FR" dirty="0"/>
          </a:p>
        </p:txBody>
      </p:sp>
      <p:sp>
        <p:nvSpPr>
          <p:cNvPr id="5" name="Espace réservé du numéro de diapositive 4">
            <a:extLst>
              <a:ext uri="{FF2B5EF4-FFF2-40B4-BE49-F238E27FC236}">
                <a16:creationId xmlns:a16="http://schemas.microsoft.com/office/drawing/2014/main" id="{94229998-320F-88F5-6313-CEBB7EC508D6}"/>
              </a:ext>
            </a:extLst>
          </p:cNvPr>
          <p:cNvSpPr>
            <a:spLocks noGrp="1"/>
          </p:cNvSpPr>
          <p:nvPr>
            <p:ph type="sldNum" sz="quarter" idx="12"/>
          </p:nvPr>
        </p:nvSpPr>
        <p:spPr/>
        <p:txBody>
          <a:bodyPr/>
          <a:lstStyle/>
          <a:p>
            <a:fld id="{7B9F1D57-3A7C-4A8D-B507-8F47418E382B}" type="slidenum">
              <a:rPr lang="fr-FR" smtClean="0"/>
              <a:t>12</a:t>
            </a:fld>
            <a:endParaRPr lang="fr-FR" dirty="0"/>
          </a:p>
        </p:txBody>
      </p:sp>
    </p:spTree>
    <p:extLst>
      <p:ext uri="{BB962C8B-B14F-4D97-AF65-F5344CB8AC3E}">
        <p14:creationId xmlns:p14="http://schemas.microsoft.com/office/powerpoint/2010/main" val="30064402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7761F3-9B19-C8DB-AECF-DAAB4D724691}"/>
              </a:ext>
            </a:extLst>
          </p:cNvPr>
          <p:cNvSpPr>
            <a:spLocks noGrp="1"/>
          </p:cNvSpPr>
          <p:nvPr>
            <p:ph type="title"/>
          </p:nvPr>
        </p:nvSpPr>
        <p:spPr/>
        <p:txBody>
          <a:bodyPr/>
          <a:lstStyle/>
          <a:p>
            <a:r>
              <a:rPr lang="fr-FR" dirty="0"/>
              <a:t>Nucléaire, </a:t>
            </a:r>
            <a:r>
              <a:rPr lang="fr-FR" b="1" dirty="0">
                <a:highlight>
                  <a:srgbClr val="FFFF00"/>
                </a:highlight>
              </a:rPr>
              <a:t>pilotable et décarboné </a:t>
            </a:r>
            <a:r>
              <a:rPr lang="fr-FR" sz="2400" dirty="0"/>
              <a:t>(6g de CO2par kWh)</a:t>
            </a:r>
          </a:p>
        </p:txBody>
      </p:sp>
      <p:sp>
        <p:nvSpPr>
          <p:cNvPr id="3" name="Espace réservé du contenu 2">
            <a:extLst>
              <a:ext uri="{FF2B5EF4-FFF2-40B4-BE49-F238E27FC236}">
                <a16:creationId xmlns:a16="http://schemas.microsoft.com/office/drawing/2014/main" id="{FC538BD9-D3CF-C89D-BC7C-C98B5EA8AD60}"/>
              </a:ext>
            </a:extLst>
          </p:cNvPr>
          <p:cNvSpPr>
            <a:spLocks noGrp="1"/>
          </p:cNvSpPr>
          <p:nvPr>
            <p:ph idx="1"/>
          </p:nvPr>
        </p:nvSpPr>
        <p:spPr/>
        <p:txBody>
          <a:bodyPr>
            <a:normAutofit/>
          </a:bodyPr>
          <a:lstStyle/>
          <a:p>
            <a:r>
              <a:rPr lang="fr-FR" b="1" dirty="0"/>
              <a:t>410 réacteurs industriels </a:t>
            </a:r>
            <a:r>
              <a:rPr lang="fr-FR" dirty="0"/>
              <a:t>de production d’électricité en exploitation à travers le monde</a:t>
            </a:r>
          </a:p>
          <a:p>
            <a:pPr lvl="1"/>
            <a:r>
              <a:rPr lang="fr-FR" dirty="0"/>
              <a:t>Amérique du Nord, Asie, Europe (situation très contrastée)</a:t>
            </a:r>
          </a:p>
          <a:p>
            <a:pPr lvl="1"/>
            <a:r>
              <a:rPr lang="fr-FR" dirty="0"/>
              <a:t>Présence encore limitée en Afrique (Afrique du Sud) et en Amérique latine ( Argentine, Brésil)</a:t>
            </a:r>
          </a:p>
          <a:p>
            <a:pPr lvl="1"/>
            <a:r>
              <a:rPr lang="fr-FR" dirty="0">
                <a:hlinkClick r:id="rId3"/>
              </a:rPr>
              <a:t>https://pris.iaea.org/pris/</a:t>
            </a:r>
            <a:endParaRPr lang="fr-FR" dirty="0"/>
          </a:p>
          <a:p>
            <a:r>
              <a:rPr lang="fr-FR" b="1" dirty="0"/>
              <a:t>58 réacteurs en construction</a:t>
            </a:r>
          </a:p>
          <a:p>
            <a:pPr lvl="1"/>
            <a:r>
              <a:rPr lang="fr-FR"/>
              <a:t>Dont </a:t>
            </a:r>
            <a:r>
              <a:rPr lang="fr-FR" b="1">
                <a:highlight>
                  <a:srgbClr val="FFFF00"/>
                </a:highlight>
              </a:rPr>
              <a:t>21 </a:t>
            </a:r>
            <a:r>
              <a:rPr lang="fr-FR" b="1" dirty="0">
                <a:highlight>
                  <a:srgbClr val="FFFF00"/>
                </a:highlight>
              </a:rPr>
              <a:t>réacteurs en Chine</a:t>
            </a:r>
            <a:r>
              <a:rPr lang="fr-FR" dirty="0"/>
              <a:t>, 8 en Inde, 3 en Russie, … 1 aux US, 1 en France, … </a:t>
            </a:r>
            <a:r>
              <a:rPr lang="fr-FR" b="1" dirty="0">
                <a:highlight>
                  <a:srgbClr val="FFFF00"/>
                </a:highlight>
              </a:rPr>
              <a:t>Nouveaux pays entrants: </a:t>
            </a:r>
            <a:r>
              <a:rPr lang="fr-FR" dirty="0">
                <a:highlight>
                  <a:srgbClr val="FFFF00"/>
                </a:highlight>
              </a:rPr>
              <a:t>Emirats Arabes Unis, Bangladesh, Egypte, Biélorussie</a:t>
            </a:r>
            <a:r>
              <a:rPr lang="fr-FR" dirty="0"/>
              <a:t>…une trentaine en potentiel ??? …</a:t>
            </a:r>
          </a:p>
          <a:p>
            <a:pPr lvl="1"/>
            <a:endParaRPr lang="fr-FR" dirty="0"/>
          </a:p>
          <a:p>
            <a:pPr marL="457200" lvl="1" indent="0">
              <a:buNone/>
            </a:pPr>
            <a:endParaRPr lang="fr-FR" dirty="0"/>
          </a:p>
        </p:txBody>
      </p:sp>
      <p:sp>
        <p:nvSpPr>
          <p:cNvPr id="4" name="Espace réservé du pied de page 3">
            <a:extLst>
              <a:ext uri="{FF2B5EF4-FFF2-40B4-BE49-F238E27FC236}">
                <a16:creationId xmlns:a16="http://schemas.microsoft.com/office/drawing/2014/main" id="{EA589B33-60ED-0648-7224-F52DD6653236}"/>
              </a:ext>
            </a:extLst>
          </p:cNvPr>
          <p:cNvSpPr>
            <a:spLocks noGrp="1"/>
          </p:cNvSpPr>
          <p:nvPr>
            <p:ph type="ftr" sz="quarter" idx="11"/>
          </p:nvPr>
        </p:nvSpPr>
        <p:spPr/>
        <p:txBody>
          <a:bodyPr/>
          <a:lstStyle/>
          <a:p>
            <a:r>
              <a:rPr lang="fr-FR" dirty="0"/>
              <a:t>Energie où allons-nous ? Quelques repères- Bernard Maillard   Cherbourg en Cotentin, 10 mai 2023</a:t>
            </a:r>
          </a:p>
          <a:p>
            <a:endParaRPr lang="fr-FR" dirty="0"/>
          </a:p>
        </p:txBody>
      </p:sp>
      <p:sp>
        <p:nvSpPr>
          <p:cNvPr id="5" name="Espace réservé du numéro de diapositive 4">
            <a:extLst>
              <a:ext uri="{FF2B5EF4-FFF2-40B4-BE49-F238E27FC236}">
                <a16:creationId xmlns:a16="http://schemas.microsoft.com/office/drawing/2014/main" id="{42D487C4-74A3-AAC7-F297-7E4C40A527E5}"/>
              </a:ext>
            </a:extLst>
          </p:cNvPr>
          <p:cNvSpPr>
            <a:spLocks noGrp="1"/>
          </p:cNvSpPr>
          <p:nvPr>
            <p:ph type="sldNum" sz="quarter" idx="12"/>
          </p:nvPr>
        </p:nvSpPr>
        <p:spPr/>
        <p:txBody>
          <a:bodyPr/>
          <a:lstStyle/>
          <a:p>
            <a:fld id="{7B9F1D57-3A7C-4A8D-B507-8F47418E382B}" type="slidenum">
              <a:rPr lang="fr-FR" smtClean="0"/>
              <a:t>13</a:t>
            </a:fld>
            <a:endParaRPr lang="fr-FR"/>
          </a:p>
        </p:txBody>
      </p:sp>
    </p:spTree>
    <p:extLst>
      <p:ext uri="{BB962C8B-B14F-4D97-AF65-F5344CB8AC3E}">
        <p14:creationId xmlns:p14="http://schemas.microsoft.com/office/powerpoint/2010/main" val="19669430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DD4220-F91E-DC28-1813-D751D4FA4F36}"/>
              </a:ext>
            </a:extLst>
          </p:cNvPr>
          <p:cNvSpPr>
            <a:spLocks noGrp="1"/>
          </p:cNvSpPr>
          <p:nvPr>
            <p:ph type="title"/>
          </p:nvPr>
        </p:nvSpPr>
        <p:spPr/>
        <p:txBody>
          <a:bodyPr/>
          <a:lstStyle/>
          <a:p>
            <a:r>
              <a:rPr lang="fr-FR" dirty="0"/>
              <a:t>Enjeu premier de la sûreté nucléaire</a:t>
            </a:r>
          </a:p>
        </p:txBody>
      </p:sp>
      <p:sp>
        <p:nvSpPr>
          <p:cNvPr id="3" name="Espace réservé du contenu 2">
            <a:extLst>
              <a:ext uri="{FF2B5EF4-FFF2-40B4-BE49-F238E27FC236}">
                <a16:creationId xmlns:a16="http://schemas.microsoft.com/office/drawing/2014/main" id="{1BBD64AF-5E46-7962-ACF3-D9B9231FA539}"/>
              </a:ext>
            </a:extLst>
          </p:cNvPr>
          <p:cNvSpPr>
            <a:spLocks noGrp="1"/>
          </p:cNvSpPr>
          <p:nvPr>
            <p:ph idx="1"/>
          </p:nvPr>
        </p:nvSpPr>
        <p:spPr>
          <a:xfrm>
            <a:off x="838200" y="1443318"/>
            <a:ext cx="10515600" cy="4733645"/>
          </a:xfrm>
        </p:spPr>
        <p:txBody>
          <a:bodyPr>
            <a:normAutofit lnSpcReduction="10000"/>
          </a:bodyPr>
          <a:lstStyle/>
          <a:p>
            <a:r>
              <a:rPr lang="fr-FR" dirty="0"/>
              <a:t>Energie </a:t>
            </a:r>
            <a:r>
              <a:rPr lang="fr-FR" b="1" dirty="0"/>
              <a:t>très concentrée</a:t>
            </a:r>
            <a:r>
              <a:rPr lang="fr-FR" dirty="0"/>
              <a:t>, contrepartie, </a:t>
            </a:r>
            <a:r>
              <a:rPr lang="fr-FR" b="1" dirty="0">
                <a:highlight>
                  <a:srgbClr val="FFFF00"/>
                </a:highlight>
              </a:rPr>
              <a:t>sûreté nucléaire  en priorité une</a:t>
            </a:r>
            <a:r>
              <a:rPr lang="fr-FR" dirty="0">
                <a:highlight>
                  <a:srgbClr val="FFFF00"/>
                </a:highlight>
              </a:rPr>
              <a:t> </a:t>
            </a:r>
          </a:p>
          <a:p>
            <a:endParaRPr lang="fr-FR" dirty="0"/>
          </a:p>
          <a:p>
            <a:r>
              <a:rPr lang="fr-FR" dirty="0"/>
              <a:t>Concerne </a:t>
            </a:r>
            <a:r>
              <a:rPr lang="fr-FR" b="1" dirty="0">
                <a:highlight>
                  <a:srgbClr val="FFFF00"/>
                </a:highlight>
              </a:rPr>
              <a:t>les réacteurs et l’ensemble du cycle </a:t>
            </a:r>
            <a:r>
              <a:rPr lang="fr-FR" dirty="0">
                <a:highlight>
                  <a:srgbClr val="FFFF00"/>
                </a:highlight>
              </a:rPr>
              <a:t>du combustible nucléaire</a:t>
            </a:r>
            <a:r>
              <a:rPr lang="fr-FR" dirty="0"/>
              <a:t>, y compris pour le traitement ultime des déchets nucléaires</a:t>
            </a:r>
          </a:p>
          <a:p>
            <a:pPr lvl="1"/>
            <a:r>
              <a:rPr lang="fr-FR" dirty="0"/>
              <a:t>Dépose de la demande de création de CIGEO le 16 janvier 2023</a:t>
            </a:r>
          </a:p>
          <a:p>
            <a:endParaRPr lang="fr-FR" b="1" dirty="0"/>
          </a:p>
          <a:p>
            <a:r>
              <a:rPr lang="fr-FR" b="1" dirty="0"/>
              <a:t>Triple exigence. </a:t>
            </a:r>
          </a:p>
          <a:p>
            <a:pPr lvl="1"/>
            <a:r>
              <a:rPr lang="fr-FR" b="1" dirty="0"/>
              <a:t>Stabilité institutionnelle, </a:t>
            </a:r>
            <a:r>
              <a:rPr lang="fr-FR" b="1" dirty="0">
                <a:highlight>
                  <a:srgbClr val="FFFF00"/>
                </a:highlight>
              </a:rPr>
              <a:t>gouvernance publique </a:t>
            </a:r>
            <a:r>
              <a:rPr lang="fr-FR" dirty="0"/>
              <a:t>engagée sur le </a:t>
            </a:r>
            <a:r>
              <a:rPr lang="fr-FR" b="1" dirty="0"/>
              <a:t>long terme</a:t>
            </a:r>
            <a:endParaRPr lang="fr-FR" dirty="0"/>
          </a:p>
          <a:p>
            <a:pPr lvl="1"/>
            <a:r>
              <a:rPr lang="fr-FR" dirty="0"/>
              <a:t>Capacité scientifique et </a:t>
            </a:r>
            <a:r>
              <a:rPr lang="fr-FR" b="1" dirty="0">
                <a:highlight>
                  <a:srgbClr val="FFFF00"/>
                </a:highlight>
              </a:rPr>
              <a:t>compétence industrielle</a:t>
            </a:r>
            <a:endParaRPr lang="fr-FR" dirty="0">
              <a:highlight>
                <a:srgbClr val="FFFF00"/>
              </a:highlight>
            </a:endParaRPr>
          </a:p>
          <a:p>
            <a:pPr lvl="1"/>
            <a:r>
              <a:rPr lang="fr-FR" dirty="0"/>
              <a:t>Et </a:t>
            </a:r>
            <a:r>
              <a:rPr lang="fr-FR" b="1" dirty="0">
                <a:highlight>
                  <a:srgbClr val="FFFF00"/>
                </a:highlight>
              </a:rPr>
              <a:t>responsabilité première de l’exploitant nucléaire</a:t>
            </a:r>
            <a:r>
              <a:rPr lang="fr-FR" b="1" dirty="0"/>
              <a:t>, </a:t>
            </a:r>
            <a:r>
              <a:rPr lang="fr-FR" dirty="0"/>
              <a:t>sous le contrôle étroit de l’Autorité de Sûreté et des Pouvoirs Publics</a:t>
            </a:r>
          </a:p>
          <a:p>
            <a:endParaRPr lang="fr-FR" dirty="0"/>
          </a:p>
        </p:txBody>
      </p:sp>
      <p:sp>
        <p:nvSpPr>
          <p:cNvPr id="4" name="Espace réservé du pied de page 3">
            <a:extLst>
              <a:ext uri="{FF2B5EF4-FFF2-40B4-BE49-F238E27FC236}">
                <a16:creationId xmlns:a16="http://schemas.microsoft.com/office/drawing/2014/main" id="{4DF8748B-254D-3F1A-255E-04E3B3DD901B}"/>
              </a:ext>
            </a:extLst>
          </p:cNvPr>
          <p:cNvSpPr>
            <a:spLocks noGrp="1"/>
          </p:cNvSpPr>
          <p:nvPr>
            <p:ph type="ftr" sz="quarter" idx="11"/>
          </p:nvPr>
        </p:nvSpPr>
        <p:spPr/>
        <p:txBody>
          <a:bodyPr/>
          <a:lstStyle/>
          <a:p>
            <a:r>
              <a:rPr lang="fr-FR" dirty="0"/>
              <a:t>Energie où allons-nous ? Quelques repères- Bernard Maillard   Cherbourg en Cotentin, 10 mai 2023</a:t>
            </a:r>
          </a:p>
          <a:p>
            <a:endParaRPr lang="fr-FR" dirty="0"/>
          </a:p>
        </p:txBody>
      </p:sp>
      <p:sp>
        <p:nvSpPr>
          <p:cNvPr id="5" name="Espace réservé du numéro de diapositive 4">
            <a:extLst>
              <a:ext uri="{FF2B5EF4-FFF2-40B4-BE49-F238E27FC236}">
                <a16:creationId xmlns:a16="http://schemas.microsoft.com/office/drawing/2014/main" id="{49B53B89-D263-AD79-F709-0B22F8CCE208}"/>
              </a:ext>
            </a:extLst>
          </p:cNvPr>
          <p:cNvSpPr>
            <a:spLocks noGrp="1"/>
          </p:cNvSpPr>
          <p:nvPr>
            <p:ph type="sldNum" sz="quarter" idx="12"/>
          </p:nvPr>
        </p:nvSpPr>
        <p:spPr/>
        <p:txBody>
          <a:bodyPr/>
          <a:lstStyle/>
          <a:p>
            <a:fld id="{7B9F1D57-3A7C-4A8D-B507-8F47418E382B}" type="slidenum">
              <a:rPr lang="fr-FR" smtClean="0"/>
              <a:t>14</a:t>
            </a:fld>
            <a:endParaRPr lang="fr-FR"/>
          </a:p>
        </p:txBody>
      </p:sp>
    </p:spTree>
    <p:extLst>
      <p:ext uri="{BB962C8B-B14F-4D97-AF65-F5344CB8AC3E}">
        <p14:creationId xmlns:p14="http://schemas.microsoft.com/office/powerpoint/2010/main" val="39894343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A1E135-B9DD-88C7-C196-21596BFE6C6C}"/>
              </a:ext>
            </a:extLst>
          </p:cNvPr>
          <p:cNvSpPr>
            <a:spLocks noGrp="1"/>
          </p:cNvSpPr>
          <p:nvPr>
            <p:ph type="title"/>
          </p:nvPr>
        </p:nvSpPr>
        <p:spPr/>
        <p:txBody>
          <a:bodyPr/>
          <a:lstStyle/>
          <a:p>
            <a:r>
              <a:rPr lang="fr-FR" dirty="0"/>
              <a:t>Compétitivité du nucléaire </a:t>
            </a:r>
          </a:p>
        </p:txBody>
      </p:sp>
      <p:sp>
        <p:nvSpPr>
          <p:cNvPr id="3" name="Espace réservé du contenu 2">
            <a:extLst>
              <a:ext uri="{FF2B5EF4-FFF2-40B4-BE49-F238E27FC236}">
                <a16:creationId xmlns:a16="http://schemas.microsoft.com/office/drawing/2014/main" id="{66BDDF4B-8C59-123A-3638-F3E45A8A199F}"/>
              </a:ext>
            </a:extLst>
          </p:cNvPr>
          <p:cNvSpPr>
            <a:spLocks noGrp="1"/>
          </p:cNvSpPr>
          <p:nvPr>
            <p:ph idx="1"/>
          </p:nvPr>
        </p:nvSpPr>
        <p:spPr>
          <a:xfrm>
            <a:off x="838200" y="1825625"/>
            <a:ext cx="10515600" cy="4351338"/>
          </a:xfrm>
        </p:spPr>
        <p:txBody>
          <a:bodyPr>
            <a:normAutofit fontScale="92500" lnSpcReduction="10000"/>
          </a:bodyPr>
          <a:lstStyle/>
          <a:p>
            <a:r>
              <a:rPr lang="fr-FR" b="1" dirty="0"/>
              <a:t>Coût du nucléaire  Parc en exploitation : </a:t>
            </a:r>
            <a:r>
              <a:rPr lang="fr-FR" b="1" dirty="0">
                <a:highlight>
                  <a:srgbClr val="FFFF00"/>
                </a:highlight>
              </a:rPr>
              <a:t>42 euros le MWh, suivant  ARENH fixe entre 2012 et 2023 – coût complet </a:t>
            </a:r>
            <a:r>
              <a:rPr lang="fr-FR" sz="2200" dirty="0"/>
              <a:t>(inclut déconstruction et déchets)</a:t>
            </a:r>
          </a:p>
          <a:p>
            <a:r>
              <a:rPr lang="fr-FR" b="1" dirty="0"/>
              <a:t>Faible disponibilité conjoncturelle </a:t>
            </a:r>
            <a:r>
              <a:rPr lang="fr-FR" dirty="0"/>
              <a:t>nucléaire France en 2022 (54 %  contre 73 % sur la période 2015-2019)</a:t>
            </a:r>
          </a:p>
          <a:p>
            <a:pPr lvl="1"/>
            <a:r>
              <a:rPr lang="fr-FR" dirty="0"/>
              <a:t>Programmée (mises à niveau décennales pour passer les 40 ans  - cadence industrielle)</a:t>
            </a:r>
          </a:p>
          <a:p>
            <a:pPr lvl="1"/>
            <a:r>
              <a:rPr lang="fr-FR" dirty="0"/>
              <a:t>Impact Covid avec décalage des programmes d’arrêts </a:t>
            </a:r>
          </a:p>
          <a:p>
            <a:pPr lvl="1"/>
            <a:r>
              <a:rPr lang="fr-FR" dirty="0"/>
              <a:t>Corrosion sous contrainte pour différents réacteurs dont les plus récents N4 et 1300 P’4</a:t>
            </a:r>
          </a:p>
          <a:p>
            <a:r>
              <a:rPr lang="fr-FR" b="1" dirty="0"/>
              <a:t>Production nucléaire </a:t>
            </a:r>
            <a:r>
              <a:rPr lang="fr-FR" b="1" dirty="0">
                <a:highlight>
                  <a:srgbClr val="FFFF00"/>
                </a:highlight>
              </a:rPr>
              <a:t>2022 de 279 TWh </a:t>
            </a:r>
            <a:r>
              <a:rPr lang="fr-FR" dirty="0">
                <a:highlight>
                  <a:srgbClr val="FFFF00"/>
                </a:highlight>
              </a:rPr>
              <a:t>( 430 TWh en 2005)</a:t>
            </a:r>
          </a:p>
          <a:p>
            <a:pPr lvl="1"/>
            <a:r>
              <a:rPr lang="fr-FR" dirty="0"/>
              <a:t>Déficit Import/Exportation d’électricité pour la première fois depuis 1980 ( 16,5 TWh pour un facture France de 7 Milliards d’euros ) </a:t>
            </a:r>
            <a:r>
              <a:rPr lang="fr-FR" b="1" dirty="0"/>
              <a:t>- impact de 29 </a:t>
            </a:r>
            <a:r>
              <a:rPr lang="fr-FR" b="1" dirty="0" err="1"/>
              <a:t>Meuros</a:t>
            </a:r>
            <a:r>
              <a:rPr lang="fr-FR" b="1" dirty="0"/>
              <a:t> sur Ebitda EDF </a:t>
            </a:r>
          </a:p>
          <a:p>
            <a:endParaRPr lang="fr-FR" b="1" dirty="0"/>
          </a:p>
          <a:p>
            <a:endParaRPr lang="fr-FR" b="1" dirty="0"/>
          </a:p>
          <a:p>
            <a:pPr lvl="1"/>
            <a:endParaRPr lang="fr-FR" dirty="0"/>
          </a:p>
          <a:p>
            <a:pPr lvl="1"/>
            <a:endParaRPr lang="fr-FR" dirty="0"/>
          </a:p>
        </p:txBody>
      </p:sp>
      <p:sp>
        <p:nvSpPr>
          <p:cNvPr id="4" name="Espace réservé du pied de page 3">
            <a:extLst>
              <a:ext uri="{FF2B5EF4-FFF2-40B4-BE49-F238E27FC236}">
                <a16:creationId xmlns:a16="http://schemas.microsoft.com/office/drawing/2014/main" id="{1234615E-3D52-C2EC-F4CF-ECBE897C52E5}"/>
              </a:ext>
            </a:extLst>
          </p:cNvPr>
          <p:cNvSpPr>
            <a:spLocks noGrp="1"/>
          </p:cNvSpPr>
          <p:nvPr>
            <p:ph type="ftr" sz="quarter" idx="11"/>
          </p:nvPr>
        </p:nvSpPr>
        <p:spPr/>
        <p:txBody>
          <a:bodyPr/>
          <a:lstStyle/>
          <a:p>
            <a:r>
              <a:rPr lang="fr-FR" dirty="0"/>
              <a:t>Energie où allons-nous ? Quelques repères- Bernard Maillard   Cherbourg en Cotentin, 10 mai 2023</a:t>
            </a:r>
          </a:p>
          <a:p>
            <a:endParaRPr lang="fr-FR" dirty="0"/>
          </a:p>
        </p:txBody>
      </p:sp>
      <p:sp>
        <p:nvSpPr>
          <p:cNvPr id="5" name="Espace réservé du numéro de diapositive 4">
            <a:extLst>
              <a:ext uri="{FF2B5EF4-FFF2-40B4-BE49-F238E27FC236}">
                <a16:creationId xmlns:a16="http://schemas.microsoft.com/office/drawing/2014/main" id="{013A7247-4F60-FB67-53C3-79651F67C99C}"/>
              </a:ext>
            </a:extLst>
          </p:cNvPr>
          <p:cNvSpPr>
            <a:spLocks noGrp="1"/>
          </p:cNvSpPr>
          <p:nvPr>
            <p:ph type="sldNum" sz="quarter" idx="12"/>
          </p:nvPr>
        </p:nvSpPr>
        <p:spPr/>
        <p:txBody>
          <a:bodyPr/>
          <a:lstStyle/>
          <a:p>
            <a:fld id="{7B9F1D57-3A7C-4A8D-B507-8F47418E382B}" type="slidenum">
              <a:rPr lang="fr-FR" smtClean="0"/>
              <a:t>15</a:t>
            </a:fld>
            <a:endParaRPr lang="fr-FR" dirty="0"/>
          </a:p>
        </p:txBody>
      </p:sp>
    </p:spTree>
    <p:extLst>
      <p:ext uri="{BB962C8B-B14F-4D97-AF65-F5344CB8AC3E}">
        <p14:creationId xmlns:p14="http://schemas.microsoft.com/office/powerpoint/2010/main" val="41697138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4A3485-3CC9-745F-7835-A8F5E1945B9E}"/>
              </a:ext>
            </a:extLst>
          </p:cNvPr>
          <p:cNvSpPr>
            <a:spLocks noGrp="1"/>
          </p:cNvSpPr>
          <p:nvPr>
            <p:ph type="title"/>
          </p:nvPr>
        </p:nvSpPr>
        <p:spPr/>
        <p:txBody>
          <a:bodyPr/>
          <a:lstStyle/>
          <a:p>
            <a:r>
              <a:rPr lang="fr-FR" dirty="0"/>
              <a:t>NOUVEAU NUCLEAIRE EN FRANCE</a:t>
            </a:r>
          </a:p>
        </p:txBody>
      </p:sp>
      <p:sp>
        <p:nvSpPr>
          <p:cNvPr id="3" name="Espace réservé du contenu 2">
            <a:extLst>
              <a:ext uri="{FF2B5EF4-FFF2-40B4-BE49-F238E27FC236}">
                <a16:creationId xmlns:a16="http://schemas.microsoft.com/office/drawing/2014/main" id="{44A76388-109D-916C-C673-1C8C5EE937FC}"/>
              </a:ext>
            </a:extLst>
          </p:cNvPr>
          <p:cNvSpPr>
            <a:spLocks noGrp="1"/>
          </p:cNvSpPr>
          <p:nvPr>
            <p:ph idx="1"/>
          </p:nvPr>
        </p:nvSpPr>
        <p:spPr/>
        <p:txBody>
          <a:bodyPr>
            <a:normAutofit lnSpcReduction="10000"/>
          </a:bodyPr>
          <a:lstStyle/>
          <a:p>
            <a:r>
              <a:rPr lang="fr-FR" b="1" dirty="0">
                <a:highlight>
                  <a:srgbClr val="FFFF00"/>
                </a:highlight>
              </a:rPr>
              <a:t>3 paires EPR2 </a:t>
            </a:r>
            <a:r>
              <a:rPr lang="fr-FR" b="1" dirty="0"/>
              <a:t>– Coût du Programme </a:t>
            </a:r>
            <a:r>
              <a:rPr lang="fr-FR" b="1" dirty="0">
                <a:highlight>
                  <a:srgbClr val="FFFF00"/>
                </a:highlight>
              </a:rPr>
              <a:t>51,7 Milliards d’euros 2020</a:t>
            </a:r>
            <a:r>
              <a:rPr lang="fr-FR" b="1" dirty="0"/>
              <a:t>, hors coût de financement, avec quelle régulation nucléaire de long terme? </a:t>
            </a:r>
          </a:p>
          <a:p>
            <a:endParaRPr lang="fr-FR" b="1" dirty="0"/>
          </a:p>
          <a:p>
            <a:r>
              <a:rPr lang="fr-FR" b="1" dirty="0"/>
              <a:t>Faisabilité industrielle pour </a:t>
            </a:r>
            <a:r>
              <a:rPr lang="fr-FR" b="1" dirty="0">
                <a:highlight>
                  <a:srgbClr val="FFFF00"/>
                </a:highlight>
              </a:rPr>
              <a:t>couplage à partir de 2035 ???</a:t>
            </a:r>
          </a:p>
          <a:p>
            <a:endParaRPr lang="fr-FR" b="1" dirty="0"/>
          </a:p>
          <a:p>
            <a:r>
              <a:rPr lang="fr-FR" b="1" dirty="0"/>
              <a:t>Et les SMR ? </a:t>
            </a:r>
          </a:p>
          <a:p>
            <a:pPr lvl="1"/>
            <a:r>
              <a:rPr lang="fr-FR" b="1" dirty="0"/>
              <a:t>Enjeu premier sûreté nucléaire dans la compétitivité</a:t>
            </a:r>
          </a:p>
          <a:p>
            <a:pPr lvl="1"/>
            <a:r>
              <a:rPr lang="fr-FR" b="1" dirty="0"/>
              <a:t>Pour Nouveaux Pays entrants, Systèmes insulaires… </a:t>
            </a:r>
          </a:p>
          <a:p>
            <a:pPr lvl="1"/>
            <a:r>
              <a:rPr lang="fr-FR" b="1" dirty="0"/>
              <a:t>Production électricité, mais aussi chaleur, hydrogène, propulsion navale???</a:t>
            </a:r>
          </a:p>
          <a:p>
            <a:endParaRPr lang="fr-FR" b="1" dirty="0"/>
          </a:p>
          <a:p>
            <a:endParaRPr lang="fr-FR" b="1" dirty="0"/>
          </a:p>
          <a:p>
            <a:endParaRPr lang="fr-FR" b="1" dirty="0"/>
          </a:p>
          <a:p>
            <a:endParaRPr lang="fr-FR" dirty="0"/>
          </a:p>
        </p:txBody>
      </p:sp>
      <p:sp>
        <p:nvSpPr>
          <p:cNvPr id="4" name="Espace réservé du pied de page 3">
            <a:extLst>
              <a:ext uri="{FF2B5EF4-FFF2-40B4-BE49-F238E27FC236}">
                <a16:creationId xmlns:a16="http://schemas.microsoft.com/office/drawing/2014/main" id="{0D93BC3B-BF79-FBBD-9017-13080240E245}"/>
              </a:ext>
            </a:extLst>
          </p:cNvPr>
          <p:cNvSpPr>
            <a:spLocks noGrp="1"/>
          </p:cNvSpPr>
          <p:nvPr>
            <p:ph type="ftr" sz="quarter" idx="11"/>
          </p:nvPr>
        </p:nvSpPr>
        <p:spPr/>
        <p:txBody>
          <a:bodyPr/>
          <a:lstStyle/>
          <a:p>
            <a:r>
              <a:rPr lang="fr-FR" dirty="0"/>
              <a:t>Energie où allons-nous ? Quelques repères- Bernard Maillard   Cherbourg en Cotentin, 10 mai 2023</a:t>
            </a:r>
          </a:p>
          <a:p>
            <a:endParaRPr lang="fr-FR" dirty="0"/>
          </a:p>
        </p:txBody>
      </p:sp>
      <p:sp>
        <p:nvSpPr>
          <p:cNvPr id="5" name="Espace réservé du numéro de diapositive 4">
            <a:extLst>
              <a:ext uri="{FF2B5EF4-FFF2-40B4-BE49-F238E27FC236}">
                <a16:creationId xmlns:a16="http://schemas.microsoft.com/office/drawing/2014/main" id="{9E055F29-78D5-59B8-F7F9-46DA1971969C}"/>
              </a:ext>
            </a:extLst>
          </p:cNvPr>
          <p:cNvSpPr>
            <a:spLocks noGrp="1"/>
          </p:cNvSpPr>
          <p:nvPr>
            <p:ph type="sldNum" sz="quarter" idx="12"/>
          </p:nvPr>
        </p:nvSpPr>
        <p:spPr/>
        <p:txBody>
          <a:bodyPr/>
          <a:lstStyle/>
          <a:p>
            <a:fld id="{7B9F1D57-3A7C-4A8D-B507-8F47418E382B}" type="slidenum">
              <a:rPr lang="fr-FR" smtClean="0"/>
              <a:t>16</a:t>
            </a:fld>
            <a:endParaRPr lang="fr-FR"/>
          </a:p>
        </p:txBody>
      </p:sp>
    </p:spTree>
    <p:extLst>
      <p:ext uri="{BB962C8B-B14F-4D97-AF65-F5344CB8AC3E}">
        <p14:creationId xmlns:p14="http://schemas.microsoft.com/office/powerpoint/2010/main" val="15985777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076167-CA6A-99FA-0D1F-C5EA0AA450FF}"/>
              </a:ext>
            </a:extLst>
          </p:cNvPr>
          <p:cNvSpPr>
            <a:spLocks noGrp="1"/>
          </p:cNvSpPr>
          <p:nvPr>
            <p:ph type="title"/>
          </p:nvPr>
        </p:nvSpPr>
        <p:spPr/>
        <p:txBody>
          <a:bodyPr>
            <a:normAutofit/>
          </a:bodyPr>
          <a:lstStyle/>
          <a:p>
            <a:r>
              <a:rPr lang="fr-FR" b="1" dirty="0"/>
              <a:t>DUREES DE CONSTRUCTION NUCLEAIRE</a:t>
            </a:r>
          </a:p>
        </p:txBody>
      </p:sp>
      <p:sp>
        <p:nvSpPr>
          <p:cNvPr id="3" name="Espace réservé du contenu 2">
            <a:extLst>
              <a:ext uri="{FF2B5EF4-FFF2-40B4-BE49-F238E27FC236}">
                <a16:creationId xmlns:a16="http://schemas.microsoft.com/office/drawing/2014/main" id="{1E87C3C2-2DA8-DF45-42CA-9B0CF40C79E4}"/>
              </a:ext>
            </a:extLst>
          </p:cNvPr>
          <p:cNvSpPr>
            <a:spLocks noGrp="1"/>
          </p:cNvSpPr>
          <p:nvPr>
            <p:ph idx="1"/>
          </p:nvPr>
        </p:nvSpPr>
        <p:spPr/>
        <p:txBody>
          <a:bodyPr>
            <a:normAutofit fontScale="77500" lnSpcReduction="20000"/>
          </a:bodyPr>
          <a:lstStyle/>
          <a:p>
            <a:pPr marL="0" indent="0">
              <a:spcAft>
                <a:spcPts val="825"/>
              </a:spcAft>
              <a:buNone/>
            </a:pPr>
            <a:r>
              <a:rPr lang="fr-FR" dirty="0"/>
              <a:t>Durée de construction des réacteurs couplés sur le réseau électrique à travers le monde dans la période 2019 /2023 , couvrant la crise COVID : </a:t>
            </a:r>
          </a:p>
          <a:p>
            <a:pPr>
              <a:spcAft>
                <a:spcPts val="825"/>
              </a:spcAft>
            </a:pPr>
            <a:r>
              <a:rPr lang="fr-FR" b="1" dirty="0">
                <a:highlight>
                  <a:srgbClr val="FFFF00"/>
                </a:highlight>
              </a:rPr>
              <a:t>6,4 ans pour Chine / Pakistan</a:t>
            </a:r>
            <a:r>
              <a:rPr lang="fr-FR" dirty="0"/>
              <a:t>, </a:t>
            </a:r>
            <a:r>
              <a:rPr lang="fr-FR" dirty="0">
                <a:highlight>
                  <a:srgbClr val="FFFF00"/>
                </a:highlight>
              </a:rPr>
              <a:t>avec dix réacteurs couplés </a:t>
            </a:r>
            <a:r>
              <a:rPr lang="fr-FR" dirty="0"/>
              <a:t>(dont 9,2 ans pour l’EPR </a:t>
            </a:r>
            <a:r>
              <a:rPr lang="fr-FR" dirty="0" err="1"/>
              <a:t>Taishan</a:t>
            </a:r>
            <a:r>
              <a:rPr lang="fr-FR" dirty="0"/>
              <a:t> 2 et 9 ans pour un HTGR)</a:t>
            </a:r>
          </a:p>
          <a:p>
            <a:pPr>
              <a:spcAft>
                <a:spcPts val="825"/>
              </a:spcAft>
            </a:pPr>
            <a:r>
              <a:rPr lang="fr-FR" dirty="0"/>
              <a:t>8,8 ans pour Corée/Emirats Arabes Unis avec 5 réacteurs  REP couplés</a:t>
            </a:r>
          </a:p>
          <a:p>
            <a:pPr>
              <a:spcAft>
                <a:spcPts val="825"/>
              </a:spcAft>
            </a:pPr>
            <a:r>
              <a:rPr lang="fr-FR" dirty="0"/>
              <a:t>10 ans  aux US pour un réacteur couplé</a:t>
            </a:r>
          </a:p>
          <a:p>
            <a:pPr>
              <a:spcAft>
                <a:spcPts val="825"/>
              </a:spcAft>
            </a:pPr>
            <a:r>
              <a:rPr lang="fr-FR" dirty="0"/>
              <a:t>10,1 ans en Inde avec un réacteur couplé (eau lourde pressurisée)</a:t>
            </a:r>
          </a:p>
          <a:p>
            <a:pPr>
              <a:spcAft>
                <a:spcPts val="825"/>
              </a:spcAft>
            </a:pPr>
            <a:r>
              <a:rPr lang="fr-FR" dirty="0"/>
              <a:t>10,5 ans pour Russie /Biélorussie avec 5 réacteurs REP couplés</a:t>
            </a:r>
          </a:p>
          <a:p>
            <a:pPr>
              <a:spcAft>
                <a:spcPts val="825"/>
              </a:spcAft>
            </a:pPr>
            <a:r>
              <a:rPr lang="fr-FR" b="1" dirty="0">
                <a:highlight>
                  <a:srgbClr val="FFFF00"/>
                </a:highlight>
              </a:rPr>
              <a:t>26,3 ans pour les réacteurs en Europe</a:t>
            </a:r>
            <a:r>
              <a:rPr lang="fr-FR" dirty="0"/>
              <a:t>, avec seulement deux réacteurs REP couplés, (36 ans </a:t>
            </a:r>
            <a:r>
              <a:rPr lang="fr-FR" dirty="0" err="1"/>
              <a:t>Mochovce</a:t>
            </a:r>
            <a:r>
              <a:rPr lang="fr-FR" dirty="0"/>
              <a:t> 3 et 16,6 ans pour OEL3) – moins de 17 ans ? pour Flamanville 3 si couplage avant décembre 2024 ?</a:t>
            </a:r>
          </a:p>
          <a:p>
            <a:pPr>
              <a:lnSpc>
                <a:spcPct val="107000"/>
              </a:lnSpc>
              <a:spcAft>
                <a:spcPts val="800"/>
              </a:spcAft>
            </a:pPr>
            <a:endParaRPr lang="fr-FR" dirty="0"/>
          </a:p>
          <a:p>
            <a:endParaRPr lang="fr-FR" dirty="0"/>
          </a:p>
        </p:txBody>
      </p:sp>
      <p:sp>
        <p:nvSpPr>
          <p:cNvPr id="4" name="Espace réservé du pied de page 3">
            <a:extLst>
              <a:ext uri="{FF2B5EF4-FFF2-40B4-BE49-F238E27FC236}">
                <a16:creationId xmlns:a16="http://schemas.microsoft.com/office/drawing/2014/main" id="{95FBB7F3-AC91-3DC7-2E2B-971C05A96AD0}"/>
              </a:ext>
            </a:extLst>
          </p:cNvPr>
          <p:cNvSpPr>
            <a:spLocks noGrp="1"/>
          </p:cNvSpPr>
          <p:nvPr>
            <p:ph type="ftr" sz="quarter" idx="11"/>
          </p:nvPr>
        </p:nvSpPr>
        <p:spPr/>
        <p:txBody>
          <a:bodyPr/>
          <a:lstStyle/>
          <a:p>
            <a:r>
              <a:rPr lang="fr-FR" dirty="0"/>
              <a:t>Energie où allons-nous ? Quelques repères- Bernard Maillard   Cherbourg en Cotentin, 10 mai 2023</a:t>
            </a:r>
          </a:p>
          <a:p>
            <a:endParaRPr lang="fr-FR" dirty="0"/>
          </a:p>
        </p:txBody>
      </p:sp>
      <p:sp>
        <p:nvSpPr>
          <p:cNvPr id="5" name="Espace réservé du numéro de diapositive 4">
            <a:extLst>
              <a:ext uri="{FF2B5EF4-FFF2-40B4-BE49-F238E27FC236}">
                <a16:creationId xmlns:a16="http://schemas.microsoft.com/office/drawing/2014/main" id="{CCFA61ED-7CB0-5A6F-318E-68932795CF11}"/>
              </a:ext>
            </a:extLst>
          </p:cNvPr>
          <p:cNvSpPr>
            <a:spLocks noGrp="1"/>
          </p:cNvSpPr>
          <p:nvPr>
            <p:ph type="sldNum" sz="quarter" idx="12"/>
          </p:nvPr>
        </p:nvSpPr>
        <p:spPr/>
        <p:txBody>
          <a:bodyPr/>
          <a:lstStyle/>
          <a:p>
            <a:fld id="{7B9F1D57-3A7C-4A8D-B507-8F47418E382B}" type="slidenum">
              <a:rPr lang="fr-FR" smtClean="0"/>
              <a:t>17</a:t>
            </a:fld>
            <a:endParaRPr lang="fr-FR"/>
          </a:p>
        </p:txBody>
      </p:sp>
    </p:spTree>
    <p:extLst>
      <p:ext uri="{BB962C8B-B14F-4D97-AF65-F5344CB8AC3E}">
        <p14:creationId xmlns:p14="http://schemas.microsoft.com/office/powerpoint/2010/main" val="8943246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BB07D2-1A2B-4116-6878-F6E9BFB8688E}"/>
              </a:ext>
            </a:extLst>
          </p:cNvPr>
          <p:cNvSpPr>
            <a:spLocks noGrp="1"/>
          </p:cNvSpPr>
          <p:nvPr>
            <p:ph type="ctrTitle"/>
          </p:nvPr>
        </p:nvSpPr>
        <p:spPr/>
        <p:txBody>
          <a:bodyPr>
            <a:normAutofit fontScale="90000"/>
          </a:bodyPr>
          <a:lstStyle/>
          <a:p>
            <a:r>
              <a:rPr lang="fr-FR" dirty="0"/>
              <a:t>Et pour le consommateur final ??? Et pour le contribuable???</a:t>
            </a:r>
          </a:p>
        </p:txBody>
      </p:sp>
      <p:sp>
        <p:nvSpPr>
          <p:cNvPr id="3" name="Sous-titre 2">
            <a:extLst>
              <a:ext uri="{FF2B5EF4-FFF2-40B4-BE49-F238E27FC236}">
                <a16:creationId xmlns:a16="http://schemas.microsoft.com/office/drawing/2014/main" id="{EA7264DB-FCF5-74FA-1AA3-3186F633E819}"/>
              </a:ext>
            </a:extLst>
          </p:cNvPr>
          <p:cNvSpPr>
            <a:spLocks noGrp="1"/>
          </p:cNvSpPr>
          <p:nvPr>
            <p:ph type="subTitle" idx="1"/>
          </p:nvPr>
        </p:nvSpPr>
        <p:spPr/>
        <p:txBody>
          <a:bodyPr/>
          <a:lstStyle/>
          <a:p>
            <a:endParaRPr lang="fr-FR"/>
          </a:p>
        </p:txBody>
      </p:sp>
      <p:sp>
        <p:nvSpPr>
          <p:cNvPr id="4" name="Espace réservé du pied de page 3">
            <a:extLst>
              <a:ext uri="{FF2B5EF4-FFF2-40B4-BE49-F238E27FC236}">
                <a16:creationId xmlns:a16="http://schemas.microsoft.com/office/drawing/2014/main" id="{DF62B6FD-3705-3078-9E5A-CDE7989649CF}"/>
              </a:ext>
            </a:extLst>
          </p:cNvPr>
          <p:cNvSpPr>
            <a:spLocks noGrp="1"/>
          </p:cNvSpPr>
          <p:nvPr>
            <p:ph type="ftr" sz="quarter" idx="11"/>
          </p:nvPr>
        </p:nvSpPr>
        <p:spPr/>
        <p:txBody>
          <a:bodyPr/>
          <a:lstStyle/>
          <a:p>
            <a:r>
              <a:rPr lang="fr-FR" dirty="0"/>
              <a:t>Energie où allons-nous ? Quelques repères- Bernard Maillard   Cherbourg en Cotentin, 10 mai 2023</a:t>
            </a:r>
          </a:p>
          <a:p>
            <a:endParaRPr lang="fr-FR" dirty="0"/>
          </a:p>
        </p:txBody>
      </p:sp>
      <p:sp>
        <p:nvSpPr>
          <p:cNvPr id="5" name="Espace réservé du numéro de diapositive 4">
            <a:extLst>
              <a:ext uri="{FF2B5EF4-FFF2-40B4-BE49-F238E27FC236}">
                <a16:creationId xmlns:a16="http://schemas.microsoft.com/office/drawing/2014/main" id="{991FD084-95AA-E44F-A1C9-7B0357A43D99}"/>
              </a:ext>
            </a:extLst>
          </p:cNvPr>
          <p:cNvSpPr>
            <a:spLocks noGrp="1"/>
          </p:cNvSpPr>
          <p:nvPr>
            <p:ph type="sldNum" sz="quarter" idx="12"/>
          </p:nvPr>
        </p:nvSpPr>
        <p:spPr/>
        <p:txBody>
          <a:bodyPr/>
          <a:lstStyle/>
          <a:p>
            <a:fld id="{7B9F1D57-3A7C-4A8D-B507-8F47418E382B}" type="slidenum">
              <a:rPr lang="fr-FR" smtClean="0"/>
              <a:t>18</a:t>
            </a:fld>
            <a:endParaRPr lang="fr-FR"/>
          </a:p>
        </p:txBody>
      </p:sp>
    </p:spTree>
    <p:extLst>
      <p:ext uri="{BB962C8B-B14F-4D97-AF65-F5344CB8AC3E}">
        <p14:creationId xmlns:p14="http://schemas.microsoft.com/office/powerpoint/2010/main" val="23979864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50104C-E891-0584-142A-1528FD57DAB8}"/>
              </a:ext>
            </a:extLst>
          </p:cNvPr>
          <p:cNvSpPr>
            <a:spLocks noGrp="1"/>
          </p:cNvSpPr>
          <p:nvPr>
            <p:ph type="title"/>
          </p:nvPr>
        </p:nvSpPr>
        <p:spPr/>
        <p:txBody>
          <a:bodyPr/>
          <a:lstStyle/>
          <a:p>
            <a:r>
              <a:rPr lang="fr-FR" dirty="0"/>
              <a:t>Pour quelques MWh par an par foyer domestique…</a:t>
            </a:r>
          </a:p>
        </p:txBody>
      </p:sp>
      <p:pic>
        <p:nvPicPr>
          <p:cNvPr id="7" name="Espace réservé du contenu 6" descr="Ordinateur">
            <a:extLst>
              <a:ext uri="{FF2B5EF4-FFF2-40B4-BE49-F238E27FC236}">
                <a16:creationId xmlns:a16="http://schemas.microsoft.com/office/drawing/2014/main" id="{434E755F-A28B-CB3A-0F18-CD75298B2572}"/>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06044" y="2971800"/>
            <a:ext cx="914400" cy="914400"/>
          </a:xfrm>
        </p:spPr>
      </p:pic>
      <p:sp>
        <p:nvSpPr>
          <p:cNvPr id="4" name="Espace réservé du pied de page 3">
            <a:extLst>
              <a:ext uri="{FF2B5EF4-FFF2-40B4-BE49-F238E27FC236}">
                <a16:creationId xmlns:a16="http://schemas.microsoft.com/office/drawing/2014/main" id="{8FFE8EE7-D083-7AE5-700D-078C0F359F66}"/>
              </a:ext>
            </a:extLst>
          </p:cNvPr>
          <p:cNvSpPr>
            <a:spLocks noGrp="1"/>
          </p:cNvSpPr>
          <p:nvPr>
            <p:ph type="ftr" sz="quarter" idx="11"/>
          </p:nvPr>
        </p:nvSpPr>
        <p:spPr/>
        <p:txBody>
          <a:bodyPr/>
          <a:lstStyle/>
          <a:p>
            <a:r>
              <a:rPr lang="fr-FR"/>
              <a:t>Energie où allons-nous ? Quelques repères- Bernard Maillard   Cherbourg en Cotentin, 10 mai 2023</a:t>
            </a:r>
            <a:endParaRPr lang="fr-FR" dirty="0"/>
          </a:p>
        </p:txBody>
      </p:sp>
      <p:sp>
        <p:nvSpPr>
          <p:cNvPr id="5" name="Espace réservé du numéro de diapositive 4">
            <a:extLst>
              <a:ext uri="{FF2B5EF4-FFF2-40B4-BE49-F238E27FC236}">
                <a16:creationId xmlns:a16="http://schemas.microsoft.com/office/drawing/2014/main" id="{0B0ABCBC-7D82-8D90-AE65-9A6CC6643300}"/>
              </a:ext>
            </a:extLst>
          </p:cNvPr>
          <p:cNvSpPr>
            <a:spLocks noGrp="1"/>
          </p:cNvSpPr>
          <p:nvPr>
            <p:ph type="sldNum" sz="quarter" idx="12"/>
          </p:nvPr>
        </p:nvSpPr>
        <p:spPr/>
        <p:txBody>
          <a:bodyPr/>
          <a:lstStyle/>
          <a:p>
            <a:fld id="{7B9F1D57-3A7C-4A8D-B507-8F47418E382B}" type="slidenum">
              <a:rPr lang="fr-FR" smtClean="0"/>
              <a:t>19</a:t>
            </a:fld>
            <a:endParaRPr lang="fr-FR"/>
          </a:p>
        </p:txBody>
      </p:sp>
      <p:pic>
        <p:nvPicPr>
          <p:cNvPr id="9" name="Graphique 8" descr="Lampe">
            <a:extLst>
              <a:ext uri="{FF2B5EF4-FFF2-40B4-BE49-F238E27FC236}">
                <a16:creationId xmlns:a16="http://schemas.microsoft.com/office/drawing/2014/main" id="{EFC6BECF-A9FF-F66E-EB93-CCED3946DB6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87535" y="1938150"/>
            <a:ext cx="914400" cy="914400"/>
          </a:xfrm>
          <a:prstGeom prst="rect">
            <a:avLst/>
          </a:prstGeom>
        </p:spPr>
      </p:pic>
      <p:pic>
        <p:nvPicPr>
          <p:cNvPr id="11" name="Graphique 10" descr="Ordures">
            <a:extLst>
              <a:ext uri="{FF2B5EF4-FFF2-40B4-BE49-F238E27FC236}">
                <a16:creationId xmlns:a16="http://schemas.microsoft.com/office/drawing/2014/main" id="{51984776-6B8B-B638-FFAC-408991E1915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785062" y="3997455"/>
            <a:ext cx="914400" cy="914400"/>
          </a:xfrm>
          <a:prstGeom prst="rect">
            <a:avLst/>
          </a:prstGeom>
        </p:spPr>
      </p:pic>
      <p:pic>
        <p:nvPicPr>
          <p:cNvPr id="13" name="Graphique 12" descr="Douche">
            <a:extLst>
              <a:ext uri="{FF2B5EF4-FFF2-40B4-BE49-F238E27FC236}">
                <a16:creationId xmlns:a16="http://schemas.microsoft.com/office/drawing/2014/main" id="{C0AD3577-2A14-18C0-463F-912719D70C8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153400" y="1938150"/>
            <a:ext cx="914400" cy="914400"/>
          </a:xfrm>
          <a:prstGeom prst="rect">
            <a:avLst/>
          </a:prstGeom>
        </p:spPr>
      </p:pic>
      <p:pic>
        <p:nvPicPr>
          <p:cNvPr id="15" name="Graphique 14" descr="Bâtiment">
            <a:extLst>
              <a:ext uri="{FF2B5EF4-FFF2-40B4-BE49-F238E27FC236}">
                <a16:creationId xmlns:a16="http://schemas.microsoft.com/office/drawing/2014/main" id="{D2324114-CA95-AEEC-5EA8-A6B153B86CE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359534" y="4343400"/>
            <a:ext cx="914400" cy="914400"/>
          </a:xfrm>
          <a:prstGeom prst="rect">
            <a:avLst/>
          </a:prstGeom>
        </p:spPr>
      </p:pic>
      <p:sp>
        <p:nvSpPr>
          <p:cNvPr id="16" name="ZoneTexte 15">
            <a:extLst>
              <a:ext uri="{FF2B5EF4-FFF2-40B4-BE49-F238E27FC236}">
                <a16:creationId xmlns:a16="http://schemas.microsoft.com/office/drawing/2014/main" id="{0A28DA66-BA2F-3E8B-927B-ECA9B7E65DC6}"/>
              </a:ext>
            </a:extLst>
          </p:cNvPr>
          <p:cNvSpPr txBox="1"/>
          <p:nvPr/>
        </p:nvSpPr>
        <p:spPr>
          <a:xfrm>
            <a:off x="2884516" y="5810596"/>
            <a:ext cx="5136086" cy="369332"/>
          </a:xfrm>
          <a:prstGeom prst="rect">
            <a:avLst/>
          </a:prstGeom>
          <a:noFill/>
        </p:spPr>
        <p:txBody>
          <a:bodyPr wrap="none" rtlCol="0">
            <a:spAutoFit/>
          </a:bodyPr>
          <a:lstStyle/>
          <a:p>
            <a:r>
              <a:rPr lang="fr-FR" dirty="0"/>
              <a:t>Un </a:t>
            </a:r>
            <a:r>
              <a:rPr lang="fr-FR" dirty="0" err="1"/>
              <a:t>Mega</a:t>
            </a:r>
            <a:r>
              <a:rPr lang="fr-FR" dirty="0"/>
              <a:t> Watt heure = un Millier de kilos Watt heure</a:t>
            </a:r>
          </a:p>
        </p:txBody>
      </p:sp>
    </p:spTree>
    <p:extLst>
      <p:ext uri="{BB962C8B-B14F-4D97-AF65-F5344CB8AC3E}">
        <p14:creationId xmlns:p14="http://schemas.microsoft.com/office/powerpoint/2010/main" val="3810203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E50088-D198-3B13-9806-CBE5097E9AB5}"/>
              </a:ext>
            </a:extLst>
          </p:cNvPr>
          <p:cNvSpPr>
            <a:spLocks noGrp="1"/>
          </p:cNvSpPr>
          <p:nvPr>
            <p:ph type="title"/>
          </p:nvPr>
        </p:nvSpPr>
        <p:spPr/>
        <p:txBody>
          <a:bodyPr/>
          <a:lstStyle/>
          <a:p>
            <a:r>
              <a:rPr lang="fr-FR" dirty="0"/>
              <a:t>Électricité, des rubans et des pointes</a:t>
            </a:r>
          </a:p>
        </p:txBody>
      </p:sp>
      <p:sp>
        <p:nvSpPr>
          <p:cNvPr id="3" name="Espace réservé du contenu 2">
            <a:extLst>
              <a:ext uri="{FF2B5EF4-FFF2-40B4-BE49-F238E27FC236}">
                <a16:creationId xmlns:a16="http://schemas.microsoft.com/office/drawing/2014/main" id="{F74B8770-37C4-E6E9-80C6-5A0775948867}"/>
              </a:ext>
            </a:extLst>
          </p:cNvPr>
          <p:cNvSpPr>
            <a:spLocks noGrp="1"/>
          </p:cNvSpPr>
          <p:nvPr>
            <p:ph idx="1"/>
          </p:nvPr>
        </p:nvSpPr>
        <p:spPr>
          <a:xfrm>
            <a:off x="1283677" y="1591163"/>
            <a:ext cx="10515600" cy="4351338"/>
          </a:xfrm>
        </p:spPr>
        <p:txBody>
          <a:bodyPr>
            <a:normAutofit/>
          </a:bodyPr>
          <a:lstStyle/>
          <a:p>
            <a:r>
              <a:rPr lang="fr-FR" dirty="0"/>
              <a:t>Courbe de consommation, variations </a:t>
            </a:r>
            <a:r>
              <a:rPr lang="fr-FR" b="1" dirty="0"/>
              <a:t>quotidiennes (moins de 1 à 2) </a:t>
            </a:r>
            <a:r>
              <a:rPr lang="fr-FR" dirty="0"/>
              <a:t>et </a:t>
            </a:r>
            <a:r>
              <a:rPr lang="fr-FR" b="1" dirty="0"/>
              <a:t>saisonnières (de 1 à 3) </a:t>
            </a:r>
          </a:p>
          <a:p>
            <a:pPr lvl="1" algn="ctr"/>
            <a:r>
              <a:rPr lang="fr-FR" dirty="0">
                <a:hlinkClick r:id="rId3"/>
              </a:rPr>
              <a:t>https://www.rte-france.com/eco2mix/la-consommation-delectricite-en-france</a:t>
            </a:r>
            <a:endParaRPr lang="fr-FR" dirty="0"/>
          </a:p>
          <a:p>
            <a:pPr lvl="2"/>
            <a:endParaRPr lang="fr-FR" dirty="0"/>
          </a:p>
          <a:p>
            <a:pPr lvl="1"/>
            <a:r>
              <a:rPr lang="fr-FR" dirty="0"/>
              <a:t>Sensibilité </a:t>
            </a:r>
            <a:r>
              <a:rPr lang="fr-FR" b="1" dirty="0"/>
              <a:t>l’hiver</a:t>
            </a:r>
            <a:r>
              <a:rPr lang="fr-FR" dirty="0"/>
              <a:t>, en France, diminution de la température extérieure de </a:t>
            </a:r>
            <a:r>
              <a:rPr lang="fr-FR" b="1" dirty="0"/>
              <a:t>un degré, 2400 MW </a:t>
            </a:r>
            <a:r>
              <a:rPr lang="fr-FR" dirty="0"/>
              <a:t>de </a:t>
            </a:r>
            <a:r>
              <a:rPr lang="fr-FR" b="1" dirty="0"/>
              <a:t>demande complémentaire</a:t>
            </a:r>
          </a:p>
          <a:p>
            <a:pPr lvl="2"/>
            <a:endParaRPr lang="fr-FR" dirty="0"/>
          </a:p>
          <a:p>
            <a:pPr lvl="1"/>
            <a:r>
              <a:rPr lang="fr-FR" dirty="0"/>
              <a:t>Minimum de 29 956 MW en été et maximum de 87 025 MW en hiver en 2022</a:t>
            </a:r>
          </a:p>
          <a:p>
            <a:pPr lvl="2"/>
            <a:endParaRPr lang="fr-FR" dirty="0"/>
          </a:p>
          <a:p>
            <a:pPr lvl="1"/>
            <a:r>
              <a:rPr lang="fr-FR" b="1" dirty="0"/>
              <a:t>Pointe maximale le 8 février 2012 </a:t>
            </a:r>
            <a:r>
              <a:rPr lang="fr-FR" dirty="0"/>
              <a:t>à 19h de </a:t>
            </a:r>
            <a:r>
              <a:rPr lang="fr-FR" b="1" dirty="0"/>
              <a:t>102 098 MW</a:t>
            </a:r>
          </a:p>
          <a:p>
            <a:pPr lvl="1"/>
            <a:endParaRPr lang="fr-FR" dirty="0"/>
          </a:p>
        </p:txBody>
      </p:sp>
      <p:sp>
        <p:nvSpPr>
          <p:cNvPr id="4" name="Espace réservé du pied de page 3">
            <a:extLst>
              <a:ext uri="{FF2B5EF4-FFF2-40B4-BE49-F238E27FC236}">
                <a16:creationId xmlns:a16="http://schemas.microsoft.com/office/drawing/2014/main" id="{9192137E-4BE6-7DCB-CD7E-C37785C22E92}"/>
              </a:ext>
            </a:extLst>
          </p:cNvPr>
          <p:cNvSpPr>
            <a:spLocks noGrp="1"/>
          </p:cNvSpPr>
          <p:nvPr>
            <p:ph type="ftr" sz="quarter" idx="11"/>
          </p:nvPr>
        </p:nvSpPr>
        <p:spPr/>
        <p:txBody>
          <a:bodyPr/>
          <a:lstStyle/>
          <a:p>
            <a:r>
              <a:rPr lang="fr-FR" dirty="0"/>
              <a:t>Energie où allons-nous ? Quelques repères- Bernard Maillard   Cherbourg en Cotentin, 10 mai 2023</a:t>
            </a:r>
          </a:p>
        </p:txBody>
      </p:sp>
      <p:sp>
        <p:nvSpPr>
          <p:cNvPr id="5" name="Espace réservé du numéro de diapositive 4">
            <a:extLst>
              <a:ext uri="{FF2B5EF4-FFF2-40B4-BE49-F238E27FC236}">
                <a16:creationId xmlns:a16="http://schemas.microsoft.com/office/drawing/2014/main" id="{E4ED6AC3-532D-F4C2-6B75-5C597874D264}"/>
              </a:ext>
            </a:extLst>
          </p:cNvPr>
          <p:cNvSpPr>
            <a:spLocks noGrp="1"/>
          </p:cNvSpPr>
          <p:nvPr>
            <p:ph type="sldNum" sz="quarter" idx="12"/>
          </p:nvPr>
        </p:nvSpPr>
        <p:spPr/>
        <p:txBody>
          <a:bodyPr/>
          <a:lstStyle/>
          <a:p>
            <a:fld id="{7B9F1D57-3A7C-4A8D-B507-8F47418E382B}" type="slidenum">
              <a:rPr lang="fr-FR" smtClean="0"/>
              <a:t>2</a:t>
            </a:fld>
            <a:endParaRPr lang="fr-FR"/>
          </a:p>
        </p:txBody>
      </p:sp>
      <mc:AlternateContent xmlns:mc="http://schemas.openxmlformats.org/markup-compatibility/2006" xmlns:p14="http://schemas.microsoft.com/office/powerpoint/2010/main">
        <mc:Choice Requires="p14">
          <p:contentPart p14:bwMode="auto" r:id="rId4">
            <p14:nvContentPartPr>
              <p14:cNvPr id="32" name="Encre 31">
                <a:extLst>
                  <a:ext uri="{FF2B5EF4-FFF2-40B4-BE49-F238E27FC236}">
                    <a16:creationId xmlns:a16="http://schemas.microsoft.com/office/drawing/2014/main" id="{F8CDE37C-BDFF-F95B-267F-0F85AE7203EA}"/>
                  </a:ext>
                </a:extLst>
              </p14:cNvPr>
              <p14:cNvContentPartPr/>
              <p14:nvPr/>
            </p14:nvContentPartPr>
            <p14:xfrm>
              <a:off x="1602200" y="4204825"/>
              <a:ext cx="360" cy="360"/>
            </p14:xfrm>
          </p:contentPart>
        </mc:Choice>
        <mc:Fallback xmlns="">
          <p:pic>
            <p:nvPicPr>
              <p:cNvPr id="32" name="Encre 31">
                <a:extLst>
                  <a:ext uri="{FF2B5EF4-FFF2-40B4-BE49-F238E27FC236}">
                    <a16:creationId xmlns:a16="http://schemas.microsoft.com/office/drawing/2014/main" id="{F8CDE37C-BDFF-F95B-267F-0F85AE7203EA}"/>
                  </a:ext>
                </a:extLst>
              </p:cNvPr>
              <p:cNvPicPr/>
              <p:nvPr/>
            </p:nvPicPr>
            <p:blipFill>
              <a:blip r:embed="rId5"/>
              <a:stretch>
                <a:fillRect/>
              </a:stretch>
            </p:blipFill>
            <p:spPr>
              <a:xfrm>
                <a:off x="1593200" y="419582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3" name="Encre 32">
                <a:extLst>
                  <a:ext uri="{FF2B5EF4-FFF2-40B4-BE49-F238E27FC236}">
                    <a16:creationId xmlns:a16="http://schemas.microsoft.com/office/drawing/2014/main" id="{DCFC6A58-B05E-94ED-3D9F-722BD93478A4}"/>
                  </a:ext>
                </a:extLst>
              </p14:cNvPr>
              <p14:cNvContentPartPr/>
              <p14:nvPr/>
            </p14:nvContentPartPr>
            <p14:xfrm>
              <a:off x="1649000" y="4274665"/>
              <a:ext cx="360" cy="360"/>
            </p14:xfrm>
          </p:contentPart>
        </mc:Choice>
        <mc:Fallback xmlns="">
          <p:pic>
            <p:nvPicPr>
              <p:cNvPr id="33" name="Encre 32">
                <a:extLst>
                  <a:ext uri="{FF2B5EF4-FFF2-40B4-BE49-F238E27FC236}">
                    <a16:creationId xmlns:a16="http://schemas.microsoft.com/office/drawing/2014/main" id="{DCFC6A58-B05E-94ED-3D9F-722BD93478A4}"/>
                  </a:ext>
                </a:extLst>
              </p:cNvPr>
              <p:cNvPicPr/>
              <p:nvPr/>
            </p:nvPicPr>
            <p:blipFill>
              <a:blip r:embed="rId5"/>
              <a:stretch>
                <a:fillRect/>
              </a:stretch>
            </p:blipFill>
            <p:spPr>
              <a:xfrm>
                <a:off x="1640000" y="426602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4" name="Encre 33">
                <a:extLst>
                  <a:ext uri="{FF2B5EF4-FFF2-40B4-BE49-F238E27FC236}">
                    <a16:creationId xmlns:a16="http://schemas.microsoft.com/office/drawing/2014/main" id="{7FBD318E-0B01-63D5-D37D-4BB71FFB6CF9}"/>
                  </a:ext>
                </a:extLst>
              </p14:cNvPr>
              <p14:cNvContentPartPr/>
              <p14:nvPr/>
            </p14:nvContentPartPr>
            <p14:xfrm>
              <a:off x="4259360" y="3751225"/>
              <a:ext cx="8280" cy="360"/>
            </p14:xfrm>
          </p:contentPart>
        </mc:Choice>
        <mc:Fallback xmlns="">
          <p:pic>
            <p:nvPicPr>
              <p:cNvPr id="34" name="Encre 33">
                <a:extLst>
                  <a:ext uri="{FF2B5EF4-FFF2-40B4-BE49-F238E27FC236}">
                    <a16:creationId xmlns:a16="http://schemas.microsoft.com/office/drawing/2014/main" id="{7FBD318E-0B01-63D5-D37D-4BB71FFB6CF9}"/>
                  </a:ext>
                </a:extLst>
              </p:cNvPr>
              <p:cNvPicPr/>
              <p:nvPr/>
            </p:nvPicPr>
            <p:blipFill>
              <a:blip r:embed="rId8"/>
              <a:stretch>
                <a:fillRect/>
              </a:stretch>
            </p:blipFill>
            <p:spPr>
              <a:xfrm>
                <a:off x="4250720" y="3742585"/>
                <a:ext cx="259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5" name="Encre 34">
                <a:extLst>
                  <a:ext uri="{FF2B5EF4-FFF2-40B4-BE49-F238E27FC236}">
                    <a16:creationId xmlns:a16="http://schemas.microsoft.com/office/drawing/2014/main" id="{4DC02BF4-97CE-9672-FC60-0DCF4FFCA24F}"/>
                  </a:ext>
                </a:extLst>
              </p14:cNvPr>
              <p14:cNvContentPartPr/>
              <p14:nvPr/>
            </p14:nvContentPartPr>
            <p14:xfrm>
              <a:off x="2164880" y="3252625"/>
              <a:ext cx="360" cy="14400"/>
            </p14:xfrm>
          </p:contentPart>
        </mc:Choice>
        <mc:Fallback xmlns="">
          <p:pic>
            <p:nvPicPr>
              <p:cNvPr id="35" name="Encre 34">
                <a:extLst>
                  <a:ext uri="{FF2B5EF4-FFF2-40B4-BE49-F238E27FC236}">
                    <a16:creationId xmlns:a16="http://schemas.microsoft.com/office/drawing/2014/main" id="{4DC02BF4-97CE-9672-FC60-0DCF4FFCA24F}"/>
                  </a:ext>
                </a:extLst>
              </p:cNvPr>
              <p:cNvPicPr/>
              <p:nvPr/>
            </p:nvPicPr>
            <p:blipFill>
              <a:blip r:embed="rId10"/>
              <a:stretch>
                <a:fillRect/>
              </a:stretch>
            </p:blipFill>
            <p:spPr>
              <a:xfrm>
                <a:off x="2155880" y="3243985"/>
                <a:ext cx="1800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6" name="Encre 35">
                <a:extLst>
                  <a:ext uri="{FF2B5EF4-FFF2-40B4-BE49-F238E27FC236}">
                    <a16:creationId xmlns:a16="http://schemas.microsoft.com/office/drawing/2014/main" id="{6BC60011-3A3F-43CF-51CB-0055E127C08F}"/>
                  </a:ext>
                </a:extLst>
              </p14:cNvPr>
              <p14:cNvContentPartPr/>
              <p14:nvPr/>
            </p14:nvContentPartPr>
            <p14:xfrm>
              <a:off x="3297800" y="3282505"/>
              <a:ext cx="360" cy="1800"/>
            </p14:xfrm>
          </p:contentPart>
        </mc:Choice>
        <mc:Fallback xmlns="">
          <p:pic>
            <p:nvPicPr>
              <p:cNvPr id="36" name="Encre 35">
                <a:extLst>
                  <a:ext uri="{FF2B5EF4-FFF2-40B4-BE49-F238E27FC236}">
                    <a16:creationId xmlns:a16="http://schemas.microsoft.com/office/drawing/2014/main" id="{6BC60011-3A3F-43CF-51CB-0055E127C08F}"/>
                  </a:ext>
                </a:extLst>
              </p:cNvPr>
              <p:cNvPicPr/>
              <p:nvPr/>
            </p:nvPicPr>
            <p:blipFill>
              <a:blip r:embed="rId12"/>
              <a:stretch>
                <a:fillRect/>
              </a:stretch>
            </p:blipFill>
            <p:spPr>
              <a:xfrm>
                <a:off x="3289160" y="3273505"/>
                <a:ext cx="18000" cy="19440"/>
              </a:xfrm>
              <a:prstGeom prst="rect">
                <a:avLst/>
              </a:prstGeom>
            </p:spPr>
          </p:pic>
        </mc:Fallback>
      </mc:AlternateContent>
    </p:spTree>
    <p:extLst>
      <p:ext uri="{BB962C8B-B14F-4D97-AF65-F5344CB8AC3E}">
        <p14:creationId xmlns:p14="http://schemas.microsoft.com/office/powerpoint/2010/main" val="14023839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681A59-F7BC-FD50-FD29-297A19C5F95D}"/>
              </a:ext>
            </a:extLst>
          </p:cNvPr>
          <p:cNvSpPr>
            <a:spLocks noGrp="1"/>
          </p:cNvSpPr>
          <p:nvPr>
            <p:ph type="title"/>
          </p:nvPr>
        </p:nvSpPr>
        <p:spPr/>
        <p:txBody>
          <a:bodyPr/>
          <a:lstStyle/>
          <a:p>
            <a:r>
              <a:rPr lang="fr-FR" dirty="0"/>
              <a:t>FACTURE Electricité TTC EN TROIS VOLETS</a:t>
            </a:r>
          </a:p>
        </p:txBody>
      </p:sp>
      <p:graphicFrame>
        <p:nvGraphicFramePr>
          <p:cNvPr id="6" name="Espace réservé du contenu 5">
            <a:extLst>
              <a:ext uri="{FF2B5EF4-FFF2-40B4-BE49-F238E27FC236}">
                <a16:creationId xmlns:a16="http://schemas.microsoft.com/office/drawing/2014/main" id="{6EAB4929-DDBB-B202-E591-4949EBB42F76}"/>
              </a:ext>
            </a:extLst>
          </p:cNvPr>
          <p:cNvGraphicFramePr>
            <a:graphicFrameLocks noGrp="1"/>
          </p:cNvGraphicFramePr>
          <p:nvPr>
            <p:ph idx="1"/>
            <p:extLst>
              <p:ext uri="{D42A27DB-BD31-4B8C-83A1-F6EECF244321}">
                <p14:modId xmlns:p14="http://schemas.microsoft.com/office/powerpoint/2010/main" val="16999750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ce réservé du pied de page 3">
            <a:extLst>
              <a:ext uri="{FF2B5EF4-FFF2-40B4-BE49-F238E27FC236}">
                <a16:creationId xmlns:a16="http://schemas.microsoft.com/office/drawing/2014/main" id="{47B6E7FC-2B37-416E-726A-336BFC86B48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Energie où allons-nous ? Quelques repères- Bernard Maillard   Cherbourg en Cotentin, 10 mai 2023</a:t>
            </a:r>
            <a:endPar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Espace réservé du numéro de diapositive 4">
            <a:extLst>
              <a:ext uri="{FF2B5EF4-FFF2-40B4-BE49-F238E27FC236}">
                <a16:creationId xmlns:a16="http://schemas.microsoft.com/office/drawing/2014/main" id="{BB16CF0F-8A04-9881-CC43-3482F39263D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9F1D57-3A7C-4A8D-B507-8F47418E382B}"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9609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8B9871-8978-3847-1A1C-5398594B293A}"/>
              </a:ext>
            </a:extLst>
          </p:cNvPr>
          <p:cNvSpPr>
            <a:spLocks noGrp="1"/>
          </p:cNvSpPr>
          <p:nvPr>
            <p:ph type="title"/>
          </p:nvPr>
        </p:nvSpPr>
        <p:spPr/>
        <p:txBody>
          <a:bodyPr>
            <a:normAutofit fontScale="90000"/>
          </a:bodyPr>
          <a:lstStyle/>
          <a:p>
            <a:r>
              <a:rPr lang="fr-FR" b="1" dirty="0"/>
              <a:t>Facture totale électricité, énergie, acheminement et taxes + 52% TTC de 2010 à 2019 en France</a:t>
            </a:r>
          </a:p>
        </p:txBody>
      </p:sp>
      <p:graphicFrame>
        <p:nvGraphicFramePr>
          <p:cNvPr id="6" name="Espace réservé du contenu 5">
            <a:extLst>
              <a:ext uri="{FF2B5EF4-FFF2-40B4-BE49-F238E27FC236}">
                <a16:creationId xmlns:a16="http://schemas.microsoft.com/office/drawing/2014/main" id="{DB7D698A-4D7A-8CA9-23D8-13787E45F983}"/>
              </a:ext>
            </a:extLst>
          </p:cNvPr>
          <p:cNvGraphicFramePr>
            <a:graphicFrameLocks noGrp="1"/>
          </p:cNvGraphicFramePr>
          <p:nvPr>
            <p:ph idx="1"/>
            <p:extLst>
              <p:ext uri="{D42A27DB-BD31-4B8C-83A1-F6EECF244321}">
                <p14:modId xmlns:p14="http://schemas.microsoft.com/office/powerpoint/2010/main" val="801359080"/>
              </p:ext>
            </p:extLst>
          </p:nvPr>
        </p:nvGraphicFramePr>
        <p:xfrm>
          <a:off x="80495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ce réservé du pied de page 3">
            <a:extLst>
              <a:ext uri="{FF2B5EF4-FFF2-40B4-BE49-F238E27FC236}">
                <a16:creationId xmlns:a16="http://schemas.microsoft.com/office/drawing/2014/main" id="{DBCCC184-760F-8D1E-C5B9-1D96F0E4CC0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Energie où allons-nous ? Quelques repères- Bernard Maillard   Cherbourg en Cotentin, 10 mai 2023</a:t>
            </a:r>
            <a:endPar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Espace réservé du numéro de diapositive 4">
            <a:extLst>
              <a:ext uri="{FF2B5EF4-FFF2-40B4-BE49-F238E27FC236}">
                <a16:creationId xmlns:a16="http://schemas.microsoft.com/office/drawing/2014/main" id="{FDE50054-1102-E405-46D1-0817024857F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9F1D57-3A7C-4A8D-B507-8F47418E382B}"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ZoneTexte 6">
            <a:extLst>
              <a:ext uri="{FF2B5EF4-FFF2-40B4-BE49-F238E27FC236}">
                <a16:creationId xmlns:a16="http://schemas.microsoft.com/office/drawing/2014/main" id="{668F9A3B-4BF2-684A-EAE4-DBA0C9CF493E}"/>
              </a:ext>
            </a:extLst>
          </p:cNvPr>
          <p:cNvSpPr txBox="1"/>
          <p:nvPr/>
        </p:nvSpPr>
        <p:spPr>
          <a:xfrm>
            <a:off x="838200" y="5807631"/>
            <a:ext cx="197720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0B050"/>
                </a:solidFill>
                <a:effectLst/>
                <a:uLnTx/>
                <a:uFillTx/>
                <a:latin typeface="Calibri" panose="020F0502020204030204"/>
                <a:ea typeface="+mn-ea"/>
                <a:cs typeface="+mn-cs"/>
              </a:rPr>
              <a:t>128 Euro le MWH*</a:t>
            </a:r>
          </a:p>
        </p:txBody>
      </p:sp>
      <p:sp>
        <p:nvSpPr>
          <p:cNvPr id="9" name="ZoneTexte 8">
            <a:extLst>
              <a:ext uri="{FF2B5EF4-FFF2-40B4-BE49-F238E27FC236}">
                <a16:creationId xmlns:a16="http://schemas.microsoft.com/office/drawing/2014/main" id="{78203D80-2CCE-2ADD-651F-E4663E7443A3}"/>
              </a:ext>
            </a:extLst>
          </p:cNvPr>
          <p:cNvSpPr txBox="1"/>
          <p:nvPr/>
        </p:nvSpPr>
        <p:spPr>
          <a:xfrm>
            <a:off x="9556083" y="2485505"/>
            <a:ext cx="204613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FF0000"/>
                </a:solidFill>
                <a:effectLst/>
                <a:uLnTx/>
                <a:uFillTx/>
                <a:latin typeface="Calibri" panose="020F0502020204030204"/>
                <a:ea typeface="+mn-ea"/>
                <a:cs typeface="+mn-cs"/>
              </a:rPr>
              <a:t>195 Euros le MWh*</a:t>
            </a:r>
          </a:p>
        </p:txBody>
      </p:sp>
      <p:sp>
        <p:nvSpPr>
          <p:cNvPr id="3" name="ZoneTexte 2">
            <a:extLst>
              <a:ext uri="{FF2B5EF4-FFF2-40B4-BE49-F238E27FC236}">
                <a16:creationId xmlns:a16="http://schemas.microsoft.com/office/drawing/2014/main" id="{DDCD517C-A016-7D60-6E22-73AAD68AE592}"/>
              </a:ext>
            </a:extLst>
          </p:cNvPr>
          <p:cNvSpPr txBox="1"/>
          <p:nvPr/>
        </p:nvSpPr>
        <p:spPr>
          <a:xfrm>
            <a:off x="9556083" y="5539838"/>
            <a:ext cx="182434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 Source Eurostat</a:t>
            </a:r>
          </a:p>
        </p:txBody>
      </p:sp>
    </p:spTree>
    <p:extLst>
      <p:ext uri="{BB962C8B-B14F-4D97-AF65-F5344CB8AC3E}">
        <p14:creationId xmlns:p14="http://schemas.microsoft.com/office/powerpoint/2010/main" val="2306563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D25BF3-99FB-B99E-413B-F75F59F953DB}"/>
              </a:ext>
            </a:extLst>
          </p:cNvPr>
          <p:cNvSpPr>
            <a:spLocks noGrp="1"/>
          </p:cNvSpPr>
          <p:nvPr>
            <p:ph type="title"/>
          </p:nvPr>
        </p:nvSpPr>
        <p:spPr/>
        <p:txBody>
          <a:bodyPr>
            <a:normAutofit/>
          </a:bodyPr>
          <a:lstStyle/>
          <a:p>
            <a:r>
              <a:rPr lang="fr-FR" b="1" dirty="0"/>
              <a:t>Tendances spéculatives de court terme sur le marché du ruban  (énergie en base)</a:t>
            </a:r>
          </a:p>
        </p:txBody>
      </p:sp>
      <p:sp>
        <p:nvSpPr>
          <p:cNvPr id="4" name="Espace réservé du pied de page 3">
            <a:extLst>
              <a:ext uri="{FF2B5EF4-FFF2-40B4-BE49-F238E27FC236}">
                <a16:creationId xmlns:a16="http://schemas.microsoft.com/office/drawing/2014/main" id="{C5B6C4E3-4365-CC37-CE85-7679591A0EA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Energie où allons-nous ? Quelques repères- Bernard Maillard   Cherbourg en Cotentin, 10 mai 2023</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Espace réservé du numéro de diapositive 4">
            <a:extLst>
              <a:ext uri="{FF2B5EF4-FFF2-40B4-BE49-F238E27FC236}">
                <a16:creationId xmlns:a16="http://schemas.microsoft.com/office/drawing/2014/main" id="{06208C40-4C2F-AF2D-2DE6-1B0630CE97E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9F1D57-3A7C-4A8D-B507-8F47418E382B}"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Espace réservé du contenu 5">
            <a:extLst>
              <a:ext uri="{FF2B5EF4-FFF2-40B4-BE49-F238E27FC236}">
                <a16:creationId xmlns:a16="http://schemas.microsoft.com/office/drawing/2014/main" id="{0DE326D7-A5C8-7F28-0DE0-55574E6190E4}"/>
              </a:ext>
            </a:extLst>
          </p:cNvPr>
          <p:cNvSpPr>
            <a:spLocks noGrp="1"/>
          </p:cNvSpPr>
          <p:nvPr>
            <p:ph idx="1"/>
          </p:nvPr>
        </p:nvSpPr>
        <p:spPr/>
        <p:txBody>
          <a:bodyPr>
            <a:normAutofit lnSpcReduction="10000"/>
          </a:bodyPr>
          <a:lstStyle/>
          <a:p>
            <a:r>
              <a:rPr lang="fr-FR" dirty="0"/>
              <a:t>Prix de marché pour le Ruban annuel, plus de 1000 Euro le MWh le 26 aout 2022 pour le Ruban 2023</a:t>
            </a:r>
          </a:p>
          <a:p>
            <a:pPr lvl="1"/>
            <a:r>
              <a:rPr lang="fr-FR" dirty="0"/>
              <a:t>Influence excessive du prix du gaz  pour le marché  Electricité France</a:t>
            </a:r>
          </a:p>
          <a:p>
            <a:pPr lvl="1"/>
            <a:r>
              <a:rPr lang="fr-FR" dirty="0"/>
              <a:t>Quelle rationalité économique ???</a:t>
            </a:r>
          </a:p>
          <a:p>
            <a:pPr lvl="1"/>
            <a:endParaRPr lang="fr-FR" dirty="0"/>
          </a:p>
          <a:p>
            <a:r>
              <a:rPr lang="fr-FR" dirty="0"/>
              <a:t>Tendance à la baisse, autour de 200 Euro le MWh pour 2024 et 120 Euros le MWh pour 2025</a:t>
            </a:r>
          </a:p>
          <a:p>
            <a:r>
              <a:rPr lang="fr-FR" sz="2800" b="1" dirty="0">
                <a:hlinkClick r:id="rId3"/>
              </a:rPr>
              <a:t>https://www.eex.com/en/market-data/power/futures</a:t>
            </a:r>
            <a:endParaRPr lang="fr-FR" dirty="0"/>
          </a:p>
          <a:p>
            <a:endParaRPr lang="fr-FR" dirty="0"/>
          </a:p>
          <a:p>
            <a:r>
              <a:rPr lang="fr-FR" dirty="0"/>
              <a:t>Boucliers tarifaires très au-delà, absence de vision de long terme </a:t>
            </a:r>
          </a:p>
        </p:txBody>
      </p:sp>
    </p:spTree>
    <p:extLst>
      <p:ext uri="{BB962C8B-B14F-4D97-AF65-F5344CB8AC3E}">
        <p14:creationId xmlns:p14="http://schemas.microsoft.com/office/powerpoint/2010/main" val="20103816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2C0FAB-1482-8EB8-6BB1-3B9D32E19238}"/>
              </a:ext>
            </a:extLst>
          </p:cNvPr>
          <p:cNvSpPr>
            <a:spLocks noGrp="1"/>
          </p:cNvSpPr>
          <p:nvPr>
            <p:ph type="title"/>
          </p:nvPr>
        </p:nvSpPr>
        <p:spPr/>
        <p:txBody>
          <a:bodyPr/>
          <a:lstStyle/>
          <a:p>
            <a:r>
              <a:rPr lang="fr-FR" dirty="0"/>
              <a:t>Pistes prioritaires d’action</a:t>
            </a:r>
          </a:p>
        </p:txBody>
      </p:sp>
      <p:graphicFrame>
        <p:nvGraphicFramePr>
          <p:cNvPr id="6" name="Espace réservé du contenu 5">
            <a:extLst>
              <a:ext uri="{FF2B5EF4-FFF2-40B4-BE49-F238E27FC236}">
                <a16:creationId xmlns:a16="http://schemas.microsoft.com/office/drawing/2014/main" id="{30557252-17A3-8DEC-683C-884BB16D1D78}"/>
              </a:ext>
            </a:extLst>
          </p:cNvPr>
          <p:cNvGraphicFramePr>
            <a:graphicFrameLocks noGrp="1"/>
          </p:cNvGraphicFramePr>
          <p:nvPr>
            <p:ph idx="1"/>
            <p:extLst>
              <p:ext uri="{D42A27DB-BD31-4B8C-83A1-F6EECF244321}">
                <p14:modId xmlns:p14="http://schemas.microsoft.com/office/powerpoint/2010/main" val="370717272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ce réservé du pied de page 3">
            <a:extLst>
              <a:ext uri="{FF2B5EF4-FFF2-40B4-BE49-F238E27FC236}">
                <a16:creationId xmlns:a16="http://schemas.microsoft.com/office/drawing/2014/main" id="{6B51ECD3-2F9D-0A4A-A08A-795925C11EC1}"/>
              </a:ext>
            </a:extLst>
          </p:cNvPr>
          <p:cNvSpPr>
            <a:spLocks noGrp="1"/>
          </p:cNvSpPr>
          <p:nvPr>
            <p:ph type="ftr" sz="quarter" idx="11"/>
          </p:nvPr>
        </p:nvSpPr>
        <p:spPr/>
        <p:txBody>
          <a:bodyPr/>
          <a:lstStyle/>
          <a:p>
            <a:r>
              <a:rPr lang="fr-FR"/>
              <a:t>Energie où allons-nous ? Quelques repères- Bernard Maillard   Cherbourg en Cotentin, 10 mai 2023</a:t>
            </a:r>
            <a:endParaRPr lang="fr-FR" dirty="0"/>
          </a:p>
        </p:txBody>
      </p:sp>
      <p:sp>
        <p:nvSpPr>
          <p:cNvPr id="5" name="Espace réservé du numéro de diapositive 4">
            <a:extLst>
              <a:ext uri="{FF2B5EF4-FFF2-40B4-BE49-F238E27FC236}">
                <a16:creationId xmlns:a16="http://schemas.microsoft.com/office/drawing/2014/main" id="{C1928717-FE34-6688-0933-0A50236BBC6E}"/>
              </a:ext>
            </a:extLst>
          </p:cNvPr>
          <p:cNvSpPr>
            <a:spLocks noGrp="1"/>
          </p:cNvSpPr>
          <p:nvPr>
            <p:ph type="sldNum" sz="quarter" idx="12"/>
          </p:nvPr>
        </p:nvSpPr>
        <p:spPr/>
        <p:txBody>
          <a:bodyPr/>
          <a:lstStyle/>
          <a:p>
            <a:fld id="{7B9F1D57-3A7C-4A8D-B507-8F47418E382B}" type="slidenum">
              <a:rPr lang="fr-FR" smtClean="0"/>
              <a:t>23</a:t>
            </a:fld>
            <a:endParaRPr lang="fr-FR"/>
          </a:p>
        </p:txBody>
      </p:sp>
    </p:spTree>
    <p:extLst>
      <p:ext uri="{BB962C8B-B14F-4D97-AF65-F5344CB8AC3E}">
        <p14:creationId xmlns:p14="http://schemas.microsoft.com/office/powerpoint/2010/main" val="34793170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BD9D70-647F-8001-E5CD-A1F3AF5256BE}"/>
              </a:ext>
            </a:extLst>
          </p:cNvPr>
          <p:cNvSpPr>
            <a:spLocks noGrp="1"/>
          </p:cNvSpPr>
          <p:nvPr>
            <p:ph type="title"/>
          </p:nvPr>
        </p:nvSpPr>
        <p:spPr/>
        <p:txBody>
          <a:bodyPr/>
          <a:lstStyle/>
          <a:p>
            <a:r>
              <a:rPr lang="fr-FR" dirty="0"/>
              <a:t>Quel scénario demain? </a:t>
            </a:r>
          </a:p>
        </p:txBody>
      </p:sp>
      <p:graphicFrame>
        <p:nvGraphicFramePr>
          <p:cNvPr id="6" name="Espace réservé du contenu 5">
            <a:extLst>
              <a:ext uri="{FF2B5EF4-FFF2-40B4-BE49-F238E27FC236}">
                <a16:creationId xmlns:a16="http://schemas.microsoft.com/office/drawing/2014/main" id="{115777E4-7F0D-5736-7070-1E04B7627CAB}"/>
              </a:ext>
            </a:extLst>
          </p:cNvPr>
          <p:cNvGraphicFramePr>
            <a:graphicFrameLocks noGrp="1"/>
          </p:cNvGraphicFramePr>
          <p:nvPr>
            <p:ph idx="1"/>
            <p:extLst>
              <p:ext uri="{D42A27DB-BD31-4B8C-83A1-F6EECF244321}">
                <p14:modId xmlns:p14="http://schemas.microsoft.com/office/powerpoint/2010/main" val="156208701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ce réservé du pied de page 3">
            <a:extLst>
              <a:ext uri="{FF2B5EF4-FFF2-40B4-BE49-F238E27FC236}">
                <a16:creationId xmlns:a16="http://schemas.microsoft.com/office/drawing/2014/main" id="{0EA5BD51-5BE2-4D88-0A81-C54C1FDA89D5}"/>
              </a:ext>
            </a:extLst>
          </p:cNvPr>
          <p:cNvSpPr>
            <a:spLocks noGrp="1"/>
          </p:cNvSpPr>
          <p:nvPr>
            <p:ph type="ftr" sz="quarter" idx="11"/>
          </p:nvPr>
        </p:nvSpPr>
        <p:spPr/>
        <p:txBody>
          <a:bodyPr/>
          <a:lstStyle/>
          <a:p>
            <a:r>
              <a:rPr lang="fr-FR"/>
              <a:t>Energie où allons-nous ? Quelques repères- Bernard Maillard   Cherbourg en Cotentin, 10 mai 2023</a:t>
            </a:r>
            <a:endParaRPr lang="fr-FR" dirty="0"/>
          </a:p>
        </p:txBody>
      </p:sp>
      <p:sp>
        <p:nvSpPr>
          <p:cNvPr id="5" name="Espace réservé du numéro de diapositive 4">
            <a:extLst>
              <a:ext uri="{FF2B5EF4-FFF2-40B4-BE49-F238E27FC236}">
                <a16:creationId xmlns:a16="http://schemas.microsoft.com/office/drawing/2014/main" id="{02C71BEB-1069-1452-E120-65C8D30856D9}"/>
              </a:ext>
            </a:extLst>
          </p:cNvPr>
          <p:cNvSpPr>
            <a:spLocks noGrp="1"/>
          </p:cNvSpPr>
          <p:nvPr>
            <p:ph type="sldNum" sz="quarter" idx="12"/>
          </p:nvPr>
        </p:nvSpPr>
        <p:spPr/>
        <p:txBody>
          <a:bodyPr/>
          <a:lstStyle/>
          <a:p>
            <a:fld id="{7B9F1D57-3A7C-4A8D-B507-8F47418E382B}" type="slidenum">
              <a:rPr lang="fr-FR" smtClean="0"/>
              <a:t>24</a:t>
            </a:fld>
            <a:endParaRPr lang="fr-FR"/>
          </a:p>
        </p:txBody>
      </p:sp>
      <p:graphicFrame>
        <p:nvGraphicFramePr>
          <p:cNvPr id="7" name="Diagramme 6">
            <a:extLst>
              <a:ext uri="{FF2B5EF4-FFF2-40B4-BE49-F238E27FC236}">
                <a16:creationId xmlns:a16="http://schemas.microsoft.com/office/drawing/2014/main" id="{83AA4D7D-95D3-5D10-A32F-9779E30F4DB7}"/>
              </a:ext>
            </a:extLst>
          </p:cNvPr>
          <p:cNvGraphicFramePr/>
          <p:nvPr>
            <p:extLst>
              <p:ext uri="{D42A27DB-BD31-4B8C-83A1-F6EECF244321}">
                <p14:modId xmlns:p14="http://schemas.microsoft.com/office/powerpoint/2010/main" val="3264745742"/>
              </p:ext>
            </p:extLst>
          </p:nvPr>
        </p:nvGraphicFramePr>
        <p:xfrm>
          <a:off x="2630516" y="-336051"/>
          <a:ext cx="8128000" cy="54186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ZoneTexte 7">
            <a:extLst>
              <a:ext uri="{FF2B5EF4-FFF2-40B4-BE49-F238E27FC236}">
                <a16:creationId xmlns:a16="http://schemas.microsoft.com/office/drawing/2014/main" id="{1DAFAB7D-6F15-514B-A3BA-3BBC154E5CA4}"/>
              </a:ext>
            </a:extLst>
          </p:cNvPr>
          <p:cNvSpPr txBox="1"/>
          <p:nvPr/>
        </p:nvSpPr>
        <p:spPr>
          <a:xfrm>
            <a:off x="5785656" y="3912167"/>
            <a:ext cx="6661047" cy="1569660"/>
          </a:xfrm>
          <a:prstGeom prst="rect">
            <a:avLst/>
          </a:prstGeom>
          <a:noFill/>
        </p:spPr>
        <p:txBody>
          <a:bodyPr wrap="square" rtlCol="0">
            <a:spAutoFit/>
          </a:bodyPr>
          <a:lstStyle/>
          <a:p>
            <a:r>
              <a:rPr lang="fr-FR" sz="3200" b="1" dirty="0"/>
              <a:t>Ou REPRISE EN MAIN</a:t>
            </a:r>
            <a:endParaRPr lang="fr-FR" sz="3200" dirty="0"/>
          </a:p>
          <a:p>
            <a:r>
              <a:rPr lang="fr-FR" sz="3200" dirty="0"/>
              <a:t>Gouvernance publique, Performance industrielle… </a:t>
            </a:r>
          </a:p>
        </p:txBody>
      </p:sp>
    </p:spTree>
    <p:extLst>
      <p:ext uri="{BB962C8B-B14F-4D97-AF65-F5344CB8AC3E}">
        <p14:creationId xmlns:p14="http://schemas.microsoft.com/office/powerpoint/2010/main" val="3349395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AC56D9-A533-14B6-6197-67B5B558FF0E}"/>
              </a:ext>
            </a:extLst>
          </p:cNvPr>
          <p:cNvSpPr>
            <a:spLocks noGrp="1"/>
          </p:cNvSpPr>
          <p:nvPr>
            <p:ph type="title"/>
          </p:nvPr>
        </p:nvSpPr>
        <p:spPr/>
        <p:txBody>
          <a:bodyPr/>
          <a:lstStyle/>
          <a:p>
            <a:r>
              <a:rPr lang="fr-FR" dirty="0"/>
              <a:t>Pour garder contact</a:t>
            </a:r>
          </a:p>
        </p:txBody>
      </p:sp>
      <p:sp>
        <p:nvSpPr>
          <p:cNvPr id="3" name="Espace réservé du contenu 2">
            <a:extLst>
              <a:ext uri="{FF2B5EF4-FFF2-40B4-BE49-F238E27FC236}">
                <a16:creationId xmlns:a16="http://schemas.microsoft.com/office/drawing/2014/main" id="{41592112-7841-5B79-F20F-19629B38F95F}"/>
              </a:ext>
            </a:extLst>
          </p:cNvPr>
          <p:cNvSpPr>
            <a:spLocks noGrp="1"/>
          </p:cNvSpPr>
          <p:nvPr>
            <p:ph idx="1"/>
          </p:nvPr>
        </p:nvSpPr>
        <p:spPr/>
        <p:txBody>
          <a:bodyPr>
            <a:normAutofit lnSpcReduction="10000"/>
          </a:bodyPr>
          <a:lstStyle/>
          <a:p>
            <a:pPr algn="just">
              <a:lnSpc>
                <a:spcPct val="107000"/>
              </a:lnSpc>
              <a:spcAft>
                <a:spcPts val="800"/>
              </a:spcAft>
            </a:pPr>
            <a:r>
              <a:rPr lang="fr-FR" sz="3600" i="1" dirty="0">
                <a:effectLst/>
                <a:latin typeface="Times New Roman" panose="02020603050405020304" pitchFamily="18" charset="0"/>
                <a:ea typeface="Calibri" panose="020F0502020204030204" pitchFamily="34" charset="0"/>
                <a:cs typeface="Times New Roman" panose="02020603050405020304" pitchFamily="18" charset="0"/>
              </a:rPr>
              <a:t>Pour retrouver les données clés de référence actualisées</a:t>
            </a:r>
            <a:endParaRPr lang="fr-FR" sz="3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36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2"/>
              </a:rPr>
              <a:t>https://sevedatome.fr/</a:t>
            </a:r>
            <a:endParaRPr lang="fr-FR" sz="3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endParaRPr lang="fr-FR" sz="3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3600" i="1" dirty="0">
                <a:latin typeface="Times New Roman" panose="02020603050405020304" pitchFamily="18" charset="0"/>
                <a:ea typeface="Calibri" panose="020F0502020204030204" pitchFamily="34" charset="0"/>
                <a:cs typeface="Times New Roman" panose="02020603050405020304" pitchFamily="18" charset="0"/>
              </a:rPr>
              <a:t>E</a:t>
            </a:r>
            <a:r>
              <a:rPr lang="fr-FR" sz="3600" i="1" dirty="0">
                <a:effectLst/>
                <a:latin typeface="Times New Roman" panose="02020603050405020304" pitchFamily="18" charset="0"/>
                <a:ea typeface="Calibri" panose="020F0502020204030204" pitchFamily="34" charset="0"/>
                <a:cs typeface="Times New Roman" panose="02020603050405020304" pitchFamily="18" charset="0"/>
              </a:rPr>
              <a:t>t commentaires sur l’actualité dans mon journal </a:t>
            </a:r>
            <a:endParaRPr lang="fr-FR" sz="3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36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3"/>
              </a:rPr>
              <a:t>https://malicorne.over-blog.com/tag/energie/</a:t>
            </a:r>
            <a:endParaRPr lang="fr-FR" sz="36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pied de page 3">
            <a:extLst>
              <a:ext uri="{FF2B5EF4-FFF2-40B4-BE49-F238E27FC236}">
                <a16:creationId xmlns:a16="http://schemas.microsoft.com/office/drawing/2014/main" id="{A62A8F04-898E-1FE4-8CA0-733EB861FEF3}"/>
              </a:ext>
            </a:extLst>
          </p:cNvPr>
          <p:cNvSpPr>
            <a:spLocks noGrp="1"/>
          </p:cNvSpPr>
          <p:nvPr>
            <p:ph type="ftr" sz="quarter" idx="11"/>
          </p:nvPr>
        </p:nvSpPr>
        <p:spPr/>
        <p:txBody>
          <a:bodyPr/>
          <a:lstStyle/>
          <a:p>
            <a:r>
              <a:rPr lang="fr-FR" dirty="0"/>
              <a:t>Energie où allons-nous ? Quelques repères- Bernard Maillard   Cherbourg en Cotentin, 10 mai 2023</a:t>
            </a:r>
          </a:p>
          <a:p>
            <a:endParaRPr lang="fr-FR" dirty="0"/>
          </a:p>
        </p:txBody>
      </p:sp>
      <p:sp>
        <p:nvSpPr>
          <p:cNvPr id="5" name="Espace réservé du numéro de diapositive 4">
            <a:extLst>
              <a:ext uri="{FF2B5EF4-FFF2-40B4-BE49-F238E27FC236}">
                <a16:creationId xmlns:a16="http://schemas.microsoft.com/office/drawing/2014/main" id="{9B259FFF-352A-D912-BEBC-DB0665A2F26C}"/>
              </a:ext>
            </a:extLst>
          </p:cNvPr>
          <p:cNvSpPr>
            <a:spLocks noGrp="1"/>
          </p:cNvSpPr>
          <p:nvPr>
            <p:ph type="sldNum" sz="quarter" idx="12"/>
          </p:nvPr>
        </p:nvSpPr>
        <p:spPr/>
        <p:txBody>
          <a:bodyPr/>
          <a:lstStyle/>
          <a:p>
            <a:fld id="{7B9F1D57-3A7C-4A8D-B507-8F47418E382B}" type="slidenum">
              <a:rPr lang="fr-FR" smtClean="0"/>
              <a:t>25</a:t>
            </a:fld>
            <a:endParaRPr lang="fr-FR"/>
          </a:p>
        </p:txBody>
      </p:sp>
    </p:spTree>
    <p:extLst>
      <p:ext uri="{BB962C8B-B14F-4D97-AF65-F5344CB8AC3E}">
        <p14:creationId xmlns:p14="http://schemas.microsoft.com/office/powerpoint/2010/main" val="22035417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FE7F1A-A11B-D591-3DB9-E0276C4DAE7C}"/>
              </a:ext>
            </a:extLst>
          </p:cNvPr>
          <p:cNvSpPr>
            <a:spLocks noGrp="1"/>
          </p:cNvSpPr>
          <p:nvPr>
            <p:ph type="ctrTitle"/>
          </p:nvPr>
        </p:nvSpPr>
        <p:spPr/>
        <p:txBody>
          <a:bodyPr/>
          <a:lstStyle/>
          <a:p>
            <a:r>
              <a:rPr lang="fr-FR" dirty="0"/>
              <a:t>Back up</a:t>
            </a:r>
          </a:p>
        </p:txBody>
      </p:sp>
      <p:sp>
        <p:nvSpPr>
          <p:cNvPr id="3" name="Sous-titre 2">
            <a:extLst>
              <a:ext uri="{FF2B5EF4-FFF2-40B4-BE49-F238E27FC236}">
                <a16:creationId xmlns:a16="http://schemas.microsoft.com/office/drawing/2014/main" id="{0B914589-9D56-A61A-6F58-4C3F87E463DB}"/>
              </a:ext>
            </a:extLst>
          </p:cNvPr>
          <p:cNvSpPr>
            <a:spLocks noGrp="1"/>
          </p:cNvSpPr>
          <p:nvPr>
            <p:ph type="subTitle" idx="1"/>
          </p:nvPr>
        </p:nvSpPr>
        <p:spPr/>
        <p:txBody>
          <a:bodyPr/>
          <a:lstStyle/>
          <a:p>
            <a:endParaRPr lang="fr-FR" dirty="0"/>
          </a:p>
        </p:txBody>
      </p:sp>
      <p:sp>
        <p:nvSpPr>
          <p:cNvPr id="4" name="Espace réservé du pied de page 3">
            <a:extLst>
              <a:ext uri="{FF2B5EF4-FFF2-40B4-BE49-F238E27FC236}">
                <a16:creationId xmlns:a16="http://schemas.microsoft.com/office/drawing/2014/main" id="{97CA72E7-4FDD-6E01-311E-8EB433210CC3}"/>
              </a:ext>
            </a:extLst>
          </p:cNvPr>
          <p:cNvSpPr>
            <a:spLocks noGrp="1"/>
          </p:cNvSpPr>
          <p:nvPr>
            <p:ph type="ftr" sz="quarter" idx="11"/>
          </p:nvPr>
        </p:nvSpPr>
        <p:spPr/>
        <p:txBody>
          <a:bodyPr/>
          <a:lstStyle/>
          <a:p>
            <a:r>
              <a:rPr lang="fr-FR"/>
              <a:t>Energie où allons-nous ? Quelques repères- Bernard Maillard </a:t>
            </a:r>
          </a:p>
          <a:p>
            <a:r>
              <a:rPr lang="fr-FR"/>
              <a:t>7 mars 2023</a:t>
            </a:r>
            <a:endParaRPr lang="fr-FR" dirty="0"/>
          </a:p>
        </p:txBody>
      </p:sp>
      <p:sp>
        <p:nvSpPr>
          <p:cNvPr id="5" name="Espace réservé du numéro de diapositive 4">
            <a:extLst>
              <a:ext uri="{FF2B5EF4-FFF2-40B4-BE49-F238E27FC236}">
                <a16:creationId xmlns:a16="http://schemas.microsoft.com/office/drawing/2014/main" id="{2690754A-F87F-12DD-6320-5019BD45EEFD}"/>
              </a:ext>
            </a:extLst>
          </p:cNvPr>
          <p:cNvSpPr>
            <a:spLocks noGrp="1"/>
          </p:cNvSpPr>
          <p:nvPr>
            <p:ph type="sldNum" sz="quarter" idx="12"/>
          </p:nvPr>
        </p:nvSpPr>
        <p:spPr/>
        <p:txBody>
          <a:bodyPr/>
          <a:lstStyle/>
          <a:p>
            <a:fld id="{7B9F1D57-3A7C-4A8D-B507-8F47418E382B}" type="slidenum">
              <a:rPr lang="fr-FR" smtClean="0"/>
              <a:t>26</a:t>
            </a:fld>
            <a:endParaRPr lang="fr-FR"/>
          </a:p>
        </p:txBody>
      </p:sp>
    </p:spTree>
    <p:extLst>
      <p:ext uri="{BB962C8B-B14F-4D97-AF65-F5344CB8AC3E}">
        <p14:creationId xmlns:p14="http://schemas.microsoft.com/office/powerpoint/2010/main" val="33389633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1B7936AA-859D-BBE5-4D45-0A1814348CD0}"/>
              </a:ext>
            </a:extLst>
          </p:cNvPr>
          <p:cNvSpPr>
            <a:spLocks noGrp="1"/>
          </p:cNvSpPr>
          <p:nvPr>
            <p:ph type="ftr" sz="quarter" idx="11"/>
          </p:nvPr>
        </p:nvSpPr>
        <p:spPr/>
        <p:txBody>
          <a:bodyPr/>
          <a:lstStyle/>
          <a:p>
            <a:r>
              <a:rPr lang="fr-FR"/>
              <a:t>Enjeux et repéres énergétiques - électricité et nucléaire - Bernard Maillard  19 octobre 2022</a:t>
            </a:r>
          </a:p>
        </p:txBody>
      </p:sp>
      <p:sp>
        <p:nvSpPr>
          <p:cNvPr id="3" name="Espace réservé du numéro de diapositive 2">
            <a:extLst>
              <a:ext uri="{FF2B5EF4-FFF2-40B4-BE49-F238E27FC236}">
                <a16:creationId xmlns:a16="http://schemas.microsoft.com/office/drawing/2014/main" id="{FAA87700-48F7-EEDA-7E8F-0FA31001A15A}"/>
              </a:ext>
            </a:extLst>
          </p:cNvPr>
          <p:cNvSpPr>
            <a:spLocks noGrp="1"/>
          </p:cNvSpPr>
          <p:nvPr>
            <p:ph type="sldNum" sz="quarter" idx="12"/>
          </p:nvPr>
        </p:nvSpPr>
        <p:spPr/>
        <p:txBody>
          <a:bodyPr/>
          <a:lstStyle/>
          <a:p>
            <a:fld id="{7B9F1D57-3A7C-4A8D-B507-8F47418E382B}" type="slidenum">
              <a:rPr lang="fr-FR" smtClean="0"/>
              <a:t>27</a:t>
            </a:fld>
            <a:endParaRPr lang="fr-FR"/>
          </a:p>
        </p:txBody>
      </p:sp>
      <p:pic>
        <p:nvPicPr>
          <p:cNvPr id="5" name="Image 4">
            <a:extLst>
              <a:ext uri="{FF2B5EF4-FFF2-40B4-BE49-F238E27FC236}">
                <a16:creationId xmlns:a16="http://schemas.microsoft.com/office/drawing/2014/main" id="{E8883BFE-1D17-9717-D54C-A8899E875841}"/>
              </a:ext>
            </a:extLst>
          </p:cNvPr>
          <p:cNvPicPr>
            <a:picLocks noChangeAspect="1"/>
          </p:cNvPicPr>
          <p:nvPr/>
        </p:nvPicPr>
        <p:blipFill rotWithShape="1">
          <a:blip r:embed="rId2"/>
          <a:srcRect t="12848"/>
          <a:stretch/>
        </p:blipFill>
        <p:spPr>
          <a:xfrm>
            <a:off x="0" y="881148"/>
            <a:ext cx="12192000" cy="5976851"/>
          </a:xfrm>
          <a:prstGeom prst="rect">
            <a:avLst/>
          </a:prstGeom>
        </p:spPr>
      </p:pic>
    </p:spTree>
    <p:extLst>
      <p:ext uri="{BB962C8B-B14F-4D97-AF65-F5344CB8AC3E}">
        <p14:creationId xmlns:p14="http://schemas.microsoft.com/office/powerpoint/2010/main" val="31763640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9C5A93-2464-967B-9C45-3C092CB2553B}"/>
              </a:ext>
            </a:extLst>
          </p:cNvPr>
          <p:cNvSpPr>
            <a:spLocks noGrp="1"/>
          </p:cNvSpPr>
          <p:nvPr>
            <p:ph type="title"/>
          </p:nvPr>
        </p:nvSpPr>
        <p:spPr/>
        <p:txBody>
          <a:bodyPr/>
          <a:lstStyle/>
          <a:p>
            <a:endParaRPr lang="fr-FR"/>
          </a:p>
        </p:txBody>
      </p:sp>
      <p:sp>
        <p:nvSpPr>
          <p:cNvPr id="3" name="Espace réservé du pied de page 2">
            <a:extLst>
              <a:ext uri="{FF2B5EF4-FFF2-40B4-BE49-F238E27FC236}">
                <a16:creationId xmlns:a16="http://schemas.microsoft.com/office/drawing/2014/main" id="{9E3692BD-6F8D-D3E2-DF14-7A7FEBF327A7}"/>
              </a:ext>
            </a:extLst>
          </p:cNvPr>
          <p:cNvSpPr>
            <a:spLocks noGrp="1"/>
          </p:cNvSpPr>
          <p:nvPr>
            <p:ph type="ftr" sz="quarter" idx="11"/>
          </p:nvPr>
        </p:nvSpPr>
        <p:spPr/>
        <p:txBody>
          <a:bodyPr/>
          <a:lstStyle/>
          <a:p>
            <a:r>
              <a:rPr lang="fr-FR"/>
              <a:t>Enjeux et repéres énergétiques - électricité et nucléaire - Bernard Maillard  19 octobre 2022</a:t>
            </a:r>
          </a:p>
        </p:txBody>
      </p:sp>
      <p:sp>
        <p:nvSpPr>
          <p:cNvPr id="4" name="Espace réservé du numéro de diapositive 3">
            <a:extLst>
              <a:ext uri="{FF2B5EF4-FFF2-40B4-BE49-F238E27FC236}">
                <a16:creationId xmlns:a16="http://schemas.microsoft.com/office/drawing/2014/main" id="{58F1A5CC-FFA7-73FC-CC90-AFBF83200019}"/>
              </a:ext>
            </a:extLst>
          </p:cNvPr>
          <p:cNvSpPr>
            <a:spLocks noGrp="1"/>
          </p:cNvSpPr>
          <p:nvPr>
            <p:ph type="sldNum" sz="quarter" idx="12"/>
          </p:nvPr>
        </p:nvSpPr>
        <p:spPr/>
        <p:txBody>
          <a:bodyPr/>
          <a:lstStyle/>
          <a:p>
            <a:fld id="{7B9F1D57-3A7C-4A8D-B507-8F47418E382B}" type="slidenum">
              <a:rPr lang="fr-FR" smtClean="0"/>
              <a:t>28</a:t>
            </a:fld>
            <a:endParaRPr lang="fr-FR"/>
          </a:p>
        </p:txBody>
      </p:sp>
      <p:pic>
        <p:nvPicPr>
          <p:cNvPr id="6" name="Image 5">
            <a:extLst>
              <a:ext uri="{FF2B5EF4-FFF2-40B4-BE49-F238E27FC236}">
                <a16:creationId xmlns:a16="http://schemas.microsoft.com/office/drawing/2014/main" id="{51A5709D-4EA2-998D-B47D-A47D0C6889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4980" y="269124"/>
            <a:ext cx="8519160" cy="5920740"/>
          </a:xfrm>
          <a:prstGeom prst="rect">
            <a:avLst/>
          </a:prstGeom>
        </p:spPr>
      </p:pic>
    </p:spTree>
    <p:extLst>
      <p:ext uri="{BB962C8B-B14F-4D97-AF65-F5344CB8AC3E}">
        <p14:creationId xmlns:p14="http://schemas.microsoft.com/office/powerpoint/2010/main" val="11912794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EA8BC7-2EA7-9A33-3FF1-0BCFF989909F}"/>
              </a:ext>
            </a:extLst>
          </p:cNvPr>
          <p:cNvSpPr>
            <a:spLocks noGrp="1"/>
          </p:cNvSpPr>
          <p:nvPr>
            <p:ph type="title"/>
          </p:nvPr>
        </p:nvSpPr>
        <p:spPr/>
        <p:txBody>
          <a:bodyPr/>
          <a:lstStyle/>
          <a:p>
            <a:r>
              <a:rPr lang="fr-FR" dirty="0"/>
              <a:t>Electricité, plus de 500 millions de clients connectés en temps réel</a:t>
            </a:r>
          </a:p>
        </p:txBody>
      </p:sp>
      <p:sp>
        <p:nvSpPr>
          <p:cNvPr id="3" name="Espace réservé du contenu 2">
            <a:extLst>
              <a:ext uri="{FF2B5EF4-FFF2-40B4-BE49-F238E27FC236}">
                <a16:creationId xmlns:a16="http://schemas.microsoft.com/office/drawing/2014/main" id="{08E883E3-52ED-18F7-8446-9F23BB01CD94}"/>
              </a:ext>
            </a:extLst>
          </p:cNvPr>
          <p:cNvSpPr>
            <a:spLocks noGrp="1"/>
          </p:cNvSpPr>
          <p:nvPr>
            <p:ph idx="1"/>
          </p:nvPr>
        </p:nvSpPr>
        <p:spPr/>
        <p:txBody>
          <a:bodyPr>
            <a:normAutofit fontScale="92500"/>
          </a:bodyPr>
          <a:lstStyle/>
          <a:p>
            <a:pPr marL="0" indent="0">
              <a:buNone/>
            </a:pPr>
            <a:r>
              <a:rPr lang="fr-FR" b="1" dirty="0"/>
              <a:t>L’interconnexion électrique  ouvre l’Europe  à ses voisins, en</a:t>
            </a:r>
            <a:r>
              <a:rPr lang="fr-FR" dirty="0"/>
              <a:t> Turquie, Ukraine et Maghreb, </a:t>
            </a:r>
            <a:r>
              <a:rPr lang="fr-FR" b="1" dirty="0"/>
              <a:t>avec la même fréquence de 50 HZ </a:t>
            </a:r>
            <a:r>
              <a:rPr lang="fr-FR" dirty="0"/>
              <a:t>de Tunis à Istamboul en passant par Athènes, Paris et autres, à la vitesse de la lumière</a:t>
            </a:r>
          </a:p>
          <a:p>
            <a:pPr marL="0" indent="0">
              <a:buNone/>
            </a:pPr>
            <a:r>
              <a:rPr lang="fr-FR" dirty="0">
                <a:hlinkClick r:id="rId3"/>
              </a:rPr>
              <a:t>https://www.entsoe.eu/data/map/</a:t>
            </a:r>
            <a:endParaRPr lang="fr-FR" dirty="0"/>
          </a:p>
          <a:p>
            <a:pPr marL="0" indent="0">
              <a:buNone/>
            </a:pPr>
            <a:r>
              <a:rPr lang="fr-FR" b="1" dirty="0"/>
              <a:t>Et la France bénéficie d’un positionnement géographique favorable</a:t>
            </a:r>
          </a:p>
          <a:p>
            <a:pPr marL="0" indent="0">
              <a:buNone/>
            </a:pPr>
            <a:r>
              <a:rPr lang="fr-FR" dirty="0">
                <a:hlinkClick r:id="rId4"/>
              </a:rPr>
              <a:t>https://www.rte-france.com/eco2mix/les-echanges-commerciaux-aux-frontieres</a:t>
            </a:r>
            <a:endParaRPr lang="fr-FR" dirty="0"/>
          </a:p>
          <a:p>
            <a:pPr marL="0" indent="0">
              <a:buNone/>
            </a:pPr>
            <a:r>
              <a:rPr lang="fr-FR" dirty="0"/>
              <a:t>	Exportations maximales en 2022 de 17352 MW le 23 décembre 2022 et de 17415 MW le 21 février 2019, maximum historique	</a:t>
            </a:r>
          </a:p>
          <a:p>
            <a:pPr marL="0" indent="0">
              <a:buNone/>
            </a:pPr>
            <a:r>
              <a:rPr lang="fr-FR" dirty="0"/>
              <a:t>             Importations maximales de 15 836 MW le 19 novembre 2022</a:t>
            </a:r>
          </a:p>
          <a:p>
            <a:endParaRPr lang="fr-FR" dirty="0"/>
          </a:p>
        </p:txBody>
      </p:sp>
      <p:sp>
        <p:nvSpPr>
          <p:cNvPr id="4" name="Espace réservé du pied de page 3">
            <a:extLst>
              <a:ext uri="{FF2B5EF4-FFF2-40B4-BE49-F238E27FC236}">
                <a16:creationId xmlns:a16="http://schemas.microsoft.com/office/drawing/2014/main" id="{0DFA3019-62E0-6337-8A98-113E18F567F0}"/>
              </a:ext>
            </a:extLst>
          </p:cNvPr>
          <p:cNvSpPr>
            <a:spLocks noGrp="1"/>
          </p:cNvSpPr>
          <p:nvPr>
            <p:ph type="ftr" sz="quarter" idx="11"/>
          </p:nvPr>
        </p:nvSpPr>
        <p:spPr/>
        <p:txBody>
          <a:bodyPr/>
          <a:lstStyle/>
          <a:p>
            <a:r>
              <a:rPr lang="fr-FR" dirty="0"/>
              <a:t>Energie où allons-nous ? Quelques repères- Bernard Maillard   Cherbourg en Cotentin, 10 mai 2023</a:t>
            </a:r>
          </a:p>
          <a:p>
            <a:endParaRPr lang="fr-FR" dirty="0"/>
          </a:p>
        </p:txBody>
      </p:sp>
      <p:sp>
        <p:nvSpPr>
          <p:cNvPr id="5" name="Espace réservé du numéro de diapositive 4">
            <a:extLst>
              <a:ext uri="{FF2B5EF4-FFF2-40B4-BE49-F238E27FC236}">
                <a16:creationId xmlns:a16="http://schemas.microsoft.com/office/drawing/2014/main" id="{CF5C387E-A7F7-1048-FBB6-42B724BDA6B1}"/>
              </a:ext>
            </a:extLst>
          </p:cNvPr>
          <p:cNvSpPr>
            <a:spLocks noGrp="1"/>
          </p:cNvSpPr>
          <p:nvPr>
            <p:ph type="sldNum" sz="quarter" idx="12"/>
          </p:nvPr>
        </p:nvSpPr>
        <p:spPr/>
        <p:txBody>
          <a:bodyPr/>
          <a:lstStyle/>
          <a:p>
            <a:fld id="{7B9F1D57-3A7C-4A8D-B507-8F47418E382B}" type="slidenum">
              <a:rPr lang="fr-FR" smtClean="0"/>
              <a:t>29</a:t>
            </a:fld>
            <a:endParaRPr lang="fr-FR"/>
          </a:p>
        </p:txBody>
      </p:sp>
    </p:spTree>
    <p:extLst>
      <p:ext uri="{BB962C8B-B14F-4D97-AF65-F5344CB8AC3E}">
        <p14:creationId xmlns:p14="http://schemas.microsoft.com/office/powerpoint/2010/main" val="1241624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9C77E5-8F75-59E3-880B-084393F4C832}"/>
              </a:ext>
            </a:extLst>
          </p:cNvPr>
          <p:cNvSpPr>
            <a:spLocks noGrp="1"/>
          </p:cNvSpPr>
          <p:nvPr>
            <p:ph type="title"/>
          </p:nvPr>
        </p:nvSpPr>
        <p:spPr/>
        <p:txBody>
          <a:bodyPr/>
          <a:lstStyle/>
          <a:p>
            <a:r>
              <a:rPr lang="fr-FR" dirty="0"/>
              <a:t>Décroissance marquée en France ?</a:t>
            </a:r>
          </a:p>
        </p:txBody>
      </p:sp>
      <p:pic>
        <p:nvPicPr>
          <p:cNvPr id="7" name="Espace réservé du contenu 6">
            <a:extLst>
              <a:ext uri="{FF2B5EF4-FFF2-40B4-BE49-F238E27FC236}">
                <a16:creationId xmlns:a16="http://schemas.microsoft.com/office/drawing/2014/main" id="{65C4A469-A44D-1D67-E3CE-82E5C342F8D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89521" y="1825625"/>
            <a:ext cx="8612957" cy="4351338"/>
          </a:xfrm>
        </p:spPr>
      </p:pic>
      <p:sp>
        <p:nvSpPr>
          <p:cNvPr id="4" name="Espace réservé du pied de page 3">
            <a:extLst>
              <a:ext uri="{FF2B5EF4-FFF2-40B4-BE49-F238E27FC236}">
                <a16:creationId xmlns:a16="http://schemas.microsoft.com/office/drawing/2014/main" id="{F47D9A30-92B2-9D87-6F1E-AE51554BC9F8}"/>
              </a:ext>
            </a:extLst>
          </p:cNvPr>
          <p:cNvSpPr>
            <a:spLocks noGrp="1"/>
          </p:cNvSpPr>
          <p:nvPr>
            <p:ph type="ftr" sz="quarter" idx="11"/>
          </p:nvPr>
        </p:nvSpPr>
        <p:spPr/>
        <p:txBody>
          <a:bodyPr/>
          <a:lstStyle/>
          <a:p>
            <a:r>
              <a:rPr lang="fr-FR" dirty="0"/>
              <a:t>Energie où allons-nous ? Quelques repères- Bernard Maillard   Cherbourg en Cotentin, 10 mai 2023</a:t>
            </a:r>
          </a:p>
          <a:p>
            <a:endParaRPr lang="fr-FR" dirty="0"/>
          </a:p>
        </p:txBody>
      </p:sp>
      <p:sp>
        <p:nvSpPr>
          <p:cNvPr id="5" name="Espace réservé du numéro de diapositive 4">
            <a:extLst>
              <a:ext uri="{FF2B5EF4-FFF2-40B4-BE49-F238E27FC236}">
                <a16:creationId xmlns:a16="http://schemas.microsoft.com/office/drawing/2014/main" id="{59221BDF-BCC8-9ADF-EAD0-17EE91CA7CF9}"/>
              </a:ext>
            </a:extLst>
          </p:cNvPr>
          <p:cNvSpPr>
            <a:spLocks noGrp="1"/>
          </p:cNvSpPr>
          <p:nvPr>
            <p:ph type="sldNum" sz="quarter" idx="12"/>
          </p:nvPr>
        </p:nvSpPr>
        <p:spPr/>
        <p:txBody>
          <a:bodyPr/>
          <a:lstStyle/>
          <a:p>
            <a:fld id="{7B9F1D57-3A7C-4A8D-B507-8F47418E382B}" type="slidenum">
              <a:rPr lang="fr-FR" smtClean="0"/>
              <a:t>3</a:t>
            </a:fld>
            <a:endParaRPr lang="fr-FR"/>
          </a:p>
        </p:txBody>
      </p:sp>
      <p:sp>
        <p:nvSpPr>
          <p:cNvPr id="3" name="ZoneTexte 2">
            <a:extLst>
              <a:ext uri="{FF2B5EF4-FFF2-40B4-BE49-F238E27FC236}">
                <a16:creationId xmlns:a16="http://schemas.microsoft.com/office/drawing/2014/main" id="{A35D97B0-EBB3-4AB0-B693-385F74797EAB}"/>
              </a:ext>
            </a:extLst>
          </p:cNvPr>
          <p:cNvSpPr txBox="1"/>
          <p:nvPr/>
        </p:nvSpPr>
        <p:spPr>
          <a:xfrm>
            <a:off x="10108278" y="3920606"/>
            <a:ext cx="1704108" cy="923330"/>
          </a:xfrm>
          <a:prstGeom prst="rect">
            <a:avLst/>
          </a:prstGeom>
          <a:noFill/>
        </p:spPr>
        <p:txBody>
          <a:bodyPr wrap="square" rtlCol="0">
            <a:spAutoFit/>
          </a:bodyPr>
          <a:lstStyle/>
          <a:p>
            <a:r>
              <a:rPr lang="fr-FR" dirty="0"/>
              <a:t>Soit 6,5 MWh par habitant et par an</a:t>
            </a:r>
          </a:p>
        </p:txBody>
      </p:sp>
    </p:spTree>
    <p:extLst>
      <p:ext uri="{BB962C8B-B14F-4D97-AF65-F5344CB8AC3E}">
        <p14:creationId xmlns:p14="http://schemas.microsoft.com/office/powerpoint/2010/main" val="13537026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66A30E-315B-AA66-5FCF-5D9BBADB3257}"/>
              </a:ext>
            </a:extLst>
          </p:cNvPr>
          <p:cNvSpPr>
            <a:spLocks noGrp="1"/>
          </p:cNvSpPr>
          <p:nvPr>
            <p:ph type="title"/>
          </p:nvPr>
        </p:nvSpPr>
        <p:spPr/>
        <p:txBody>
          <a:bodyPr/>
          <a:lstStyle/>
          <a:p>
            <a:r>
              <a:rPr lang="fr-FR" dirty="0"/>
              <a:t>Enjeu de l’acceptation des ouvrages</a:t>
            </a:r>
          </a:p>
        </p:txBody>
      </p:sp>
      <p:sp>
        <p:nvSpPr>
          <p:cNvPr id="3" name="Espace réservé du contenu 2">
            <a:extLst>
              <a:ext uri="{FF2B5EF4-FFF2-40B4-BE49-F238E27FC236}">
                <a16:creationId xmlns:a16="http://schemas.microsoft.com/office/drawing/2014/main" id="{D0621966-76EC-0715-83B4-6EAA0DE51795}"/>
              </a:ext>
            </a:extLst>
          </p:cNvPr>
          <p:cNvSpPr>
            <a:spLocks noGrp="1"/>
          </p:cNvSpPr>
          <p:nvPr>
            <p:ph idx="1"/>
          </p:nvPr>
        </p:nvSpPr>
        <p:spPr>
          <a:xfrm>
            <a:off x="838200" y="1784061"/>
            <a:ext cx="10515600" cy="4351338"/>
          </a:xfrm>
        </p:spPr>
        <p:txBody>
          <a:bodyPr>
            <a:normAutofit fontScale="92500" lnSpcReduction="20000"/>
          </a:bodyPr>
          <a:lstStyle/>
          <a:p>
            <a:r>
              <a:rPr lang="fr-FR" dirty="0"/>
              <a:t>Toute implantation industrielle exige une </a:t>
            </a:r>
            <a:r>
              <a:rPr lang="fr-FR" b="1" dirty="0"/>
              <a:t>concertation avec population </a:t>
            </a:r>
            <a:r>
              <a:rPr lang="fr-FR" dirty="0"/>
              <a:t>et </a:t>
            </a:r>
            <a:r>
              <a:rPr lang="fr-FR" b="1" dirty="0"/>
              <a:t>territoire</a:t>
            </a:r>
            <a:r>
              <a:rPr lang="fr-FR" dirty="0"/>
              <a:t>, pas seulement pour les industries à risques et les infrastructures</a:t>
            </a:r>
          </a:p>
          <a:p>
            <a:r>
              <a:rPr lang="fr-FR" dirty="0"/>
              <a:t>Pour l’électricité, l’acceptation concerne les usines de </a:t>
            </a:r>
            <a:r>
              <a:rPr lang="fr-FR" b="1" dirty="0"/>
              <a:t>production </a:t>
            </a:r>
            <a:r>
              <a:rPr lang="fr-FR" dirty="0"/>
              <a:t>d’électricité, comme les ouvrages de </a:t>
            </a:r>
            <a:r>
              <a:rPr lang="fr-FR" b="1" dirty="0"/>
              <a:t>transport et de distribution</a:t>
            </a:r>
          </a:p>
          <a:p>
            <a:pPr lvl="1"/>
            <a:r>
              <a:rPr lang="fr-FR" b="1" dirty="0"/>
              <a:t>Multi usages de l’eau </a:t>
            </a:r>
            <a:r>
              <a:rPr lang="fr-FR" dirty="0"/>
              <a:t>et débit réservé pour les rivières pour la </a:t>
            </a:r>
            <a:r>
              <a:rPr lang="fr-FR" b="1" dirty="0"/>
              <a:t>biodiversité</a:t>
            </a:r>
          </a:p>
          <a:p>
            <a:pPr lvl="1"/>
            <a:r>
              <a:rPr lang="fr-FR" b="1" dirty="0"/>
              <a:t>Implantation foncière  ou maritime</a:t>
            </a:r>
            <a:r>
              <a:rPr lang="fr-FR" dirty="0"/>
              <a:t>, écoute et concertation avec riverains et avec autres professionnels, agriculteurs, pêcheurs, navigants…</a:t>
            </a:r>
          </a:p>
          <a:p>
            <a:pPr lvl="1"/>
            <a:r>
              <a:rPr lang="fr-FR" dirty="0"/>
              <a:t>Intégration paysagère  et architecturale, </a:t>
            </a:r>
            <a:r>
              <a:rPr lang="fr-FR" b="1" dirty="0"/>
              <a:t>enjeu culturel et patrimonial</a:t>
            </a:r>
            <a:r>
              <a:rPr lang="fr-FR" dirty="0"/>
              <a:t>…</a:t>
            </a:r>
          </a:p>
          <a:p>
            <a:pPr lvl="1"/>
            <a:r>
              <a:rPr lang="fr-FR" b="1" dirty="0"/>
              <a:t>Risques industriels</a:t>
            </a:r>
            <a:r>
              <a:rPr lang="fr-FR" dirty="0"/>
              <a:t>, tenue des barrages, risques nucléaires…</a:t>
            </a:r>
          </a:p>
          <a:p>
            <a:r>
              <a:rPr lang="fr-FR" b="1" dirty="0">
                <a:highlight>
                  <a:srgbClr val="FFFF00"/>
                </a:highlight>
              </a:rPr>
              <a:t>Enjeu de l’information et de la concertation</a:t>
            </a:r>
            <a:r>
              <a:rPr lang="fr-FR" dirty="0"/>
              <a:t>, du contrôle par la puissance publique</a:t>
            </a:r>
            <a:r>
              <a:rPr lang="fr-FR" b="1" dirty="0"/>
              <a:t>, </a:t>
            </a:r>
            <a:r>
              <a:rPr lang="fr-FR" dirty="0"/>
              <a:t>des débats publics, des enquêtes publiques, des commissions locales d’information, des </a:t>
            </a:r>
            <a:r>
              <a:rPr lang="fr-FR" b="1" dirty="0"/>
              <a:t>relations avec les élus et partenaires de proximité…</a:t>
            </a:r>
          </a:p>
          <a:p>
            <a:pPr lvl="1"/>
            <a:endParaRPr lang="fr-FR" dirty="0"/>
          </a:p>
          <a:p>
            <a:pPr lvl="1"/>
            <a:endParaRPr lang="fr-FR" dirty="0"/>
          </a:p>
          <a:p>
            <a:pPr lvl="1"/>
            <a:endParaRPr lang="fr-FR" dirty="0"/>
          </a:p>
          <a:p>
            <a:pPr lvl="1"/>
            <a:endParaRPr lang="fr-FR" dirty="0"/>
          </a:p>
          <a:p>
            <a:pPr lvl="1"/>
            <a:endParaRPr lang="fr-FR" dirty="0"/>
          </a:p>
        </p:txBody>
      </p:sp>
      <p:sp>
        <p:nvSpPr>
          <p:cNvPr id="4" name="Espace réservé du pied de page 3">
            <a:extLst>
              <a:ext uri="{FF2B5EF4-FFF2-40B4-BE49-F238E27FC236}">
                <a16:creationId xmlns:a16="http://schemas.microsoft.com/office/drawing/2014/main" id="{2BA7AA45-76D7-DF75-8C3E-27EB068ABFF2}"/>
              </a:ext>
            </a:extLst>
          </p:cNvPr>
          <p:cNvSpPr>
            <a:spLocks noGrp="1"/>
          </p:cNvSpPr>
          <p:nvPr>
            <p:ph type="ftr" sz="quarter" idx="11"/>
          </p:nvPr>
        </p:nvSpPr>
        <p:spPr/>
        <p:txBody>
          <a:bodyPr/>
          <a:lstStyle/>
          <a:p>
            <a:r>
              <a:rPr lang="fr-FR" dirty="0"/>
              <a:t>Energie où allons-nous ? Quelques repères- Bernard Maillard   Cherbourg en Cotentin, 10 mai 2023</a:t>
            </a:r>
          </a:p>
          <a:p>
            <a:endParaRPr lang="fr-FR" dirty="0"/>
          </a:p>
        </p:txBody>
      </p:sp>
      <p:sp>
        <p:nvSpPr>
          <p:cNvPr id="5" name="Espace réservé du numéro de diapositive 4">
            <a:extLst>
              <a:ext uri="{FF2B5EF4-FFF2-40B4-BE49-F238E27FC236}">
                <a16:creationId xmlns:a16="http://schemas.microsoft.com/office/drawing/2014/main" id="{CD18B9EF-B0DF-FE09-D194-BA566BAE69ED}"/>
              </a:ext>
            </a:extLst>
          </p:cNvPr>
          <p:cNvSpPr>
            <a:spLocks noGrp="1"/>
          </p:cNvSpPr>
          <p:nvPr>
            <p:ph type="sldNum" sz="quarter" idx="12"/>
          </p:nvPr>
        </p:nvSpPr>
        <p:spPr/>
        <p:txBody>
          <a:bodyPr/>
          <a:lstStyle/>
          <a:p>
            <a:fld id="{7B9F1D57-3A7C-4A8D-B507-8F47418E382B}" type="slidenum">
              <a:rPr lang="fr-FR" smtClean="0"/>
              <a:t>30</a:t>
            </a:fld>
            <a:endParaRPr lang="fr-FR"/>
          </a:p>
        </p:txBody>
      </p:sp>
    </p:spTree>
    <p:extLst>
      <p:ext uri="{BB962C8B-B14F-4D97-AF65-F5344CB8AC3E}">
        <p14:creationId xmlns:p14="http://schemas.microsoft.com/office/powerpoint/2010/main" val="20245905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4BA2B598-37C9-2159-BC68-343D84C6C515}"/>
              </a:ext>
            </a:extLst>
          </p:cNvPr>
          <p:cNvSpPr>
            <a:spLocks noGrp="1"/>
          </p:cNvSpPr>
          <p:nvPr>
            <p:ph type="ftr" sz="quarter" idx="11"/>
          </p:nvPr>
        </p:nvSpPr>
        <p:spPr/>
        <p:txBody>
          <a:bodyPr/>
          <a:lstStyle/>
          <a:p>
            <a:r>
              <a:rPr lang="fr-FR"/>
              <a:t>Enjeux et repéres énergétiques - électricité et nucléaire - Bernard Maillard  19 octobre 2022</a:t>
            </a:r>
          </a:p>
        </p:txBody>
      </p:sp>
      <p:sp>
        <p:nvSpPr>
          <p:cNvPr id="3" name="Espace réservé du numéro de diapositive 2">
            <a:extLst>
              <a:ext uri="{FF2B5EF4-FFF2-40B4-BE49-F238E27FC236}">
                <a16:creationId xmlns:a16="http://schemas.microsoft.com/office/drawing/2014/main" id="{7BA2BF2F-1EBA-FB02-2798-3220B46B1401}"/>
              </a:ext>
            </a:extLst>
          </p:cNvPr>
          <p:cNvSpPr>
            <a:spLocks noGrp="1"/>
          </p:cNvSpPr>
          <p:nvPr>
            <p:ph type="sldNum" sz="quarter" idx="12"/>
          </p:nvPr>
        </p:nvSpPr>
        <p:spPr/>
        <p:txBody>
          <a:bodyPr/>
          <a:lstStyle/>
          <a:p>
            <a:fld id="{7B9F1D57-3A7C-4A8D-B507-8F47418E382B}" type="slidenum">
              <a:rPr lang="fr-FR" smtClean="0"/>
              <a:t>31</a:t>
            </a:fld>
            <a:endParaRPr lang="fr-FR"/>
          </a:p>
        </p:txBody>
      </p:sp>
      <p:pic>
        <p:nvPicPr>
          <p:cNvPr id="5" name="Image 4">
            <a:extLst>
              <a:ext uri="{FF2B5EF4-FFF2-40B4-BE49-F238E27FC236}">
                <a16:creationId xmlns:a16="http://schemas.microsoft.com/office/drawing/2014/main" id="{83F4DFDD-4E87-3455-4471-F98B6E4DA1D3}"/>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3955791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90353B51-742A-1A26-DD0D-FD313EC207F6}"/>
              </a:ext>
            </a:extLst>
          </p:cNvPr>
          <p:cNvSpPr>
            <a:spLocks noGrp="1"/>
          </p:cNvSpPr>
          <p:nvPr>
            <p:ph type="ftr" sz="quarter" idx="11"/>
          </p:nvPr>
        </p:nvSpPr>
        <p:spPr/>
        <p:txBody>
          <a:bodyPr/>
          <a:lstStyle/>
          <a:p>
            <a:r>
              <a:rPr lang="fr-FR"/>
              <a:t>Enjeux et repéres énergétiques - électricité et nucléaire - Bernard Maillard  19 octobre 2022</a:t>
            </a:r>
          </a:p>
        </p:txBody>
      </p:sp>
      <p:sp>
        <p:nvSpPr>
          <p:cNvPr id="3" name="Espace réservé du numéro de diapositive 2">
            <a:extLst>
              <a:ext uri="{FF2B5EF4-FFF2-40B4-BE49-F238E27FC236}">
                <a16:creationId xmlns:a16="http://schemas.microsoft.com/office/drawing/2014/main" id="{3E5364BA-B0E0-7037-D005-23E01518636C}"/>
              </a:ext>
            </a:extLst>
          </p:cNvPr>
          <p:cNvSpPr>
            <a:spLocks noGrp="1"/>
          </p:cNvSpPr>
          <p:nvPr>
            <p:ph type="sldNum" sz="quarter" idx="12"/>
          </p:nvPr>
        </p:nvSpPr>
        <p:spPr/>
        <p:txBody>
          <a:bodyPr/>
          <a:lstStyle/>
          <a:p>
            <a:fld id="{7B9F1D57-3A7C-4A8D-B507-8F47418E382B}" type="slidenum">
              <a:rPr lang="fr-FR" smtClean="0"/>
              <a:t>32</a:t>
            </a:fld>
            <a:endParaRPr lang="fr-FR"/>
          </a:p>
        </p:txBody>
      </p:sp>
      <p:pic>
        <p:nvPicPr>
          <p:cNvPr id="5" name="Image 4">
            <a:extLst>
              <a:ext uri="{FF2B5EF4-FFF2-40B4-BE49-F238E27FC236}">
                <a16:creationId xmlns:a16="http://schemas.microsoft.com/office/drawing/2014/main" id="{9B8167B7-0D08-DD0C-9EC5-A08A013C57EF}"/>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4160766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3893CC0B-FAA4-9DFD-4A74-1A7B248CCDAB}"/>
              </a:ext>
            </a:extLst>
          </p:cNvPr>
          <p:cNvSpPr>
            <a:spLocks noGrp="1"/>
          </p:cNvSpPr>
          <p:nvPr>
            <p:ph type="ftr" sz="quarter" idx="11"/>
          </p:nvPr>
        </p:nvSpPr>
        <p:spPr/>
        <p:txBody>
          <a:bodyPr/>
          <a:lstStyle/>
          <a:p>
            <a:r>
              <a:rPr lang="fr-FR"/>
              <a:t>Enjeux et repéres énergétiques - électricité et nucléaire - Bernard Maillard  19 octobre 2022</a:t>
            </a:r>
          </a:p>
        </p:txBody>
      </p:sp>
      <p:sp>
        <p:nvSpPr>
          <p:cNvPr id="3" name="Espace réservé du numéro de diapositive 2">
            <a:extLst>
              <a:ext uri="{FF2B5EF4-FFF2-40B4-BE49-F238E27FC236}">
                <a16:creationId xmlns:a16="http://schemas.microsoft.com/office/drawing/2014/main" id="{1744F8EF-25FD-3D96-0237-506F6D44A329}"/>
              </a:ext>
            </a:extLst>
          </p:cNvPr>
          <p:cNvSpPr>
            <a:spLocks noGrp="1"/>
          </p:cNvSpPr>
          <p:nvPr>
            <p:ph type="sldNum" sz="quarter" idx="12"/>
          </p:nvPr>
        </p:nvSpPr>
        <p:spPr/>
        <p:txBody>
          <a:bodyPr/>
          <a:lstStyle/>
          <a:p>
            <a:fld id="{7B9F1D57-3A7C-4A8D-B507-8F47418E382B}" type="slidenum">
              <a:rPr lang="fr-FR" smtClean="0"/>
              <a:t>33</a:t>
            </a:fld>
            <a:endParaRPr lang="fr-FR"/>
          </a:p>
        </p:txBody>
      </p:sp>
      <p:pic>
        <p:nvPicPr>
          <p:cNvPr id="5" name="Image 4">
            <a:extLst>
              <a:ext uri="{FF2B5EF4-FFF2-40B4-BE49-F238E27FC236}">
                <a16:creationId xmlns:a16="http://schemas.microsoft.com/office/drawing/2014/main" id="{20A4C5A9-1D74-63E1-D496-C21E0C9D14C6}"/>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4107624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39FEEA5D-ED9D-85D2-D9BE-F7606406A2B8}"/>
              </a:ext>
            </a:extLst>
          </p:cNvPr>
          <p:cNvSpPr>
            <a:spLocks noGrp="1"/>
          </p:cNvSpPr>
          <p:nvPr>
            <p:ph type="ftr" sz="quarter" idx="11"/>
          </p:nvPr>
        </p:nvSpPr>
        <p:spPr/>
        <p:txBody>
          <a:bodyPr/>
          <a:lstStyle/>
          <a:p>
            <a:r>
              <a:rPr lang="fr-FR"/>
              <a:t>Enjeux et repéres énergétiques - électricité et nucléaire - Bernard Maillard  19 octobre 2022</a:t>
            </a:r>
          </a:p>
        </p:txBody>
      </p:sp>
      <p:sp>
        <p:nvSpPr>
          <p:cNvPr id="3" name="Espace réservé du numéro de diapositive 2">
            <a:extLst>
              <a:ext uri="{FF2B5EF4-FFF2-40B4-BE49-F238E27FC236}">
                <a16:creationId xmlns:a16="http://schemas.microsoft.com/office/drawing/2014/main" id="{AD185F74-3060-8A8A-1CD3-8472A053620E}"/>
              </a:ext>
            </a:extLst>
          </p:cNvPr>
          <p:cNvSpPr>
            <a:spLocks noGrp="1"/>
          </p:cNvSpPr>
          <p:nvPr>
            <p:ph type="sldNum" sz="quarter" idx="12"/>
          </p:nvPr>
        </p:nvSpPr>
        <p:spPr/>
        <p:txBody>
          <a:bodyPr/>
          <a:lstStyle/>
          <a:p>
            <a:fld id="{7B9F1D57-3A7C-4A8D-B507-8F47418E382B}" type="slidenum">
              <a:rPr lang="fr-FR" smtClean="0"/>
              <a:t>34</a:t>
            </a:fld>
            <a:endParaRPr lang="fr-FR"/>
          </a:p>
        </p:txBody>
      </p:sp>
      <p:pic>
        <p:nvPicPr>
          <p:cNvPr id="5" name="Image 4">
            <a:extLst>
              <a:ext uri="{FF2B5EF4-FFF2-40B4-BE49-F238E27FC236}">
                <a16:creationId xmlns:a16="http://schemas.microsoft.com/office/drawing/2014/main" id="{720240CE-31D8-A0B2-6D7B-6EF8A1FC6D21}"/>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1257418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E79AB694-41CD-9B84-9393-81A5AAA34EEC}"/>
              </a:ext>
            </a:extLst>
          </p:cNvPr>
          <p:cNvSpPr>
            <a:spLocks noGrp="1"/>
          </p:cNvSpPr>
          <p:nvPr>
            <p:ph type="ftr" sz="quarter" idx="11"/>
          </p:nvPr>
        </p:nvSpPr>
        <p:spPr/>
        <p:txBody>
          <a:bodyPr/>
          <a:lstStyle/>
          <a:p>
            <a:r>
              <a:rPr lang="fr-FR"/>
              <a:t>Enjeux et repéres énergétiques - électricité et nucléaire - Bernard Maillard  19 octobre 2022</a:t>
            </a:r>
          </a:p>
        </p:txBody>
      </p:sp>
      <p:sp>
        <p:nvSpPr>
          <p:cNvPr id="3" name="Espace réservé du numéro de diapositive 2">
            <a:extLst>
              <a:ext uri="{FF2B5EF4-FFF2-40B4-BE49-F238E27FC236}">
                <a16:creationId xmlns:a16="http://schemas.microsoft.com/office/drawing/2014/main" id="{26E6D968-1B5E-DCFF-5CB0-37217503E96D}"/>
              </a:ext>
            </a:extLst>
          </p:cNvPr>
          <p:cNvSpPr>
            <a:spLocks noGrp="1"/>
          </p:cNvSpPr>
          <p:nvPr>
            <p:ph type="sldNum" sz="quarter" idx="12"/>
          </p:nvPr>
        </p:nvSpPr>
        <p:spPr/>
        <p:txBody>
          <a:bodyPr/>
          <a:lstStyle/>
          <a:p>
            <a:fld id="{7B9F1D57-3A7C-4A8D-B507-8F47418E382B}" type="slidenum">
              <a:rPr lang="fr-FR" smtClean="0"/>
              <a:t>35</a:t>
            </a:fld>
            <a:endParaRPr lang="fr-FR"/>
          </a:p>
        </p:txBody>
      </p:sp>
      <p:pic>
        <p:nvPicPr>
          <p:cNvPr id="5" name="Image 4">
            <a:extLst>
              <a:ext uri="{FF2B5EF4-FFF2-40B4-BE49-F238E27FC236}">
                <a16:creationId xmlns:a16="http://schemas.microsoft.com/office/drawing/2014/main" id="{C612252F-22C8-93C3-FE9B-06774443246B}"/>
              </a:ext>
            </a:extLst>
          </p:cNvPr>
          <p:cNvPicPr>
            <a:picLocks noChangeAspect="1"/>
          </p:cNvPicPr>
          <p:nvPr/>
        </p:nvPicPr>
        <p:blipFill>
          <a:blip r:embed="rId2"/>
          <a:stretch>
            <a:fillRect/>
          </a:stretch>
        </p:blipFill>
        <p:spPr>
          <a:xfrm>
            <a:off x="553736" y="0"/>
            <a:ext cx="11084528" cy="6858000"/>
          </a:xfrm>
          <a:prstGeom prst="rect">
            <a:avLst/>
          </a:prstGeom>
        </p:spPr>
      </p:pic>
    </p:spTree>
    <p:extLst>
      <p:ext uri="{BB962C8B-B14F-4D97-AF65-F5344CB8AC3E}">
        <p14:creationId xmlns:p14="http://schemas.microsoft.com/office/powerpoint/2010/main" val="28581956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775321-DA76-A8B6-E2D3-39F9FB17A348}"/>
              </a:ext>
            </a:extLst>
          </p:cNvPr>
          <p:cNvSpPr>
            <a:spLocks noGrp="1"/>
          </p:cNvSpPr>
          <p:nvPr>
            <p:ph type="title"/>
          </p:nvPr>
        </p:nvSpPr>
        <p:spPr/>
        <p:txBody>
          <a:bodyPr/>
          <a:lstStyle/>
          <a:p>
            <a:r>
              <a:rPr lang="fr-FR" dirty="0"/>
              <a:t>le nucléaire, un atout pour l’Europe ?</a:t>
            </a:r>
          </a:p>
        </p:txBody>
      </p:sp>
      <p:sp>
        <p:nvSpPr>
          <p:cNvPr id="3" name="Espace réservé du contenu 2">
            <a:extLst>
              <a:ext uri="{FF2B5EF4-FFF2-40B4-BE49-F238E27FC236}">
                <a16:creationId xmlns:a16="http://schemas.microsoft.com/office/drawing/2014/main" id="{28C1C683-0D20-31AE-953A-8EBEBD40C942}"/>
              </a:ext>
            </a:extLst>
          </p:cNvPr>
          <p:cNvSpPr>
            <a:spLocks noGrp="1"/>
          </p:cNvSpPr>
          <p:nvPr>
            <p:ph idx="1"/>
          </p:nvPr>
        </p:nvSpPr>
        <p:spPr>
          <a:xfrm>
            <a:off x="846513" y="1825625"/>
            <a:ext cx="10515600" cy="4351338"/>
          </a:xfrm>
        </p:spPr>
        <p:txBody>
          <a:bodyPr>
            <a:normAutofit fontScale="92500" lnSpcReduction="10000"/>
          </a:bodyPr>
          <a:lstStyle/>
          <a:p>
            <a:pPr lvl="1"/>
            <a:r>
              <a:rPr lang="fr-FR" b="1" dirty="0">
                <a:highlight>
                  <a:srgbClr val="FFFF00"/>
                </a:highlight>
              </a:rPr>
              <a:t>En Europe</a:t>
            </a:r>
            <a:r>
              <a:rPr lang="fr-FR" dirty="0">
                <a:highlight>
                  <a:srgbClr val="FFFF00"/>
                </a:highlight>
              </a:rPr>
              <a:t>, </a:t>
            </a:r>
            <a:r>
              <a:rPr lang="fr-FR" b="1" dirty="0">
                <a:highlight>
                  <a:srgbClr val="FFFF00"/>
                </a:highlight>
              </a:rPr>
              <a:t>nucléaire présent dans 15 pays</a:t>
            </a:r>
            <a:r>
              <a:rPr lang="fr-FR" dirty="0"/>
              <a:t>, Belgique, Bulgarie, Espagne, Finlande, France, Hongrie, Pays-Bas, Roumanie, Royaume-Uni, Slovaquie, Slovénie, Suède, Suisse, République Tchèque, Ukraine</a:t>
            </a:r>
          </a:p>
          <a:p>
            <a:pPr lvl="2"/>
            <a:r>
              <a:rPr lang="fr-FR" b="1" dirty="0">
                <a:highlight>
                  <a:srgbClr val="FFFF00"/>
                </a:highlight>
              </a:rPr>
              <a:t>Situation très contrastée entre pays </a:t>
            </a:r>
            <a:r>
              <a:rPr lang="fr-FR" dirty="0"/>
              <a:t>(arrêt en Belgique de Tihange 2- 1000 MW 1/2/23 –des derniers réacteurs en Allemagne le 15 avril 2023  -  couplage </a:t>
            </a:r>
            <a:r>
              <a:rPr lang="fr-FR" dirty="0" err="1"/>
              <a:t>Mochovce</a:t>
            </a:r>
            <a:r>
              <a:rPr lang="fr-FR" dirty="0"/>
              <a:t> 3- 400 MW  en Slovaquie le 31/1/23)</a:t>
            </a:r>
          </a:p>
          <a:p>
            <a:pPr lvl="2"/>
            <a:r>
              <a:rPr lang="fr-FR" b="1" dirty="0"/>
              <a:t>Taxonomie exclut usines du combustible et sites de stockage ultime des déchets</a:t>
            </a:r>
          </a:p>
          <a:p>
            <a:pPr lvl="1"/>
            <a:endParaRPr lang="fr-FR" dirty="0"/>
          </a:p>
          <a:p>
            <a:pPr lvl="1"/>
            <a:r>
              <a:rPr lang="fr-FR" dirty="0"/>
              <a:t>Prolongement de la </a:t>
            </a:r>
            <a:r>
              <a:rPr lang="fr-FR" b="1" dirty="0"/>
              <a:t>durée d’exploitation des réacteurs existants </a:t>
            </a:r>
          </a:p>
          <a:p>
            <a:pPr lvl="2"/>
            <a:r>
              <a:rPr lang="fr-FR" b="1" dirty="0"/>
              <a:t>50 à 60 ans en France, </a:t>
            </a:r>
            <a:r>
              <a:rPr lang="fr-FR" dirty="0"/>
              <a:t>revue de conformité et </a:t>
            </a:r>
            <a:r>
              <a:rPr lang="fr-FR" b="1" dirty="0">
                <a:highlight>
                  <a:srgbClr val="FFFF00"/>
                </a:highlight>
              </a:rPr>
              <a:t>augmentation du niveau de sûreté tous les dix ans</a:t>
            </a:r>
            <a:r>
              <a:rPr lang="fr-FR" dirty="0"/>
              <a:t>, prise en compte pour l’ensemble du parc d’un objectif de sûreté au plus près des nouveaux réacteurs </a:t>
            </a:r>
          </a:p>
          <a:p>
            <a:pPr lvl="2"/>
            <a:r>
              <a:rPr lang="fr-FR" b="1" dirty="0"/>
              <a:t>Arrêt prématuré en 2020 de </a:t>
            </a:r>
            <a:r>
              <a:rPr lang="fr-FR" b="1" dirty="0" err="1"/>
              <a:t>Fessemheim</a:t>
            </a:r>
            <a:r>
              <a:rPr lang="fr-FR" b="1" dirty="0"/>
              <a:t> </a:t>
            </a:r>
            <a:r>
              <a:rPr lang="fr-FR" dirty="0"/>
              <a:t>(1800 MW) sur décision des Pouvoirs Publics. Manque à gagner sur 20 ans – 12 TWh par an</a:t>
            </a:r>
          </a:p>
          <a:p>
            <a:pPr lvl="2"/>
            <a:r>
              <a:rPr lang="fr-FR" b="1" dirty="0">
                <a:highlight>
                  <a:srgbClr val="FFFF00"/>
                </a:highlight>
              </a:rPr>
              <a:t>80 ans aux US</a:t>
            </a:r>
          </a:p>
          <a:p>
            <a:pPr lvl="1"/>
            <a:endParaRPr lang="fr-FR" dirty="0"/>
          </a:p>
          <a:p>
            <a:pPr lvl="1"/>
            <a:endParaRPr lang="fr-FR" dirty="0"/>
          </a:p>
        </p:txBody>
      </p:sp>
      <p:sp>
        <p:nvSpPr>
          <p:cNvPr id="4" name="Espace réservé du pied de page 3">
            <a:extLst>
              <a:ext uri="{FF2B5EF4-FFF2-40B4-BE49-F238E27FC236}">
                <a16:creationId xmlns:a16="http://schemas.microsoft.com/office/drawing/2014/main" id="{2F2C32F7-C178-CD41-A2A5-235FD6B07A49}"/>
              </a:ext>
            </a:extLst>
          </p:cNvPr>
          <p:cNvSpPr>
            <a:spLocks noGrp="1"/>
          </p:cNvSpPr>
          <p:nvPr>
            <p:ph type="ftr" sz="quarter" idx="11"/>
          </p:nvPr>
        </p:nvSpPr>
        <p:spPr/>
        <p:txBody>
          <a:bodyPr/>
          <a:lstStyle/>
          <a:p>
            <a:r>
              <a:rPr lang="fr-FR" dirty="0"/>
              <a:t>Energie où allons-nous ? Quelques repères- Bernard Maillard   Cherbourg en Cotentin, 10 mai 2023</a:t>
            </a:r>
          </a:p>
          <a:p>
            <a:endParaRPr lang="fr-FR" dirty="0"/>
          </a:p>
        </p:txBody>
      </p:sp>
      <p:sp>
        <p:nvSpPr>
          <p:cNvPr id="5" name="Espace réservé du numéro de diapositive 4">
            <a:extLst>
              <a:ext uri="{FF2B5EF4-FFF2-40B4-BE49-F238E27FC236}">
                <a16:creationId xmlns:a16="http://schemas.microsoft.com/office/drawing/2014/main" id="{C1D4589E-BC65-593F-54F1-6F095AFDE2B0}"/>
              </a:ext>
            </a:extLst>
          </p:cNvPr>
          <p:cNvSpPr>
            <a:spLocks noGrp="1"/>
          </p:cNvSpPr>
          <p:nvPr>
            <p:ph type="sldNum" sz="quarter" idx="12"/>
          </p:nvPr>
        </p:nvSpPr>
        <p:spPr/>
        <p:txBody>
          <a:bodyPr/>
          <a:lstStyle/>
          <a:p>
            <a:fld id="{7B9F1D57-3A7C-4A8D-B507-8F47418E382B}" type="slidenum">
              <a:rPr lang="fr-FR" smtClean="0"/>
              <a:t>36</a:t>
            </a:fld>
            <a:endParaRPr lang="fr-FR"/>
          </a:p>
        </p:txBody>
      </p:sp>
    </p:spTree>
    <p:extLst>
      <p:ext uri="{BB962C8B-B14F-4D97-AF65-F5344CB8AC3E}">
        <p14:creationId xmlns:p14="http://schemas.microsoft.com/office/powerpoint/2010/main" val="10821434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200500-D7FC-DDD4-69F0-187F63418319}"/>
              </a:ext>
            </a:extLst>
          </p:cNvPr>
          <p:cNvSpPr>
            <a:spLocks noGrp="1"/>
          </p:cNvSpPr>
          <p:nvPr>
            <p:ph type="title"/>
          </p:nvPr>
        </p:nvSpPr>
        <p:spPr/>
        <p:txBody>
          <a:bodyPr/>
          <a:lstStyle/>
          <a:p>
            <a:r>
              <a:rPr lang="fr-FR" dirty="0"/>
              <a:t>Quel coût pour le consommateur final ? </a:t>
            </a:r>
          </a:p>
        </p:txBody>
      </p:sp>
      <p:sp>
        <p:nvSpPr>
          <p:cNvPr id="3" name="Espace réservé du contenu 2">
            <a:extLst>
              <a:ext uri="{FF2B5EF4-FFF2-40B4-BE49-F238E27FC236}">
                <a16:creationId xmlns:a16="http://schemas.microsoft.com/office/drawing/2014/main" id="{5A533398-3F23-9767-E1E4-D3E558F2BAAD}"/>
              </a:ext>
            </a:extLst>
          </p:cNvPr>
          <p:cNvSpPr>
            <a:spLocks noGrp="1"/>
          </p:cNvSpPr>
          <p:nvPr>
            <p:ph idx="1"/>
          </p:nvPr>
        </p:nvSpPr>
        <p:spPr/>
        <p:txBody>
          <a:bodyPr>
            <a:normAutofit fontScale="92500"/>
          </a:bodyPr>
          <a:lstStyle/>
          <a:p>
            <a:pPr marL="0" indent="0">
              <a:buNone/>
            </a:pPr>
            <a:r>
              <a:rPr lang="fr-FR" b="1" dirty="0"/>
              <a:t>Agir d’abord sur le besoin, le volume</a:t>
            </a:r>
            <a:r>
              <a:rPr lang="fr-FR" dirty="0"/>
              <a:t>, </a:t>
            </a:r>
            <a:r>
              <a:rPr lang="fr-FR" dirty="0">
                <a:highlight>
                  <a:srgbClr val="FFFF00"/>
                </a:highlight>
              </a:rPr>
              <a:t>consommation domestique</a:t>
            </a:r>
            <a:r>
              <a:rPr lang="fr-FR" dirty="0"/>
              <a:t>, quelques milliers de kWh par an, soit </a:t>
            </a:r>
            <a:r>
              <a:rPr lang="fr-FR" b="1" dirty="0">
                <a:highlight>
                  <a:srgbClr val="FFFF00"/>
                </a:highlight>
              </a:rPr>
              <a:t>quelques MWh par an</a:t>
            </a:r>
          </a:p>
          <a:p>
            <a:pPr lvl="1"/>
            <a:r>
              <a:rPr lang="fr-FR" dirty="0"/>
              <a:t>Un fer à repasser, puissance de un kW</a:t>
            </a:r>
          </a:p>
          <a:p>
            <a:pPr lvl="1"/>
            <a:r>
              <a:rPr lang="fr-FR" dirty="0"/>
              <a:t>Une machine à laver, puissance de quelques kW, attention à la durée des cycles…</a:t>
            </a:r>
          </a:p>
          <a:p>
            <a:pPr lvl="1"/>
            <a:r>
              <a:rPr lang="fr-FR" dirty="0"/>
              <a:t>Un chauffe eau, puissance de quelques KW, attention à durée des douches…</a:t>
            </a:r>
          </a:p>
          <a:p>
            <a:pPr lvl="1"/>
            <a:r>
              <a:rPr lang="fr-FR" dirty="0"/>
              <a:t>Une lampe, </a:t>
            </a:r>
            <a:r>
              <a:rPr lang="fr-FR" dirty="0" err="1"/>
              <a:t>led</a:t>
            </a:r>
            <a:r>
              <a:rPr lang="fr-FR" dirty="0"/>
              <a:t>, quelques W, des dizaines de lampes, des dizaines de W…</a:t>
            </a:r>
          </a:p>
          <a:p>
            <a:pPr lvl="1"/>
            <a:r>
              <a:rPr lang="fr-FR" dirty="0"/>
              <a:t>Un ordinateur en veille, quelques dizaines de W…. 24h sur 24? </a:t>
            </a:r>
          </a:p>
          <a:p>
            <a:pPr marL="0" indent="0">
              <a:buNone/>
            </a:pPr>
            <a:endParaRPr lang="fr-FR" dirty="0"/>
          </a:p>
          <a:p>
            <a:pPr marL="0" indent="0">
              <a:buNone/>
            </a:pPr>
            <a:r>
              <a:rPr lang="fr-FR" dirty="0"/>
              <a:t>Adopter une température raisonnable, éteindre éclairage inutile, débrancher appareils en veille, décaler les machines de lavage aux heures creuses….</a:t>
            </a:r>
          </a:p>
        </p:txBody>
      </p:sp>
      <p:sp>
        <p:nvSpPr>
          <p:cNvPr id="4" name="Espace réservé du pied de page 3">
            <a:extLst>
              <a:ext uri="{FF2B5EF4-FFF2-40B4-BE49-F238E27FC236}">
                <a16:creationId xmlns:a16="http://schemas.microsoft.com/office/drawing/2014/main" id="{CB468A66-ED85-0E4D-97E6-F30F8946F7C5}"/>
              </a:ext>
            </a:extLst>
          </p:cNvPr>
          <p:cNvSpPr>
            <a:spLocks noGrp="1"/>
          </p:cNvSpPr>
          <p:nvPr>
            <p:ph type="ftr" sz="quarter" idx="11"/>
          </p:nvPr>
        </p:nvSpPr>
        <p:spPr/>
        <p:txBody>
          <a:bodyPr/>
          <a:lstStyle/>
          <a:p>
            <a:r>
              <a:rPr lang="fr-FR" dirty="0"/>
              <a:t>Energie où allons-nous ? Quelques repères- Bernard Maillard   Cherbourg en Cotentin, 10 mai 2023</a:t>
            </a:r>
          </a:p>
          <a:p>
            <a:endParaRPr lang="fr-FR" dirty="0"/>
          </a:p>
        </p:txBody>
      </p:sp>
      <p:sp>
        <p:nvSpPr>
          <p:cNvPr id="5" name="Espace réservé du numéro de diapositive 4">
            <a:extLst>
              <a:ext uri="{FF2B5EF4-FFF2-40B4-BE49-F238E27FC236}">
                <a16:creationId xmlns:a16="http://schemas.microsoft.com/office/drawing/2014/main" id="{1EB7AF7B-3CA8-4647-F38F-ED95EFD22564}"/>
              </a:ext>
            </a:extLst>
          </p:cNvPr>
          <p:cNvSpPr>
            <a:spLocks noGrp="1"/>
          </p:cNvSpPr>
          <p:nvPr>
            <p:ph type="sldNum" sz="quarter" idx="12"/>
          </p:nvPr>
        </p:nvSpPr>
        <p:spPr/>
        <p:txBody>
          <a:bodyPr/>
          <a:lstStyle/>
          <a:p>
            <a:fld id="{7B9F1D57-3A7C-4A8D-B507-8F47418E382B}" type="slidenum">
              <a:rPr lang="fr-FR" smtClean="0"/>
              <a:t>37</a:t>
            </a:fld>
            <a:endParaRPr lang="fr-FR"/>
          </a:p>
        </p:txBody>
      </p:sp>
    </p:spTree>
    <p:extLst>
      <p:ext uri="{BB962C8B-B14F-4D97-AF65-F5344CB8AC3E}">
        <p14:creationId xmlns:p14="http://schemas.microsoft.com/office/powerpoint/2010/main" val="12536163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C59B2E-ADF9-A200-23AE-B0CEB10C8415}"/>
              </a:ext>
            </a:extLst>
          </p:cNvPr>
          <p:cNvSpPr>
            <a:spLocks noGrp="1"/>
          </p:cNvSpPr>
          <p:nvPr>
            <p:ph type="title"/>
          </p:nvPr>
        </p:nvSpPr>
        <p:spPr/>
        <p:txBody>
          <a:bodyPr/>
          <a:lstStyle/>
          <a:p>
            <a:r>
              <a:rPr lang="fr-FR" dirty="0"/>
              <a:t>Facture en trois volets (énergie – acheminement- taxes)</a:t>
            </a:r>
          </a:p>
        </p:txBody>
      </p:sp>
      <p:sp>
        <p:nvSpPr>
          <p:cNvPr id="3" name="Espace réservé du contenu 2">
            <a:extLst>
              <a:ext uri="{FF2B5EF4-FFF2-40B4-BE49-F238E27FC236}">
                <a16:creationId xmlns:a16="http://schemas.microsoft.com/office/drawing/2014/main" id="{357DB703-67A6-E14C-4106-A619F5ABBEA1}"/>
              </a:ext>
            </a:extLst>
          </p:cNvPr>
          <p:cNvSpPr>
            <a:spLocks noGrp="1"/>
          </p:cNvSpPr>
          <p:nvPr>
            <p:ph idx="1"/>
          </p:nvPr>
        </p:nvSpPr>
        <p:spPr/>
        <p:txBody>
          <a:bodyPr>
            <a:normAutofit fontScale="92500" lnSpcReduction="20000"/>
          </a:bodyPr>
          <a:lstStyle/>
          <a:p>
            <a:r>
              <a:rPr lang="fr-FR" dirty="0"/>
              <a:t>La facture pour le particulier se décompose </a:t>
            </a:r>
            <a:r>
              <a:rPr lang="fr-FR" b="1" dirty="0"/>
              <a:t>en </a:t>
            </a:r>
            <a:r>
              <a:rPr lang="fr-FR" b="1" dirty="0">
                <a:highlight>
                  <a:srgbClr val="FFFF00"/>
                </a:highlight>
              </a:rPr>
              <a:t>trois volets, un tiers environ chacun</a:t>
            </a:r>
          </a:p>
          <a:p>
            <a:endParaRPr lang="fr-FR" b="1" dirty="0"/>
          </a:p>
          <a:p>
            <a:pPr lvl="1"/>
            <a:r>
              <a:rPr lang="fr-FR" b="1" dirty="0">
                <a:highlight>
                  <a:srgbClr val="FFFF00"/>
                </a:highlight>
              </a:rPr>
              <a:t>L’énergie</a:t>
            </a:r>
            <a:r>
              <a:rPr lang="fr-FR" dirty="0"/>
              <a:t>, avec </a:t>
            </a:r>
            <a:r>
              <a:rPr lang="fr-FR" dirty="0">
                <a:highlight>
                  <a:srgbClr val="FFFF00"/>
                </a:highlight>
              </a:rPr>
              <a:t>liberté pour chacun, en France depuis 2008, </a:t>
            </a:r>
            <a:r>
              <a:rPr lang="fr-FR" dirty="0"/>
              <a:t>de choisir son fournisseur d’énergie, et maintien de la possibilité de rester, pour les clients domestiques, au tarif réglementé. Au fournisseur de s’appuyer </a:t>
            </a:r>
            <a:r>
              <a:rPr lang="fr-FR" b="1" dirty="0"/>
              <a:t>soit sur sa propre production, soit sur le </a:t>
            </a:r>
            <a:r>
              <a:rPr lang="fr-FR" b="1" dirty="0">
                <a:highlight>
                  <a:srgbClr val="FFFF00"/>
                </a:highlight>
              </a:rPr>
              <a:t>marché d’électricité ouvert à l’Europe </a:t>
            </a:r>
          </a:p>
          <a:p>
            <a:pPr lvl="1"/>
            <a:endParaRPr lang="fr-FR" dirty="0">
              <a:highlight>
                <a:srgbClr val="FFFF00"/>
              </a:highlight>
            </a:endParaRPr>
          </a:p>
          <a:p>
            <a:pPr lvl="1"/>
            <a:r>
              <a:rPr lang="fr-FR" b="1" dirty="0">
                <a:highlight>
                  <a:srgbClr val="FFFF00"/>
                </a:highlight>
              </a:rPr>
              <a:t>L’acheminement </a:t>
            </a:r>
            <a:r>
              <a:rPr lang="fr-FR" dirty="0"/>
              <a:t>( RTE pour le transport, les « autoroutes » d’électricité, et ENEDIS pour les « routes nationales, départementales et vicinales d’électricité ») </a:t>
            </a:r>
            <a:r>
              <a:rPr lang="fr-FR" b="1" dirty="0">
                <a:highlight>
                  <a:srgbClr val="FFFF00"/>
                </a:highlight>
              </a:rPr>
              <a:t>Tarif régulé </a:t>
            </a:r>
            <a:r>
              <a:rPr lang="fr-FR" dirty="0">
                <a:highlight>
                  <a:srgbClr val="FFFF00"/>
                </a:highlight>
              </a:rPr>
              <a:t>suivant le </a:t>
            </a:r>
            <a:r>
              <a:rPr lang="fr-FR" b="1" dirty="0">
                <a:highlight>
                  <a:srgbClr val="FFFF00"/>
                </a:highlight>
              </a:rPr>
              <a:t>principe du timbre poste</a:t>
            </a:r>
            <a:r>
              <a:rPr lang="fr-FR" dirty="0">
                <a:highlight>
                  <a:srgbClr val="FFFF00"/>
                </a:highlight>
              </a:rPr>
              <a:t>. Incidence du </a:t>
            </a:r>
            <a:r>
              <a:rPr lang="fr-FR" b="1" dirty="0">
                <a:highlight>
                  <a:srgbClr val="FFFF00"/>
                </a:highlight>
              </a:rPr>
              <a:t>prix de marché pour achats des pertes sur le réseau</a:t>
            </a:r>
            <a:r>
              <a:rPr lang="fr-FR" dirty="0">
                <a:highlight>
                  <a:srgbClr val="FFFF00"/>
                </a:highlight>
              </a:rPr>
              <a:t>.</a:t>
            </a:r>
            <a:r>
              <a:rPr lang="fr-FR" dirty="0"/>
              <a:t> Contribue aux </a:t>
            </a:r>
            <a:r>
              <a:rPr lang="fr-FR" b="1" dirty="0">
                <a:highlight>
                  <a:srgbClr val="FFFF00"/>
                </a:highlight>
              </a:rPr>
              <a:t>investissements dans les réseaux </a:t>
            </a:r>
          </a:p>
          <a:p>
            <a:pPr lvl="1"/>
            <a:endParaRPr lang="fr-FR" dirty="0"/>
          </a:p>
          <a:p>
            <a:pPr lvl="1"/>
            <a:r>
              <a:rPr lang="fr-FR" b="1" dirty="0">
                <a:highlight>
                  <a:srgbClr val="FFFF00"/>
                </a:highlight>
              </a:rPr>
              <a:t>Les taxes, </a:t>
            </a:r>
            <a:r>
              <a:rPr lang="fr-FR" dirty="0"/>
              <a:t>dont contribution au service public de l’électricité, versée au </a:t>
            </a:r>
            <a:r>
              <a:rPr lang="fr-FR" dirty="0">
                <a:highlight>
                  <a:srgbClr val="FFFF00"/>
                </a:highlight>
              </a:rPr>
              <a:t>budget public,</a:t>
            </a:r>
            <a:r>
              <a:rPr lang="fr-FR" dirty="0"/>
              <a:t> </a:t>
            </a:r>
            <a:r>
              <a:rPr lang="fr-FR" b="1" dirty="0">
                <a:highlight>
                  <a:srgbClr val="FFFF00"/>
                </a:highlight>
              </a:rPr>
              <a:t>et indexées sur les deux premiers volets, </a:t>
            </a:r>
            <a:r>
              <a:rPr lang="fr-FR" b="1" dirty="0"/>
              <a:t>énergie et acheminement</a:t>
            </a:r>
            <a:r>
              <a:rPr lang="fr-FR" dirty="0"/>
              <a:t>…</a:t>
            </a:r>
          </a:p>
        </p:txBody>
      </p:sp>
      <p:sp>
        <p:nvSpPr>
          <p:cNvPr id="4" name="Espace réservé du pied de page 3">
            <a:extLst>
              <a:ext uri="{FF2B5EF4-FFF2-40B4-BE49-F238E27FC236}">
                <a16:creationId xmlns:a16="http://schemas.microsoft.com/office/drawing/2014/main" id="{66D11864-2E3E-F9E8-5789-F41EF2B8A05A}"/>
              </a:ext>
            </a:extLst>
          </p:cNvPr>
          <p:cNvSpPr>
            <a:spLocks noGrp="1"/>
          </p:cNvSpPr>
          <p:nvPr>
            <p:ph type="ftr" sz="quarter" idx="11"/>
          </p:nvPr>
        </p:nvSpPr>
        <p:spPr/>
        <p:txBody>
          <a:bodyPr/>
          <a:lstStyle/>
          <a:p>
            <a:r>
              <a:rPr lang="fr-FR" dirty="0"/>
              <a:t>Energie où allons-nous ? Quelques repères- Bernard Maillard   Cherbourg en Cotentin, 10 mai 2023</a:t>
            </a:r>
          </a:p>
          <a:p>
            <a:endParaRPr lang="fr-FR" dirty="0"/>
          </a:p>
        </p:txBody>
      </p:sp>
      <p:sp>
        <p:nvSpPr>
          <p:cNvPr id="5" name="Espace réservé du numéro de diapositive 4">
            <a:extLst>
              <a:ext uri="{FF2B5EF4-FFF2-40B4-BE49-F238E27FC236}">
                <a16:creationId xmlns:a16="http://schemas.microsoft.com/office/drawing/2014/main" id="{602CC93A-1406-2AF0-C8CB-BAD48F5E9568}"/>
              </a:ext>
            </a:extLst>
          </p:cNvPr>
          <p:cNvSpPr>
            <a:spLocks noGrp="1"/>
          </p:cNvSpPr>
          <p:nvPr>
            <p:ph type="sldNum" sz="quarter" idx="12"/>
          </p:nvPr>
        </p:nvSpPr>
        <p:spPr/>
        <p:txBody>
          <a:bodyPr/>
          <a:lstStyle/>
          <a:p>
            <a:fld id="{7B9F1D57-3A7C-4A8D-B507-8F47418E382B}" type="slidenum">
              <a:rPr lang="fr-FR" smtClean="0"/>
              <a:t>38</a:t>
            </a:fld>
            <a:endParaRPr lang="fr-FR" dirty="0"/>
          </a:p>
        </p:txBody>
      </p:sp>
    </p:spTree>
    <p:extLst>
      <p:ext uri="{BB962C8B-B14F-4D97-AF65-F5344CB8AC3E}">
        <p14:creationId xmlns:p14="http://schemas.microsoft.com/office/powerpoint/2010/main" val="42084637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952754-BC70-9E61-578A-858C1BD29B48}"/>
              </a:ext>
            </a:extLst>
          </p:cNvPr>
          <p:cNvSpPr>
            <a:spLocks noGrp="1"/>
          </p:cNvSpPr>
          <p:nvPr>
            <p:ph type="title"/>
          </p:nvPr>
        </p:nvSpPr>
        <p:spPr/>
        <p:txBody>
          <a:bodyPr/>
          <a:lstStyle/>
          <a:p>
            <a:r>
              <a:rPr lang="fr-FR" b="1" dirty="0"/>
              <a:t>La facture du particulier en France a subi une augmentation de 52%  entre 2010 et 2021</a:t>
            </a:r>
          </a:p>
        </p:txBody>
      </p:sp>
      <p:sp>
        <p:nvSpPr>
          <p:cNvPr id="3" name="Espace réservé du contenu 2">
            <a:extLst>
              <a:ext uri="{FF2B5EF4-FFF2-40B4-BE49-F238E27FC236}">
                <a16:creationId xmlns:a16="http://schemas.microsoft.com/office/drawing/2014/main" id="{03E6E5B6-023C-9495-09BC-A68649AB614D}"/>
              </a:ext>
            </a:extLst>
          </p:cNvPr>
          <p:cNvSpPr>
            <a:spLocks noGrp="1"/>
          </p:cNvSpPr>
          <p:nvPr>
            <p:ph idx="1"/>
          </p:nvPr>
        </p:nvSpPr>
        <p:spPr/>
        <p:txBody>
          <a:bodyPr>
            <a:normAutofit fontScale="85000" lnSpcReduction="20000"/>
          </a:bodyPr>
          <a:lstStyle/>
          <a:p>
            <a:r>
              <a:rPr lang="fr-FR" dirty="0"/>
              <a:t>Facture (</a:t>
            </a:r>
            <a:r>
              <a:rPr lang="fr-FR" b="1" dirty="0"/>
              <a:t>tout compris </a:t>
            </a:r>
            <a:r>
              <a:rPr lang="fr-FR" dirty="0"/>
              <a:t>– énergie, acheminement et taxes) en France pour le particulier </a:t>
            </a:r>
          </a:p>
          <a:p>
            <a:pPr marL="0" indent="0">
              <a:buNone/>
            </a:pPr>
            <a:r>
              <a:rPr lang="fr-FR" dirty="0"/>
              <a:t>		 </a:t>
            </a:r>
          </a:p>
          <a:p>
            <a:pPr lvl="1"/>
            <a:r>
              <a:rPr lang="fr-FR" b="1" dirty="0">
                <a:highlight>
                  <a:srgbClr val="FFFF00"/>
                </a:highlight>
              </a:rPr>
              <a:t>52 % d’augmentation en France entre 2010 (128, 3 euros  TTC le MWh)  et 2021 (194, 6 euros TTC le </a:t>
            </a:r>
            <a:r>
              <a:rPr lang="fr-FR" b="1" dirty="0" err="1">
                <a:highlight>
                  <a:srgbClr val="FFFF00"/>
                </a:highlight>
              </a:rPr>
              <a:t>Mwh</a:t>
            </a:r>
            <a:r>
              <a:rPr lang="fr-FR" b="1" dirty="0">
                <a:highlight>
                  <a:srgbClr val="FFFF00"/>
                </a:highlight>
              </a:rPr>
              <a:t>), avant retour de l’inflation généralisée</a:t>
            </a:r>
          </a:p>
          <a:p>
            <a:pPr lvl="1"/>
            <a:endParaRPr lang="fr-FR" dirty="0"/>
          </a:p>
          <a:p>
            <a:pPr lvl="1"/>
            <a:r>
              <a:rPr lang="fr-FR" dirty="0"/>
              <a:t>La France qui se situait dans les pays les moins chers en 2010, se retrouve désormais </a:t>
            </a:r>
            <a:r>
              <a:rPr lang="fr-FR" b="1" dirty="0"/>
              <a:t>parmi les nations européennes les plus chères pour le particulier</a:t>
            </a:r>
          </a:p>
          <a:p>
            <a:pPr lvl="1"/>
            <a:endParaRPr lang="fr-FR" dirty="0"/>
          </a:p>
          <a:p>
            <a:pPr lvl="1"/>
            <a:r>
              <a:rPr lang="fr-FR" dirty="0"/>
              <a:t>Elle se </a:t>
            </a:r>
            <a:r>
              <a:rPr lang="fr-FR" b="1" dirty="0"/>
              <a:t>rapproche de  l’Allemagne</a:t>
            </a:r>
            <a:r>
              <a:rPr lang="fr-FR" dirty="0"/>
              <a:t>, sans encore la dépasser, Allemagne qui a vu aussi ses prix augmenter, 237 euros le </a:t>
            </a:r>
            <a:r>
              <a:rPr lang="fr-FR" dirty="0" err="1"/>
              <a:t>Mwh</a:t>
            </a:r>
            <a:r>
              <a:rPr lang="fr-FR" dirty="0"/>
              <a:t> en 2010 et  </a:t>
            </a:r>
            <a:r>
              <a:rPr lang="fr-FR" b="1" dirty="0"/>
              <a:t>319,3 euros le MWh en 2021</a:t>
            </a:r>
          </a:p>
          <a:p>
            <a:pPr marL="457200" lvl="1" indent="0">
              <a:buNone/>
            </a:pPr>
            <a:endParaRPr lang="fr-FR" dirty="0"/>
          </a:p>
          <a:p>
            <a:pPr marL="0" indent="0">
              <a:buNone/>
            </a:pPr>
            <a:r>
              <a:rPr lang="fr-FR" dirty="0"/>
              <a:t>source Eurostat </a:t>
            </a:r>
            <a:r>
              <a:rPr lang="fr-FR" dirty="0">
                <a:hlinkClick r:id="rId3"/>
              </a:rPr>
              <a:t>https://ec.europa.eu/eurostat/databrowser/view/ten00117/default/bar?lang=fr</a:t>
            </a:r>
            <a:endParaRPr lang="fr-FR" dirty="0"/>
          </a:p>
          <a:p>
            <a:endParaRPr lang="fr-FR" dirty="0"/>
          </a:p>
        </p:txBody>
      </p:sp>
      <p:sp>
        <p:nvSpPr>
          <p:cNvPr id="4" name="Espace réservé du pied de page 3">
            <a:extLst>
              <a:ext uri="{FF2B5EF4-FFF2-40B4-BE49-F238E27FC236}">
                <a16:creationId xmlns:a16="http://schemas.microsoft.com/office/drawing/2014/main" id="{86A35E68-E459-D12A-8DD5-CB8DD350DBA6}"/>
              </a:ext>
            </a:extLst>
          </p:cNvPr>
          <p:cNvSpPr>
            <a:spLocks noGrp="1"/>
          </p:cNvSpPr>
          <p:nvPr>
            <p:ph type="ftr" sz="quarter" idx="11"/>
          </p:nvPr>
        </p:nvSpPr>
        <p:spPr/>
        <p:txBody>
          <a:bodyPr/>
          <a:lstStyle/>
          <a:p>
            <a:r>
              <a:rPr lang="fr-FR" dirty="0"/>
              <a:t>Energie où allons-nous ? Quelques repères- Bernard Maillard   Cherbourg en Cotentin, 10 mai 2023</a:t>
            </a:r>
          </a:p>
          <a:p>
            <a:endParaRPr lang="fr-FR" dirty="0"/>
          </a:p>
        </p:txBody>
      </p:sp>
      <p:sp>
        <p:nvSpPr>
          <p:cNvPr id="5" name="Espace réservé du numéro de diapositive 4">
            <a:extLst>
              <a:ext uri="{FF2B5EF4-FFF2-40B4-BE49-F238E27FC236}">
                <a16:creationId xmlns:a16="http://schemas.microsoft.com/office/drawing/2014/main" id="{C12D1C5D-BE13-9CED-8E8D-C15AEC22180D}"/>
              </a:ext>
            </a:extLst>
          </p:cNvPr>
          <p:cNvSpPr>
            <a:spLocks noGrp="1"/>
          </p:cNvSpPr>
          <p:nvPr>
            <p:ph type="sldNum" sz="quarter" idx="12"/>
          </p:nvPr>
        </p:nvSpPr>
        <p:spPr/>
        <p:txBody>
          <a:bodyPr/>
          <a:lstStyle/>
          <a:p>
            <a:fld id="{7B9F1D57-3A7C-4A8D-B507-8F47418E382B}" type="slidenum">
              <a:rPr lang="fr-FR" smtClean="0"/>
              <a:t>39</a:t>
            </a:fld>
            <a:endParaRPr lang="fr-FR"/>
          </a:p>
        </p:txBody>
      </p:sp>
    </p:spTree>
    <p:extLst>
      <p:ext uri="{BB962C8B-B14F-4D97-AF65-F5344CB8AC3E}">
        <p14:creationId xmlns:p14="http://schemas.microsoft.com/office/powerpoint/2010/main" val="2701034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5E14BF-855C-30E1-F973-A89A9FB4C9E5}"/>
              </a:ext>
            </a:extLst>
          </p:cNvPr>
          <p:cNvSpPr>
            <a:spLocks noGrp="1"/>
          </p:cNvSpPr>
          <p:nvPr>
            <p:ph type="title"/>
          </p:nvPr>
        </p:nvSpPr>
        <p:spPr/>
        <p:txBody>
          <a:bodyPr/>
          <a:lstStyle/>
          <a:p>
            <a:r>
              <a:rPr lang="fr-FR" dirty="0"/>
              <a:t>Une conjoncture spécifique en 2022 ?</a:t>
            </a:r>
          </a:p>
        </p:txBody>
      </p:sp>
      <p:sp>
        <p:nvSpPr>
          <p:cNvPr id="3" name="Espace réservé du contenu 2">
            <a:extLst>
              <a:ext uri="{FF2B5EF4-FFF2-40B4-BE49-F238E27FC236}">
                <a16:creationId xmlns:a16="http://schemas.microsoft.com/office/drawing/2014/main" id="{8DE53BB6-3E21-4F06-72B7-B94F877F9735}"/>
              </a:ext>
            </a:extLst>
          </p:cNvPr>
          <p:cNvSpPr>
            <a:spLocks noGrp="1"/>
          </p:cNvSpPr>
          <p:nvPr>
            <p:ph idx="1"/>
          </p:nvPr>
        </p:nvSpPr>
        <p:spPr/>
        <p:txBody>
          <a:bodyPr>
            <a:normAutofit fontScale="92500" lnSpcReduction="10000"/>
          </a:bodyPr>
          <a:lstStyle/>
          <a:p>
            <a:r>
              <a:rPr lang="fr-FR" dirty="0"/>
              <a:t>France, baisse de -1,7 % de la demande (459 TWh)  par rapport à 2021</a:t>
            </a:r>
          </a:p>
          <a:p>
            <a:pPr lvl="1"/>
            <a:r>
              <a:rPr lang="fr-FR" dirty="0"/>
              <a:t>En particulier industrie, chimie -12 %, métallurgie -10%, sidérurgie – 8%</a:t>
            </a:r>
          </a:p>
          <a:p>
            <a:r>
              <a:rPr lang="fr-FR" dirty="0">
                <a:highlight>
                  <a:srgbClr val="FFFF00"/>
                </a:highlight>
              </a:rPr>
              <a:t>Union Européenne, baisse de – 3,5 %</a:t>
            </a:r>
          </a:p>
          <a:p>
            <a:endParaRPr lang="fr-FR" dirty="0"/>
          </a:p>
          <a:p>
            <a:r>
              <a:rPr lang="fr-FR" dirty="0"/>
              <a:t>Afrique et Russie, +1,5 %</a:t>
            </a:r>
          </a:p>
          <a:p>
            <a:r>
              <a:rPr lang="fr-FR" dirty="0">
                <a:highlight>
                  <a:srgbClr val="FFFF00"/>
                </a:highlight>
              </a:rPr>
              <a:t>US et Chine, + 2,6 % </a:t>
            </a:r>
          </a:p>
          <a:p>
            <a:endParaRPr lang="fr-FR" dirty="0"/>
          </a:p>
          <a:p>
            <a:r>
              <a:rPr lang="fr-FR" dirty="0"/>
              <a:t>La demande de la Chine ( 8 400 TWh), deux fois celle des US (4320 TWh), trois fois celle de l’UE (2773 TWh), huit fois celle de la Russie (1015 TWh), et plus de dix fois celle de l’Afrique dans son ensemble (758 TWh) </a:t>
            </a:r>
          </a:p>
        </p:txBody>
      </p:sp>
      <p:sp>
        <p:nvSpPr>
          <p:cNvPr id="4" name="Espace réservé du pied de page 3">
            <a:extLst>
              <a:ext uri="{FF2B5EF4-FFF2-40B4-BE49-F238E27FC236}">
                <a16:creationId xmlns:a16="http://schemas.microsoft.com/office/drawing/2014/main" id="{CD6316DD-38ED-C44E-B538-BCF20621C2E3}"/>
              </a:ext>
            </a:extLst>
          </p:cNvPr>
          <p:cNvSpPr>
            <a:spLocks noGrp="1"/>
          </p:cNvSpPr>
          <p:nvPr>
            <p:ph type="ftr" sz="quarter" idx="11"/>
          </p:nvPr>
        </p:nvSpPr>
        <p:spPr/>
        <p:txBody>
          <a:bodyPr/>
          <a:lstStyle/>
          <a:p>
            <a:r>
              <a:rPr lang="fr-FR" dirty="0"/>
              <a:t>Energie où allons-nous ? Quelques repères- Bernard Maillard   Cherbourg en Cotentin, 10 mai 2023</a:t>
            </a:r>
          </a:p>
          <a:p>
            <a:endParaRPr lang="fr-FR" dirty="0"/>
          </a:p>
        </p:txBody>
      </p:sp>
      <p:sp>
        <p:nvSpPr>
          <p:cNvPr id="5" name="Espace réservé du numéro de diapositive 4">
            <a:extLst>
              <a:ext uri="{FF2B5EF4-FFF2-40B4-BE49-F238E27FC236}">
                <a16:creationId xmlns:a16="http://schemas.microsoft.com/office/drawing/2014/main" id="{DB83DE57-9048-1CC3-3B9C-4C84B3CDFEFF}"/>
              </a:ext>
            </a:extLst>
          </p:cNvPr>
          <p:cNvSpPr>
            <a:spLocks noGrp="1"/>
          </p:cNvSpPr>
          <p:nvPr>
            <p:ph type="sldNum" sz="quarter" idx="12"/>
          </p:nvPr>
        </p:nvSpPr>
        <p:spPr/>
        <p:txBody>
          <a:bodyPr/>
          <a:lstStyle/>
          <a:p>
            <a:fld id="{7B9F1D57-3A7C-4A8D-B507-8F47418E382B}" type="slidenum">
              <a:rPr lang="fr-FR" smtClean="0"/>
              <a:t>4</a:t>
            </a:fld>
            <a:endParaRPr lang="fr-FR"/>
          </a:p>
        </p:txBody>
      </p:sp>
    </p:spTree>
    <p:extLst>
      <p:ext uri="{BB962C8B-B14F-4D97-AF65-F5344CB8AC3E}">
        <p14:creationId xmlns:p14="http://schemas.microsoft.com/office/powerpoint/2010/main" val="34290039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B0CCB8-FEA9-4E11-D97C-9B22CCCF4EC1}"/>
              </a:ext>
            </a:extLst>
          </p:cNvPr>
          <p:cNvSpPr>
            <a:spLocks noGrp="1"/>
          </p:cNvSpPr>
          <p:nvPr>
            <p:ph type="title"/>
          </p:nvPr>
        </p:nvSpPr>
        <p:spPr/>
        <p:txBody>
          <a:bodyPr>
            <a:normAutofit fontScale="90000"/>
          </a:bodyPr>
          <a:lstStyle/>
          <a:p>
            <a:r>
              <a:rPr lang="fr-FR" dirty="0"/>
              <a:t>Trois causes fondamentales de l’envolée de prix en France entre 2010 et 2021 (+ 52%)               1/3</a:t>
            </a:r>
          </a:p>
        </p:txBody>
      </p:sp>
      <p:sp>
        <p:nvSpPr>
          <p:cNvPr id="3" name="Espace réservé du contenu 2">
            <a:extLst>
              <a:ext uri="{FF2B5EF4-FFF2-40B4-BE49-F238E27FC236}">
                <a16:creationId xmlns:a16="http://schemas.microsoft.com/office/drawing/2014/main" id="{8C4C3D91-CA54-E8D1-5E74-4C1F27EA9716}"/>
              </a:ext>
            </a:extLst>
          </p:cNvPr>
          <p:cNvSpPr>
            <a:spLocks noGrp="1"/>
          </p:cNvSpPr>
          <p:nvPr>
            <p:ph idx="1"/>
          </p:nvPr>
        </p:nvSpPr>
        <p:spPr/>
        <p:txBody>
          <a:bodyPr>
            <a:normAutofit fontScale="92500" lnSpcReduction="10000"/>
          </a:bodyPr>
          <a:lstStyle/>
          <a:p>
            <a:r>
              <a:rPr lang="fr-FR" b="1" dirty="0"/>
              <a:t>Une </a:t>
            </a:r>
            <a:r>
              <a:rPr lang="fr-FR" b="1" dirty="0">
                <a:highlight>
                  <a:srgbClr val="FFFF00"/>
                </a:highlight>
              </a:rPr>
              <a:t>régulation inefficace et inadaptée du marché de l’électricité</a:t>
            </a:r>
            <a:endParaRPr lang="fr-FR" dirty="0">
              <a:highlight>
                <a:srgbClr val="FFFF00"/>
              </a:highlight>
            </a:endParaRPr>
          </a:p>
          <a:p>
            <a:pPr lvl="1"/>
            <a:r>
              <a:rPr lang="fr-FR" b="1" dirty="0">
                <a:highlight>
                  <a:srgbClr val="FFFF00"/>
                </a:highlight>
              </a:rPr>
              <a:t>dispositif ARENH</a:t>
            </a:r>
            <a:r>
              <a:rPr lang="fr-FR" sz="1500" dirty="0">
                <a:highlight>
                  <a:srgbClr val="FFFF00"/>
                </a:highlight>
              </a:rPr>
              <a:t>, </a:t>
            </a:r>
            <a:r>
              <a:rPr lang="fr-FR" sz="1500" dirty="0"/>
              <a:t>( </a:t>
            </a:r>
            <a:r>
              <a:rPr lang="fr-FR" dirty="0"/>
              <a:t>volume de 100 TWh mis à disposition des concurrents d’EDF à 42 euros le MWh de 2012 à 2022)</a:t>
            </a:r>
            <a:r>
              <a:rPr lang="fr-FR" b="1" dirty="0"/>
              <a:t> </a:t>
            </a:r>
            <a:r>
              <a:rPr lang="fr-FR" b="1" dirty="0">
                <a:highlight>
                  <a:srgbClr val="FFFF00"/>
                </a:highlight>
              </a:rPr>
              <a:t>non pertinent et destructeur de valeur </a:t>
            </a:r>
          </a:p>
          <a:p>
            <a:pPr lvl="2"/>
            <a:r>
              <a:rPr lang="fr-FR" dirty="0"/>
              <a:t>Ignorant qu’un </a:t>
            </a:r>
            <a:r>
              <a:rPr lang="fr-FR" b="1" dirty="0"/>
              <a:t>monopole public pouvait aussi être performant </a:t>
            </a:r>
            <a:r>
              <a:rPr lang="fr-FR" dirty="0"/>
              <a:t>( </a:t>
            </a:r>
            <a:r>
              <a:rPr lang="fr-FR" dirty="0" err="1"/>
              <a:t>cf</a:t>
            </a:r>
            <a:r>
              <a:rPr lang="fr-FR" dirty="0"/>
              <a:t> prix, exportations d’électricité durant des dizaines d’années avant ouverture  du marché)</a:t>
            </a:r>
          </a:p>
          <a:p>
            <a:pPr lvl="2"/>
            <a:r>
              <a:rPr lang="fr-FR" dirty="0"/>
              <a:t>Evaluation centrée sur degré d’ouverture à la concurrence et non sur le prix au consommateur, et </a:t>
            </a:r>
            <a:r>
              <a:rPr lang="fr-FR" b="1" dirty="0"/>
              <a:t>sans considération de la valeur ajoutée du service public et de l’ intérêt général (sécurité d’approvisionnement, accès au plus grand nombre, prise en compte du long terme…)</a:t>
            </a:r>
          </a:p>
          <a:p>
            <a:pPr lvl="1"/>
            <a:r>
              <a:rPr lang="fr-FR" b="1" dirty="0"/>
              <a:t>Centrée sur une </a:t>
            </a:r>
            <a:r>
              <a:rPr lang="fr-FR" b="1" dirty="0">
                <a:highlight>
                  <a:srgbClr val="FFFF00"/>
                </a:highlight>
              </a:rPr>
              <a:t>marché volatil et très spéculatif de court terme </a:t>
            </a:r>
            <a:r>
              <a:rPr lang="fr-FR" b="1" dirty="0"/>
              <a:t>ignorant les enjeux économiques de long terme</a:t>
            </a:r>
          </a:p>
          <a:p>
            <a:pPr lvl="1"/>
            <a:r>
              <a:rPr lang="fr-FR" b="1" dirty="0"/>
              <a:t>Augmentation des tarifs réglementés </a:t>
            </a:r>
            <a:r>
              <a:rPr lang="fr-FR" dirty="0"/>
              <a:t>(énergie et acheminement) décorrélée du coût de production, de transport ou de distribution et </a:t>
            </a:r>
            <a:r>
              <a:rPr lang="fr-FR" b="1" dirty="0">
                <a:highlight>
                  <a:srgbClr val="FFFF00"/>
                </a:highlight>
              </a:rPr>
              <a:t>prise en compte abusive du prix du gaz</a:t>
            </a:r>
          </a:p>
          <a:p>
            <a:endParaRPr lang="fr-FR" dirty="0"/>
          </a:p>
          <a:p>
            <a:endParaRPr lang="fr-FR" dirty="0"/>
          </a:p>
          <a:p>
            <a:endParaRPr lang="fr-FR" dirty="0"/>
          </a:p>
          <a:p>
            <a:endParaRPr lang="fr-FR" dirty="0"/>
          </a:p>
          <a:p>
            <a:pPr marL="0" indent="0">
              <a:buNone/>
            </a:pPr>
            <a:endParaRPr lang="fr-FR" dirty="0"/>
          </a:p>
        </p:txBody>
      </p:sp>
      <p:sp>
        <p:nvSpPr>
          <p:cNvPr id="4" name="Espace réservé du pied de page 3">
            <a:extLst>
              <a:ext uri="{FF2B5EF4-FFF2-40B4-BE49-F238E27FC236}">
                <a16:creationId xmlns:a16="http://schemas.microsoft.com/office/drawing/2014/main" id="{80BD0A17-FE7C-F58B-E5A3-74F977D4F29E}"/>
              </a:ext>
            </a:extLst>
          </p:cNvPr>
          <p:cNvSpPr>
            <a:spLocks noGrp="1"/>
          </p:cNvSpPr>
          <p:nvPr>
            <p:ph type="ftr" sz="quarter" idx="11"/>
          </p:nvPr>
        </p:nvSpPr>
        <p:spPr/>
        <p:txBody>
          <a:bodyPr/>
          <a:lstStyle/>
          <a:p>
            <a:r>
              <a:rPr lang="fr-FR" dirty="0"/>
              <a:t>Energie où allons-nous ? Quelques repères- Bernard Maillard   Cherbourg en Cotentin, 10 mai 2023</a:t>
            </a:r>
          </a:p>
          <a:p>
            <a:endParaRPr lang="fr-FR" dirty="0"/>
          </a:p>
        </p:txBody>
      </p:sp>
      <p:sp>
        <p:nvSpPr>
          <p:cNvPr id="5" name="Espace réservé du numéro de diapositive 4">
            <a:extLst>
              <a:ext uri="{FF2B5EF4-FFF2-40B4-BE49-F238E27FC236}">
                <a16:creationId xmlns:a16="http://schemas.microsoft.com/office/drawing/2014/main" id="{35ECEA57-B5DA-648A-3152-08EFA9582D00}"/>
              </a:ext>
            </a:extLst>
          </p:cNvPr>
          <p:cNvSpPr>
            <a:spLocks noGrp="1"/>
          </p:cNvSpPr>
          <p:nvPr>
            <p:ph type="sldNum" sz="quarter" idx="12"/>
          </p:nvPr>
        </p:nvSpPr>
        <p:spPr/>
        <p:txBody>
          <a:bodyPr/>
          <a:lstStyle/>
          <a:p>
            <a:fld id="{7B9F1D57-3A7C-4A8D-B507-8F47418E382B}" type="slidenum">
              <a:rPr lang="fr-FR" smtClean="0"/>
              <a:t>40</a:t>
            </a:fld>
            <a:endParaRPr lang="fr-FR" dirty="0"/>
          </a:p>
        </p:txBody>
      </p:sp>
    </p:spTree>
    <p:extLst>
      <p:ext uri="{BB962C8B-B14F-4D97-AF65-F5344CB8AC3E}">
        <p14:creationId xmlns:p14="http://schemas.microsoft.com/office/powerpoint/2010/main" val="39422698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3A1F7A-5FDA-898A-4340-81CC30EE19F7}"/>
              </a:ext>
            </a:extLst>
          </p:cNvPr>
          <p:cNvSpPr>
            <a:spLocks noGrp="1"/>
          </p:cNvSpPr>
          <p:nvPr>
            <p:ph type="title"/>
          </p:nvPr>
        </p:nvSpPr>
        <p:spPr/>
        <p:txBody>
          <a:bodyPr>
            <a:normAutofit fontScale="90000"/>
          </a:bodyPr>
          <a:lstStyle/>
          <a:p>
            <a:r>
              <a:rPr lang="fr-FR" dirty="0"/>
              <a:t>Trois causes fondamentales de l’envolée de prix en France entre 2010 et 2021 (+ 52%)         2/3</a:t>
            </a:r>
          </a:p>
        </p:txBody>
      </p:sp>
      <p:sp>
        <p:nvSpPr>
          <p:cNvPr id="3" name="Espace réservé du contenu 2">
            <a:extLst>
              <a:ext uri="{FF2B5EF4-FFF2-40B4-BE49-F238E27FC236}">
                <a16:creationId xmlns:a16="http://schemas.microsoft.com/office/drawing/2014/main" id="{85A69789-A7A1-5379-05E4-4E35E052AAD7}"/>
              </a:ext>
            </a:extLst>
          </p:cNvPr>
          <p:cNvSpPr>
            <a:spLocks noGrp="1"/>
          </p:cNvSpPr>
          <p:nvPr>
            <p:ph idx="1"/>
          </p:nvPr>
        </p:nvSpPr>
        <p:spPr/>
        <p:txBody>
          <a:bodyPr>
            <a:normAutofit fontScale="92500" lnSpcReduction="20000"/>
          </a:bodyPr>
          <a:lstStyle/>
          <a:p>
            <a:r>
              <a:rPr lang="fr-FR" b="1" dirty="0"/>
              <a:t>Impact de Fukushima en 2011  </a:t>
            </a:r>
            <a:r>
              <a:rPr lang="fr-FR" dirty="0"/>
              <a:t>avec </a:t>
            </a:r>
            <a:r>
              <a:rPr lang="fr-FR" b="1" dirty="0">
                <a:highlight>
                  <a:srgbClr val="FFFF00"/>
                </a:highlight>
              </a:rPr>
              <a:t>perte de la confiance dans le nucléaire</a:t>
            </a:r>
            <a:r>
              <a:rPr lang="fr-FR" dirty="0">
                <a:highlight>
                  <a:srgbClr val="FFFF00"/>
                </a:highlight>
              </a:rPr>
              <a:t> </a:t>
            </a:r>
            <a:r>
              <a:rPr lang="fr-FR" dirty="0"/>
              <a:t>en Allemagne et en Europe</a:t>
            </a:r>
          </a:p>
          <a:p>
            <a:pPr marL="0" indent="0">
              <a:buNone/>
            </a:pPr>
            <a:endParaRPr lang="fr-FR" b="1" dirty="0"/>
          </a:p>
          <a:p>
            <a:r>
              <a:rPr lang="fr-FR" b="1" dirty="0"/>
              <a:t>Sur décision des Pouvoirs Publics, </a:t>
            </a:r>
            <a:r>
              <a:rPr lang="fr-FR" b="1" dirty="0">
                <a:highlight>
                  <a:srgbClr val="FFFF00"/>
                </a:highlight>
              </a:rPr>
              <a:t>diminution volontaire de la part pilotable décarbonée compétitive </a:t>
            </a:r>
            <a:r>
              <a:rPr lang="fr-FR" dirty="0"/>
              <a:t>( arrêt de </a:t>
            </a:r>
            <a:r>
              <a:rPr lang="fr-FR" dirty="0" err="1"/>
              <a:t>Fessemheim</a:t>
            </a:r>
            <a:r>
              <a:rPr lang="fr-FR" dirty="0"/>
              <a:t> et d’autres sites nucléaires ailleurs en Europe)</a:t>
            </a:r>
          </a:p>
          <a:p>
            <a:pPr marL="0" indent="0">
              <a:buNone/>
            </a:pPr>
            <a:endParaRPr lang="fr-FR" dirty="0"/>
          </a:p>
          <a:p>
            <a:r>
              <a:rPr lang="fr-FR" b="1" dirty="0"/>
              <a:t>Diminution de la </a:t>
            </a:r>
            <a:r>
              <a:rPr lang="fr-FR" b="1" dirty="0">
                <a:highlight>
                  <a:srgbClr val="FFFF00"/>
                </a:highlight>
              </a:rPr>
              <a:t>performance industrielle </a:t>
            </a:r>
            <a:r>
              <a:rPr lang="fr-FR" b="1" dirty="0"/>
              <a:t>du nucléaire, tant pour le parc existant (malgré d’excellentes réussites) que pour le nouveau nucléaire</a:t>
            </a:r>
            <a:endParaRPr lang="fr-FR" dirty="0"/>
          </a:p>
          <a:p>
            <a:endParaRPr lang="fr-FR" dirty="0"/>
          </a:p>
          <a:p>
            <a:pPr marL="0" indent="0">
              <a:buNone/>
            </a:pPr>
            <a:r>
              <a:rPr lang="fr-FR" b="1" dirty="0">
                <a:highlight>
                  <a:srgbClr val="FFFF00"/>
                </a:highlight>
              </a:rPr>
              <a:t>Augmentant de facto la dépendance </a:t>
            </a:r>
            <a:r>
              <a:rPr lang="fr-FR" dirty="0">
                <a:highlight>
                  <a:srgbClr val="FFFF00"/>
                </a:highlight>
              </a:rPr>
              <a:t>de la France et de l’Europe </a:t>
            </a:r>
            <a:r>
              <a:rPr lang="fr-FR" b="1" dirty="0">
                <a:highlight>
                  <a:srgbClr val="FFFF00"/>
                </a:highlight>
              </a:rPr>
              <a:t>au gaz carboné et importé </a:t>
            </a:r>
            <a:r>
              <a:rPr lang="fr-FR" dirty="0">
                <a:highlight>
                  <a:srgbClr val="FFFF00"/>
                </a:highlight>
              </a:rPr>
              <a:t>en tant </a:t>
            </a:r>
            <a:r>
              <a:rPr lang="fr-FR" b="1" dirty="0">
                <a:highlight>
                  <a:srgbClr val="FFFF00"/>
                </a:highlight>
              </a:rPr>
              <a:t>qu’énergie pilotable </a:t>
            </a:r>
          </a:p>
          <a:p>
            <a:endParaRPr lang="fr-FR" dirty="0"/>
          </a:p>
        </p:txBody>
      </p:sp>
      <p:sp>
        <p:nvSpPr>
          <p:cNvPr id="4" name="Espace réservé du pied de page 3">
            <a:extLst>
              <a:ext uri="{FF2B5EF4-FFF2-40B4-BE49-F238E27FC236}">
                <a16:creationId xmlns:a16="http://schemas.microsoft.com/office/drawing/2014/main" id="{9D67F3D5-DCD1-FF28-20FE-CD2EDB4B998A}"/>
              </a:ext>
            </a:extLst>
          </p:cNvPr>
          <p:cNvSpPr>
            <a:spLocks noGrp="1"/>
          </p:cNvSpPr>
          <p:nvPr>
            <p:ph type="ftr" sz="quarter" idx="11"/>
          </p:nvPr>
        </p:nvSpPr>
        <p:spPr/>
        <p:txBody>
          <a:bodyPr/>
          <a:lstStyle/>
          <a:p>
            <a:r>
              <a:rPr lang="fr-FR" dirty="0"/>
              <a:t>Energie où allons-nous ? Quelques repères- Bernard Maillard   Cherbourg en Cotentin, 10 mai 2023</a:t>
            </a:r>
          </a:p>
          <a:p>
            <a:endParaRPr lang="fr-FR" dirty="0"/>
          </a:p>
        </p:txBody>
      </p:sp>
      <p:sp>
        <p:nvSpPr>
          <p:cNvPr id="5" name="Espace réservé du numéro de diapositive 4">
            <a:extLst>
              <a:ext uri="{FF2B5EF4-FFF2-40B4-BE49-F238E27FC236}">
                <a16:creationId xmlns:a16="http://schemas.microsoft.com/office/drawing/2014/main" id="{05F422BE-B6F8-7456-9873-F26ED44DBB53}"/>
              </a:ext>
            </a:extLst>
          </p:cNvPr>
          <p:cNvSpPr>
            <a:spLocks noGrp="1"/>
          </p:cNvSpPr>
          <p:nvPr>
            <p:ph type="sldNum" sz="quarter" idx="12"/>
          </p:nvPr>
        </p:nvSpPr>
        <p:spPr/>
        <p:txBody>
          <a:bodyPr/>
          <a:lstStyle/>
          <a:p>
            <a:fld id="{7B9F1D57-3A7C-4A8D-B507-8F47418E382B}" type="slidenum">
              <a:rPr lang="fr-FR" smtClean="0"/>
              <a:t>41</a:t>
            </a:fld>
            <a:endParaRPr lang="fr-FR"/>
          </a:p>
        </p:txBody>
      </p:sp>
    </p:spTree>
    <p:extLst>
      <p:ext uri="{BB962C8B-B14F-4D97-AF65-F5344CB8AC3E}">
        <p14:creationId xmlns:p14="http://schemas.microsoft.com/office/powerpoint/2010/main" val="37131150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FA7E83-6F06-7A23-F62A-4FE1D1ACB330}"/>
              </a:ext>
            </a:extLst>
          </p:cNvPr>
          <p:cNvSpPr>
            <a:spLocks noGrp="1"/>
          </p:cNvSpPr>
          <p:nvPr>
            <p:ph type="title"/>
          </p:nvPr>
        </p:nvSpPr>
        <p:spPr/>
        <p:txBody>
          <a:bodyPr>
            <a:normAutofit fontScale="90000"/>
          </a:bodyPr>
          <a:lstStyle/>
          <a:p>
            <a:r>
              <a:rPr lang="fr-FR" dirty="0"/>
              <a:t>Trois causes fondamentales de l’envolée de prix en France entre 2010 et 2021 (+ 52%)         3/3</a:t>
            </a:r>
          </a:p>
        </p:txBody>
      </p:sp>
      <p:sp>
        <p:nvSpPr>
          <p:cNvPr id="3" name="Espace réservé du contenu 2">
            <a:extLst>
              <a:ext uri="{FF2B5EF4-FFF2-40B4-BE49-F238E27FC236}">
                <a16:creationId xmlns:a16="http://schemas.microsoft.com/office/drawing/2014/main" id="{A78D67FE-5017-36C3-BF90-1CDBE632B5A4}"/>
              </a:ext>
            </a:extLst>
          </p:cNvPr>
          <p:cNvSpPr>
            <a:spLocks noGrp="1"/>
          </p:cNvSpPr>
          <p:nvPr>
            <p:ph idx="1"/>
          </p:nvPr>
        </p:nvSpPr>
        <p:spPr/>
        <p:txBody>
          <a:bodyPr>
            <a:normAutofit lnSpcReduction="10000"/>
          </a:bodyPr>
          <a:lstStyle/>
          <a:p>
            <a:r>
              <a:rPr lang="fr-FR" b="1" dirty="0">
                <a:highlight>
                  <a:srgbClr val="FFFF00"/>
                </a:highlight>
              </a:rPr>
              <a:t>Coût </a:t>
            </a:r>
            <a:r>
              <a:rPr lang="fr-FR" b="1" dirty="0"/>
              <a:t>direct et indirect du </a:t>
            </a:r>
            <a:r>
              <a:rPr lang="fr-FR" b="1" dirty="0">
                <a:highlight>
                  <a:srgbClr val="FFFF00"/>
                </a:highlight>
              </a:rPr>
              <a:t>développement massif </a:t>
            </a:r>
            <a:r>
              <a:rPr lang="fr-FR" b="1" dirty="0"/>
              <a:t>des </a:t>
            </a:r>
            <a:r>
              <a:rPr lang="fr-FR" b="1" dirty="0">
                <a:highlight>
                  <a:srgbClr val="FFFF00"/>
                </a:highlight>
              </a:rPr>
              <a:t>énergies renouvelables intermittentes</a:t>
            </a:r>
            <a:r>
              <a:rPr lang="fr-FR" dirty="0"/>
              <a:t>,  </a:t>
            </a:r>
          </a:p>
          <a:p>
            <a:pPr lvl="1"/>
            <a:r>
              <a:rPr lang="fr-FR" dirty="0"/>
              <a:t>Durant cette période 2010-2021, coût de rachat du renouvelable très supérieur au prix de marché en France</a:t>
            </a:r>
          </a:p>
          <a:p>
            <a:pPr lvl="1"/>
            <a:r>
              <a:rPr lang="fr-FR" dirty="0"/>
              <a:t>Financement nécessaire des évolutions profondes du réseau électrique</a:t>
            </a:r>
          </a:p>
          <a:p>
            <a:pPr lvl="1"/>
            <a:r>
              <a:rPr lang="fr-FR" dirty="0"/>
              <a:t>Financements passant par la Contribution au Service Public de l’Energie puis par le budget de l’Etat dans un dispositif complexe et très peu lisible</a:t>
            </a:r>
          </a:p>
          <a:p>
            <a:r>
              <a:rPr lang="fr-FR" b="1" dirty="0"/>
              <a:t>Dans un </a:t>
            </a:r>
            <a:r>
              <a:rPr lang="fr-FR" b="1" dirty="0">
                <a:highlight>
                  <a:srgbClr val="FFFF00"/>
                </a:highlight>
              </a:rPr>
              <a:t>calendrier qui aurait dû être réinterrogé</a:t>
            </a:r>
            <a:r>
              <a:rPr lang="fr-FR" dirty="0">
                <a:highlight>
                  <a:srgbClr val="FFFF00"/>
                </a:highlight>
              </a:rPr>
              <a:t> </a:t>
            </a:r>
            <a:r>
              <a:rPr lang="fr-FR" b="1" dirty="0">
                <a:highlight>
                  <a:srgbClr val="FFFF00"/>
                </a:highlight>
              </a:rPr>
              <a:t>au regard de l’électricité déjà décarbonée en France,</a:t>
            </a:r>
            <a:r>
              <a:rPr lang="fr-FR" b="1" dirty="0"/>
              <a:t> et de la disponibilité  effective du pilotable décarboné en Europe</a:t>
            </a:r>
          </a:p>
          <a:p>
            <a:pPr lvl="1"/>
            <a:r>
              <a:rPr lang="fr-FR" b="1" dirty="0"/>
              <a:t>Obligation de moyens et non de résultat sur les émissions de CO2</a:t>
            </a:r>
          </a:p>
          <a:p>
            <a:pPr lvl="1"/>
            <a:r>
              <a:rPr lang="fr-FR" b="1" dirty="0"/>
              <a:t>Non prise en compte des principes de proportionnalité et de subsidiarité</a:t>
            </a:r>
          </a:p>
          <a:p>
            <a:pPr lvl="1"/>
            <a:endParaRPr lang="fr-FR" b="1" dirty="0"/>
          </a:p>
          <a:p>
            <a:endParaRPr lang="fr-FR" dirty="0"/>
          </a:p>
        </p:txBody>
      </p:sp>
      <p:sp>
        <p:nvSpPr>
          <p:cNvPr id="4" name="Espace réservé du pied de page 3">
            <a:extLst>
              <a:ext uri="{FF2B5EF4-FFF2-40B4-BE49-F238E27FC236}">
                <a16:creationId xmlns:a16="http://schemas.microsoft.com/office/drawing/2014/main" id="{8B168C70-8835-7F6E-5053-4028BBD51CFE}"/>
              </a:ext>
            </a:extLst>
          </p:cNvPr>
          <p:cNvSpPr>
            <a:spLocks noGrp="1"/>
          </p:cNvSpPr>
          <p:nvPr>
            <p:ph type="ftr" sz="quarter" idx="11"/>
          </p:nvPr>
        </p:nvSpPr>
        <p:spPr/>
        <p:txBody>
          <a:bodyPr/>
          <a:lstStyle/>
          <a:p>
            <a:r>
              <a:rPr lang="fr-FR" dirty="0"/>
              <a:t>Energie où allons-nous ? Quelques repères- Bernard Maillard   Cherbourg en Cotentin, 10 mai 2023</a:t>
            </a:r>
          </a:p>
          <a:p>
            <a:endParaRPr lang="fr-FR" dirty="0"/>
          </a:p>
        </p:txBody>
      </p:sp>
      <p:sp>
        <p:nvSpPr>
          <p:cNvPr id="5" name="Espace réservé du numéro de diapositive 4">
            <a:extLst>
              <a:ext uri="{FF2B5EF4-FFF2-40B4-BE49-F238E27FC236}">
                <a16:creationId xmlns:a16="http://schemas.microsoft.com/office/drawing/2014/main" id="{D0E02D1B-6060-AFEB-85E2-C7895AD306CC}"/>
              </a:ext>
            </a:extLst>
          </p:cNvPr>
          <p:cNvSpPr>
            <a:spLocks noGrp="1"/>
          </p:cNvSpPr>
          <p:nvPr>
            <p:ph type="sldNum" sz="quarter" idx="12"/>
          </p:nvPr>
        </p:nvSpPr>
        <p:spPr/>
        <p:txBody>
          <a:bodyPr/>
          <a:lstStyle/>
          <a:p>
            <a:fld id="{7B9F1D57-3A7C-4A8D-B507-8F47418E382B}" type="slidenum">
              <a:rPr lang="fr-FR" smtClean="0"/>
              <a:t>42</a:t>
            </a:fld>
            <a:endParaRPr lang="fr-FR"/>
          </a:p>
        </p:txBody>
      </p:sp>
    </p:spTree>
    <p:extLst>
      <p:ext uri="{BB962C8B-B14F-4D97-AF65-F5344CB8AC3E}">
        <p14:creationId xmlns:p14="http://schemas.microsoft.com/office/powerpoint/2010/main" val="38933075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B765C9-93AA-E588-D625-22CE6F41D8F8}"/>
              </a:ext>
            </a:extLst>
          </p:cNvPr>
          <p:cNvSpPr>
            <a:spLocks noGrp="1"/>
          </p:cNvSpPr>
          <p:nvPr>
            <p:ph type="title"/>
          </p:nvPr>
        </p:nvSpPr>
        <p:spPr/>
        <p:txBody>
          <a:bodyPr/>
          <a:lstStyle/>
          <a:p>
            <a:r>
              <a:rPr lang="fr-FR" dirty="0"/>
              <a:t>Quel prix demain ? </a:t>
            </a:r>
          </a:p>
        </p:txBody>
      </p:sp>
      <p:sp>
        <p:nvSpPr>
          <p:cNvPr id="3" name="Espace réservé du contenu 2">
            <a:extLst>
              <a:ext uri="{FF2B5EF4-FFF2-40B4-BE49-F238E27FC236}">
                <a16:creationId xmlns:a16="http://schemas.microsoft.com/office/drawing/2014/main" id="{086D80D8-24CC-9625-AC33-9ED9BAADBA36}"/>
              </a:ext>
            </a:extLst>
          </p:cNvPr>
          <p:cNvSpPr>
            <a:spLocks noGrp="1"/>
          </p:cNvSpPr>
          <p:nvPr>
            <p:ph idx="1"/>
          </p:nvPr>
        </p:nvSpPr>
        <p:spPr/>
        <p:txBody>
          <a:bodyPr>
            <a:normAutofit fontScale="92500" lnSpcReduction="10000"/>
          </a:bodyPr>
          <a:lstStyle/>
          <a:p>
            <a:r>
              <a:rPr lang="fr-FR" b="1" dirty="0"/>
              <a:t>Pour le marché</a:t>
            </a:r>
            <a:r>
              <a:rPr lang="fr-FR" dirty="0"/>
              <a:t>, distinguer marché spot et marché long terme</a:t>
            </a:r>
          </a:p>
          <a:p>
            <a:pPr lvl="1"/>
            <a:r>
              <a:rPr lang="fr-FR" dirty="0"/>
              <a:t>Marché spot RTE, ajustement temps réel, faible volume, très variable</a:t>
            </a:r>
          </a:p>
          <a:p>
            <a:pPr lvl="2"/>
            <a:r>
              <a:rPr lang="fr-FR" dirty="0">
                <a:hlinkClick r:id="rId3"/>
              </a:rPr>
              <a:t>https://www.rte-france.com/eco2mix/les-donnees-de-marche</a:t>
            </a:r>
            <a:endParaRPr lang="fr-FR" dirty="0"/>
          </a:p>
          <a:p>
            <a:pPr lvl="1"/>
            <a:r>
              <a:rPr lang="fr-FR" dirty="0"/>
              <a:t>Distinguer « pointe », et « ruban »  dans marché moyen- long terme</a:t>
            </a:r>
          </a:p>
          <a:p>
            <a:pPr lvl="1"/>
            <a:r>
              <a:rPr lang="fr-FR" dirty="0"/>
              <a:t>Futures Cal 23, ruban pour l’année 2023, atteint en France sur le </a:t>
            </a:r>
            <a:r>
              <a:rPr lang="fr-FR" dirty="0">
                <a:highlight>
                  <a:srgbClr val="FFFF00"/>
                </a:highlight>
              </a:rPr>
              <a:t>marché de gros de l’électricité, </a:t>
            </a:r>
            <a:r>
              <a:rPr lang="fr-FR" b="1" dirty="0">
                <a:highlight>
                  <a:srgbClr val="FFFF00"/>
                </a:highlight>
              </a:rPr>
              <a:t>la part seule énergie à plus de 1000 euros le MWh le 26 août 22</a:t>
            </a:r>
            <a:r>
              <a:rPr lang="fr-FR" dirty="0"/>
              <a:t>, puis </a:t>
            </a:r>
            <a:r>
              <a:rPr lang="fr-FR" dirty="0" err="1"/>
              <a:t>redécroit</a:t>
            </a:r>
            <a:r>
              <a:rPr lang="fr-FR" dirty="0"/>
              <a:t> à 390 euros le MWh en décembre</a:t>
            </a:r>
          </a:p>
          <a:p>
            <a:pPr lvl="1"/>
            <a:r>
              <a:rPr lang="fr-FR" dirty="0"/>
              <a:t>Futures Cal 24 pour 2024 atteint un pic de 328 euros le MWh le 7 décembre 2022 pour redescendre autour de 200 euros le MWh….encore loin d’une base autour de 50 euros à 100 euros le MWh pour l’énergie…</a:t>
            </a:r>
            <a:r>
              <a:rPr lang="fr-FR" b="1" dirty="0">
                <a:highlight>
                  <a:srgbClr val="FFFF00"/>
                </a:highlight>
              </a:rPr>
              <a:t>encore très loin, pour la France, de la réalité industrielle et économique ??? Pour un horizon qui reste court !!!</a:t>
            </a:r>
          </a:p>
          <a:p>
            <a:pPr lvl="2"/>
            <a:r>
              <a:rPr lang="fr-FR" dirty="0">
                <a:hlinkClick r:id="rId4"/>
              </a:rPr>
              <a:t>https://www.eex.com/en/market-data/power/futures#%7B%22snippetpicker%22%3A%22EEX%20French%20Power%20Futures%22%7D</a:t>
            </a:r>
            <a:endParaRPr lang="fr-FR" dirty="0"/>
          </a:p>
          <a:p>
            <a:pPr lvl="1"/>
            <a:endParaRPr lang="fr-FR" dirty="0"/>
          </a:p>
        </p:txBody>
      </p:sp>
      <p:sp>
        <p:nvSpPr>
          <p:cNvPr id="4" name="Espace réservé du pied de page 3">
            <a:extLst>
              <a:ext uri="{FF2B5EF4-FFF2-40B4-BE49-F238E27FC236}">
                <a16:creationId xmlns:a16="http://schemas.microsoft.com/office/drawing/2014/main" id="{21B7918B-14B7-FAE4-3DF8-9C25F775CF59}"/>
              </a:ext>
            </a:extLst>
          </p:cNvPr>
          <p:cNvSpPr>
            <a:spLocks noGrp="1"/>
          </p:cNvSpPr>
          <p:nvPr>
            <p:ph type="ftr" sz="quarter" idx="11"/>
          </p:nvPr>
        </p:nvSpPr>
        <p:spPr/>
        <p:txBody>
          <a:bodyPr/>
          <a:lstStyle/>
          <a:p>
            <a:r>
              <a:rPr lang="fr-FR" dirty="0"/>
              <a:t>Energie où allons-nous ? Quelques repères- Bernard Maillard   Cherbourg en Cotentin, 10 mai 2023</a:t>
            </a:r>
          </a:p>
          <a:p>
            <a:endParaRPr lang="fr-FR" dirty="0"/>
          </a:p>
        </p:txBody>
      </p:sp>
      <p:sp>
        <p:nvSpPr>
          <p:cNvPr id="5" name="Espace réservé du numéro de diapositive 4">
            <a:extLst>
              <a:ext uri="{FF2B5EF4-FFF2-40B4-BE49-F238E27FC236}">
                <a16:creationId xmlns:a16="http://schemas.microsoft.com/office/drawing/2014/main" id="{98AB7440-83D8-AC75-27ED-53C3580731A7}"/>
              </a:ext>
            </a:extLst>
          </p:cNvPr>
          <p:cNvSpPr>
            <a:spLocks noGrp="1"/>
          </p:cNvSpPr>
          <p:nvPr>
            <p:ph type="sldNum" sz="quarter" idx="12"/>
          </p:nvPr>
        </p:nvSpPr>
        <p:spPr/>
        <p:txBody>
          <a:bodyPr/>
          <a:lstStyle/>
          <a:p>
            <a:fld id="{7B9F1D57-3A7C-4A8D-B507-8F47418E382B}" type="slidenum">
              <a:rPr lang="fr-FR" smtClean="0"/>
              <a:t>43</a:t>
            </a:fld>
            <a:endParaRPr lang="fr-FR"/>
          </a:p>
        </p:txBody>
      </p:sp>
    </p:spTree>
    <p:extLst>
      <p:ext uri="{BB962C8B-B14F-4D97-AF65-F5344CB8AC3E}">
        <p14:creationId xmlns:p14="http://schemas.microsoft.com/office/powerpoint/2010/main" val="6560562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D25BF3-99FB-B99E-413B-F75F59F953DB}"/>
              </a:ext>
            </a:extLst>
          </p:cNvPr>
          <p:cNvSpPr>
            <a:spLocks noGrp="1"/>
          </p:cNvSpPr>
          <p:nvPr>
            <p:ph type="title"/>
          </p:nvPr>
        </p:nvSpPr>
        <p:spPr/>
        <p:txBody>
          <a:bodyPr>
            <a:normAutofit fontScale="90000"/>
          </a:bodyPr>
          <a:lstStyle/>
          <a:p>
            <a:r>
              <a:rPr lang="fr-FR" b="1" dirty="0"/>
              <a:t>1000 euros le MWh pour l’énergie en base, quelle rationalité économique??? </a:t>
            </a:r>
            <a:r>
              <a:rPr lang="fr-FR" sz="1800" b="1" dirty="0">
                <a:hlinkClick r:id="rId3"/>
              </a:rPr>
              <a:t>https://www.eex.com/en/market-data/power/futures</a:t>
            </a:r>
            <a:endParaRPr lang="fr-FR" b="1" dirty="0"/>
          </a:p>
        </p:txBody>
      </p:sp>
      <p:sp>
        <p:nvSpPr>
          <p:cNvPr id="4" name="Espace réservé du pied de page 3">
            <a:extLst>
              <a:ext uri="{FF2B5EF4-FFF2-40B4-BE49-F238E27FC236}">
                <a16:creationId xmlns:a16="http://schemas.microsoft.com/office/drawing/2014/main" id="{C5B6C4E3-4365-CC37-CE85-7679591A0EA8}"/>
              </a:ext>
            </a:extLst>
          </p:cNvPr>
          <p:cNvSpPr>
            <a:spLocks noGrp="1"/>
          </p:cNvSpPr>
          <p:nvPr>
            <p:ph type="ftr" sz="quarter" idx="11"/>
          </p:nvPr>
        </p:nvSpPr>
        <p:spPr/>
        <p:txBody>
          <a:bodyPr/>
          <a:lstStyle/>
          <a:p>
            <a:r>
              <a:rPr lang="fr-FR" dirty="0"/>
              <a:t>Energie où allons-nous ? Quelques repères- Bernard Maillard   Cherbourg en Cotentin, 10 mai 2023</a:t>
            </a:r>
          </a:p>
          <a:p>
            <a:endParaRPr lang="fr-FR" dirty="0"/>
          </a:p>
        </p:txBody>
      </p:sp>
      <p:sp>
        <p:nvSpPr>
          <p:cNvPr id="5" name="Espace réservé du numéro de diapositive 4">
            <a:extLst>
              <a:ext uri="{FF2B5EF4-FFF2-40B4-BE49-F238E27FC236}">
                <a16:creationId xmlns:a16="http://schemas.microsoft.com/office/drawing/2014/main" id="{06208C40-4C2F-AF2D-2DE6-1B0630CE97E3}"/>
              </a:ext>
            </a:extLst>
          </p:cNvPr>
          <p:cNvSpPr>
            <a:spLocks noGrp="1"/>
          </p:cNvSpPr>
          <p:nvPr>
            <p:ph type="sldNum" sz="quarter" idx="12"/>
          </p:nvPr>
        </p:nvSpPr>
        <p:spPr/>
        <p:txBody>
          <a:bodyPr/>
          <a:lstStyle/>
          <a:p>
            <a:fld id="{7B9F1D57-3A7C-4A8D-B507-8F47418E382B}" type="slidenum">
              <a:rPr lang="fr-FR" smtClean="0"/>
              <a:t>44</a:t>
            </a:fld>
            <a:endParaRPr lang="fr-FR" dirty="0"/>
          </a:p>
        </p:txBody>
      </p:sp>
      <p:pic>
        <p:nvPicPr>
          <p:cNvPr id="13" name="Espace réservé du contenu 12">
            <a:extLst>
              <a:ext uri="{FF2B5EF4-FFF2-40B4-BE49-F238E27FC236}">
                <a16:creationId xmlns:a16="http://schemas.microsoft.com/office/drawing/2014/main" id="{B8B8AE63-20C4-59CA-336E-FEBD03ED8ED3}"/>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828800" y="1683763"/>
            <a:ext cx="8273193" cy="4493200"/>
          </a:xfrm>
        </p:spPr>
      </p:pic>
    </p:spTree>
    <p:extLst>
      <p:ext uri="{BB962C8B-B14F-4D97-AF65-F5344CB8AC3E}">
        <p14:creationId xmlns:p14="http://schemas.microsoft.com/office/powerpoint/2010/main" val="3660856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B765C9-93AA-E588-D625-22CE6F41D8F8}"/>
              </a:ext>
            </a:extLst>
          </p:cNvPr>
          <p:cNvSpPr>
            <a:spLocks noGrp="1"/>
          </p:cNvSpPr>
          <p:nvPr>
            <p:ph type="title"/>
          </p:nvPr>
        </p:nvSpPr>
        <p:spPr/>
        <p:txBody>
          <a:bodyPr/>
          <a:lstStyle/>
          <a:p>
            <a:r>
              <a:rPr lang="fr-FR" dirty="0"/>
              <a:t>Quel prix demain ? </a:t>
            </a:r>
          </a:p>
        </p:txBody>
      </p:sp>
      <p:sp>
        <p:nvSpPr>
          <p:cNvPr id="3" name="Espace réservé du contenu 2">
            <a:extLst>
              <a:ext uri="{FF2B5EF4-FFF2-40B4-BE49-F238E27FC236}">
                <a16:creationId xmlns:a16="http://schemas.microsoft.com/office/drawing/2014/main" id="{086D80D8-24CC-9625-AC33-9ED9BAADBA36}"/>
              </a:ext>
            </a:extLst>
          </p:cNvPr>
          <p:cNvSpPr>
            <a:spLocks noGrp="1"/>
          </p:cNvSpPr>
          <p:nvPr>
            <p:ph idx="1"/>
          </p:nvPr>
        </p:nvSpPr>
        <p:spPr>
          <a:xfrm>
            <a:off x="838200" y="1423686"/>
            <a:ext cx="10515600" cy="4753277"/>
          </a:xfrm>
        </p:spPr>
        <p:txBody>
          <a:bodyPr>
            <a:normAutofit lnSpcReduction="10000"/>
          </a:bodyPr>
          <a:lstStyle/>
          <a:p>
            <a:pPr marL="0" indent="0" algn="just">
              <a:buNone/>
            </a:pPr>
            <a:r>
              <a:rPr lang="fr-FR" sz="2600" dirty="0"/>
              <a:t>En janvier </a:t>
            </a:r>
            <a:r>
              <a:rPr lang="fr-FR" sz="2600" dirty="0">
                <a:effectLst/>
              </a:rPr>
              <a:t>2023, la Commission de régulation de l’Energie a proposé pour le premier février 2023</a:t>
            </a:r>
            <a:r>
              <a:rPr lang="fr-FR" sz="2600" b="1" dirty="0">
                <a:effectLst/>
                <a:highlight>
                  <a:srgbClr val="FFFF00"/>
                </a:highlight>
              </a:rPr>
              <a:t>, en se référant à l’impact du prix du gaz</a:t>
            </a:r>
            <a:r>
              <a:rPr lang="fr-FR" sz="2600" dirty="0">
                <a:effectLst/>
              </a:rPr>
              <a:t>, à une </a:t>
            </a:r>
            <a:r>
              <a:rPr lang="fr-FR" sz="2600" b="1" dirty="0">
                <a:effectLst/>
              </a:rPr>
              <a:t>hausse du niveau moyen des </a:t>
            </a:r>
            <a:r>
              <a:rPr lang="fr-FR" sz="2600" b="1" dirty="0"/>
              <a:t>tarifs réglementés </a:t>
            </a:r>
            <a:r>
              <a:rPr lang="fr-FR" sz="2600" dirty="0"/>
              <a:t>d’électricité</a:t>
            </a:r>
            <a:r>
              <a:rPr lang="fr-FR" sz="2600" dirty="0">
                <a:effectLst/>
              </a:rPr>
              <a:t> de + 99,22 % TTC par rapport aux </a:t>
            </a:r>
            <a:r>
              <a:rPr lang="fr-FR" sz="2600" dirty="0"/>
              <a:t>tarifs</a:t>
            </a:r>
            <a:r>
              <a:rPr lang="fr-FR" sz="2600" dirty="0">
                <a:effectLst/>
              </a:rPr>
              <a:t> en vigueur depuis le 1</a:t>
            </a:r>
            <a:r>
              <a:rPr lang="fr-FR" sz="2600" baseline="30000" dirty="0">
                <a:effectLst/>
              </a:rPr>
              <a:t>er</a:t>
            </a:r>
            <a:r>
              <a:rPr lang="fr-FR" sz="2600" dirty="0">
                <a:effectLst/>
              </a:rPr>
              <a:t> février</a:t>
            </a:r>
          </a:p>
          <a:p>
            <a:pPr marL="0" indent="0" algn="just">
              <a:buNone/>
            </a:pPr>
            <a:r>
              <a:rPr lang="fr-FR" b="1" dirty="0"/>
              <a:t>Le Gouvernent fixe la hausse des tarifs réglementés  à +15% TTC au 1</a:t>
            </a:r>
            <a:r>
              <a:rPr lang="fr-FR" b="1" baseline="30000" dirty="0"/>
              <a:t>er</a:t>
            </a:r>
            <a:r>
              <a:rPr lang="fr-FR" b="1" dirty="0"/>
              <a:t> février 2023 et fixe un « bouclier tarifaire » à 280 euros le MWh pour la part énergie pour les artisans et TPE et un « </a:t>
            </a:r>
            <a:r>
              <a:rPr lang="fr-FR" b="1" dirty="0" err="1"/>
              <a:t>armortisseur</a:t>
            </a:r>
            <a:r>
              <a:rPr lang="fr-FR" b="1" dirty="0"/>
              <a:t> » pour les PME</a:t>
            </a:r>
          </a:p>
          <a:p>
            <a:pPr marL="0" indent="0">
              <a:buNone/>
            </a:pPr>
            <a:r>
              <a:rPr lang="fr-FR" b="1" dirty="0"/>
              <a:t>Avec 87 fournisseurs déclarés , </a:t>
            </a:r>
            <a:r>
              <a:rPr lang="fr-FR" b="1" dirty="0">
                <a:highlight>
                  <a:srgbClr val="FFFF00"/>
                </a:highlight>
              </a:rPr>
              <a:t>coût prévisionnel pour l’Etat pour 2023 de  27 Milliards d’euros pour ce bouclier</a:t>
            </a:r>
            <a:r>
              <a:rPr lang="fr-FR" b="1" dirty="0"/>
              <a:t> … </a:t>
            </a:r>
            <a:r>
              <a:rPr lang="fr-FR" dirty="0"/>
              <a:t>sans empêcher que les factures augmentent brutalement dans un facteur 5 pour des artisans ou PME : exemples multiples passant sans préavis de 1800/2400 euros à plus de 9400 euros</a:t>
            </a:r>
          </a:p>
          <a:p>
            <a:pPr marL="0" indent="0">
              <a:buNone/>
            </a:pPr>
            <a:endParaRPr lang="fr-FR" dirty="0"/>
          </a:p>
          <a:p>
            <a:pPr marL="0" indent="0">
              <a:buNone/>
            </a:pPr>
            <a:endParaRPr lang="fr-FR" dirty="0"/>
          </a:p>
          <a:p>
            <a:pPr marL="0" indent="0">
              <a:buNone/>
            </a:pPr>
            <a:endParaRPr lang="fr-FR" dirty="0"/>
          </a:p>
        </p:txBody>
      </p:sp>
      <p:sp>
        <p:nvSpPr>
          <p:cNvPr id="4" name="Espace réservé du pied de page 3">
            <a:extLst>
              <a:ext uri="{FF2B5EF4-FFF2-40B4-BE49-F238E27FC236}">
                <a16:creationId xmlns:a16="http://schemas.microsoft.com/office/drawing/2014/main" id="{21B7918B-14B7-FAE4-3DF8-9C25F775CF59}"/>
              </a:ext>
            </a:extLst>
          </p:cNvPr>
          <p:cNvSpPr>
            <a:spLocks noGrp="1"/>
          </p:cNvSpPr>
          <p:nvPr>
            <p:ph type="ftr" sz="quarter" idx="11"/>
          </p:nvPr>
        </p:nvSpPr>
        <p:spPr/>
        <p:txBody>
          <a:bodyPr/>
          <a:lstStyle/>
          <a:p>
            <a:pPr>
              <a:defRPr/>
            </a:pPr>
            <a:r>
              <a:rPr lang="fr-FR" dirty="0"/>
              <a:t>Energie où allons-nous ? Quelques repères- Bernard Maillard   Cherbourg en Cotentin, 10 mai 2023</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Espace réservé du numéro de diapositive 4">
            <a:extLst>
              <a:ext uri="{FF2B5EF4-FFF2-40B4-BE49-F238E27FC236}">
                <a16:creationId xmlns:a16="http://schemas.microsoft.com/office/drawing/2014/main" id="{98AB7440-83D8-AC75-27ED-53C3580731A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9F1D57-3A7C-4A8D-B507-8F47418E382B}"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66963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E49FD5-8016-9140-7196-6D044B27340A}"/>
              </a:ext>
            </a:extLst>
          </p:cNvPr>
          <p:cNvSpPr>
            <a:spLocks noGrp="1"/>
          </p:cNvSpPr>
          <p:nvPr>
            <p:ph type="title"/>
          </p:nvPr>
        </p:nvSpPr>
        <p:spPr/>
        <p:txBody>
          <a:bodyPr/>
          <a:lstStyle/>
          <a:p>
            <a:r>
              <a:rPr lang="fr-FR" dirty="0"/>
              <a:t>Pour esquisser différents </a:t>
            </a:r>
            <a:r>
              <a:rPr lang="fr-FR" dirty="0" err="1"/>
              <a:t>scénariis</a:t>
            </a:r>
            <a:r>
              <a:rPr lang="fr-FR" dirty="0"/>
              <a:t> ou pour éviter des récifs? </a:t>
            </a:r>
          </a:p>
        </p:txBody>
      </p:sp>
      <p:sp>
        <p:nvSpPr>
          <p:cNvPr id="3" name="Espace réservé du contenu 2">
            <a:extLst>
              <a:ext uri="{FF2B5EF4-FFF2-40B4-BE49-F238E27FC236}">
                <a16:creationId xmlns:a16="http://schemas.microsoft.com/office/drawing/2014/main" id="{171366C0-0548-876F-F345-7DA7832B0769}"/>
              </a:ext>
            </a:extLst>
          </p:cNvPr>
          <p:cNvSpPr>
            <a:spLocks noGrp="1"/>
          </p:cNvSpPr>
          <p:nvPr>
            <p:ph idx="1"/>
          </p:nvPr>
        </p:nvSpPr>
        <p:spPr/>
        <p:txBody>
          <a:bodyPr>
            <a:normAutofit fontScale="92500"/>
          </a:bodyPr>
          <a:lstStyle/>
          <a:p>
            <a:r>
              <a:rPr lang="fr-FR" b="1" dirty="0">
                <a:highlight>
                  <a:srgbClr val="FFFF00"/>
                </a:highlight>
              </a:rPr>
              <a:t>Scénario catastrophe</a:t>
            </a:r>
            <a:r>
              <a:rPr lang="fr-FR" b="1" dirty="0"/>
              <a:t>: repli, démission, décroissance volontaire ou obligée de la demande</a:t>
            </a:r>
            <a:r>
              <a:rPr lang="fr-FR" dirty="0"/>
              <a:t>, du niveau de vie, du bien-être en société ?  </a:t>
            </a:r>
          </a:p>
          <a:p>
            <a:endParaRPr lang="fr-FR" dirty="0"/>
          </a:p>
          <a:p>
            <a:r>
              <a:rPr lang="fr-FR" b="1" dirty="0">
                <a:highlight>
                  <a:srgbClr val="FFFF00"/>
                </a:highlight>
              </a:rPr>
              <a:t>Fuite en avant</a:t>
            </a:r>
            <a:r>
              <a:rPr lang="fr-FR" dirty="0"/>
              <a:t>, avec, au regard  des enjeux financiers et géostratégiques sous jacents, ouverture de </a:t>
            </a:r>
            <a:r>
              <a:rPr lang="fr-FR" b="1" dirty="0"/>
              <a:t>la porte à toutes les dérives, spéculations et exclusions…?</a:t>
            </a:r>
          </a:p>
          <a:p>
            <a:endParaRPr lang="fr-FR" dirty="0"/>
          </a:p>
          <a:p>
            <a:r>
              <a:rPr lang="fr-FR" b="1" dirty="0"/>
              <a:t>Ou </a:t>
            </a:r>
            <a:r>
              <a:rPr lang="fr-FR" b="1" dirty="0">
                <a:highlight>
                  <a:srgbClr val="FFFF00"/>
                </a:highlight>
              </a:rPr>
              <a:t>Reprise en main</a:t>
            </a:r>
            <a:r>
              <a:rPr lang="fr-FR" b="1" dirty="0"/>
              <a:t>, et de nos fondamentaux industriels, et de notre gouvernance publique, avec reconsidération de ce qui relève d’abord de l’intérêt général et des enjeux patrimoniaux de long terme ? </a:t>
            </a:r>
          </a:p>
        </p:txBody>
      </p:sp>
      <p:sp>
        <p:nvSpPr>
          <p:cNvPr id="4" name="Espace réservé du pied de page 3">
            <a:extLst>
              <a:ext uri="{FF2B5EF4-FFF2-40B4-BE49-F238E27FC236}">
                <a16:creationId xmlns:a16="http://schemas.microsoft.com/office/drawing/2014/main" id="{8195CBA1-6B7D-E710-46B2-F2A54C58FA03}"/>
              </a:ext>
            </a:extLst>
          </p:cNvPr>
          <p:cNvSpPr>
            <a:spLocks noGrp="1"/>
          </p:cNvSpPr>
          <p:nvPr>
            <p:ph type="ftr" sz="quarter" idx="11"/>
          </p:nvPr>
        </p:nvSpPr>
        <p:spPr>
          <a:xfrm>
            <a:off x="4213166" y="6310312"/>
            <a:ext cx="4114800" cy="365125"/>
          </a:xfrm>
        </p:spPr>
        <p:txBody>
          <a:bodyPr/>
          <a:lstStyle/>
          <a:p>
            <a:r>
              <a:rPr lang="fr-FR" dirty="0"/>
              <a:t>Energie où allons-nous ? Quelques repères…</a:t>
            </a:r>
          </a:p>
          <a:p>
            <a:r>
              <a:rPr lang="fr-FR" dirty="0"/>
              <a:t>- Bernard Maillard   Cherbourg en Cotentin, 10 mai 2023</a:t>
            </a:r>
          </a:p>
        </p:txBody>
      </p:sp>
      <p:sp>
        <p:nvSpPr>
          <p:cNvPr id="5" name="Espace réservé du numéro de diapositive 4">
            <a:extLst>
              <a:ext uri="{FF2B5EF4-FFF2-40B4-BE49-F238E27FC236}">
                <a16:creationId xmlns:a16="http://schemas.microsoft.com/office/drawing/2014/main" id="{A2F5961E-E777-C312-BA7C-198EEE2D9DD7}"/>
              </a:ext>
            </a:extLst>
          </p:cNvPr>
          <p:cNvSpPr>
            <a:spLocks noGrp="1"/>
          </p:cNvSpPr>
          <p:nvPr>
            <p:ph type="sldNum" sz="quarter" idx="12"/>
          </p:nvPr>
        </p:nvSpPr>
        <p:spPr/>
        <p:txBody>
          <a:bodyPr/>
          <a:lstStyle/>
          <a:p>
            <a:fld id="{7B9F1D57-3A7C-4A8D-B507-8F47418E382B}" type="slidenum">
              <a:rPr lang="fr-FR" smtClean="0"/>
              <a:t>46</a:t>
            </a:fld>
            <a:endParaRPr lang="fr-FR"/>
          </a:p>
        </p:txBody>
      </p:sp>
    </p:spTree>
    <p:extLst>
      <p:ext uri="{BB962C8B-B14F-4D97-AF65-F5344CB8AC3E}">
        <p14:creationId xmlns:p14="http://schemas.microsoft.com/office/powerpoint/2010/main" val="9164668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4C9BD1-6564-5546-07F6-2154C88C746B}"/>
              </a:ext>
            </a:extLst>
          </p:cNvPr>
          <p:cNvSpPr>
            <a:spLocks noGrp="1"/>
          </p:cNvSpPr>
          <p:nvPr>
            <p:ph type="title"/>
          </p:nvPr>
        </p:nvSpPr>
        <p:spPr/>
        <p:txBody>
          <a:bodyPr/>
          <a:lstStyle/>
          <a:p>
            <a:r>
              <a:rPr lang="fr-FR" dirty="0"/>
              <a:t>Priorités à court et moyen terme</a:t>
            </a:r>
          </a:p>
        </p:txBody>
      </p:sp>
      <p:sp>
        <p:nvSpPr>
          <p:cNvPr id="3" name="Espace réservé du contenu 2">
            <a:extLst>
              <a:ext uri="{FF2B5EF4-FFF2-40B4-BE49-F238E27FC236}">
                <a16:creationId xmlns:a16="http://schemas.microsoft.com/office/drawing/2014/main" id="{FA2BFABA-4CF2-B4F4-59D1-13C334DB3D42}"/>
              </a:ext>
            </a:extLst>
          </p:cNvPr>
          <p:cNvSpPr>
            <a:spLocks noGrp="1"/>
          </p:cNvSpPr>
          <p:nvPr>
            <p:ph idx="1"/>
          </p:nvPr>
        </p:nvSpPr>
        <p:spPr/>
        <p:txBody>
          <a:bodyPr>
            <a:normAutofit fontScale="92500" lnSpcReduction="20000"/>
          </a:bodyPr>
          <a:lstStyle/>
          <a:p>
            <a:r>
              <a:rPr lang="fr-FR" dirty="0"/>
              <a:t>Appel à la </a:t>
            </a:r>
            <a:r>
              <a:rPr lang="fr-FR" b="1" dirty="0"/>
              <a:t>modération dans la consommation d’énergie</a:t>
            </a:r>
            <a:r>
              <a:rPr lang="fr-FR" dirty="0"/>
              <a:t>, tous acteurs</a:t>
            </a:r>
          </a:p>
          <a:p>
            <a:r>
              <a:rPr lang="fr-FR" b="1" dirty="0">
                <a:highlight>
                  <a:srgbClr val="FFFF00"/>
                </a:highlight>
              </a:rPr>
              <a:t>Reprendre la régulation du marché en France et en Europe</a:t>
            </a:r>
            <a:r>
              <a:rPr lang="fr-FR" b="1" dirty="0"/>
              <a:t>, reconsidérer la valeur des missions de service public et d’intérêt général, des contrats de long terme  et s’affranchir de la dépendance au gaz</a:t>
            </a:r>
          </a:p>
          <a:p>
            <a:r>
              <a:rPr lang="fr-FR" b="1" dirty="0">
                <a:highlight>
                  <a:srgbClr val="FFFF00"/>
                </a:highlight>
              </a:rPr>
              <a:t>Redresser en France les performances industrielles du nucléaire </a:t>
            </a:r>
            <a:r>
              <a:rPr lang="fr-FR" b="1" dirty="0"/>
              <a:t>et  r</a:t>
            </a:r>
            <a:r>
              <a:rPr lang="fr-FR" dirty="0"/>
              <a:t>econsidérer en Europe </a:t>
            </a:r>
            <a:r>
              <a:rPr lang="fr-FR" b="1" dirty="0"/>
              <a:t>le nucléaire </a:t>
            </a:r>
            <a:r>
              <a:rPr lang="fr-FR" dirty="0"/>
              <a:t>comme un </a:t>
            </a:r>
            <a:r>
              <a:rPr lang="fr-FR" b="1" dirty="0">
                <a:highlight>
                  <a:srgbClr val="FFFF00"/>
                </a:highlight>
              </a:rPr>
              <a:t>atout stratégique en tant qu’énergie pilotable décarbonée</a:t>
            </a:r>
          </a:p>
          <a:p>
            <a:r>
              <a:rPr lang="fr-FR" b="1" dirty="0">
                <a:highlight>
                  <a:srgbClr val="FFFF00"/>
                </a:highlight>
              </a:rPr>
              <a:t>Moratoire du développement massif de l’intermittent </a:t>
            </a:r>
            <a:r>
              <a:rPr lang="fr-FR" dirty="0"/>
              <a:t>tant que la base décarbonée pilotable n’est pas renforcée durablement</a:t>
            </a:r>
          </a:p>
          <a:p>
            <a:r>
              <a:rPr lang="fr-FR" dirty="0"/>
              <a:t>Poursuivre </a:t>
            </a:r>
            <a:r>
              <a:rPr lang="fr-FR" b="1" dirty="0"/>
              <a:t>innovation et développement, </a:t>
            </a:r>
            <a:r>
              <a:rPr lang="fr-FR" dirty="0"/>
              <a:t>batteries, hydrogène, hydroliennes, nouveau nucléaire…garder en perspective la </a:t>
            </a:r>
            <a:r>
              <a:rPr lang="fr-FR" b="1" dirty="0">
                <a:highlight>
                  <a:srgbClr val="FFFF00"/>
                </a:highlight>
              </a:rPr>
              <a:t>double approche, technologique/industrielle et mode de vie/attentes sociétales</a:t>
            </a:r>
            <a:r>
              <a:rPr lang="fr-FR" b="1" dirty="0"/>
              <a:t>, en préservant un lien étroit avec populations et territoires</a:t>
            </a:r>
            <a:endParaRPr lang="fr-FR" b="1" dirty="0">
              <a:solidFill>
                <a:srgbClr val="FF0000"/>
              </a:solidFill>
            </a:endParaRPr>
          </a:p>
          <a:p>
            <a:endParaRPr lang="fr-FR" b="1" dirty="0"/>
          </a:p>
          <a:p>
            <a:endParaRPr lang="fr-FR" dirty="0"/>
          </a:p>
          <a:p>
            <a:endParaRPr lang="fr-FR" dirty="0"/>
          </a:p>
          <a:p>
            <a:endParaRPr lang="fr-FR" dirty="0"/>
          </a:p>
          <a:p>
            <a:endParaRPr lang="fr-FR" dirty="0"/>
          </a:p>
        </p:txBody>
      </p:sp>
      <p:sp>
        <p:nvSpPr>
          <p:cNvPr id="4" name="Espace réservé du pied de page 3">
            <a:extLst>
              <a:ext uri="{FF2B5EF4-FFF2-40B4-BE49-F238E27FC236}">
                <a16:creationId xmlns:a16="http://schemas.microsoft.com/office/drawing/2014/main" id="{0B15852D-9C67-9480-9CC2-D1457FA6F266}"/>
              </a:ext>
            </a:extLst>
          </p:cNvPr>
          <p:cNvSpPr>
            <a:spLocks noGrp="1"/>
          </p:cNvSpPr>
          <p:nvPr>
            <p:ph type="ftr" sz="quarter" idx="11"/>
          </p:nvPr>
        </p:nvSpPr>
        <p:spPr/>
        <p:txBody>
          <a:bodyPr/>
          <a:lstStyle/>
          <a:p>
            <a:r>
              <a:rPr lang="fr-FR" dirty="0"/>
              <a:t>Energie où allons-nous ? Quelques repères- Bernard Maillard   Cherbourg en Cotentin, 10 mai 2023</a:t>
            </a:r>
          </a:p>
          <a:p>
            <a:endParaRPr lang="fr-FR" dirty="0"/>
          </a:p>
        </p:txBody>
      </p:sp>
      <p:sp>
        <p:nvSpPr>
          <p:cNvPr id="5" name="Espace réservé du numéro de diapositive 4">
            <a:extLst>
              <a:ext uri="{FF2B5EF4-FFF2-40B4-BE49-F238E27FC236}">
                <a16:creationId xmlns:a16="http://schemas.microsoft.com/office/drawing/2014/main" id="{74B407FC-27A9-F764-11D7-8365C2365AB3}"/>
              </a:ext>
            </a:extLst>
          </p:cNvPr>
          <p:cNvSpPr>
            <a:spLocks noGrp="1"/>
          </p:cNvSpPr>
          <p:nvPr>
            <p:ph type="sldNum" sz="quarter" idx="12"/>
          </p:nvPr>
        </p:nvSpPr>
        <p:spPr/>
        <p:txBody>
          <a:bodyPr/>
          <a:lstStyle/>
          <a:p>
            <a:fld id="{7B9F1D57-3A7C-4A8D-B507-8F47418E382B}" type="slidenum">
              <a:rPr lang="fr-FR" smtClean="0"/>
              <a:t>47</a:t>
            </a:fld>
            <a:endParaRPr lang="fr-FR" dirty="0"/>
          </a:p>
        </p:txBody>
      </p:sp>
    </p:spTree>
    <p:extLst>
      <p:ext uri="{BB962C8B-B14F-4D97-AF65-F5344CB8AC3E}">
        <p14:creationId xmlns:p14="http://schemas.microsoft.com/office/powerpoint/2010/main" val="3366405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864107-37B7-C3E4-26B1-9D126F14C8AF}"/>
              </a:ext>
            </a:extLst>
          </p:cNvPr>
          <p:cNvSpPr>
            <a:spLocks noGrp="1"/>
          </p:cNvSpPr>
          <p:nvPr>
            <p:ph type="title"/>
          </p:nvPr>
        </p:nvSpPr>
        <p:spPr/>
        <p:txBody>
          <a:bodyPr/>
          <a:lstStyle/>
          <a:p>
            <a:r>
              <a:rPr lang="fr-FR" dirty="0"/>
              <a:t>Le nucléaire, décarboné, est pilotable</a:t>
            </a:r>
          </a:p>
        </p:txBody>
      </p:sp>
      <p:sp>
        <p:nvSpPr>
          <p:cNvPr id="3" name="Espace réservé du contenu 2">
            <a:extLst>
              <a:ext uri="{FF2B5EF4-FFF2-40B4-BE49-F238E27FC236}">
                <a16:creationId xmlns:a16="http://schemas.microsoft.com/office/drawing/2014/main" id="{5955EA51-9B77-CF81-B21F-5D1882182911}"/>
              </a:ext>
            </a:extLst>
          </p:cNvPr>
          <p:cNvSpPr>
            <a:spLocks noGrp="1"/>
          </p:cNvSpPr>
          <p:nvPr>
            <p:ph idx="1"/>
          </p:nvPr>
        </p:nvSpPr>
        <p:spPr/>
        <p:txBody>
          <a:bodyPr>
            <a:normAutofit/>
          </a:bodyPr>
          <a:lstStyle/>
          <a:p>
            <a:r>
              <a:rPr lang="fr-FR" dirty="0">
                <a:highlight>
                  <a:srgbClr val="FFFF00"/>
                </a:highlight>
              </a:rPr>
              <a:t>Suivi de charge intégré à la conception sur le parc REP français</a:t>
            </a:r>
          </a:p>
          <a:p>
            <a:endParaRPr lang="fr-FR" dirty="0"/>
          </a:p>
          <a:p>
            <a:r>
              <a:rPr lang="fr-FR" dirty="0"/>
              <a:t>Contribution </a:t>
            </a:r>
          </a:p>
          <a:p>
            <a:pPr lvl="1"/>
            <a:r>
              <a:rPr lang="fr-FR" dirty="0"/>
              <a:t>Réglage primaire de fréquence, </a:t>
            </a:r>
          </a:p>
          <a:p>
            <a:pPr lvl="1"/>
            <a:r>
              <a:rPr lang="fr-FR" dirty="0"/>
              <a:t>Téléréglage sur une  plage de 10% de la Puissance nominale</a:t>
            </a:r>
          </a:p>
          <a:p>
            <a:pPr lvl="1"/>
            <a:r>
              <a:rPr lang="fr-FR" dirty="0"/>
              <a:t>Variations de charge quotidienne</a:t>
            </a:r>
          </a:p>
          <a:p>
            <a:pPr lvl="1"/>
            <a:r>
              <a:rPr lang="fr-FR" dirty="0"/>
              <a:t>Variations saisonnières avec placement des arrêts de tranche pour renouvellement du combustible et mises à niveau de sûreté</a:t>
            </a:r>
          </a:p>
          <a:p>
            <a:pPr lvl="1"/>
            <a:endParaRPr lang="fr-FR" dirty="0">
              <a:highlight>
                <a:srgbClr val="FFFF00"/>
              </a:highlight>
            </a:endParaRPr>
          </a:p>
          <a:p>
            <a:endParaRPr lang="fr-FR" dirty="0"/>
          </a:p>
        </p:txBody>
      </p:sp>
      <p:sp>
        <p:nvSpPr>
          <p:cNvPr id="4" name="Espace réservé du pied de page 3">
            <a:extLst>
              <a:ext uri="{FF2B5EF4-FFF2-40B4-BE49-F238E27FC236}">
                <a16:creationId xmlns:a16="http://schemas.microsoft.com/office/drawing/2014/main" id="{757D80E9-DF19-0E26-EDF2-A66B5C34689C}"/>
              </a:ext>
            </a:extLst>
          </p:cNvPr>
          <p:cNvSpPr>
            <a:spLocks noGrp="1"/>
          </p:cNvSpPr>
          <p:nvPr>
            <p:ph type="ftr" sz="quarter" idx="11"/>
          </p:nvPr>
        </p:nvSpPr>
        <p:spPr/>
        <p:txBody>
          <a:bodyPr/>
          <a:lstStyle/>
          <a:p>
            <a:r>
              <a:rPr lang="fr-FR" dirty="0"/>
              <a:t>Energie où allons-nous ? Quelques repères- Bernard Maillard   Cherbourg en Cotentin, 10 mai 2023</a:t>
            </a:r>
          </a:p>
          <a:p>
            <a:endParaRPr lang="fr-FR" dirty="0"/>
          </a:p>
        </p:txBody>
      </p:sp>
      <p:sp>
        <p:nvSpPr>
          <p:cNvPr id="5" name="Espace réservé du numéro de diapositive 4">
            <a:extLst>
              <a:ext uri="{FF2B5EF4-FFF2-40B4-BE49-F238E27FC236}">
                <a16:creationId xmlns:a16="http://schemas.microsoft.com/office/drawing/2014/main" id="{9333BE2B-A579-15BC-8E48-B04EC8779D3D}"/>
              </a:ext>
            </a:extLst>
          </p:cNvPr>
          <p:cNvSpPr>
            <a:spLocks noGrp="1"/>
          </p:cNvSpPr>
          <p:nvPr>
            <p:ph type="sldNum" sz="quarter" idx="12"/>
          </p:nvPr>
        </p:nvSpPr>
        <p:spPr/>
        <p:txBody>
          <a:bodyPr/>
          <a:lstStyle/>
          <a:p>
            <a:fld id="{7B9F1D57-3A7C-4A8D-B507-8F47418E382B}" type="slidenum">
              <a:rPr lang="fr-FR" smtClean="0"/>
              <a:t>48</a:t>
            </a:fld>
            <a:endParaRPr lang="fr-FR"/>
          </a:p>
        </p:txBody>
      </p:sp>
    </p:spTree>
    <p:extLst>
      <p:ext uri="{BB962C8B-B14F-4D97-AF65-F5344CB8AC3E}">
        <p14:creationId xmlns:p14="http://schemas.microsoft.com/office/powerpoint/2010/main" val="5006699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D5B799-6951-B9EE-C985-DEB7190E5F4E}"/>
              </a:ext>
            </a:extLst>
          </p:cNvPr>
          <p:cNvSpPr>
            <a:spLocks noGrp="1"/>
          </p:cNvSpPr>
          <p:nvPr>
            <p:ph type="title"/>
          </p:nvPr>
        </p:nvSpPr>
        <p:spPr/>
        <p:txBody>
          <a:bodyPr/>
          <a:lstStyle/>
          <a:p>
            <a:endParaRPr lang="fr-FR" dirty="0"/>
          </a:p>
        </p:txBody>
      </p:sp>
      <p:sp>
        <p:nvSpPr>
          <p:cNvPr id="3" name="Espace réservé du contenu 2">
            <a:extLst>
              <a:ext uri="{FF2B5EF4-FFF2-40B4-BE49-F238E27FC236}">
                <a16:creationId xmlns:a16="http://schemas.microsoft.com/office/drawing/2014/main" id="{FF08086C-5DA8-F900-26AC-ECBBE0DFECD2}"/>
              </a:ext>
            </a:extLst>
          </p:cNvPr>
          <p:cNvSpPr>
            <a:spLocks noGrp="1"/>
          </p:cNvSpPr>
          <p:nvPr>
            <p:ph idx="1"/>
          </p:nvPr>
        </p:nvSpPr>
        <p:spPr>
          <a:xfrm>
            <a:off x="838200" y="714894"/>
            <a:ext cx="10515600" cy="5641455"/>
          </a:xfrm>
        </p:spPr>
        <p:txBody>
          <a:bodyPr>
            <a:normAutofit fontScale="47500" lnSpcReduction="20000"/>
          </a:bodyPr>
          <a:lstStyle/>
          <a:p>
            <a:pPr>
              <a:lnSpc>
                <a:spcPct val="107000"/>
              </a:lnSpc>
              <a:spcAft>
                <a:spcPts val="800"/>
              </a:spcAft>
            </a:pPr>
            <a:r>
              <a:rPr lang="fr-FR" kern="100" dirty="0">
                <a:effectLst/>
                <a:latin typeface="Calibri" panose="020F0502020204030204" pitchFamily="34" charset="0"/>
                <a:ea typeface="Calibri" panose="020F0502020204030204" pitchFamily="34" charset="0"/>
                <a:cs typeface="Times New Roman" panose="02020603050405020304" pitchFamily="18" charset="0"/>
              </a:rPr>
              <a:t>En Chine, nouveau réacteur en cours de construction CAP 1000, 1161 </a:t>
            </a:r>
            <a:r>
              <a:rPr lang="fr-FR" kern="100" dirty="0" err="1">
                <a:effectLst/>
                <a:latin typeface="Calibri" panose="020F0502020204030204" pitchFamily="34" charset="0"/>
                <a:ea typeface="Calibri" panose="020F0502020204030204" pitchFamily="34" charset="0"/>
                <a:cs typeface="Times New Roman" panose="02020603050405020304" pitchFamily="18" charset="0"/>
              </a:rPr>
              <a:t>MWe</a:t>
            </a:r>
            <a:r>
              <a:rPr lang="fr-FR" kern="100" dirty="0">
                <a:effectLst/>
                <a:latin typeface="Calibri" panose="020F0502020204030204" pitchFamily="34" charset="0"/>
                <a:ea typeface="Calibri" panose="020F0502020204030204" pitchFamily="34" charset="0"/>
                <a:cs typeface="Times New Roman" panose="02020603050405020304" pitchFamily="18" charset="0"/>
              </a:rPr>
              <a:t> le 22 avril 2023</a:t>
            </a:r>
          </a:p>
          <a:p>
            <a:pPr>
              <a:lnSpc>
                <a:spcPct val="107000"/>
              </a:lnSpc>
              <a:spcAft>
                <a:spcPts val="800"/>
              </a:spcAft>
            </a:pPr>
            <a:r>
              <a:rPr lang="fr-FR" kern="100" dirty="0">
                <a:effectLst/>
                <a:latin typeface="Calibri" panose="020F0502020204030204" pitchFamily="34" charset="0"/>
                <a:ea typeface="Calibri" panose="020F0502020204030204" pitchFamily="34" charset="0"/>
                <a:cs typeface="Times New Roman" panose="02020603050405020304" pitchFamily="18" charset="0"/>
              </a:rPr>
              <a:t> </a:t>
            </a:r>
            <a:r>
              <a:rPr lang="fr-FR"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https://pris.iaea.org/pris/CountryStatistics/ReactorDetails.aspx?current=994</a:t>
            </a:r>
            <a:endParaRPr lang="fr-FR"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kern="100" dirty="0">
                <a:effectLst/>
                <a:latin typeface="Calibri" panose="020F0502020204030204" pitchFamily="34" charset="0"/>
                <a:ea typeface="Calibri" panose="020F0502020204030204" pitchFamily="34" charset="0"/>
                <a:cs typeface="Times New Roman" panose="02020603050405020304" pitchFamily="18" charset="0"/>
              </a:rPr>
              <a:t> Ce qui porte à 56 réacteurs en cours de construction à travers le monde, </a:t>
            </a:r>
          </a:p>
          <a:p>
            <a:pPr indent="449580">
              <a:lnSpc>
                <a:spcPct val="107000"/>
              </a:lnSpc>
              <a:spcAft>
                <a:spcPts val="800"/>
              </a:spcAft>
            </a:pPr>
            <a:r>
              <a:rPr lang="fr-FR" kern="100" dirty="0">
                <a:effectLst/>
                <a:latin typeface="Calibri" panose="020F0502020204030204" pitchFamily="34" charset="0"/>
                <a:ea typeface="Calibri" panose="020F0502020204030204" pitchFamily="34" charset="0"/>
                <a:cs typeface="Times New Roman" panose="02020603050405020304" pitchFamily="18" charset="0"/>
              </a:rPr>
              <a:t>20 en Chine</a:t>
            </a:r>
          </a:p>
          <a:p>
            <a:pPr indent="449580">
              <a:lnSpc>
                <a:spcPct val="107000"/>
              </a:lnSpc>
              <a:spcAft>
                <a:spcPts val="800"/>
              </a:spcAft>
            </a:pPr>
            <a:r>
              <a:rPr lang="fr-FR" kern="100" dirty="0">
                <a:effectLst/>
                <a:latin typeface="Calibri" panose="020F0502020204030204" pitchFamily="34" charset="0"/>
                <a:ea typeface="Calibri" panose="020F0502020204030204" pitchFamily="34" charset="0"/>
                <a:cs typeface="Times New Roman" panose="02020603050405020304" pitchFamily="18" charset="0"/>
              </a:rPr>
              <a:t>8 en Inde</a:t>
            </a:r>
          </a:p>
          <a:p>
            <a:pPr indent="449580">
              <a:lnSpc>
                <a:spcPct val="107000"/>
              </a:lnSpc>
              <a:spcAft>
                <a:spcPts val="800"/>
              </a:spcAft>
            </a:pPr>
            <a:r>
              <a:rPr lang="fr-FR" kern="100" dirty="0">
                <a:effectLst/>
                <a:latin typeface="Calibri" panose="020F0502020204030204" pitchFamily="34" charset="0"/>
                <a:ea typeface="Calibri" panose="020F0502020204030204" pitchFamily="34" charset="0"/>
                <a:cs typeface="Times New Roman" panose="02020603050405020304" pitchFamily="18" charset="0"/>
              </a:rPr>
              <a:t>3 en Russie</a:t>
            </a:r>
          </a:p>
          <a:p>
            <a:pPr indent="449580">
              <a:lnSpc>
                <a:spcPct val="107000"/>
              </a:lnSpc>
              <a:spcAft>
                <a:spcPts val="800"/>
              </a:spcAft>
            </a:pPr>
            <a:r>
              <a:rPr lang="fr-FR" kern="100" dirty="0">
                <a:effectLst/>
                <a:latin typeface="Calibri" panose="020F0502020204030204" pitchFamily="34" charset="0"/>
                <a:ea typeface="Calibri" panose="020F0502020204030204" pitchFamily="34" charset="0"/>
                <a:cs typeface="Times New Roman" panose="02020603050405020304" pitchFamily="18" charset="0"/>
              </a:rPr>
              <a:t>2 au Royaume Uni (EPR à </a:t>
            </a:r>
            <a:r>
              <a:rPr lang="fr-FR" kern="100" dirty="0" err="1">
                <a:effectLst/>
                <a:latin typeface="Calibri" panose="020F0502020204030204" pitchFamily="34" charset="0"/>
                <a:ea typeface="Calibri" panose="020F0502020204030204" pitchFamily="34" charset="0"/>
                <a:cs typeface="Times New Roman" panose="02020603050405020304" pitchFamily="18" charset="0"/>
              </a:rPr>
              <a:t>Hinkley</a:t>
            </a:r>
            <a:r>
              <a:rPr lang="fr-FR" kern="100" dirty="0">
                <a:effectLst/>
                <a:latin typeface="Calibri" panose="020F0502020204030204" pitchFamily="34" charset="0"/>
                <a:ea typeface="Calibri" panose="020F0502020204030204" pitchFamily="34" charset="0"/>
                <a:cs typeface="Times New Roman" panose="02020603050405020304" pitchFamily="18" charset="0"/>
              </a:rPr>
              <a:t> Point C , en cours de construction depuis 2018 )</a:t>
            </a:r>
          </a:p>
          <a:p>
            <a:pPr indent="449580">
              <a:lnSpc>
                <a:spcPct val="107000"/>
              </a:lnSpc>
              <a:spcAft>
                <a:spcPts val="800"/>
              </a:spcAft>
            </a:pPr>
            <a:r>
              <a:rPr lang="fr-FR" kern="100" dirty="0">
                <a:effectLst/>
                <a:latin typeface="Calibri" panose="020F0502020204030204" pitchFamily="34" charset="0"/>
                <a:ea typeface="Calibri" panose="020F0502020204030204" pitchFamily="34" charset="0"/>
                <a:cs typeface="Times New Roman" panose="02020603050405020304" pitchFamily="18" charset="0"/>
              </a:rPr>
              <a:t>1 en France à Flamanville 3 ( EPR , en cours de construction depuis 2007)</a:t>
            </a:r>
          </a:p>
          <a:p>
            <a:pPr>
              <a:lnSpc>
                <a:spcPct val="107000"/>
              </a:lnSpc>
              <a:spcAft>
                <a:spcPts val="800"/>
              </a:spcAft>
            </a:pPr>
            <a:r>
              <a:rPr lang="fr-FR" kern="100" dirty="0">
                <a:effectLst/>
                <a:latin typeface="Calibri" panose="020F0502020204030204" pitchFamily="34" charset="0"/>
                <a:ea typeface="Calibri" panose="020F0502020204030204" pitchFamily="34" charset="0"/>
                <a:cs typeface="Times New Roman" panose="02020603050405020304" pitchFamily="18" charset="0"/>
              </a:rPr>
              <a:t> Dont, Nouveaux pays entrant dans le nucléaire : </a:t>
            </a:r>
          </a:p>
          <a:p>
            <a:pPr indent="449580">
              <a:lnSpc>
                <a:spcPct val="107000"/>
              </a:lnSpc>
              <a:spcAft>
                <a:spcPts val="800"/>
              </a:spcAft>
            </a:pPr>
            <a:r>
              <a:rPr lang="fr-FR" kern="100" dirty="0">
                <a:effectLst/>
                <a:latin typeface="Calibri" panose="020F0502020204030204" pitchFamily="34" charset="0"/>
                <a:ea typeface="Calibri" panose="020F0502020204030204" pitchFamily="34" charset="0"/>
                <a:cs typeface="Times New Roman" panose="02020603050405020304" pitchFamily="18" charset="0"/>
              </a:rPr>
              <a:t>Turquie, 4 réacteurs russes VVER V-509, en cours de construction depuis 2018, dont la première livraison de combustible vient d’être réalisée en avril 2023</a:t>
            </a:r>
          </a:p>
          <a:p>
            <a:pPr>
              <a:lnSpc>
                <a:spcPct val="107000"/>
              </a:lnSpc>
              <a:spcAft>
                <a:spcPts val="800"/>
              </a:spcAft>
            </a:pPr>
            <a:r>
              <a:rPr lang="fr-FR"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https://www.world-nuclear-news.org/Articles/Presidents-address-ceremony-inaugurating%C2%A0Turkey-s</a:t>
            </a:r>
            <a:endParaRPr lang="fr-FR" kern="100" dirty="0">
              <a:effectLst/>
              <a:latin typeface="Calibri" panose="020F0502020204030204" pitchFamily="34" charset="0"/>
              <a:ea typeface="Calibri" panose="020F0502020204030204" pitchFamily="34" charset="0"/>
              <a:cs typeface="Times New Roman" panose="02020603050405020304" pitchFamily="18" charset="0"/>
            </a:endParaRPr>
          </a:p>
          <a:p>
            <a:pPr indent="449580">
              <a:lnSpc>
                <a:spcPct val="107000"/>
              </a:lnSpc>
              <a:spcAft>
                <a:spcPts val="800"/>
              </a:spcAft>
            </a:pPr>
            <a:r>
              <a:rPr lang="fr-FR" kern="100" dirty="0">
                <a:effectLst/>
                <a:latin typeface="Calibri" panose="020F0502020204030204" pitchFamily="34" charset="0"/>
                <a:ea typeface="Calibri" panose="020F0502020204030204" pitchFamily="34" charset="0"/>
                <a:cs typeface="Times New Roman" panose="02020603050405020304" pitchFamily="18" charset="0"/>
              </a:rPr>
              <a:t>Bangladesh, 2 réacteurs russes VVER V 523 en cours de construction depuis 2017</a:t>
            </a:r>
          </a:p>
          <a:p>
            <a:pPr indent="449580">
              <a:lnSpc>
                <a:spcPct val="107000"/>
              </a:lnSpc>
              <a:spcAft>
                <a:spcPts val="800"/>
              </a:spcAft>
            </a:pPr>
            <a:r>
              <a:rPr lang="fr-FR" kern="100" dirty="0">
                <a:effectLst/>
                <a:latin typeface="Calibri" panose="020F0502020204030204" pitchFamily="34" charset="0"/>
                <a:ea typeface="Calibri" panose="020F0502020204030204" pitchFamily="34" charset="0"/>
                <a:cs typeface="Times New Roman" panose="02020603050405020304" pitchFamily="18" charset="0"/>
              </a:rPr>
              <a:t>Egypte, 2 réacteurs russes VVER 1200 en cours de construction depuis 2022. </a:t>
            </a:r>
          </a:p>
          <a:p>
            <a:endParaRPr lang="fr-FR" dirty="0"/>
          </a:p>
        </p:txBody>
      </p:sp>
      <p:sp>
        <p:nvSpPr>
          <p:cNvPr id="4" name="Espace réservé du pied de page 3">
            <a:extLst>
              <a:ext uri="{FF2B5EF4-FFF2-40B4-BE49-F238E27FC236}">
                <a16:creationId xmlns:a16="http://schemas.microsoft.com/office/drawing/2014/main" id="{2EB09407-3248-40E7-85DE-2B9DE602A541}"/>
              </a:ext>
            </a:extLst>
          </p:cNvPr>
          <p:cNvSpPr>
            <a:spLocks noGrp="1"/>
          </p:cNvSpPr>
          <p:nvPr>
            <p:ph type="ftr" sz="quarter" idx="11"/>
          </p:nvPr>
        </p:nvSpPr>
        <p:spPr/>
        <p:txBody>
          <a:bodyPr/>
          <a:lstStyle/>
          <a:p>
            <a:r>
              <a:rPr lang="fr-FR"/>
              <a:t>Energie où allons-nous ? Quelques repères- Bernard Maillard   Cherbourg en Cotentin, 10 mai 2023</a:t>
            </a:r>
            <a:endParaRPr lang="fr-FR" dirty="0"/>
          </a:p>
        </p:txBody>
      </p:sp>
      <p:sp>
        <p:nvSpPr>
          <p:cNvPr id="5" name="Espace réservé du numéro de diapositive 4">
            <a:extLst>
              <a:ext uri="{FF2B5EF4-FFF2-40B4-BE49-F238E27FC236}">
                <a16:creationId xmlns:a16="http://schemas.microsoft.com/office/drawing/2014/main" id="{019534BB-E030-1E7C-2245-67A27E1F3B07}"/>
              </a:ext>
            </a:extLst>
          </p:cNvPr>
          <p:cNvSpPr>
            <a:spLocks noGrp="1"/>
          </p:cNvSpPr>
          <p:nvPr>
            <p:ph type="sldNum" sz="quarter" idx="12"/>
          </p:nvPr>
        </p:nvSpPr>
        <p:spPr/>
        <p:txBody>
          <a:bodyPr/>
          <a:lstStyle/>
          <a:p>
            <a:fld id="{7B9F1D57-3A7C-4A8D-B507-8F47418E382B}" type="slidenum">
              <a:rPr lang="fr-FR" smtClean="0"/>
              <a:t>49</a:t>
            </a:fld>
            <a:endParaRPr lang="fr-FR"/>
          </a:p>
        </p:txBody>
      </p:sp>
    </p:spTree>
    <p:extLst>
      <p:ext uri="{BB962C8B-B14F-4D97-AF65-F5344CB8AC3E}">
        <p14:creationId xmlns:p14="http://schemas.microsoft.com/office/powerpoint/2010/main" val="2928758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2E88F8-9C4A-B043-1A11-AC623A0A8432}"/>
              </a:ext>
            </a:extLst>
          </p:cNvPr>
          <p:cNvSpPr>
            <a:spLocks noGrp="1"/>
          </p:cNvSpPr>
          <p:nvPr>
            <p:ph type="title"/>
          </p:nvPr>
        </p:nvSpPr>
        <p:spPr/>
        <p:txBody>
          <a:bodyPr/>
          <a:lstStyle/>
          <a:p>
            <a:r>
              <a:rPr lang="fr-FR" dirty="0"/>
              <a:t>Basculement géopolitique du monde</a:t>
            </a:r>
          </a:p>
        </p:txBody>
      </p:sp>
      <p:pic>
        <p:nvPicPr>
          <p:cNvPr id="7" name="Espace réservé du contenu 6">
            <a:extLst>
              <a:ext uri="{FF2B5EF4-FFF2-40B4-BE49-F238E27FC236}">
                <a16:creationId xmlns:a16="http://schemas.microsoft.com/office/drawing/2014/main" id="{4CBB0BEF-D93A-CA3C-81E7-139DBED929B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84306" y="1583703"/>
            <a:ext cx="8804240" cy="4164928"/>
          </a:xfrm>
        </p:spPr>
      </p:pic>
      <p:sp>
        <p:nvSpPr>
          <p:cNvPr id="4" name="Espace réservé du pied de page 3">
            <a:extLst>
              <a:ext uri="{FF2B5EF4-FFF2-40B4-BE49-F238E27FC236}">
                <a16:creationId xmlns:a16="http://schemas.microsoft.com/office/drawing/2014/main" id="{B8993369-F548-9031-486F-E5B833DB9D1E}"/>
              </a:ext>
            </a:extLst>
          </p:cNvPr>
          <p:cNvSpPr>
            <a:spLocks noGrp="1"/>
          </p:cNvSpPr>
          <p:nvPr>
            <p:ph type="ftr" sz="quarter" idx="11"/>
          </p:nvPr>
        </p:nvSpPr>
        <p:spPr/>
        <p:txBody>
          <a:bodyPr/>
          <a:lstStyle/>
          <a:p>
            <a:r>
              <a:rPr lang="fr-FR" dirty="0"/>
              <a:t>Energie où allons-nous ? Quelques repères- Bernard Maillard   Cherbourg en Cotentin, 10 mai 2023</a:t>
            </a:r>
          </a:p>
          <a:p>
            <a:endParaRPr lang="fr-FR" dirty="0"/>
          </a:p>
        </p:txBody>
      </p:sp>
      <p:sp>
        <p:nvSpPr>
          <p:cNvPr id="5" name="Espace réservé du numéro de diapositive 4">
            <a:extLst>
              <a:ext uri="{FF2B5EF4-FFF2-40B4-BE49-F238E27FC236}">
                <a16:creationId xmlns:a16="http://schemas.microsoft.com/office/drawing/2014/main" id="{30F2C0E0-CABC-2963-DFAC-A7B0EF74154F}"/>
              </a:ext>
            </a:extLst>
          </p:cNvPr>
          <p:cNvSpPr>
            <a:spLocks noGrp="1"/>
          </p:cNvSpPr>
          <p:nvPr>
            <p:ph type="sldNum" sz="quarter" idx="12"/>
          </p:nvPr>
        </p:nvSpPr>
        <p:spPr/>
        <p:txBody>
          <a:bodyPr/>
          <a:lstStyle/>
          <a:p>
            <a:fld id="{7B9F1D57-3A7C-4A8D-B507-8F47418E382B}" type="slidenum">
              <a:rPr lang="fr-FR" smtClean="0"/>
              <a:t>5</a:t>
            </a:fld>
            <a:endParaRPr lang="fr-FR" dirty="0"/>
          </a:p>
        </p:txBody>
      </p:sp>
    </p:spTree>
    <p:extLst>
      <p:ext uri="{BB962C8B-B14F-4D97-AF65-F5344CB8AC3E}">
        <p14:creationId xmlns:p14="http://schemas.microsoft.com/office/powerpoint/2010/main" val="31941203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AD5005CE-4DC5-893E-FFD9-9093F004F594}"/>
              </a:ext>
            </a:extLst>
          </p:cNvPr>
          <p:cNvSpPr>
            <a:spLocks noGrp="1"/>
          </p:cNvSpPr>
          <p:nvPr>
            <p:ph type="ftr" sz="quarter" idx="11"/>
          </p:nvPr>
        </p:nvSpPr>
        <p:spPr/>
        <p:txBody>
          <a:bodyPr/>
          <a:lstStyle/>
          <a:p>
            <a:r>
              <a:rPr lang="fr-FR" dirty="0"/>
              <a:t>Enjeux et </a:t>
            </a:r>
            <a:r>
              <a:rPr lang="fr-FR" dirty="0" err="1"/>
              <a:t>repéres</a:t>
            </a:r>
            <a:r>
              <a:rPr lang="fr-FR" dirty="0"/>
              <a:t> énergétiques - électricité et nucléaire - Bernard Maillard  Cherbourg en Cotentin 10 mai 2023</a:t>
            </a:r>
          </a:p>
        </p:txBody>
      </p:sp>
      <p:sp>
        <p:nvSpPr>
          <p:cNvPr id="3" name="Espace réservé du numéro de diapositive 2">
            <a:extLst>
              <a:ext uri="{FF2B5EF4-FFF2-40B4-BE49-F238E27FC236}">
                <a16:creationId xmlns:a16="http://schemas.microsoft.com/office/drawing/2014/main" id="{DF0FD97B-5274-2757-7466-04DA34B1FBF9}"/>
              </a:ext>
            </a:extLst>
          </p:cNvPr>
          <p:cNvSpPr>
            <a:spLocks noGrp="1"/>
          </p:cNvSpPr>
          <p:nvPr>
            <p:ph type="sldNum" sz="quarter" idx="12"/>
          </p:nvPr>
        </p:nvSpPr>
        <p:spPr/>
        <p:txBody>
          <a:bodyPr/>
          <a:lstStyle/>
          <a:p>
            <a:fld id="{7B9F1D57-3A7C-4A8D-B507-8F47418E382B}" type="slidenum">
              <a:rPr lang="fr-FR" smtClean="0"/>
              <a:t>50</a:t>
            </a:fld>
            <a:endParaRPr lang="fr-FR"/>
          </a:p>
        </p:txBody>
      </p:sp>
      <p:pic>
        <p:nvPicPr>
          <p:cNvPr id="4" name="Image 3">
            <a:extLst>
              <a:ext uri="{FF2B5EF4-FFF2-40B4-BE49-F238E27FC236}">
                <a16:creationId xmlns:a16="http://schemas.microsoft.com/office/drawing/2014/main" id="{1A298E2C-6C22-0D03-F51E-8E45EBFB55AF}"/>
              </a:ext>
            </a:extLst>
          </p:cNvPr>
          <p:cNvPicPr>
            <a:picLocks noChangeAspect="1"/>
          </p:cNvPicPr>
          <p:nvPr/>
        </p:nvPicPr>
        <p:blipFill>
          <a:blip r:embed="rId3"/>
          <a:stretch>
            <a:fillRect/>
          </a:stretch>
        </p:blipFill>
        <p:spPr>
          <a:xfrm>
            <a:off x="3871912" y="913533"/>
            <a:ext cx="4755747" cy="4755747"/>
          </a:xfrm>
          <a:prstGeom prst="rect">
            <a:avLst/>
          </a:prstGeom>
        </p:spPr>
      </p:pic>
      <p:sp>
        <p:nvSpPr>
          <p:cNvPr id="5" name="ZoneTexte 4">
            <a:extLst>
              <a:ext uri="{FF2B5EF4-FFF2-40B4-BE49-F238E27FC236}">
                <a16:creationId xmlns:a16="http://schemas.microsoft.com/office/drawing/2014/main" id="{101B7A07-04C3-70C7-EDEC-3FCD62EC34E7}"/>
              </a:ext>
            </a:extLst>
          </p:cNvPr>
          <p:cNvSpPr txBox="1"/>
          <p:nvPr/>
        </p:nvSpPr>
        <p:spPr>
          <a:xfrm>
            <a:off x="1823227" y="5759801"/>
            <a:ext cx="9199450" cy="369332"/>
          </a:xfrm>
          <a:prstGeom prst="rect">
            <a:avLst/>
          </a:prstGeom>
          <a:noFill/>
        </p:spPr>
        <p:txBody>
          <a:bodyPr wrap="square" rtlCol="0">
            <a:spAutoFit/>
          </a:bodyPr>
          <a:lstStyle/>
          <a:p>
            <a:r>
              <a:rPr lang="fr-FR" dirty="0"/>
              <a:t>Immersion de l'hydrolienne HQ-OCEAN d'</a:t>
            </a:r>
            <a:r>
              <a:rPr lang="fr-FR" dirty="0" err="1"/>
              <a:t>hydroQuest</a:t>
            </a:r>
            <a:r>
              <a:rPr lang="fr-FR" dirty="0"/>
              <a:t> à Paimpol (printemps 2019) source EDF</a:t>
            </a:r>
          </a:p>
        </p:txBody>
      </p:sp>
    </p:spTree>
    <p:extLst>
      <p:ext uri="{BB962C8B-B14F-4D97-AF65-F5344CB8AC3E}">
        <p14:creationId xmlns:p14="http://schemas.microsoft.com/office/powerpoint/2010/main" val="2216865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561EED78-F696-4300-23C1-8B7E05D1DB89}"/>
              </a:ext>
            </a:extLst>
          </p:cNvPr>
          <p:cNvSpPr>
            <a:spLocks noGrp="1"/>
          </p:cNvSpPr>
          <p:nvPr>
            <p:ph type="ftr" sz="quarter" idx="11"/>
          </p:nvPr>
        </p:nvSpPr>
        <p:spPr/>
        <p:txBody>
          <a:bodyPr/>
          <a:lstStyle/>
          <a:p>
            <a:r>
              <a:rPr lang="fr-FR" dirty="0"/>
              <a:t>Enjeux et </a:t>
            </a:r>
            <a:r>
              <a:rPr lang="fr-FR" dirty="0" err="1"/>
              <a:t>repéres</a:t>
            </a:r>
            <a:r>
              <a:rPr lang="fr-FR" dirty="0"/>
              <a:t> énergétiques - électricité et nucléaire - Bernard Maillard  7 mars 2023</a:t>
            </a:r>
          </a:p>
        </p:txBody>
      </p:sp>
      <p:sp>
        <p:nvSpPr>
          <p:cNvPr id="3" name="Espace réservé du numéro de diapositive 2">
            <a:extLst>
              <a:ext uri="{FF2B5EF4-FFF2-40B4-BE49-F238E27FC236}">
                <a16:creationId xmlns:a16="http://schemas.microsoft.com/office/drawing/2014/main" id="{0EC53CEF-7680-E8BE-B275-12B03533FEBE}"/>
              </a:ext>
            </a:extLst>
          </p:cNvPr>
          <p:cNvSpPr>
            <a:spLocks noGrp="1"/>
          </p:cNvSpPr>
          <p:nvPr>
            <p:ph type="sldNum" sz="quarter" idx="12"/>
          </p:nvPr>
        </p:nvSpPr>
        <p:spPr/>
        <p:txBody>
          <a:bodyPr/>
          <a:lstStyle/>
          <a:p>
            <a:fld id="{7B9F1D57-3A7C-4A8D-B507-8F47418E382B}" type="slidenum">
              <a:rPr lang="fr-FR" smtClean="0"/>
              <a:t>6</a:t>
            </a:fld>
            <a:endParaRPr lang="fr-FR"/>
          </a:p>
        </p:txBody>
      </p:sp>
      <p:pic>
        <p:nvPicPr>
          <p:cNvPr id="5" name="Image 4">
            <a:extLst>
              <a:ext uri="{FF2B5EF4-FFF2-40B4-BE49-F238E27FC236}">
                <a16:creationId xmlns:a16="http://schemas.microsoft.com/office/drawing/2014/main" id="{37F6815E-7E34-181A-46B9-4D2A4BB9088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864874" y="0"/>
            <a:ext cx="8814062" cy="6858000"/>
          </a:xfrm>
          <a:prstGeom prst="rect">
            <a:avLst/>
          </a:prstGeom>
        </p:spPr>
      </p:pic>
    </p:spTree>
    <p:extLst>
      <p:ext uri="{BB962C8B-B14F-4D97-AF65-F5344CB8AC3E}">
        <p14:creationId xmlns:p14="http://schemas.microsoft.com/office/powerpoint/2010/main" val="40693338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FF9F12-AB29-58D9-1D4C-9BDF475C6762}"/>
              </a:ext>
            </a:extLst>
          </p:cNvPr>
          <p:cNvSpPr>
            <a:spLocks noGrp="1"/>
          </p:cNvSpPr>
          <p:nvPr>
            <p:ph type="title"/>
          </p:nvPr>
        </p:nvSpPr>
        <p:spPr/>
        <p:txBody>
          <a:bodyPr/>
          <a:lstStyle/>
          <a:p>
            <a:r>
              <a:rPr lang="fr-FR" dirty="0"/>
              <a:t>Sur le périmètre France, quelle production? </a:t>
            </a:r>
          </a:p>
        </p:txBody>
      </p:sp>
      <p:sp>
        <p:nvSpPr>
          <p:cNvPr id="3" name="Espace réservé du contenu 2">
            <a:extLst>
              <a:ext uri="{FF2B5EF4-FFF2-40B4-BE49-F238E27FC236}">
                <a16:creationId xmlns:a16="http://schemas.microsoft.com/office/drawing/2014/main" id="{06F72CEC-C401-05B6-A3D3-7F2D1184EB14}"/>
              </a:ext>
            </a:extLst>
          </p:cNvPr>
          <p:cNvSpPr>
            <a:spLocks noGrp="1"/>
          </p:cNvSpPr>
          <p:nvPr>
            <p:ph idx="1"/>
          </p:nvPr>
        </p:nvSpPr>
        <p:spPr>
          <a:xfrm>
            <a:off x="1112520" y="1925377"/>
            <a:ext cx="10515600" cy="4351338"/>
          </a:xfrm>
        </p:spPr>
        <p:txBody>
          <a:bodyPr>
            <a:normAutofit lnSpcReduction="10000"/>
          </a:bodyPr>
          <a:lstStyle/>
          <a:p>
            <a:r>
              <a:rPr lang="fr-FR" dirty="0"/>
              <a:t>Bonne nouvelle, </a:t>
            </a:r>
            <a:r>
              <a:rPr lang="fr-FR" b="1" dirty="0">
                <a:highlight>
                  <a:srgbClr val="FFFF00"/>
                </a:highlight>
              </a:rPr>
              <a:t>l’ électricité française est déjà quasi décarbonée</a:t>
            </a:r>
            <a:r>
              <a:rPr lang="fr-FR" dirty="0">
                <a:highlight>
                  <a:srgbClr val="FFFF00"/>
                </a:highlight>
              </a:rPr>
              <a:t>, </a:t>
            </a:r>
            <a:r>
              <a:rPr lang="fr-FR" dirty="0"/>
              <a:t>grâce au parc existant hydraulique et nucléaire (6 g CO2/kWh pour hydraulique et nucléaire – 14 g pour l’éolien – 55 g pour le solaire – 418g CO2/kWh pour la production par le gaz  et 1060 g CO2/</a:t>
            </a:r>
            <a:r>
              <a:rPr lang="fr-FR" dirty="0" err="1"/>
              <a:t>kWH</a:t>
            </a:r>
            <a:r>
              <a:rPr lang="fr-FR" dirty="0"/>
              <a:t> par le charbon)</a:t>
            </a:r>
          </a:p>
          <a:p>
            <a:r>
              <a:rPr lang="fr-FR" dirty="0">
                <a:hlinkClick r:id="rId3"/>
              </a:rPr>
              <a:t>https://app.electricitymaps.com/map</a:t>
            </a:r>
            <a:endParaRPr lang="fr-FR" dirty="0"/>
          </a:p>
          <a:p>
            <a:pPr lvl="1"/>
            <a:r>
              <a:rPr lang="fr-FR" dirty="0">
                <a:highlight>
                  <a:srgbClr val="FFFF00"/>
                </a:highlight>
              </a:rPr>
              <a:t>France : 56 gCO2/</a:t>
            </a:r>
            <a:r>
              <a:rPr lang="fr-FR" dirty="0" err="1">
                <a:highlight>
                  <a:srgbClr val="FFFF00"/>
                </a:highlight>
              </a:rPr>
              <a:t>kWH</a:t>
            </a:r>
            <a:r>
              <a:rPr lang="fr-FR" dirty="0">
                <a:highlight>
                  <a:srgbClr val="FFFF00"/>
                </a:highlight>
              </a:rPr>
              <a:t> en 2022</a:t>
            </a:r>
            <a:r>
              <a:rPr lang="fr-FR" dirty="0"/>
              <a:t>; 387 gCO2/</a:t>
            </a:r>
            <a:r>
              <a:rPr lang="fr-FR" dirty="0" err="1"/>
              <a:t>kWH</a:t>
            </a:r>
            <a:r>
              <a:rPr lang="fr-FR" dirty="0"/>
              <a:t> pour Allemagne</a:t>
            </a:r>
          </a:p>
          <a:p>
            <a:pPr lvl="1"/>
            <a:r>
              <a:rPr lang="fr-FR" dirty="0"/>
              <a:t>590 gCO2/kWh Asie – Pacifique </a:t>
            </a:r>
            <a:r>
              <a:rPr lang="fr-FR" dirty="0">
                <a:highlight>
                  <a:srgbClr val="FFFF00"/>
                </a:highlight>
              </a:rPr>
              <a:t>; 460 gCO2/kWh moyenne monde 2022</a:t>
            </a:r>
          </a:p>
          <a:p>
            <a:r>
              <a:rPr lang="fr-FR" dirty="0"/>
              <a:t>Diversité en France de la production d’électricité</a:t>
            </a:r>
            <a:endParaRPr lang="fr-FR" b="1" dirty="0"/>
          </a:p>
          <a:p>
            <a:pPr marL="0" indent="0">
              <a:buNone/>
            </a:pPr>
            <a:r>
              <a:rPr lang="fr-FR" dirty="0">
                <a:hlinkClick r:id="rId4"/>
              </a:rPr>
              <a:t>https://www.rte-france.com/eco2mix/la-production-delectricite-par-filiere</a:t>
            </a:r>
            <a:endParaRPr lang="fr-FR" dirty="0"/>
          </a:p>
          <a:p>
            <a:endParaRPr lang="fr-FR" dirty="0"/>
          </a:p>
          <a:p>
            <a:endParaRPr lang="fr-FR" dirty="0"/>
          </a:p>
          <a:p>
            <a:endParaRPr lang="fr-FR" dirty="0"/>
          </a:p>
          <a:p>
            <a:endParaRPr lang="fr-FR" dirty="0"/>
          </a:p>
        </p:txBody>
      </p:sp>
      <p:sp>
        <p:nvSpPr>
          <p:cNvPr id="4" name="Espace réservé du pied de page 3">
            <a:extLst>
              <a:ext uri="{FF2B5EF4-FFF2-40B4-BE49-F238E27FC236}">
                <a16:creationId xmlns:a16="http://schemas.microsoft.com/office/drawing/2014/main" id="{293147B4-29B3-A89B-C348-418194762802}"/>
              </a:ext>
            </a:extLst>
          </p:cNvPr>
          <p:cNvSpPr>
            <a:spLocks noGrp="1"/>
          </p:cNvSpPr>
          <p:nvPr>
            <p:ph type="ftr" sz="quarter" idx="11"/>
          </p:nvPr>
        </p:nvSpPr>
        <p:spPr/>
        <p:txBody>
          <a:bodyPr/>
          <a:lstStyle/>
          <a:p>
            <a:r>
              <a:rPr lang="fr-FR"/>
              <a:t>Energie où allons-nous ? Quelques repères- Bernard Maillard   Cherbourg en Cotentin, 10 mai 2023</a:t>
            </a:r>
            <a:endParaRPr lang="fr-FR" dirty="0"/>
          </a:p>
        </p:txBody>
      </p:sp>
      <p:sp>
        <p:nvSpPr>
          <p:cNvPr id="5" name="Espace réservé du numéro de diapositive 4">
            <a:extLst>
              <a:ext uri="{FF2B5EF4-FFF2-40B4-BE49-F238E27FC236}">
                <a16:creationId xmlns:a16="http://schemas.microsoft.com/office/drawing/2014/main" id="{88FA614E-B2B9-7058-F0ED-FAF6E5BF92BA}"/>
              </a:ext>
            </a:extLst>
          </p:cNvPr>
          <p:cNvSpPr>
            <a:spLocks noGrp="1"/>
          </p:cNvSpPr>
          <p:nvPr>
            <p:ph type="sldNum" sz="quarter" idx="12"/>
          </p:nvPr>
        </p:nvSpPr>
        <p:spPr/>
        <p:txBody>
          <a:bodyPr/>
          <a:lstStyle/>
          <a:p>
            <a:fld id="{7B9F1D57-3A7C-4A8D-B507-8F47418E382B}" type="slidenum">
              <a:rPr lang="fr-FR" smtClean="0"/>
              <a:t>7</a:t>
            </a:fld>
            <a:endParaRPr lang="fr-FR" dirty="0"/>
          </a:p>
        </p:txBody>
      </p:sp>
    </p:spTree>
    <p:extLst>
      <p:ext uri="{BB962C8B-B14F-4D97-AF65-F5344CB8AC3E}">
        <p14:creationId xmlns:p14="http://schemas.microsoft.com/office/powerpoint/2010/main" val="3867063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64CF77-F00F-A3BF-D253-D2B0122C6038}"/>
              </a:ext>
            </a:extLst>
          </p:cNvPr>
          <p:cNvSpPr>
            <a:spLocks noGrp="1"/>
          </p:cNvSpPr>
          <p:nvPr>
            <p:ph type="title"/>
          </p:nvPr>
        </p:nvSpPr>
        <p:spPr/>
        <p:txBody>
          <a:bodyPr/>
          <a:lstStyle/>
          <a:p>
            <a:r>
              <a:rPr lang="fr-FR" dirty="0"/>
              <a:t>Renouvelable, où en sommes nous  ? </a:t>
            </a:r>
          </a:p>
        </p:txBody>
      </p:sp>
      <p:sp>
        <p:nvSpPr>
          <p:cNvPr id="3" name="Espace réservé du contenu 2">
            <a:extLst>
              <a:ext uri="{FF2B5EF4-FFF2-40B4-BE49-F238E27FC236}">
                <a16:creationId xmlns:a16="http://schemas.microsoft.com/office/drawing/2014/main" id="{66F8C794-6F8F-04F7-3F3C-E7A774E95ED7}"/>
              </a:ext>
            </a:extLst>
          </p:cNvPr>
          <p:cNvSpPr>
            <a:spLocks noGrp="1"/>
          </p:cNvSpPr>
          <p:nvPr>
            <p:ph idx="1"/>
          </p:nvPr>
        </p:nvSpPr>
        <p:spPr/>
        <p:txBody>
          <a:bodyPr>
            <a:normAutofit/>
          </a:bodyPr>
          <a:lstStyle/>
          <a:p>
            <a:r>
              <a:rPr lang="fr-FR" b="1" dirty="0"/>
              <a:t>Nouveau renouvelable</a:t>
            </a:r>
            <a:r>
              <a:rPr lang="fr-FR" dirty="0"/>
              <a:t>, éolien ( 38 </a:t>
            </a:r>
            <a:r>
              <a:rPr lang="fr-FR" dirty="0" err="1"/>
              <a:t>Twh</a:t>
            </a:r>
            <a:r>
              <a:rPr lang="fr-FR" dirty="0"/>
              <a:t> en 2022, 9% ) et solaire (19 TWh en 2022, 4%), </a:t>
            </a:r>
            <a:r>
              <a:rPr lang="fr-FR" b="1" dirty="0">
                <a:highlight>
                  <a:srgbClr val="FFFF00"/>
                </a:highlight>
              </a:rPr>
              <a:t>intermittent</a:t>
            </a:r>
            <a:r>
              <a:rPr lang="fr-FR" b="1" dirty="0"/>
              <a:t> </a:t>
            </a:r>
            <a:r>
              <a:rPr lang="fr-FR" dirty="0"/>
              <a:t>(facteur de charge de l’éolien en 2022 de 21,6% - variation de 1 à 100 en janvier 2022)</a:t>
            </a:r>
          </a:p>
          <a:p>
            <a:r>
              <a:rPr lang="fr-FR" dirty="0"/>
              <a:t>Requiert des </a:t>
            </a:r>
            <a:r>
              <a:rPr lang="fr-FR" b="1" dirty="0"/>
              <a:t>moyens de production ou de stockage pilotables complémentaires </a:t>
            </a:r>
          </a:p>
          <a:p>
            <a:r>
              <a:rPr lang="fr-FR" dirty="0">
                <a:hlinkClick r:id="rId3"/>
              </a:rPr>
              <a:t>https://www.rte-france.com/eco2mix/la-production-delectricite-par-filiere</a:t>
            </a:r>
            <a:endParaRPr lang="fr-FR" dirty="0"/>
          </a:p>
          <a:p>
            <a:r>
              <a:rPr lang="fr-FR" b="1" dirty="0"/>
              <a:t>Opportunité d’une production plus locale et diversifiée </a:t>
            </a:r>
          </a:p>
          <a:p>
            <a:r>
              <a:rPr lang="fr-FR" b="1" dirty="0"/>
              <a:t>Nouvelle architecture et renforcement des réseaux électriques</a:t>
            </a:r>
            <a:endParaRPr lang="fr-FR" dirty="0"/>
          </a:p>
          <a:p>
            <a:endParaRPr lang="fr-FR" b="1" dirty="0"/>
          </a:p>
          <a:p>
            <a:endParaRPr lang="fr-FR" b="1" dirty="0"/>
          </a:p>
          <a:p>
            <a:endParaRPr lang="fr-FR" dirty="0"/>
          </a:p>
        </p:txBody>
      </p:sp>
      <p:sp>
        <p:nvSpPr>
          <p:cNvPr id="4" name="Espace réservé du pied de page 3">
            <a:extLst>
              <a:ext uri="{FF2B5EF4-FFF2-40B4-BE49-F238E27FC236}">
                <a16:creationId xmlns:a16="http://schemas.microsoft.com/office/drawing/2014/main" id="{3F4A0DFF-0D5C-DB33-0AA6-41ED0DCA02AE}"/>
              </a:ext>
            </a:extLst>
          </p:cNvPr>
          <p:cNvSpPr>
            <a:spLocks noGrp="1"/>
          </p:cNvSpPr>
          <p:nvPr>
            <p:ph type="ftr" sz="quarter" idx="11"/>
          </p:nvPr>
        </p:nvSpPr>
        <p:spPr/>
        <p:txBody>
          <a:bodyPr/>
          <a:lstStyle/>
          <a:p>
            <a:r>
              <a:rPr lang="fr-FR" dirty="0"/>
              <a:t>Energie où allons-nous ? Quelques repères- Bernard Maillard   Cherbourg en Cotentin, 10 mai 2023</a:t>
            </a:r>
          </a:p>
          <a:p>
            <a:endParaRPr lang="fr-FR" dirty="0"/>
          </a:p>
        </p:txBody>
      </p:sp>
      <p:sp>
        <p:nvSpPr>
          <p:cNvPr id="5" name="Espace réservé du numéro de diapositive 4">
            <a:extLst>
              <a:ext uri="{FF2B5EF4-FFF2-40B4-BE49-F238E27FC236}">
                <a16:creationId xmlns:a16="http://schemas.microsoft.com/office/drawing/2014/main" id="{63CCF70A-D6FB-6A74-0B55-575F2EE5DE77}"/>
              </a:ext>
            </a:extLst>
          </p:cNvPr>
          <p:cNvSpPr>
            <a:spLocks noGrp="1"/>
          </p:cNvSpPr>
          <p:nvPr>
            <p:ph type="sldNum" sz="quarter" idx="12"/>
          </p:nvPr>
        </p:nvSpPr>
        <p:spPr/>
        <p:txBody>
          <a:bodyPr/>
          <a:lstStyle/>
          <a:p>
            <a:fld id="{7B9F1D57-3A7C-4A8D-B507-8F47418E382B}" type="slidenum">
              <a:rPr lang="fr-FR" smtClean="0"/>
              <a:t>8</a:t>
            </a:fld>
            <a:endParaRPr lang="fr-FR"/>
          </a:p>
        </p:txBody>
      </p:sp>
    </p:spTree>
    <p:extLst>
      <p:ext uri="{BB962C8B-B14F-4D97-AF65-F5344CB8AC3E}">
        <p14:creationId xmlns:p14="http://schemas.microsoft.com/office/powerpoint/2010/main" val="29795672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AF0CEF-C144-96B0-8CA4-C8D75EA7891C}"/>
              </a:ext>
            </a:extLst>
          </p:cNvPr>
          <p:cNvSpPr>
            <a:spLocks noGrp="1"/>
          </p:cNvSpPr>
          <p:nvPr>
            <p:ph type="title"/>
          </p:nvPr>
        </p:nvSpPr>
        <p:spPr/>
        <p:txBody>
          <a:bodyPr/>
          <a:lstStyle/>
          <a:p>
            <a:r>
              <a:rPr lang="fr-FR" dirty="0"/>
              <a:t>Coût du renouvelable intermittent</a:t>
            </a:r>
          </a:p>
        </p:txBody>
      </p:sp>
      <p:sp>
        <p:nvSpPr>
          <p:cNvPr id="3" name="Espace réservé du contenu 2">
            <a:extLst>
              <a:ext uri="{FF2B5EF4-FFF2-40B4-BE49-F238E27FC236}">
                <a16:creationId xmlns:a16="http://schemas.microsoft.com/office/drawing/2014/main" id="{8D8A3FDE-9B25-458F-BDCC-E62854718614}"/>
              </a:ext>
            </a:extLst>
          </p:cNvPr>
          <p:cNvSpPr>
            <a:spLocks noGrp="1"/>
          </p:cNvSpPr>
          <p:nvPr>
            <p:ph idx="1"/>
          </p:nvPr>
        </p:nvSpPr>
        <p:spPr/>
        <p:txBody>
          <a:bodyPr>
            <a:normAutofit fontScale="92500" lnSpcReduction="10000"/>
          </a:bodyPr>
          <a:lstStyle/>
          <a:p>
            <a:r>
              <a:rPr lang="fr-FR" b="1" dirty="0"/>
              <a:t>Nouveau Renouvelable soutenu aujourd’hui réalisé: </a:t>
            </a:r>
            <a:r>
              <a:rPr lang="fr-FR" sz="1700" b="1" dirty="0"/>
              <a:t>(</a:t>
            </a:r>
            <a:r>
              <a:rPr lang="fr-FR" sz="1700" b="1" dirty="0" err="1"/>
              <a:t>cf</a:t>
            </a:r>
            <a:r>
              <a:rPr lang="fr-FR" sz="1700" b="1" dirty="0"/>
              <a:t> délibération CRE 2022 – 202)</a:t>
            </a:r>
          </a:p>
          <a:p>
            <a:pPr lvl="2"/>
            <a:r>
              <a:rPr lang="fr-FR" b="1" dirty="0"/>
              <a:t>éolien terrestre : 92,9: euros le MWh </a:t>
            </a:r>
            <a:r>
              <a:rPr lang="fr-FR" b="1" dirty="0">
                <a:highlight>
                  <a:srgbClr val="FFFF00"/>
                </a:highlight>
              </a:rPr>
              <a:t>- éolien maritime: 166 euros le MWh</a:t>
            </a:r>
            <a:r>
              <a:rPr lang="fr-FR" dirty="0">
                <a:highlight>
                  <a:srgbClr val="FFFF00"/>
                </a:highlight>
              </a:rPr>
              <a:t>, </a:t>
            </a:r>
          </a:p>
          <a:p>
            <a:pPr lvl="2"/>
            <a:r>
              <a:rPr lang="fr-FR" b="1" dirty="0"/>
              <a:t>solaire : 236,7 euros le MWh </a:t>
            </a:r>
            <a:r>
              <a:rPr lang="fr-FR" dirty="0"/>
              <a:t>, </a:t>
            </a:r>
          </a:p>
          <a:p>
            <a:r>
              <a:rPr lang="fr-FR" b="1" dirty="0">
                <a:highlight>
                  <a:srgbClr val="FFFF00"/>
                </a:highlight>
              </a:rPr>
              <a:t>45 euros le MWh pour le Projet maritime Centre Manche 1 </a:t>
            </a:r>
            <a:r>
              <a:rPr lang="fr-FR" dirty="0"/>
              <a:t>(couplage en 2031 – Investissement de 2Meuros)</a:t>
            </a:r>
          </a:p>
          <a:p>
            <a:r>
              <a:rPr lang="fr-FR" dirty="0"/>
              <a:t>Investissements annoncés très importants en volume ( selon UE, </a:t>
            </a:r>
            <a:r>
              <a:rPr lang="fr-FR" b="1" dirty="0">
                <a:highlight>
                  <a:srgbClr val="FFFF00"/>
                </a:highlight>
              </a:rPr>
              <a:t>800 Milliards d’euros à investir en Europe </a:t>
            </a:r>
            <a:r>
              <a:rPr lang="fr-FR" dirty="0">
                <a:highlight>
                  <a:srgbClr val="FFFF00"/>
                </a:highlight>
              </a:rPr>
              <a:t>dans l’éolien maritime</a:t>
            </a:r>
            <a:r>
              <a:rPr lang="fr-FR" dirty="0"/>
              <a:t> – 300 GW d’ici 2050) </a:t>
            </a:r>
          </a:p>
          <a:p>
            <a:endParaRPr lang="fr-FR" b="1" dirty="0">
              <a:highlight>
                <a:srgbClr val="FFFF00"/>
              </a:highlight>
            </a:endParaRPr>
          </a:p>
          <a:p>
            <a:r>
              <a:rPr lang="fr-FR" b="1" dirty="0">
                <a:highlight>
                  <a:srgbClr val="FFFF00"/>
                </a:highlight>
              </a:rPr>
              <a:t>Sans inclure coût des investissements dans le réseau, et du nécessaire pilotable décarboné associé</a:t>
            </a:r>
          </a:p>
          <a:p>
            <a:endParaRPr lang="fr-FR" dirty="0"/>
          </a:p>
        </p:txBody>
      </p:sp>
      <p:sp>
        <p:nvSpPr>
          <p:cNvPr id="4" name="Espace réservé du pied de page 3">
            <a:extLst>
              <a:ext uri="{FF2B5EF4-FFF2-40B4-BE49-F238E27FC236}">
                <a16:creationId xmlns:a16="http://schemas.microsoft.com/office/drawing/2014/main" id="{6D398765-264F-393F-1924-3EFD04EB0CDB}"/>
              </a:ext>
            </a:extLst>
          </p:cNvPr>
          <p:cNvSpPr>
            <a:spLocks noGrp="1"/>
          </p:cNvSpPr>
          <p:nvPr>
            <p:ph type="ftr" sz="quarter" idx="11"/>
          </p:nvPr>
        </p:nvSpPr>
        <p:spPr/>
        <p:txBody>
          <a:bodyPr/>
          <a:lstStyle/>
          <a:p>
            <a:r>
              <a:rPr lang="fr-FR"/>
              <a:t>Energie où allons-nous ? Quelques repères- Bernard Maillard   Cherbourg en Cotentin, 10 mai 2023</a:t>
            </a:r>
            <a:endParaRPr lang="fr-FR" dirty="0"/>
          </a:p>
        </p:txBody>
      </p:sp>
      <p:sp>
        <p:nvSpPr>
          <p:cNvPr id="5" name="Espace réservé du numéro de diapositive 4">
            <a:extLst>
              <a:ext uri="{FF2B5EF4-FFF2-40B4-BE49-F238E27FC236}">
                <a16:creationId xmlns:a16="http://schemas.microsoft.com/office/drawing/2014/main" id="{660D22F3-048B-38EF-3AA7-86057C234E0D}"/>
              </a:ext>
            </a:extLst>
          </p:cNvPr>
          <p:cNvSpPr>
            <a:spLocks noGrp="1"/>
          </p:cNvSpPr>
          <p:nvPr>
            <p:ph type="sldNum" sz="quarter" idx="12"/>
          </p:nvPr>
        </p:nvSpPr>
        <p:spPr/>
        <p:txBody>
          <a:bodyPr/>
          <a:lstStyle/>
          <a:p>
            <a:fld id="{7B9F1D57-3A7C-4A8D-B507-8F47418E382B}" type="slidenum">
              <a:rPr lang="fr-FR" smtClean="0"/>
              <a:t>9</a:t>
            </a:fld>
            <a:endParaRPr lang="fr-FR"/>
          </a:p>
        </p:txBody>
      </p:sp>
    </p:spTree>
    <p:extLst>
      <p:ext uri="{BB962C8B-B14F-4D97-AF65-F5344CB8AC3E}">
        <p14:creationId xmlns:p14="http://schemas.microsoft.com/office/powerpoint/2010/main" val="385486130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20993</TotalTime>
  <Words>7182</Words>
  <Application>Microsoft Office PowerPoint</Application>
  <PresentationFormat>Grand écran</PresentationFormat>
  <Paragraphs>586</Paragraphs>
  <Slides>50</Slides>
  <Notes>29</Notes>
  <HiddenSlides>0</HiddenSlides>
  <MMClips>0</MMClips>
  <ScaleCrop>false</ScaleCrop>
  <HeadingPairs>
    <vt:vector size="6" baseType="variant">
      <vt:variant>
        <vt:lpstr>Polices utilisées</vt:lpstr>
      </vt:variant>
      <vt:variant>
        <vt:i4>4</vt:i4>
      </vt:variant>
      <vt:variant>
        <vt:lpstr>Thème</vt:lpstr>
      </vt:variant>
      <vt:variant>
        <vt:i4>2</vt:i4>
      </vt:variant>
      <vt:variant>
        <vt:lpstr>Titres des diapositives</vt:lpstr>
      </vt:variant>
      <vt:variant>
        <vt:i4>50</vt:i4>
      </vt:variant>
    </vt:vector>
  </HeadingPairs>
  <TitlesOfParts>
    <vt:vector size="56" baseType="lpstr">
      <vt:lpstr>Arial</vt:lpstr>
      <vt:lpstr>Calibri</vt:lpstr>
      <vt:lpstr>Calibri Light</vt:lpstr>
      <vt:lpstr>Times New Roman</vt:lpstr>
      <vt:lpstr>Thème Office</vt:lpstr>
      <vt:lpstr>Conception personnalisée</vt:lpstr>
      <vt:lpstr>Energie, où allons nous? Quelques repères… </vt:lpstr>
      <vt:lpstr>Électricité, des rubans et des pointes</vt:lpstr>
      <vt:lpstr>Décroissance marquée en France ?</vt:lpstr>
      <vt:lpstr>Une conjoncture spécifique en 2022 ?</vt:lpstr>
      <vt:lpstr>Basculement géopolitique du monde</vt:lpstr>
      <vt:lpstr>Présentation PowerPoint</vt:lpstr>
      <vt:lpstr>Sur le périmètre France, quelle production? </vt:lpstr>
      <vt:lpstr>Renouvelable, où en sommes nous  ? </vt:lpstr>
      <vt:lpstr>Coût du renouvelable intermittent</vt:lpstr>
      <vt:lpstr>Présentation PowerPoint</vt:lpstr>
      <vt:lpstr>Hydraulique, atout important </vt:lpstr>
      <vt:lpstr>Gaz, cœur du pilotable ou seulement pointe? </vt:lpstr>
      <vt:lpstr>Nucléaire, pilotable et décarboné (6g de CO2par kWh)</vt:lpstr>
      <vt:lpstr>Enjeu premier de la sûreté nucléaire</vt:lpstr>
      <vt:lpstr>Compétitivité du nucléaire </vt:lpstr>
      <vt:lpstr>NOUVEAU NUCLEAIRE EN FRANCE</vt:lpstr>
      <vt:lpstr>DUREES DE CONSTRUCTION NUCLEAIRE</vt:lpstr>
      <vt:lpstr>Et pour le consommateur final ??? Et pour le contribuable???</vt:lpstr>
      <vt:lpstr>Pour quelques MWh par an par foyer domestique…</vt:lpstr>
      <vt:lpstr>FACTURE Electricité TTC EN TROIS VOLETS</vt:lpstr>
      <vt:lpstr>Facture totale électricité, énergie, acheminement et taxes + 52% TTC de 2010 à 2019 en France</vt:lpstr>
      <vt:lpstr>Tendances spéculatives de court terme sur le marché du ruban  (énergie en base)</vt:lpstr>
      <vt:lpstr>Pistes prioritaires d’action</vt:lpstr>
      <vt:lpstr>Quel scénario demain? </vt:lpstr>
      <vt:lpstr>Pour garder contact</vt:lpstr>
      <vt:lpstr>Back up</vt:lpstr>
      <vt:lpstr>Présentation PowerPoint</vt:lpstr>
      <vt:lpstr>Présentation PowerPoint</vt:lpstr>
      <vt:lpstr>Electricité, plus de 500 millions de clients connectés en temps réel</vt:lpstr>
      <vt:lpstr>Enjeu de l’acceptation des ouvrages</vt:lpstr>
      <vt:lpstr>Présentation PowerPoint</vt:lpstr>
      <vt:lpstr>Présentation PowerPoint</vt:lpstr>
      <vt:lpstr>Présentation PowerPoint</vt:lpstr>
      <vt:lpstr>Présentation PowerPoint</vt:lpstr>
      <vt:lpstr>Présentation PowerPoint</vt:lpstr>
      <vt:lpstr>le nucléaire, un atout pour l’Europe ?</vt:lpstr>
      <vt:lpstr>Quel coût pour le consommateur final ? </vt:lpstr>
      <vt:lpstr>Facture en trois volets (énergie – acheminement- taxes)</vt:lpstr>
      <vt:lpstr>La facture du particulier en France a subi une augmentation de 52%  entre 2010 et 2021</vt:lpstr>
      <vt:lpstr>Trois causes fondamentales de l’envolée de prix en France entre 2010 et 2021 (+ 52%)               1/3</vt:lpstr>
      <vt:lpstr>Trois causes fondamentales de l’envolée de prix en France entre 2010 et 2021 (+ 52%)         2/3</vt:lpstr>
      <vt:lpstr>Trois causes fondamentales de l’envolée de prix en France entre 2010 et 2021 (+ 52%)         3/3</vt:lpstr>
      <vt:lpstr>Quel prix demain ? </vt:lpstr>
      <vt:lpstr>1000 euros le MWh pour l’énergie en base, quelle rationalité économique??? https://www.eex.com/en/market-data/power/futures</vt:lpstr>
      <vt:lpstr>Quel prix demain ? </vt:lpstr>
      <vt:lpstr>Pour esquisser différents scénariis ou pour éviter des récifs? </vt:lpstr>
      <vt:lpstr>Priorités à court et moyen terme</vt:lpstr>
      <vt:lpstr>Le nucléaire, décarboné, est pilotable</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Enjeux énergétiques, électricité et nucléaire</dc:title>
  <dc:creator>Bernard MAILLARD</dc:creator>
  <cp:lastModifiedBy>Bernard MAILLARD</cp:lastModifiedBy>
  <cp:revision>161</cp:revision>
  <cp:lastPrinted>2022-10-20T05:31:16Z</cp:lastPrinted>
  <dcterms:created xsi:type="dcterms:W3CDTF">2022-10-02T10:31:21Z</dcterms:created>
  <dcterms:modified xsi:type="dcterms:W3CDTF">2023-05-12T21:39:03Z</dcterms:modified>
</cp:coreProperties>
</file>