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3.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handoutMasterIdLst>
    <p:handoutMasterId r:id="rId29"/>
  </p:handoutMasterIdLst>
  <p:sldIdLst>
    <p:sldId id="256" r:id="rId3"/>
    <p:sldId id="257" r:id="rId4"/>
    <p:sldId id="280" r:id="rId5"/>
    <p:sldId id="273" r:id="rId6"/>
    <p:sldId id="281" r:id="rId7"/>
    <p:sldId id="279" r:id="rId8"/>
    <p:sldId id="259" r:id="rId9"/>
    <p:sldId id="282" r:id="rId10"/>
    <p:sldId id="285" r:id="rId11"/>
    <p:sldId id="275" r:id="rId12"/>
    <p:sldId id="283" r:id="rId13"/>
    <p:sldId id="272" r:id="rId14"/>
    <p:sldId id="284" r:id="rId15"/>
    <p:sldId id="276" r:id="rId16"/>
    <p:sldId id="261" r:id="rId17"/>
    <p:sldId id="258" r:id="rId18"/>
    <p:sldId id="260" r:id="rId19"/>
    <p:sldId id="264" r:id="rId20"/>
    <p:sldId id="267" r:id="rId21"/>
    <p:sldId id="269" r:id="rId22"/>
    <p:sldId id="268" r:id="rId23"/>
    <p:sldId id="263" r:id="rId24"/>
    <p:sldId id="278" r:id="rId25"/>
    <p:sldId id="277" r:id="rId26"/>
    <p:sldId id="266" r:id="rId27"/>
  </p:sldIdLst>
  <p:sldSz cx="12192000" cy="6858000"/>
  <p:notesSz cx="6889750"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MAILLARD" initials="BM" lastIdx="1" clrIdx="0">
    <p:extLst>
      <p:ext uri="{19B8F6BF-5375-455C-9EA6-DF929625EA0E}">
        <p15:presenceInfo xmlns:p15="http://schemas.microsoft.com/office/powerpoint/2012/main" userId="0097ed26a4ac1e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inimized">
    <p:restoredLeft sz="4754" autoAdjust="0"/>
    <p:restoredTop sz="94660"/>
  </p:normalViewPr>
  <p:slideViewPr>
    <p:cSldViewPr snapToGrid="0">
      <p:cViewPr varScale="1">
        <p:scale>
          <a:sx n="92" d="100"/>
          <a:sy n="92" d="100"/>
        </p:scale>
        <p:origin x="912" y="82"/>
      </p:cViewPr>
      <p:guideLst/>
    </p:cSldViewPr>
  </p:slideViewPr>
  <p:notesTextViewPr>
    <p:cViewPr>
      <p:scale>
        <a:sx n="1" d="1"/>
        <a:sy n="1" d="1"/>
      </p:scale>
      <p:origin x="0" y="-2774"/>
    </p:cViewPr>
  </p:notesTextViewPr>
  <p:sorterViewPr>
    <p:cViewPr>
      <p:scale>
        <a:sx n="100" d="100"/>
        <a:sy n="100" d="100"/>
      </p:scale>
      <p:origin x="0" y="-4099"/>
    </p:cViewPr>
  </p:sorterViewPr>
  <p:notesViewPr>
    <p:cSldViewPr snapToGrid="0">
      <p:cViewPr varScale="1">
        <p:scale>
          <a:sx n="68" d="100"/>
          <a:sy n="68" d="100"/>
        </p:scale>
        <p:origin x="3096"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95F1DEA-0C2B-7604-248E-EBFE4D041FC9}"/>
              </a:ext>
            </a:extLst>
          </p:cNvPr>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E410E05-3BDF-4D66-5F50-7F23233D5819}"/>
              </a:ext>
            </a:extLst>
          </p:cNvPr>
          <p:cNvSpPr>
            <a:spLocks noGrp="1"/>
          </p:cNvSpPr>
          <p:nvPr>
            <p:ph type="dt" sz="quarter" idx="1"/>
          </p:nvPr>
        </p:nvSpPr>
        <p:spPr>
          <a:xfrm>
            <a:off x="3902075" y="0"/>
            <a:ext cx="2986088" cy="501650"/>
          </a:xfrm>
          <a:prstGeom prst="rect">
            <a:avLst/>
          </a:prstGeom>
        </p:spPr>
        <p:txBody>
          <a:bodyPr vert="horz" lIns="91440" tIns="45720" rIns="91440" bIns="45720" rtlCol="0"/>
          <a:lstStyle>
            <a:lvl1pPr algn="r">
              <a:defRPr sz="1200"/>
            </a:lvl1pPr>
          </a:lstStyle>
          <a:p>
            <a:fld id="{7082CC8D-DC50-4C8B-A0CA-7DB492DA430B}" type="datetimeFigureOut">
              <a:rPr lang="fr-FR" smtClean="0"/>
              <a:t>20/10/2022</a:t>
            </a:fld>
            <a:endParaRPr lang="fr-FR"/>
          </a:p>
        </p:txBody>
      </p:sp>
      <p:sp>
        <p:nvSpPr>
          <p:cNvPr id="4" name="Espace réservé du pied de page 3">
            <a:extLst>
              <a:ext uri="{FF2B5EF4-FFF2-40B4-BE49-F238E27FC236}">
                <a16:creationId xmlns:a16="http://schemas.microsoft.com/office/drawing/2014/main" id="{0EAB3E55-54EA-B1E1-3698-76DC58B41003}"/>
              </a:ext>
            </a:extLst>
          </p:cNvPr>
          <p:cNvSpPr>
            <a:spLocks noGrp="1"/>
          </p:cNvSpPr>
          <p:nvPr>
            <p:ph type="ftr" sz="quarter" idx="2"/>
          </p:nvPr>
        </p:nvSpPr>
        <p:spPr>
          <a:xfrm>
            <a:off x="0" y="9517063"/>
            <a:ext cx="2986088" cy="5016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9CFAF64-8D8F-51B8-04A7-7B542FD085A2}"/>
              </a:ext>
            </a:extLst>
          </p:cNvPr>
          <p:cNvSpPr>
            <a:spLocks noGrp="1"/>
          </p:cNvSpPr>
          <p:nvPr>
            <p:ph type="sldNum" sz="quarter" idx="3"/>
          </p:nvPr>
        </p:nvSpPr>
        <p:spPr>
          <a:xfrm>
            <a:off x="3902075" y="9517063"/>
            <a:ext cx="2986088" cy="501650"/>
          </a:xfrm>
          <a:prstGeom prst="rect">
            <a:avLst/>
          </a:prstGeom>
        </p:spPr>
        <p:txBody>
          <a:bodyPr vert="horz" lIns="91440" tIns="45720" rIns="91440" bIns="45720" rtlCol="0" anchor="b"/>
          <a:lstStyle>
            <a:lvl1pPr algn="r">
              <a:defRPr sz="1200"/>
            </a:lvl1pPr>
          </a:lstStyle>
          <a:p>
            <a:fld id="{D5F8B2AF-B802-4788-8FEB-02616F4F5AE8}" type="slidenum">
              <a:rPr lang="fr-FR" smtClean="0"/>
              <a:t>‹N°›</a:t>
            </a:fld>
            <a:endParaRPr lang="fr-FR"/>
          </a:p>
        </p:txBody>
      </p:sp>
    </p:spTree>
    <p:extLst>
      <p:ext uri="{BB962C8B-B14F-4D97-AF65-F5344CB8AC3E}">
        <p14:creationId xmlns:p14="http://schemas.microsoft.com/office/powerpoint/2010/main" val="353398960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2:26.266"/>
    </inkml:context>
    <inkml:brush xml:id="br0">
      <inkml:brushProperty name="width" value="0.05" units="cm"/>
      <inkml:brushProperty name="height" value="0.05" units="cm"/>
      <inkml:brushProperty name="color" value="#E71224"/>
    </inkml:brush>
  </inkml:definitions>
  <inkml:trace contextRef="#ctx0" brushRef="#br0">0 1 24575,'6'0'0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270"/>
    </inkml:context>
    <inkml:brush xml:id="br0">
      <inkml:brushProperty name="width" value="0.05" units="cm"/>
      <inkml:brushProperty name="height" value="0.05" units="cm"/>
      <inkml:brushProperty name="color" value="#E71224"/>
    </inkml:brush>
  </inkml:definitions>
  <inkml:trace contextRef="#ctx0" brushRef="#br0">5 0 24575,'-5'0'0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697"/>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0.100"/>
    </inkml:context>
    <inkml:brush xml:id="br0">
      <inkml:brushProperty name="width" value="0.05" units="cm"/>
      <inkml:brushProperty name="height" value="0.05" units="cm"/>
      <inkml:brushProperty name="color" value="#E71224"/>
    </inkml:brush>
  </inkml:definitions>
  <inkml:trace contextRef="#ctx0" brushRef="#br0">153 63 24575,'-5'-5'0,"-7"-2"0,-8 0 0,1-4 0,-3 0 0,-2 1 0,-3 3 0,4 3-8191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1.133"/>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6.510"/>
    </inkml:context>
    <inkml:brush xml:id="br0">
      <inkml:brushProperty name="width" value="0.05" units="cm"/>
      <inkml:brushProperty name="height" value="0.05" units="cm"/>
      <inkml:brushProperty name="color" value="#E71224"/>
    </inkml:brush>
  </inkml:definitions>
  <inkml:trace contextRef="#ctx0" brushRef="#br0">6 0 24575,'-6'0'0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8.474"/>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1:12.862"/>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3.27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4.404"/>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5.954"/>
    </inkml:context>
    <inkml:brush xml:id="br0">
      <inkml:brushProperty name="width" value="0.05" units="cm"/>
      <inkml:brushProperty name="height" value="0.05" units="cm"/>
      <inkml:brushProperty name="color" value="#E71224"/>
    </inkml:brush>
  </inkml:definitions>
  <inkml:trace contextRef="#ctx0" brushRef="#br0">1 1 24575,'3'0'0,"6"0"0,0 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7.067"/>
    </inkml:context>
    <inkml:brush xml:id="br0">
      <inkml:brushProperty name="width" value="0.05" units="cm"/>
      <inkml:brushProperty name="height" value="0.05" units="cm"/>
      <inkml:brushProperty name="color" value="#E71224"/>
    </inkml:brush>
  </inkml:definitions>
  <inkml:trace contextRef="#ctx0" brushRef="#br0">0 40 24575,'0'-4'0,"0"-5"0,0-4 0,0 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9.648"/>
    </inkml:context>
    <inkml:brush xml:id="br0">
      <inkml:brushProperty name="width" value="0.05" units="cm"/>
      <inkml:brushProperty name="height" value="0.05" units="cm"/>
      <inkml:brushProperty name="color" value="#E71224"/>
    </inkml:brush>
  </inkml:definitions>
  <inkml:trace contextRef="#ctx0" brushRef="#br0">1 0 24575,'0'4'0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7.791"/>
    </inkml:context>
    <inkml:brush xml:id="br0">
      <inkml:brushProperty name="width" value="0.05" units="cm"/>
      <inkml:brushProperty name="height" value="0.05" units="cm"/>
      <inkml:brushProperty name="color" value="#E71224"/>
    </inkml:brush>
  </inkml:definitions>
  <inkml:trace contextRef="#ctx0" brushRef="#br0">1 32 24575,'0'-5'0,"0"-8"0,0 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9.371"/>
    </inkml:context>
    <inkml:brush xml:id="br0">
      <inkml:brushProperty name="width" value="0.05" units="cm"/>
      <inkml:brushProperty name="height" value="0.05" units="cm"/>
      <inkml:brushProperty name="color" value="#E71224"/>
    </inkml:brush>
  </inkml:definitions>
  <inkml:trace contextRef="#ctx0" brushRef="#br0">0 32 24575,'0'-5'0,"0"-8"0,0 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1.985"/>
    </inkml:context>
    <inkml:brush xml:id="br0">
      <inkml:brushProperty name="width" value="0.05" units="cm"/>
      <inkml:brushProperty name="height" value="0.05" units="cm"/>
      <inkml:brushProperty name="color" value="#E71224"/>
    </inkml:brush>
  </inkml:definitions>
  <inkml:trace contextRef="#ctx0" brushRef="#br0">0 6 24575,'0'-6'0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28FC5C26-A024-4253-98F5-417A427C492D}" type="datetimeFigureOut">
              <a:rPr lang="fr-FR" smtClean="0"/>
              <a:t>20/10/2022</a:t>
            </a:fld>
            <a:endParaRPr lang="fr-FR"/>
          </a:p>
        </p:txBody>
      </p:sp>
      <p:sp>
        <p:nvSpPr>
          <p:cNvPr id="4" name="Espace réservé de l'image des diapositives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8975" y="4821238"/>
            <a:ext cx="5511800" cy="39449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7063"/>
            <a:ext cx="2986088" cy="5016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075" y="9517063"/>
            <a:ext cx="2986088" cy="501650"/>
          </a:xfrm>
          <a:prstGeom prst="rect">
            <a:avLst/>
          </a:prstGeom>
        </p:spPr>
        <p:txBody>
          <a:bodyPr vert="horz" lIns="91440" tIns="45720" rIns="91440" bIns="45720" rtlCol="0" anchor="b"/>
          <a:lstStyle>
            <a:lvl1pPr algn="r">
              <a:defRPr sz="1200"/>
            </a:lvl1pPr>
          </a:lstStyle>
          <a:p>
            <a:fld id="{CF84A65E-B445-4305-9AEB-B61D056BBA31}" type="slidenum">
              <a:rPr lang="fr-FR" smtClean="0"/>
              <a:t>‹N°›</a:t>
            </a:fld>
            <a:endParaRPr lang="fr-FR"/>
          </a:p>
        </p:txBody>
      </p:sp>
    </p:spTree>
    <p:extLst>
      <p:ext uri="{BB962C8B-B14F-4D97-AF65-F5344CB8AC3E}">
        <p14:creationId xmlns:p14="http://schemas.microsoft.com/office/powerpoint/2010/main" val="198468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1.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rc.gov/reactors/operating/licensing/renewal/subsequent-license-renewal.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df.fr/sites/groupe/files/2022-03/edf-urd-rapport-financier-annuel-2021-fr-v2.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re.fr/Documents/Deliberations/Decision/evaluation-des-charges-de-service-public-de-l-energie-pour-202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customXml" Target="../ink/ink13.xml"/><Relationship Id="rId3" Type="http://schemas.openxmlformats.org/officeDocument/2006/relationships/customXml" Target="../ink/ink7.xml"/><Relationship Id="rId7" Type="http://schemas.openxmlformats.org/officeDocument/2006/relationships/image" Target="../media/image1.png"/><Relationship Id="rId12" Type="http://schemas.openxmlformats.org/officeDocument/2006/relationships/image" Target="../media/image7.png"/><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customXml" Target="../ink/ink9.xml"/><Relationship Id="rId11" Type="http://schemas.openxmlformats.org/officeDocument/2006/relationships/customXml" Target="../ink/ink12.xml"/><Relationship Id="rId5" Type="http://schemas.openxmlformats.org/officeDocument/2006/relationships/customXml" Target="../ink/ink8.xml"/><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customXml" Target="../ink/ink1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customXml" Target="../ink/ink14.xml"/><Relationship Id="rId7" Type="http://schemas.openxmlformats.org/officeDocument/2006/relationships/customXml" Target="../ink/ink16.xm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image" Target="../media/image2.png"/><Relationship Id="rId5" Type="http://schemas.openxmlformats.org/officeDocument/2006/relationships/customXml" Target="../ink/ink15.xml"/><Relationship Id="rId4" Type="http://schemas.openxmlformats.org/officeDocument/2006/relationships/image" Target="../media/image1.png"/></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re.fr/Documents/Deliberations/Decision/evaluation-des-charges-de-service-public-de-l-energie-pour-202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a:t>
            </a:fld>
            <a:endParaRPr lang="fr-FR"/>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69F2DE2A-D6CF-DE23-E311-D922238EFDFD}"/>
                  </a:ext>
                </a:extLst>
              </p14:cNvPr>
              <p14:cNvContentPartPr/>
              <p14:nvPr/>
            </p14:nvContentPartPr>
            <p14:xfrm>
              <a:off x="1136520" y="4989857"/>
              <a:ext cx="2520" cy="360"/>
            </p14:xfrm>
          </p:contentPart>
        </mc:Choice>
        <mc:Fallback xmlns="">
          <p:pic>
            <p:nvPicPr>
              <p:cNvPr id="5" name="Encre 4">
                <a:extLst>
                  <a:ext uri="{FF2B5EF4-FFF2-40B4-BE49-F238E27FC236}">
                    <a16:creationId xmlns:a16="http://schemas.microsoft.com/office/drawing/2014/main" id="{69F2DE2A-D6CF-DE23-E311-D922238EFDFD}"/>
                  </a:ext>
                </a:extLst>
              </p:cNvPr>
              <p:cNvPicPr/>
              <p:nvPr/>
            </p:nvPicPr>
            <p:blipFill>
              <a:blip r:embed="rId4"/>
              <a:stretch>
                <a:fillRect/>
              </a:stretch>
            </p:blipFill>
            <p:spPr>
              <a:xfrm>
                <a:off x="1127520" y="4981217"/>
                <a:ext cx="20160" cy="18000"/>
              </a:xfrm>
              <a:prstGeom prst="rect">
                <a:avLst/>
              </a:prstGeom>
            </p:spPr>
          </p:pic>
        </mc:Fallback>
      </mc:AlternateContent>
    </p:spTree>
    <p:extLst>
      <p:ext uri="{BB962C8B-B14F-4D97-AF65-F5344CB8AC3E}">
        <p14:creationId xmlns:p14="http://schemas.microsoft.com/office/powerpoint/2010/main" val="1148551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11</a:t>
            </a:fld>
            <a:endParaRPr lang="fr-FR"/>
          </a:p>
        </p:txBody>
      </p:sp>
    </p:spTree>
    <p:extLst>
      <p:ext uri="{BB962C8B-B14F-4D97-AF65-F5344CB8AC3E}">
        <p14:creationId xmlns:p14="http://schemas.microsoft.com/office/powerpoint/2010/main" val="1205456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Enjeu du renouvellement des concessions hydrauliques, les barrages étant propriété de l’Etat ou des collectivités </a:t>
            </a:r>
            <a:r>
              <a:rPr lang="fr-FR" dirty="0" err="1"/>
              <a:t>territorales</a:t>
            </a:r>
            <a:endParaRPr lang="fr-FR" dirty="0"/>
          </a:p>
          <a:p>
            <a:endParaRPr lang="fr-FR" dirty="0"/>
          </a:p>
          <a:p>
            <a:pPr lvl="1"/>
            <a:r>
              <a:rPr lang="fr-FR" b="1" dirty="0"/>
              <a:t>Enjeu pour la sureté du </a:t>
            </a:r>
            <a:r>
              <a:rPr lang="fr-FR" b="1" dirty="0" err="1"/>
              <a:t>systéme</a:t>
            </a:r>
            <a:r>
              <a:rPr lang="fr-FR" b="1" dirty="0"/>
              <a:t> Cf</a:t>
            </a:r>
          </a:p>
          <a:p>
            <a:pPr lvl="1"/>
            <a:r>
              <a:rPr lang="fr-FR" b="1" dirty="0"/>
              <a:t>https://eepublicdownloads.entsoe.eu/clean-documents/pre2015/publications/ce/otherreports/Final-Report-20070130.pdf</a:t>
            </a:r>
          </a:p>
          <a:p>
            <a:endParaRPr lang="fr-FR" dirty="0"/>
          </a:p>
          <a:p>
            <a:endParaRPr lang="fr-FR" dirty="0"/>
          </a:p>
          <a:p>
            <a:r>
              <a:rPr lang="fr-FR" dirty="0"/>
              <a:t>Certains barrages sont centenaires</a:t>
            </a: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12</a:t>
            </a:fld>
            <a:endParaRPr lang="fr-FR"/>
          </a:p>
        </p:txBody>
      </p:sp>
    </p:spTree>
    <p:extLst>
      <p:ext uri="{BB962C8B-B14F-4D97-AF65-F5344CB8AC3E}">
        <p14:creationId xmlns:p14="http://schemas.microsoft.com/office/powerpoint/2010/main" val="3505720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13</a:t>
            </a:fld>
            <a:endParaRPr lang="fr-FR"/>
          </a:p>
        </p:txBody>
      </p:sp>
    </p:spTree>
    <p:extLst>
      <p:ext uri="{BB962C8B-B14F-4D97-AF65-F5344CB8AC3E}">
        <p14:creationId xmlns:p14="http://schemas.microsoft.com/office/powerpoint/2010/main" val="2456566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Gas de schiste refusé en Europe mais importé d’US!</a:t>
            </a:r>
          </a:p>
          <a:p>
            <a:endParaRPr lang="fr-FR" dirty="0"/>
          </a:p>
          <a:p>
            <a:r>
              <a:rPr lang="fr-FR" dirty="0"/>
              <a:t>Le gaz était un facteur géopolitique de la guerre en Syrie, refus de la traversée du gazoduc venant du </a:t>
            </a:r>
            <a:r>
              <a:rPr lang="fr-FR" dirty="0" err="1"/>
              <a:t>Quatar</a:t>
            </a:r>
            <a:r>
              <a:rPr lang="fr-FR" dirty="0"/>
              <a:t>, conflit dans l’exploitation des importants gisements de Méditerranée</a:t>
            </a: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14</a:t>
            </a:fld>
            <a:endParaRPr lang="fr-FR"/>
          </a:p>
        </p:txBody>
      </p:sp>
    </p:spTree>
    <p:extLst>
      <p:ext uri="{BB962C8B-B14F-4D97-AF65-F5344CB8AC3E}">
        <p14:creationId xmlns:p14="http://schemas.microsoft.com/office/powerpoint/2010/main" val="3407244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 monde ne peut pas se permettre un nouveau Tchernobyl ou Fukushima</a:t>
            </a:r>
          </a:p>
          <a:p>
            <a:r>
              <a:rPr lang="fr-FR" b="1" dirty="0" err="1"/>
              <a:t>Role</a:t>
            </a:r>
            <a:r>
              <a:rPr lang="fr-FR" b="1" dirty="0"/>
              <a:t> AIEA, gouvernemental WANO, évaluation </a:t>
            </a:r>
            <a:r>
              <a:rPr lang="fr-FR" b="1" dirty="0" err="1"/>
              <a:t>croissée</a:t>
            </a:r>
            <a:r>
              <a:rPr lang="fr-FR" b="1" dirty="0"/>
              <a:t> entre pairs , dans une communauté mondiale, mise en place après Tchernobyl, </a:t>
            </a:r>
          </a:p>
          <a:p>
            <a:endParaRPr lang="fr-FR" b="1" dirty="0"/>
          </a:p>
          <a:p>
            <a:r>
              <a:rPr lang="fr-FR" b="1" dirty="0"/>
              <a:t>Séparation nucléaire civil et militaire</a:t>
            </a:r>
          </a:p>
          <a:p>
            <a:endParaRPr lang="fr-FR" b="1" dirty="0"/>
          </a:p>
          <a:p>
            <a:r>
              <a:rPr lang="fr-FR" b="1" dirty="0"/>
              <a:t>Propulsion navale civile déjà en Russie, projets aux US (</a:t>
            </a:r>
            <a:r>
              <a:rPr lang="fr-FR" b="1" dirty="0" err="1"/>
              <a:t>cf</a:t>
            </a:r>
            <a:r>
              <a:rPr lang="fr-FR" b="1" dirty="0"/>
              <a:t> Bill Gates qui s’y intéresse)</a:t>
            </a:r>
          </a:p>
          <a:p>
            <a:endParaRPr lang="fr-FR" b="1" dirty="0"/>
          </a:p>
          <a:p>
            <a:endParaRPr lang="fr-FR" b="1" dirty="0"/>
          </a:p>
          <a:p>
            <a:endParaRPr lang="fr-FR" b="1" dirty="0"/>
          </a:p>
          <a:p>
            <a:r>
              <a:rPr lang="fr-FR" b="1" dirty="0"/>
              <a:t>Réacteurs de troisième génération </a:t>
            </a:r>
            <a:r>
              <a:rPr lang="fr-FR" dirty="0"/>
              <a:t>( sûreté renforcée et absence d’impact durable pour population et territoire ) </a:t>
            </a:r>
          </a:p>
          <a:p>
            <a:pPr lvl="1"/>
            <a:r>
              <a:rPr lang="fr-FR" dirty="0"/>
              <a:t>Grande puissance ( type EPR </a:t>
            </a:r>
            <a:r>
              <a:rPr lang="fr-FR" dirty="0" err="1"/>
              <a:t>Taishan</a:t>
            </a:r>
            <a:r>
              <a:rPr lang="fr-FR" dirty="0"/>
              <a:t> 12 , OEL 3, Fla3, </a:t>
            </a:r>
            <a:r>
              <a:rPr lang="fr-FR" dirty="0" err="1"/>
              <a:t>Hinckley</a:t>
            </a:r>
            <a:r>
              <a:rPr lang="fr-FR" dirty="0"/>
              <a:t> Point C) et petits réacteurs (SMR type </a:t>
            </a:r>
            <a:r>
              <a:rPr lang="fr-FR" dirty="0" err="1"/>
              <a:t>Nuward</a:t>
            </a:r>
            <a:r>
              <a:rPr lang="fr-FR" dirty="0"/>
              <a:t> issus de la propulsion navale et autres innovations)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15</a:t>
            </a:fld>
            <a:endParaRPr lang="fr-FR"/>
          </a:p>
        </p:txBody>
      </p:sp>
    </p:spTree>
    <p:extLst>
      <p:ext uri="{BB962C8B-B14F-4D97-AF65-F5344CB8AC3E}">
        <p14:creationId xmlns:p14="http://schemas.microsoft.com/office/powerpoint/2010/main" val="1768110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Gouvenance</a:t>
            </a:r>
            <a:r>
              <a:rPr lang="fr-FR" sz="1200" dirty="0"/>
              <a:t> publique, un démarche </a:t>
            </a:r>
            <a:r>
              <a:rPr lang="fr-FR" sz="1200" dirty="0" err="1"/>
              <a:t>deengagement</a:t>
            </a:r>
            <a:r>
              <a:rPr lang="fr-FR" sz="1200" dirty="0"/>
              <a:t> pluriannuel, territoire engage sur </a:t>
            </a:r>
            <a:r>
              <a:rPr lang="fr-FR" sz="1200" dirty="0" err="1"/>
              <a:t>plusierus</a:t>
            </a:r>
            <a:r>
              <a:rPr lang="fr-FR" sz="1200" dirty="0"/>
              <a:t> </a:t>
            </a:r>
            <a:r>
              <a:rPr lang="fr-FR" sz="1200" dirty="0" err="1"/>
              <a:t>siéelce,s</a:t>
            </a:r>
            <a:r>
              <a:rPr lang="fr-FR" sz="1200" dirty="0"/>
              <a:t> concernent le </a:t>
            </a:r>
            <a:r>
              <a:rPr lang="fr-FR" sz="1200" dirty="0" err="1"/>
              <a:t>niveai</a:t>
            </a:r>
            <a:r>
              <a:rPr lang="fr-FR" sz="1200" dirty="0"/>
              <a:t> </a:t>
            </a:r>
            <a:r>
              <a:rPr lang="fr-FR" sz="1200" dirty="0" err="1"/>
              <a:t>loacal</a:t>
            </a:r>
            <a:r>
              <a:rPr lang="fr-FR" sz="1200" dirty="0"/>
              <a:t> </a:t>
            </a:r>
            <a:r>
              <a:rPr lang="fr-FR" sz="1200" dirty="0" err="1"/>
              <a:t>terriorei</a:t>
            </a:r>
            <a:r>
              <a:rPr lang="fr-FR" sz="1200" dirty="0"/>
              <a:t> d’accueil, les élus et les partenaires </a:t>
            </a:r>
            <a:r>
              <a:rPr lang="fr-FR" sz="1200" dirty="0" err="1"/>
              <a:t>sociao</a:t>
            </a:r>
            <a:r>
              <a:rPr lang="fr-FR" sz="1200" dirty="0"/>
              <a:t> </a:t>
            </a:r>
            <a:r>
              <a:rPr lang="fr-FR" sz="1200" dirty="0" err="1"/>
              <a:t>économqies</a:t>
            </a:r>
            <a:r>
              <a:rPr lang="fr-FR" sz="1200" dirty="0"/>
              <a:t>, </a:t>
            </a:r>
            <a:r>
              <a:rPr lang="fr-FR" sz="1200"/>
              <a:t>le national, </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exemple Flamanville 12, sur quelques dizaines d’ha, alimentation en électricité de Bretagne et Normandie réunies)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sûreté en priorité une,</a:t>
            </a:r>
            <a:r>
              <a:rPr lang="fr-FR" dirty="0"/>
              <a:t> de la conception à l’exploitation, puis à la déconstruction, conditionne performance, transparence et acceptabilité durable</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en compte du retour d’expérience de </a:t>
            </a:r>
            <a:r>
              <a:rPr lang="fr-FR" sz="1200" dirty="0" err="1"/>
              <a:t>Three</a:t>
            </a:r>
            <a:r>
              <a:rPr lang="fr-FR" sz="1200" dirty="0"/>
              <a:t> Mile Island aux US ( 1979 – interface homme machine et prise en compte de l’erreur humaine), de Tchernobyl en Ukraine en 1986 ( valorisation de la place de l’homme et culture de sûreté) , et de Fukushima au Japon en 2011 ( prise en compte des agressions naturelles exceptionnelles)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16</a:t>
            </a:fld>
            <a:endParaRPr lang="fr-FR"/>
          </a:p>
        </p:txBody>
      </p:sp>
    </p:spTree>
    <p:extLst>
      <p:ext uri="{BB962C8B-B14F-4D97-AF65-F5344CB8AC3E}">
        <p14:creationId xmlns:p14="http://schemas.microsoft.com/office/powerpoint/2010/main" val="2334659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2"/>
            <a:r>
              <a:rPr lang="fr-FR" b="1" dirty="0"/>
              <a:t>Des pays qui continuent, </a:t>
            </a:r>
            <a:r>
              <a:rPr lang="fr-FR" b="1" dirty="0" err="1"/>
              <a:t>finlande</a:t>
            </a:r>
            <a:r>
              <a:rPr lang="fr-FR" b="1" dirty="0"/>
              <a:t>, </a:t>
            </a:r>
            <a:r>
              <a:rPr lang="fr-FR" b="1" dirty="0" err="1"/>
              <a:t>Suede</a:t>
            </a:r>
            <a:r>
              <a:rPr lang="fr-FR" b="1" dirty="0"/>
              <a:t> , Slovaquie, Pays bas,  France</a:t>
            </a:r>
          </a:p>
          <a:p>
            <a:pPr lvl="2"/>
            <a:r>
              <a:rPr lang="fr-FR" b="1" dirty="0"/>
              <a:t>Qui renoncent, ou ont renoncé, Italie,  Belgique, Espagne, Suisse, raison acceptation et compétitivité</a:t>
            </a:r>
          </a:p>
          <a:p>
            <a:pPr lvl="2"/>
            <a:r>
              <a:rPr lang="fr-FR" b="1" dirty="0"/>
              <a:t>Nouveaux pays entrants, Pologne? </a:t>
            </a:r>
          </a:p>
          <a:p>
            <a:pPr lvl="2"/>
            <a:r>
              <a:rPr lang="fr-FR" b="1" dirty="0"/>
              <a:t>Ukraine est un pays en guerre</a:t>
            </a:r>
          </a:p>
          <a:p>
            <a:pPr lvl="2"/>
            <a:endParaRPr lang="fr-FR" b="1" dirty="0"/>
          </a:p>
          <a:p>
            <a:pPr lvl="2"/>
            <a:endParaRPr lang="fr-FR" b="1" dirty="0"/>
          </a:p>
          <a:p>
            <a:pPr lvl="2"/>
            <a:endParaRPr lang="fr-FR" b="1" dirty="0"/>
          </a:p>
          <a:p>
            <a:pPr lvl="2"/>
            <a:r>
              <a:rPr lang="fr-FR" b="1" dirty="0"/>
              <a:t>Nécessité de reprendre en France la PPE </a:t>
            </a:r>
            <a:r>
              <a:rPr lang="fr-FR" dirty="0"/>
              <a:t>qui prévoit, après l’arrêt en 2020 de </a:t>
            </a:r>
            <a:r>
              <a:rPr lang="fr-FR" dirty="0" err="1"/>
              <a:t>Fessemheim</a:t>
            </a:r>
            <a:r>
              <a:rPr lang="fr-FR" dirty="0"/>
              <a:t> (1800 MW)  l’arrêt prématuré de 12 autres réacteurs</a:t>
            </a:r>
          </a:p>
          <a:p>
            <a:pPr lvl="2"/>
            <a:r>
              <a:rPr lang="fr-FR" dirty="0"/>
              <a:t>Aux Etats Unis, pour réacteurs similaires, autorisations à 80 ans déjà étudiés pour treize réacteurs</a:t>
            </a:r>
          </a:p>
          <a:p>
            <a:pPr lvl="2"/>
            <a:r>
              <a:rPr lang="fr-FR" dirty="0">
                <a:hlinkClick r:id="rId3"/>
              </a:rPr>
              <a:t>https://www.nrc.gov/reactors/operating/licensing/renewal/subsequent-license-renewal.html</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17</a:t>
            </a:fld>
            <a:endParaRPr lang="fr-FR"/>
          </a:p>
        </p:txBody>
      </p:sp>
    </p:spTree>
    <p:extLst>
      <p:ext uri="{BB962C8B-B14F-4D97-AF65-F5344CB8AC3E}">
        <p14:creationId xmlns:p14="http://schemas.microsoft.com/office/powerpoint/2010/main" val="2943040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lvl="1"/>
            <a:r>
              <a:rPr lang="fr-FR" dirty="0"/>
              <a:t>Cout intègre déconstruction et déchets  nucléaires 64,8 </a:t>
            </a:r>
            <a:r>
              <a:rPr lang="fr-FR" dirty="0" err="1"/>
              <a:t>MEuro</a:t>
            </a:r>
            <a:r>
              <a:rPr lang="fr-FR" dirty="0"/>
              <a:t> provisionnés </a:t>
            </a:r>
            <a:r>
              <a:rPr lang="fr-FR" dirty="0" err="1"/>
              <a:t>cf</a:t>
            </a:r>
            <a:r>
              <a:rPr lang="fr-FR" dirty="0"/>
              <a:t> p398</a:t>
            </a:r>
          </a:p>
          <a:p>
            <a:pPr marL="457200" lvl="1" indent="0">
              <a:buNone/>
            </a:pPr>
            <a:r>
              <a:rPr lang="fr-FR" dirty="0">
                <a:hlinkClick r:id="rId3"/>
              </a:rPr>
              <a:t>https://www.edf.fr/sites/groupe/files/2022-03/edf-urd-rapport-financier-annuel-2021-fr-v2.pdf</a:t>
            </a:r>
            <a:endParaRPr lang="fr-FR" dirty="0"/>
          </a:p>
          <a:p>
            <a:pPr lvl="1"/>
            <a:endParaRPr lang="fr-FR"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fr-FR" dirty="0"/>
              <a:t>pour la part de production nucléaire (100 TWh) mise à disposition des concurrents d’EDF, + 20 </a:t>
            </a:r>
            <a:r>
              <a:rPr lang="fr-FR" dirty="0" err="1"/>
              <a:t>Twh</a:t>
            </a:r>
            <a:r>
              <a:rPr lang="fr-FR" dirty="0"/>
              <a:t> à 46,2 euro le MWh en 2022, </a:t>
            </a:r>
            <a:r>
              <a:rPr lang="fr-FR" b="1" dirty="0"/>
              <a:t>prix et volume en cours d’actualisation pour 2023</a:t>
            </a:r>
          </a:p>
          <a:p>
            <a:pPr lvl="1"/>
            <a:endParaRPr lang="fr-FR" dirty="0"/>
          </a:p>
          <a:p>
            <a:pPr lvl="2"/>
            <a:r>
              <a:rPr lang="fr-FR" dirty="0"/>
              <a:t>surcoût EPR Flamanville 3, bénéficie du retour d’expérience de </a:t>
            </a:r>
            <a:r>
              <a:rPr lang="fr-FR" dirty="0" err="1"/>
              <a:t>Taishan</a:t>
            </a:r>
            <a:r>
              <a:rPr lang="fr-FR" dirty="0"/>
              <a:t> 1 et 2 en Chine, et de </a:t>
            </a:r>
            <a:r>
              <a:rPr lang="fr-FR" dirty="0" err="1"/>
              <a:t>Olkiluoto</a:t>
            </a:r>
            <a:r>
              <a:rPr lang="fr-FR" dirty="0"/>
              <a:t> 3 en Finlande désormais à pleine puissance. </a:t>
            </a:r>
            <a:r>
              <a:rPr lang="fr-FR" b="1" dirty="0"/>
              <a:t>Débat Public EPR2 à partir du 27 octobre 2022</a:t>
            </a:r>
            <a:r>
              <a:rPr lang="fr-FR" dirty="0"/>
              <a:t> </a:t>
            </a:r>
          </a:p>
          <a:p>
            <a:pPr lvl="2"/>
            <a:r>
              <a:rPr lang="fr-FR" dirty="0" err="1"/>
              <a:t>Hinckley</a:t>
            </a:r>
            <a:r>
              <a:rPr lang="fr-FR" dirty="0"/>
              <a:t> Point C , Référence du CFD (</a:t>
            </a:r>
            <a:r>
              <a:rPr lang="fr-FR" i="1" dirty="0" err="1"/>
              <a:t>Contract</a:t>
            </a:r>
            <a:r>
              <a:rPr lang="fr-FR" i="1" dirty="0"/>
              <a:t> for </a:t>
            </a:r>
            <a:r>
              <a:rPr lang="fr-FR" i="1" dirty="0" err="1"/>
              <a:t>Difference</a:t>
            </a:r>
            <a:r>
              <a:rPr lang="fr-FR" dirty="0"/>
              <a:t>) </a:t>
            </a:r>
            <a:r>
              <a:rPr lang="fr-FR" b="1" dirty="0">
                <a:effectLst/>
                <a:latin typeface="Arial" panose="020B0604020202020204" pitchFamily="34" charset="0"/>
              </a:rPr>
              <a:t>92,50 £2012/MWh sur 35 ans</a:t>
            </a:r>
            <a:endParaRPr lang="fr-FR" b="1" dirty="0"/>
          </a:p>
          <a:p>
            <a:pPr lvl="1"/>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EPR 2 : </a:t>
            </a:r>
            <a:r>
              <a:rPr lang="fr-FR" dirty="0" err="1"/>
              <a:t>cf</a:t>
            </a:r>
            <a:r>
              <a:rPr lang="fr-FR" dirty="0"/>
              <a:t> dossier débat public à partir du 27 octobre 2022, pour 60 ans et plus de durée d’exploitation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Préserver diversification de l’origine d’approvisionnement de l’uranium </a:t>
            </a:r>
            <a:r>
              <a:rPr lang="fr-FR" dirty="0"/>
              <a:t>(quelques pour cents sur le prix du MWh nucléaire) et la fermeture du cycle de combustible avec demain, la filière rapide (aberration de la décision d’arrêter la recherche sur le rapide et l’abandon du Programme Astrid)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diversification d’approvisionnement est sur </a:t>
            </a:r>
            <a:r>
              <a:rPr lang="fr-FR" b="1" dirty="0"/>
              <a:t>plusieurs continents</a:t>
            </a:r>
            <a:r>
              <a:rPr lang="fr-FR" dirty="0"/>
              <a:t>, Afrique, mais aussi Asie, Océanie, Amérique</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18</a:t>
            </a:fld>
            <a:endParaRPr lang="fr-FR"/>
          </a:p>
        </p:txBody>
      </p:sp>
    </p:spTree>
    <p:extLst>
      <p:ext uri="{BB962C8B-B14F-4D97-AF65-F5344CB8AC3E}">
        <p14:creationId xmlns:p14="http://schemas.microsoft.com/office/powerpoint/2010/main" val="712154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19</a:t>
            </a:fld>
            <a:endParaRPr lang="fr-FR"/>
          </a:p>
        </p:txBody>
      </p:sp>
    </p:spTree>
    <p:extLst>
      <p:ext uri="{BB962C8B-B14F-4D97-AF65-F5344CB8AC3E}">
        <p14:creationId xmlns:p14="http://schemas.microsoft.com/office/powerpoint/2010/main" val="1453225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L’énergie</a:t>
            </a:r>
          </a:p>
          <a:p>
            <a:pPr lvl="1"/>
            <a:r>
              <a:rPr lang="fr-FR" sz="1200" kern="1200" dirty="0">
                <a:solidFill>
                  <a:schemeClr val="tx1"/>
                </a:solidFill>
                <a:latin typeface="+mn-lt"/>
                <a:ea typeface="+mn-ea"/>
                <a:cs typeface="+mn-cs"/>
              </a:rPr>
              <a:t>Dépendance au marché de gros de l’électricité</a:t>
            </a:r>
          </a:p>
          <a:p>
            <a:pPr lvl="1"/>
            <a:r>
              <a:rPr lang="fr-FR" sz="1200" kern="1200" dirty="0">
                <a:solidFill>
                  <a:schemeClr val="tx1"/>
                </a:solidFill>
                <a:latin typeface="+mn-lt"/>
                <a:ea typeface="+mn-ea"/>
                <a:cs typeface="+mn-cs"/>
              </a:rPr>
              <a:t>Tarif réglementé, pour ceux qui y restent, progressivement adossé au marché de gros de l’électricité pour « ouvrir à la concurrence »</a:t>
            </a:r>
          </a:p>
          <a:p>
            <a:r>
              <a:rPr lang="fr-FR" sz="1200" b="1" kern="1200" dirty="0">
                <a:solidFill>
                  <a:schemeClr val="tx1"/>
                </a:solidFill>
                <a:latin typeface="+mn-lt"/>
                <a:ea typeface="+mn-ea"/>
                <a:cs typeface="+mn-cs"/>
              </a:rPr>
              <a:t>L’acheminement</a:t>
            </a:r>
          </a:p>
          <a:p>
            <a:pPr lvl="1"/>
            <a:r>
              <a:rPr lang="fr-FR" sz="1200" kern="1200" dirty="0">
                <a:solidFill>
                  <a:schemeClr val="tx1"/>
                </a:solidFill>
                <a:latin typeface="+mn-lt"/>
                <a:ea typeface="+mn-ea"/>
                <a:cs typeface="+mn-cs"/>
              </a:rPr>
              <a:t>exigence faite à RTE et à ENEDIS de s’approvisionner sur le marché de gros de l’électricité pour les pertes par effet Joule sur le réseau ( 30 TWh pour ENEDIS et 10 TWH pour RTE), pour « bénéficier des opportunités de marché »</a:t>
            </a:r>
          </a:p>
          <a:p>
            <a:pPr lvl="1"/>
            <a:r>
              <a:rPr lang="fr-FR" sz="1200" kern="1200" dirty="0">
                <a:solidFill>
                  <a:schemeClr val="tx1"/>
                </a:solidFill>
                <a:latin typeface="+mn-lt"/>
                <a:ea typeface="+mn-ea"/>
                <a:cs typeface="+mn-cs"/>
              </a:rPr>
              <a:t>Le tarif réglementé doit permettre de financer l’Investissement sur le réseau électrique pour introduire le développement massif du renouvelable intermittent aujourd’hui engagé</a:t>
            </a:r>
          </a:p>
          <a:p>
            <a:r>
              <a:rPr lang="fr-FR" sz="1200" b="1" kern="1200" dirty="0">
                <a:solidFill>
                  <a:schemeClr val="tx1"/>
                </a:solidFill>
                <a:latin typeface="+mn-lt"/>
                <a:ea typeface="+mn-ea"/>
                <a:cs typeface="+mn-cs"/>
              </a:rPr>
              <a:t>Les taxes </a:t>
            </a:r>
            <a:r>
              <a:rPr lang="fr-FR" sz="1200" kern="1200" dirty="0">
                <a:solidFill>
                  <a:schemeClr val="tx1"/>
                </a:solidFill>
                <a:latin typeface="+mn-lt"/>
                <a:ea typeface="+mn-ea"/>
                <a:cs typeface="+mn-cs"/>
              </a:rPr>
              <a:t>comprennent notamment la CSPE la contribution  au service public de l’électricité, 22,5 euro par MWh reversée au budget public. </a:t>
            </a:r>
          </a:p>
          <a:p>
            <a:pPr marL="457200" lvl="1" indent="0">
              <a:buNone/>
            </a:pPr>
            <a:endParaRPr lang="fr-FR" sz="1200" kern="1200" dirty="0">
              <a:solidFill>
                <a:schemeClr val="tx1"/>
              </a:solidFill>
              <a:latin typeface="+mn-lt"/>
              <a:ea typeface="+mn-ea"/>
              <a:cs typeface="+mn-cs"/>
            </a:endParaRPr>
          </a:p>
          <a:p>
            <a:pPr marL="457200" lvl="1" indent="0">
              <a:buNone/>
            </a:pPr>
            <a:r>
              <a:rPr lang="fr-FR" sz="1200" kern="1200" dirty="0">
                <a:solidFill>
                  <a:schemeClr val="tx1"/>
                </a:solidFill>
                <a:latin typeface="+mn-lt"/>
                <a:ea typeface="+mn-ea"/>
                <a:cs typeface="+mn-cs"/>
              </a:rPr>
              <a:t>A noter que le coût du soutien aux énergies renouvelables, financé par le budget public, dépend des prix de marchés de l’électricité, (soutien des ENR en métropole, +2,9 </a:t>
            </a:r>
            <a:r>
              <a:rPr lang="fr-FR" sz="1200" kern="1200" dirty="0" err="1">
                <a:solidFill>
                  <a:schemeClr val="tx1"/>
                </a:solidFill>
                <a:latin typeface="+mn-lt"/>
                <a:ea typeface="+mn-ea"/>
                <a:cs typeface="+mn-cs"/>
              </a:rPr>
              <a:t>Meuro</a:t>
            </a:r>
            <a:r>
              <a:rPr lang="fr-FR" sz="1200" kern="1200" dirty="0">
                <a:solidFill>
                  <a:schemeClr val="tx1"/>
                </a:solidFill>
                <a:latin typeface="+mn-lt"/>
                <a:ea typeface="+mn-ea"/>
                <a:cs typeface="+mn-cs"/>
              </a:rPr>
              <a:t> en 2021 et prévision de – 4,3 </a:t>
            </a:r>
            <a:r>
              <a:rPr lang="fr-FR" sz="1200" kern="1200" dirty="0" err="1">
                <a:solidFill>
                  <a:schemeClr val="tx1"/>
                </a:solidFill>
                <a:latin typeface="+mn-lt"/>
                <a:ea typeface="+mn-ea"/>
                <a:cs typeface="+mn-cs"/>
              </a:rPr>
              <a:t>Meuro</a:t>
            </a:r>
            <a:r>
              <a:rPr lang="fr-FR" sz="1200" kern="1200" dirty="0">
                <a:solidFill>
                  <a:schemeClr val="tx1"/>
                </a:solidFill>
                <a:latin typeface="+mn-lt"/>
                <a:ea typeface="+mn-ea"/>
                <a:cs typeface="+mn-cs"/>
              </a:rPr>
              <a:t> en 2022)</a:t>
            </a:r>
          </a:p>
          <a:p>
            <a:pPr lvl="2"/>
            <a:r>
              <a:rPr lang="fr-FR"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https://www.cre.fr/Documents/Deliberations/Decision/evaluation-des-charges-de-service-public-de-l-energie-pour-2023</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20</a:t>
            </a:fld>
            <a:endParaRPr lang="fr-FR"/>
          </a:p>
        </p:txBody>
      </p:sp>
    </p:spTree>
    <p:extLst>
      <p:ext uri="{BB962C8B-B14F-4D97-AF65-F5344CB8AC3E}">
        <p14:creationId xmlns:p14="http://schemas.microsoft.com/office/powerpoint/2010/main" val="504344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2"/>
            <a:r>
              <a:rPr lang="fr-FR" dirty="0"/>
              <a:t>Nécessité de l’isolation thermique des bâtiments (en hiver – 1 degré, consommation + 2400 MW), importance de la </a:t>
            </a:r>
            <a:r>
              <a:rPr lang="fr-FR" b="1" dirty="0"/>
              <a:t>maîtrise de la consommation et de l’effacement des pointes</a:t>
            </a:r>
            <a:r>
              <a:rPr lang="fr-FR" dirty="0"/>
              <a:t>, prévoir le développement des véhicules électriques avec stockage batteries locales dont l’effet peut être neutre</a:t>
            </a:r>
          </a:p>
          <a:p>
            <a:pPr lvl="2"/>
            <a:endParaRPr lang="fr-FR" dirty="0"/>
          </a:p>
          <a:p>
            <a:pPr lvl="2"/>
            <a:r>
              <a:rPr lang="fr-FR" dirty="0" err="1"/>
              <a:t>Penetration</a:t>
            </a:r>
            <a:r>
              <a:rPr lang="fr-FR" dirty="0"/>
              <a:t> croissante de l’électricité dans l’économie, mais maitre de la </a:t>
            </a:r>
            <a:r>
              <a:rPr lang="fr-FR" dirty="0" err="1"/>
              <a:t>consomamtion</a:t>
            </a:r>
            <a:r>
              <a:rPr lang="fr-FR" dirty="0"/>
              <a:t> énergétique, conduit à stabilisation de la demande en électrique, . On n’est plus sur des taux de croissance à deux </a:t>
            </a:r>
            <a:r>
              <a:rPr lang="fr-FR" dirty="0" err="1"/>
              <a:t>chifrfres</a:t>
            </a:r>
            <a:r>
              <a:rPr lang="fr-FR" dirty="0"/>
              <a:t>, </a:t>
            </a:r>
            <a:r>
              <a:rPr lang="fr-FR" dirty="0" err="1"/>
              <a:t>meme</a:t>
            </a:r>
            <a:r>
              <a:rPr lang="fr-FR" dirty="0"/>
              <a:t> pas à un chiffre. En Franc et en Europe</a:t>
            </a:r>
          </a:p>
          <a:p>
            <a:pPr lvl="2"/>
            <a:endParaRPr lang="fr-FR" dirty="0"/>
          </a:p>
          <a:p>
            <a:pPr lvl="2"/>
            <a:r>
              <a:rPr lang="fr-FR" dirty="0"/>
              <a:t>Le monde sur un demi </a:t>
            </a:r>
            <a:r>
              <a:rPr lang="fr-FR" dirty="0" err="1"/>
              <a:t>siecle</a:t>
            </a:r>
            <a:r>
              <a:rPr lang="fr-FR" dirty="0"/>
              <a:t>, de 1973 à maintenant, , la population mondiale a pratiquement  doublé en passant de 4 à 8  milliards d’habitant. La demande en énergie a </a:t>
            </a:r>
            <a:r>
              <a:rPr lang="fr-FR" dirty="0" err="1"/>
              <a:t>égalment</a:t>
            </a:r>
            <a:r>
              <a:rPr lang="fr-FR" dirty="0"/>
              <a:t> un peu plus que doublé. </a:t>
            </a:r>
          </a:p>
          <a:p>
            <a:pPr lvl="2"/>
            <a:r>
              <a:rPr lang="fr-FR" dirty="0"/>
              <a:t>La demande en électricité a quant à elle été multipliée par 4, illustrant la pénétration croissante de l’électricité dans l’économie mondiale. </a:t>
            </a:r>
          </a:p>
          <a:p>
            <a:pPr lvl="2"/>
            <a:endParaRPr lang="fr-FR" dirty="0"/>
          </a:p>
          <a:p>
            <a:pPr lvl="2"/>
            <a:r>
              <a:rPr lang="fr-FR" dirty="0"/>
              <a:t>La demande en électricité de la Chine en 2017 , 6302 TWh, avec 1,4 milliards d’habitants, dépassaient la demande mondiale d’électricité de 1973 Alors que la </a:t>
            </a:r>
            <a:r>
              <a:rPr lang="fr-FR" dirty="0" err="1"/>
              <a:t>popualtion</a:t>
            </a:r>
            <a:r>
              <a:rPr lang="fr-FR" dirty="0"/>
              <a:t> mondiale était de de 3milliards 900 millions d’</a:t>
            </a:r>
            <a:r>
              <a:rPr lang="fr-FR" dirty="0" err="1"/>
              <a:t>ahbitants</a:t>
            </a:r>
            <a:r>
              <a:rPr lang="fr-FR" dirty="0"/>
              <a:t>. </a:t>
            </a:r>
          </a:p>
          <a:p>
            <a:pPr lvl="2"/>
            <a:endParaRPr lang="fr-FR" dirty="0"/>
          </a:p>
          <a:p>
            <a:pPr lvl="2"/>
            <a:endParaRPr lang="fr-FR" dirty="0"/>
          </a:p>
          <a:p>
            <a:pPr lvl="2"/>
            <a:endParaRPr lang="fr-FR" dirty="0"/>
          </a:p>
          <a:p>
            <a:pPr lvl="2"/>
            <a:r>
              <a:rPr lang="fr-FR" b="1" dirty="0"/>
              <a:t>Compteur Linky</a:t>
            </a:r>
            <a:r>
              <a:rPr lang="fr-FR" dirty="0"/>
              <a:t>, présent dans 35 millions de points de consommation en France, permet de connaitre précisément sa consommation, de </a:t>
            </a:r>
            <a:r>
              <a:rPr lang="fr-FR" b="1" dirty="0"/>
              <a:t>savoir la modérer, d’éviter tout gaspillage</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a:t>
            </a:fld>
            <a:endParaRPr lang="fr-FR"/>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F9007135-F920-4C6A-6FFE-95F91EC66DA4}"/>
                  </a:ext>
                </a:extLst>
              </p14:cNvPr>
              <p14:cNvContentPartPr/>
              <p14:nvPr/>
            </p14:nvContentPartPr>
            <p14:xfrm>
              <a:off x="1851147" y="5802142"/>
              <a:ext cx="360" cy="11520"/>
            </p14:xfrm>
          </p:contentPart>
        </mc:Choice>
        <mc:Fallback xmlns="">
          <p:pic>
            <p:nvPicPr>
              <p:cNvPr id="5" name="Encre 4">
                <a:extLst>
                  <a:ext uri="{FF2B5EF4-FFF2-40B4-BE49-F238E27FC236}">
                    <a16:creationId xmlns:a16="http://schemas.microsoft.com/office/drawing/2014/main" id="{F9007135-F920-4C6A-6FFE-95F91EC66DA4}"/>
                  </a:ext>
                </a:extLst>
              </p:cNvPr>
              <p:cNvPicPr/>
              <p:nvPr/>
            </p:nvPicPr>
            <p:blipFill>
              <a:blip r:embed="rId4"/>
              <a:stretch>
                <a:fillRect/>
              </a:stretch>
            </p:blipFill>
            <p:spPr>
              <a:xfrm>
                <a:off x="1842507" y="579350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cre 5">
                <a:extLst>
                  <a:ext uri="{FF2B5EF4-FFF2-40B4-BE49-F238E27FC236}">
                    <a16:creationId xmlns:a16="http://schemas.microsoft.com/office/drawing/2014/main" id="{F1C564CE-B3D3-F129-C4D9-64E538502D8B}"/>
                  </a:ext>
                </a:extLst>
              </p14:cNvPr>
              <p14:cNvContentPartPr/>
              <p14:nvPr/>
            </p14:nvContentPartPr>
            <p14:xfrm>
              <a:off x="1049787" y="5271502"/>
              <a:ext cx="360" cy="11520"/>
            </p14:xfrm>
          </p:contentPart>
        </mc:Choice>
        <mc:Fallback xmlns="">
          <p:pic>
            <p:nvPicPr>
              <p:cNvPr id="6" name="Encre 5">
                <a:extLst>
                  <a:ext uri="{FF2B5EF4-FFF2-40B4-BE49-F238E27FC236}">
                    <a16:creationId xmlns:a16="http://schemas.microsoft.com/office/drawing/2014/main" id="{F1C564CE-B3D3-F129-C4D9-64E538502D8B}"/>
                  </a:ext>
                </a:extLst>
              </p:cNvPr>
              <p:cNvPicPr/>
              <p:nvPr/>
            </p:nvPicPr>
            <p:blipFill>
              <a:blip r:embed="rId4"/>
              <a:stretch>
                <a:fillRect/>
              </a:stretch>
            </p:blipFill>
            <p:spPr>
              <a:xfrm>
                <a:off x="1040787" y="526286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Encre 6">
                <a:extLst>
                  <a:ext uri="{FF2B5EF4-FFF2-40B4-BE49-F238E27FC236}">
                    <a16:creationId xmlns:a16="http://schemas.microsoft.com/office/drawing/2014/main" id="{0353FD86-B63F-891F-A76D-B88FE1C88B49}"/>
                  </a:ext>
                </a:extLst>
              </p14:cNvPr>
              <p14:cNvContentPartPr/>
              <p14:nvPr/>
            </p14:nvContentPartPr>
            <p14:xfrm>
              <a:off x="925587" y="4953982"/>
              <a:ext cx="360" cy="2520"/>
            </p14:xfrm>
          </p:contentPart>
        </mc:Choice>
        <mc:Fallback xmlns="">
          <p:pic>
            <p:nvPicPr>
              <p:cNvPr id="7" name="Encre 6">
                <a:extLst>
                  <a:ext uri="{FF2B5EF4-FFF2-40B4-BE49-F238E27FC236}">
                    <a16:creationId xmlns:a16="http://schemas.microsoft.com/office/drawing/2014/main" id="{0353FD86-B63F-891F-A76D-B88FE1C88B49}"/>
                  </a:ext>
                </a:extLst>
              </p:cNvPr>
              <p:cNvPicPr/>
              <p:nvPr/>
            </p:nvPicPr>
            <p:blipFill>
              <a:blip r:embed="rId7"/>
              <a:stretch>
                <a:fillRect/>
              </a:stretch>
            </p:blipFill>
            <p:spPr>
              <a:xfrm>
                <a:off x="916587" y="4944982"/>
                <a:ext cx="18000" cy="20160"/>
              </a:xfrm>
              <a:prstGeom prst="rect">
                <a:avLst/>
              </a:prstGeom>
            </p:spPr>
          </p:pic>
        </mc:Fallback>
      </mc:AlternateContent>
      <p:grpSp>
        <p:nvGrpSpPr>
          <p:cNvPr id="10" name="Groupe 9">
            <a:extLst>
              <a:ext uri="{FF2B5EF4-FFF2-40B4-BE49-F238E27FC236}">
                <a16:creationId xmlns:a16="http://schemas.microsoft.com/office/drawing/2014/main" id="{0D7156E1-B617-4CD8-60AC-BF8E1039A56B}"/>
              </a:ext>
            </a:extLst>
          </p:cNvPr>
          <p:cNvGrpSpPr/>
          <p:nvPr/>
        </p:nvGrpSpPr>
        <p:grpSpPr>
          <a:xfrm>
            <a:off x="2088027" y="4989622"/>
            <a:ext cx="23400" cy="360"/>
            <a:chOff x="2088027" y="4989622"/>
            <a:chExt cx="23400" cy="360"/>
          </a:xfrm>
        </p:grpSpPr>
        <mc:AlternateContent xmlns:mc="http://schemas.openxmlformats.org/markup-compatibility/2006" xmlns:p14="http://schemas.microsoft.com/office/powerpoint/2010/main">
          <mc:Choice Requires="p14">
            <p:contentPart p14:bwMode="auto" r:id="rId8">
              <p14:nvContentPartPr>
                <p14:cNvPr id="8" name="Encre 7">
                  <a:extLst>
                    <a:ext uri="{FF2B5EF4-FFF2-40B4-BE49-F238E27FC236}">
                      <a16:creationId xmlns:a16="http://schemas.microsoft.com/office/drawing/2014/main" id="{4982E3F6-6DF4-131A-623A-233AC9CAA1B5}"/>
                    </a:ext>
                  </a:extLst>
                </p14:cNvPr>
                <p14:cNvContentPartPr/>
                <p14:nvPr/>
              </p14:nvContentPartPr>
              <p14:xfrm>
                <a:off x="2109267" y="4989622"/>
                <a:ext cx="2160" cy="360"/>
              </p14:xfrm>
            </p:contentPart>
          </mc:Choice>
          <mc:Fallback xmlns="">
            <p:pic>
              <p:nvPicPr>
                <p:cNvPr id="8" name="Encre 7">
                  <a:extLst>
                    <a:ext uri="{FF2B5EF4-FFF2-40B4-BE49-F238E27FC236}">
                      <a16:creationId xmlns:a16="http://schemas.microsoft.com/office/drawing/2014/main" id="{4982E3F6-6DF4-131A-623A-233AC9CAA1B5}"/>
                    </a:ext>
                  </a:extLst>
                </p:cNvPr>
                <p:cNvPicPr/>
                <p:nvPr/>
              </p:nvPicPr>
              <p:blipFill>
                <a:blip r:embed="rId7"/>
                <a:stretch>
                  <a:fillRect/>
                </a:stretch>
              </p:blipFill>
              <p:spPr>
                <a:xfrm>
                  <a:off x="2100267" y="4980622"/>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EFC0D769-A60B-2B43-6DDB-825A1816C25B}"/>
                    </a:ext>
                  </a:extLst>
                </p14:cNvPr>
                <p14:cNvContentPartPr/>
                <p14:nvPr/>
              </p14:nvContentPartPr>
              <p14:xfrm>
                <a:off x="2088027" y="4989622"/>
                <a:ext cx="360" cy="360"/>
              </p14:xfrm>
            </p:contentPart>
          </mc:Choice>
          <mc:Fallback xmlns="">
            <p:pic>
              <p:nvPicPr>
                <p:cNvPr id="9" name="Encre 8">
                  <a:extLst>
                    <a:ext uri="{FF2B5EF4-FFF2-40B4-BE49-F238E27FC236}">
                      <a16:creationId xmlns:a16="http://schemas.microsoft.com/office/drawing/2014/main" id="{EFC0D769-A60B-2B43-6DDB-825A1816C25B}"/>
                    </a:ext>
                  </a:extLst>
                </p:cNvPr>
                <p:cNvPicPr/>
                <p:nvPr/>
              </p:nvPicPr>
              <p:blipFill>
                <a:blip r:embed="rId10"/>
                <a:stretch>
                  <a:fillRect/>
                </a:stretch>
              </p:blipFill>
              <p:spPr>
                <a:xfrm>
                  <a:off x="2079387" y="4980622"/>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1" name="Encre 10">
                <a:extLst>
                  <a:ext uri="{FF2B5EF4-FFF2-40B4-BE49-F238E27FC236}">
                    <a16:creationId xmlns:a16="http://schemas.microsoft.com/office/drawing/2014/main" id="{349ADE9B-8052-0D39-D99A-B86D6F4C9A2A}"/>
                  </a:ext>
                </a:extLst>
              </p14:cNvPr>
              <p14:cNvContentPartPr/>
              <p14:nvPr/>
            </p14:nvContentPartPr>
            <p14:xfrm>
              <a:off x="1525347" y="4944622"/>
              <a:ext cx="55080" cy="22680"/>
            </p14:xfrm>
          </p:contentPart>
        </mc:Choice>
        <mc:Fallback xmlns="">
          <p:pic>
            <p:nvPicPr>
              <p:cNvPr id="11" name="Encre 10">
                <a:extLst>
                  <a:ext uri="{FF2B5EF4-FFF2-40B4-BE49-F238E27FC236}">
                    <a16:creationId xmlns:a16="http://schemas.microsoft.com/office/drawing/2014/main" id="{349ADE9B-8052-0D39-D99A-B86D6F4C9A2A}"/>
                  </a:ext>
                </a:extLst>
              </p:cNvPr>
              <p:cNvPicPr/>
              <p:nvPr/>
            </p:nvPicPr>
            <p:blipFill>
              <a:blip r:embed="rId12"/>
              <a:stretch>
                <a:fillRect/>
              </a:stretch>
            </p:blipFill>
            <p:spPr>
              <a:xfrm>
                <a:off x="1516707" y="4935982"/>
                <a:ext cx="72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Encre 11">
                <a:extLst>
                  <a:ext uri="{FF2B5EF4-FFF2-40B4-BE49-F238E27FC236}">
                    <a16:creationId xmlns:a16="http://schemas.microsoft.com/office/drawing/2014/main" id="{DBE4BC87-152D-B06F-24C4-186D69C2B853}"/>
                  </a:ext>
                </a:extLst>
              </p14:cNvPr>
              <p14:cNvContentPartPr/>
              <p14:nvPr/>
            </p14:nvContentPartPr>
            <p14:xfrm>
              <a:off x="1467387" y="4944262"/>
              <a:ext cx="360" cy="360"/>
            </p14:xfrm>
          </p:contentPart>
        </mc:Choice>
        <mc:Fallback xmlns="">
          <p:pic>
            <p:nvPicPr>
              <p:cNvPr id="12" name="Encre 11">
                <a:extLst>
                  <a:ext uri="{FF2B5EF4-FFF2-40B4-BE49-F238E27FC236}">
                    <a16:creationId xmlns:a16="http://schemas.microsoft.com/office/drawing/2014/main" id="{DBE4BC87-152D-B06F-24C4-186D69C2B853}"/>
                  </a:ext>
                </a:extLst>
              </p:cNvPr>
              <p:cNvPicPr/>
              <p:nvPr/>
            </p:nvPicPr>
            <p:blipFill>
              <a:blip r:embed="rId10"/>
              <a:stretch>
                <a:fillRect/>
              </a:stretch>
            </p:blipFill>
            <p:spPr>
              <a:xfrm>
                <a:off x="1458387" y="4935262"/>
                <a:ext cx="18000" cy="18000"/>
              </a:xfrm>
              <a:prstGeom prst="rect">
                <a:avLst/>
              </a:prstGeom>
            </p:spPr>
          </p:pic>
        </mc:Fallback>
      </mc:AlternateContent>
    </p:spTree>
    <p:extLst>
      <p:ext uri="{BB962C8B-B14F-4D97-AF65-F5344CB8AC3E}">
        <p14:creationId xmlns:p14="http://schemas.microsoft.com/office/powerpoint/2010/main" val="644509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21</a:t>
            </a:fld>
            <a:endParaRPr lang="fr-FR"/>
          </a:p>
        </p:txBody>
      </p:sp>
    </p:spTree>
    <p:extLst>
      <p:ext uri="{BB962C8B-B14F-4D97-AF65-F5344CB8AC3E}">
        <p14:creationId xmlns:p14="http://schemas.microsoft.com/office/powerpoint/2010/main" val="454571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22</a:t>
            </a:fld>
            <a:endParaRPr lang="fr-FR"/>
          </a:p>
        </p:txBody>
      </p:sp>
    </p:spTree>
    <p:extLst>
      <p:ext uri="{BB962C8B-B14F-4D97-AF65-F5344CB8AC3E}">
        <p14:creationId xmlns:p14="http://schemas.microsoft.com/office/powerpoint/2010/main" val="403945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39738" y="4863483"/>
            <a:ext cx="5511800" cy="394493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inefficacité</a:t>
            </a:r>
            <a:r>
              <a:rPr lang="fr-FR" dirty="0"/>
              <a:t>,: le résultat est là</a:t>
            </a:r>
          </a:p>
          <a:p>
            <a:endParaRPr lang="fr-FR" dirty="0"/>
          </a:p>
          <a:p>
            <a:endParaRPr lang="fr-FR" dirty="0"/>
          </a:p>
          <a:p>
            <a:r>
              <a:rPr lang="fr-FR" b="1" dirty="0"/>
              <a:t>Non pertinence </a:t>
            </a:r>
            <a:r>
              <a:rPr lang="fr-FR" dirty="0"/>
              <a:t>de l’</a:t>
            </a:r>
            <a:r>
              <a:rPr lang="fr-FR" dirty="0" err="1"/>
              <a:t>Arenh</a:t>
            </a:r>
            <a:r>
              <a:rPr lang="fr-FR" dirty="0"/>
              <a:t>: partait de la considération qu’un monopole public ne pouvait pas être plus performant que des opérateurs dans un marché pleinement ouvert alors que la France disposait début 2000 de l’une des électricités les plus compétitives d’Europe, avec une balance exportatrice de milliards d’euro chaque année depuis des dizaines d’années</a:t>
            </a:r>
          </a:p>
          <a:p>
            <a:endParaRPr lang="fr-FR" dirty="0"/>
          </a:p>
          <a:p>
            <a:endParaRPr lang="fr-FR" dirty="0"/>
          </a:p>
          <a:p>
            <a:r>
              <a:rPr lang="fr-FR" b="1" dirty="0"/>
              <a:t>Détournement </a:t>
            </a:r>
            <a:r>
              <a:rPr lang="fr-FR" dirty="0"/>
              <a:t>: Alors que le risque industriel est porté seulement par l’opérateur historique, aucun nouvel investissement n’a été engagé par la concurrence. cela a bien profité à quelques uns mais, ni à EDF, ni aux particuliers qui ont vu leur facture augmenter</a:t>
            </a:r>
          </a:p>
          <a:p>
            <a:endParaRPr lang="fr-FR" dirty="0"/>
          </a:p>
          <a:p>
            <a:r>
              <a:rPr lang="fr-FR" dirty="0"/>
              <a:t>Réglementation non adaptée reposant sur le principe de contestabilité du Marché, pour ouvrir à la concurrence, conduisant à faire augmenter le tarif réglementé pour faire perdre de parts de marché à l’opérateur historique, fut il le meilleur d’Europe</a:t>
            </a:r>
          </a:p>
          <a:p>
            <a:endParaRPr lang="fr-FR" dirty="0"/>
          </a:p>
          <a:p>
            <a:endParaRPr lang="fr-FR" dirty="0"/>
          </a:p>
          <a:p>
            <a:r>
              <a:rPr lang="fr-FR" dirty="0"/>
              <a:t>Perte de vue et des fondamentaux sur l’</a:t>
            </a:r>
            <a:r>
              <a:rPr lang="fr-FR" dirty="0" err="1"/>
              <a:t>improtance</a:t>
            </a:r>
            <a:r>
              <a:rPr lang="fr-FR" dirty="0"/>
              <a:t> du </a:t>
            </a:r>
            <a:r>
              <a:rPr lang="fr-FR" dirty="0" err="1"/>
              <a:t>piltotable</a:t>
            </a:r>
            <a:r>
              <a:rPr lang="fr-FR" dirty="0"/>
              <a:t> dans l’équilibre production consommation d’électricité, la demande comme la production pouvant être </a:t>
            </a:r>
            <a:r>
              <a:rPr lang="fr-FR" dirty="0" err="1"/>
              <a:t>tres</a:t>
            </a:r>
            <a:r>
              <a:rPr lang="fr-FR" dirty="0"/>
              <a:t> </a:t>
            </a:r>
            <a:r>
              <a:rPr lang="fr-FR" dirty="0" err="1"/>
              <a:t>varabiable</a:t>
            </a:r>
            <a:r>
              <a:rPr lang="fr-FR" dirty="0"/>
              <a:t> en </a:t>
            </a:r>
            <a:r>
              <a:rPr lang="fr-FR" dirty="0" err="1"/>
              <a:t>fonctiond</a:t>
            </a:r>
            <a:r>
              <a:rPr lang="fr-FR" dirty="0"/>
              <a:t> </a:t>
            </a:r>
            <a:r>
              <a:rPr lang="fr-FR" dirty="0" err="1"/>
              <a:t>ela</a:t>
            </a:r>
            <a:r>
              <a:rPr lang="fr-FR" dirty="0"/>
              <a:t> météo, et perte de vue de l’enjeu </a:t>
            </a:r>
            <a:r>
              <a:rPr lang="fr-FR" dirty="0" err="1"/>
              <a:t>geostratégique</a:t>
            </a:r>
            <a:r>
              <a:rPr lang="fr-FR" dirty="0"/>
              <a:t> de la non dépendance </a:t>
            </a:r>
          </a:p>
          <a:p>
            <a:endParaRPr lang="fr-FR" dirty="0"/>
          </a:p>
          <a:p>
            <a:r>
              <a:rPr lang="fr-FR" dirty="0"/>
              <a:t>Impact de Fukushima en 2011 avec </a:t>
            </a:r>
            <a:r>
              <a:rPr lang="fr-FR" dirty="0" err="1"/>
              <a:t>réinterrogation</a:t>
            </a:r>
            <a:r>
              <a:rPr lang="fr-FR" dirty="0"/>
              <a:t> sur le nucléaire en Europe, notamment en Allemagne qui </a:t>
            </a:r>
            <a:r>
              <a:rPr lang="fr-FR" dirty="0" err="1"/>
              <a:t>accélere</a:t>
            </a:r>
            <a:r>
              <a:rPr lang="fr-FR" dirty="0"/>
              <a:t> l’arrêt , 2022, on y est, il en reste trois en route qui devaient être arrêtées fin 2022</a:t>
            </a:r>
          </a:p>
          <a:p>
            <a:endParaRPr lang="fr-FR" dirty="0"/>
          </a:p>
          <a:p>
            <a:r>
              <a:rPr lang="fr-FR" dirty="0"/>
              <a:t>La </a:t>
            </a:r>
            <a:r>
              <a:rPr lang="fr-FR" dirty="0" err="1"/>
              <a:t>réinterrogation</a:t>
            </a:r>
            <a:r>
              <a:rPr lang="fr-FR" dirty="0"/>
              <a:t> du calendrier de déploiement des énergies renouvelables en France est requise  au regard du principe de subsidiarité ( nécessité de prendre en considération que la France dispose déjà  d’une électricité décarbonée)  et du nécessaire respect de l’engagement COP 21 de la France et de l’Europe. En effet, dans un contexte général de modération de la consommation </a:t>
            </a:r>
            <a:r>
              <a:rPr lang="fr-FR" dirty="0" err="1"/>
              <a:t>énergétIque</a:t>
            </a:r>
            <a:r>
              <a:rPr lang="fr-FR" dirty="0"/>
              <a:t>, l’imposition d’un développement massif du renouvelable intermittent conduit en France,  avec imposition obligatoire de moyens prioritaires, sans prise en considération des dispositifs d’accompagnement requis en parallèle, disponibilité d’un pilotable décarboné </a:t>
            </a:r>
            <a:r>
              <a:rPr lang="fr-FR" dirty="0" err="1"/>
              <a:t>pemettant</a:t>
            </a:r>
            <a:r>
              <a:rPr lang="fr-FR" dirty="0"/>
              <a:t> , en l’absence de vent et de soleil, de répondre à la demande, et compte tenu par ailleurs que   l’équivalence carbone de ces moyens , éoliens et solaires, n’apportent par eux mêmes aucune valeur  dans la lutte prioritaire contre l’effet climatique,  ( le nucléaire est plus favorable à ce titre que l’éolien ou le solaire), ce développement trop massif peut conduire à faire augmenter ses émissions de carbone et à violer par la France ses engagements COP 21. </a:t>
            </a:r>
          </a:p>
          <a:p>
            <a:r>
              <a:rPr lang="fr-FR" dirty="0"/>
              <a:t>La France a déjà non respecté ses engagements par la réglementation thermique du </a:t>
            </a:r>
            <a:r>
              <a:rPr lang="fr-FR" dirty="0" err="1"/>
              <a:t>batiment</a:t>
            </a:r>
            <a:r>
              <a:rPr lang="fr-FR" dirty="0"/>
              <a:t> RT 2020 qui imposait le gaz au détriment de l’</a:t>
            </a:r>
            <a:r>
              <a:rPr lang="fr-FR" dirty="0" err="1"/>
              <a:t>elctricité</a:t>
            </a:r>
            <a:r>
              <a:rPr lang="fr-FR" dirty="0"/>
              <a:t> décarbonée dans les </a:t>
            </a:r>
            <a:r>
              <a:rPr lang="fr-FR" dirty="0" err="1"/>
              <a:t>batiments</a:t>
            </a:r>
            <a:r>
              <a:rPr lang="fr-FR" dirty="0"/>
              <a:t> , ce qui lui a valu une condamnation dans les tribunaux ( </a:t>
            </a:r>
            <a:r>
              <a:rPr lang="fr-FR" dirty="0" err="1"/>
              <a:t>cf</a:t>
            </a:r>
            <a:r>
              <a:rPr lang="fr-FR" dirty="0"/>
              <a:t> affaire du siècle)</a:t>
            </a:r>
          </a:p>
          <a:p>
            <a:endParaRPr lang="fr-FR" dirty="0"/>
          </a:p>
        </p:txBody>
      </p:sp>
      <p:sp>
        <p:nvSpPr>
          <p:cNvPr id="4" name="Espace réservé du numéro de diapositive 3"/>
          <p:cNvSpPr>
            <a:spLocks noGrp="1"/>
          </p:cNvSpPr>
          <p:nvPr>
            <p:ph type="sldNum" sz="quarter" idx="5"/>
          </p:nvPr>
        </p:nvSpPr>
        <p:spPr/>
        <p:txBody>
          <a:bodyPr/>
          <a:lstStyle/>
          <a:p>
            <a:endParaRPr lang="fr-FR" dirty="0"/>
          </a:p>
        </p:txBody>
      </p:sp>
    </p:spTree>
    <p:extLst>
      <p:ext uri="{BB962C8B-B14F-4D97-AF65-F5344CB8AC3E}">
        <p14:creationId xmlns:p14="http://schemas.microsoft.com/office/powerpoint/2010/main" val="4291256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Des missions de service public peuvent être efficaces, universelles, </a:t>
            </a:r>
            <a:r>
              <a:rPr lang="fr-FR" dirty="0" err="1"/>
              <a:t>saans</a:t>
            </a:r>
            <a:r>
              <a:rPr lang="fr-FR" dirty="0"/>
              <a:t> préjudice de l’innovation pouvant être portée par le marché et la concurrence</a:t>
            </a:r>
          </a:p>
          <a:p>
            <a:r>
              <a:rPr lang="fr-FR" dirty="0"/>
              <a:t>Quelle part de renouvelable </a:t>
            </a:r>
            <a:r>
              <a:rPr lang="fr-FR" sz="1200" kern="1200" dirty="0">
                <a:solidFill>
                  <a:schemeClr val="tx1"/>
                </a:solidFill>
                <a:latin typeface="+mn-lt"/>
                <a:ea typeface="+mn-ea"/>
                <a:cs typeface="+mn-cs"/>
              </a:rPr>
              <a:t>demain, pourquoi, à quel coût, et avec quelle régulation?  </a:t>
            </a:r>
          </a:p>
          <a:p>
            <a:pPr lvl="1"/>
            <a:endParaRPr lang="fr-FR" dirty="0"/>
          </a:p>
          <a:p>
            <a:pPr lvl="1"/>
            <a:r>
              <a:rPr lang="fr-FR" sz="1200" kern="1200" dirty="0">
                <a:solidFill>
                  <a:schemeClr val="tx1"/>
                </a:solidFill>
                <a:latin typeface="+mn-lt"/>
                <a:ea typeface="+mn-ea"/>
                <a:cs typeface="+mn-cs"/>
              </a:rPr>
              <a:t>Nécessité, suivant le principe de subsidiarité qui guide le fonctionnement de l’Union Européenne, de valoriser  l’électricité déjà décarbonée en France grâce au parc existant hydraulique et nucléaire, et arrêter le « </a:t>
            </a:r>
            <a:r>
              <a:rPr lang="fr-FR" sz="1200" kern="1200" dirty="0" err="1">
                <a:solidFill>
                  <a:schemeClr val="tx1"/>
                </a:solidFill>
                <a:latin typeface="+mn-lt"/>
                <a:ea typeface="+mn-ea"/>
                <a:cs typeface="+mn-cs"/>
              </a:rPr>
              <a:t>nuclear</a:t>
            </a:r>
            <a:r>
              <a:rPr lang="fr-FR" sz="1200" kern="1200" dirty="0">
                <a:solidFill>
                  <a:schemeClr val="tx1"/>
                </a:solidFill>
                <a:latin typeface="+mn-lt"/>
                <a:ea typeface="+mn-ea"/>
                <a:cs typeface="+mn-cs"/>
              </a:rPr>
              <a:t> bashing » au niveau européen</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La taxonomie européenne, à reprendre, fixe un délai à 2045 pour l’obtention de permis de construire pour de nouvelles centrales nucléaires</a:t>
            </a:r>
          </a:p>
          <a:p>
            <a:endParaRPr lang="fr-FR" dirty="0"/>
          </a:p>
          <a:p>
            <a:r>
              <a:rPr lang="fr-FR" sz="1200" kern="1200" dirty="0">
                <a:solidFill>
                  <a:schemeClr val="tx1"/>
                </a:solidFill>
                <a:latin typeface="+mn-lt"/>
                <a:ea typeface="+mn-ea"/>
                <a:cs typeface="+mn-cs"/>
              </a:rPr>
              <a:t>Comment financer le nouveau nucléaire, dans une régulation de moyen long terme, prenant en compte l’ensemble des externalités et l’enjeu géostratégique pour l’Europe de non dépendance,  </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Quelle part en Europe pour le gaz versus nucléaire pour l’indispensable pilotable et l’incidence sur la dépendance, sur l’effet de serre, sur les générations futures et sur le marché ? </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Quelle part demain de nouvelles capacités de stockage, nouvelles stations de pompage, Hydrogène? Pour l’hydrogène, qu’il faudra produire, stocker, transporter, distribuer, à quel coût? </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Comment garantir de manière pérenne, en France, comme dans les autres pays d’Europe, la maîtrise et la performance industrielle, tant pour le renouvelable que pour le nucléaire, avec conjointement des enjeux de compétences,  d’acceptabilité et de compétitivité ? </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Quelle place entre marché et régulation, quelle place donner aux tarifs réglementés, quel contrôle public? Quelle définition et contrôle des missions de service public ? Quelle transparence pour le contribuable et dans les comptes publics ? </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La taxonomie européenne fixe un délai à 2045 pour l’obtention de permis de construire pour de nouvelles centrales nucléaires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24</a:t>
            </a:fld>
            <a:endParaRPr lang="fr-FR" dirty="0"/>
          </a:p>
        </p:txBody>
      </p:sp>
    </p:spTree>
    <p:extLst>
      <p:ext uri="{BB962C8B-B14F-4D97-AF65-F5344CB8AC3E}">
        <p14:creationId xmlns:p14="http://schemas.microsoft.com/office/powerpoint/2010/main" val="1877197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Scenario 1: tout le monde plonge</a:t>
            </a:r>
          </a:p>
          <a:p>
            <a:endParaRPr lang="fr-FR" dirty="0"/>
          </a:p>
          <a:p>
            <a:r>
              <a:rPr lang="fr-FR" dirty="0"/>
              <a:t>Scenario 2 : 80 pur cent plonge et 20 pour cent s’engraisse</a:t>
            </a:r>
          </a:p>
          <a:p>
            <a:endParaRPr lang="fr-FR" dirty="0"/>
          </a:p>
          <a:p>
            <a:r>
              <a:rPr lang="fr-FR" dirty="0"/>
              <a:t>Scenario 3 : tout le monde gagne, y compris les générations futures</a:t>
            </a: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25</a:t>
            </a:fld>
            <a:endParaRPr lang="fr-FR"/>
          </a:p>
        </p:txBody>
      </p:sp>
    </p:spTree>
    <p:extLst>
      <p:ext uri="{BB962C8B-B14F-4D97-AF65-F5344CB8AC3E}">
        <p14:creationId xmlns:p14="http://schemas.microsoft.com/office/powerpoint/2010/main" val="3900097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565043" y="4730927"/>
            <a:ext cx="5511800" cy="3944937"/>
          </a:xfrm>
        </p:spPr>
        <p:txBody>
          <a:bodyPr/>
          <a:lstStyle/>
          <a:p>
            <a:r>
              <a:rPr lang="fr-FR" dirty="0"/>
              <a:t>Dimension spatiale de l’électricité, mais aussi temporelle</a:t>
            </a:r>
          </a:p>
          <a:p>
            <a:endParaRPr lang="fr-FR" dirty="0"/>
          </a:p>
          <a:p>
            <a:r>
              <a:rPr lang="fr-FR" dirty="0"/>
              <a:t>Dans le temps réel à la vitesse de la </a:t>
            </a:r>
            <a:r>
              <a:rPr lang="fr-FR" dirty="0" err="1"/>
              <a:t>lumiére</a:t>
            </a:r>
            <a:r>
              <a:rPr lang="fr-FR" dirty="0"/>
              <a:t>, pas seulement de l’information, mais aussi de l’énergie,</a:t>
            </a:r>
          </a:p>
          <a:p>
            <a:endParaRPr lang="fr-FR" dirty="0"/>
          </a:p>
          <a:p>
            <a:r>
              <a:rPr lang="fr-FR" dirty="0"/>
              <a:t>Pas fait en un jour. Interconnexion </a:t>
            </a:r>
            <a:r>
              <a:rPr lang="fr-FR" dirty="0" err="1"/>
              <a:t>electrique</a:t>
            </a:r>
            <a:r>
              <a:rPr lang="fr-FR" dirty="0"/>
              <a:t> avant la </a:t>
            </a:r>
            <a:r>
              <a:rPr lang="fr-FR" dirty="0" err="1"/>
              <a:t>deuxieme</a:t>
            </a:r>
            <a:r>
              <a:rPr lang="fr-FR" dirty="0"/>
              <a:t> guerre mondiale </a:t>
            </a:r>
            <a:r>
              <a:rPr lang="fr-FR" dirty="0" err="1"/>
              <a:t>éexistait</a:t>
            </a:r>
            <a:r>
              <a:rPr lang="fr-FR" dirty="0"/>
              <a:t> déjà. Elle était tirée par les compagnies de chemins de fer qui disposaient de barrages dans le massif central . </a:t>
            </a:r>
          </a:p>
          <a:p>
            <a:endParaRPr lang="fr-FR" dirty="0"/>
          </a:p>
          <a:p>
            <a:r>
              <a:rPr lang="fr-FR" dirty="0"/>
              <a:t>L’</a:t>
            </a:r>
            <a:r>
              <a:rPr lang="fr-FR" dirty="0" err="1"/>
              <a:t>electrification</a:t>
            </a:r>
            <a:r>
              <a:rPr lang="fr-FR" dirty="0"/>
              <a:t> rurale à la sortie de la </a:t>
            </a:r>
            <a:r>
              <a:rPr lang="fr-FR" dirty="0" err="1"/>
              <a:t>deuxieme</a:t>
            </a:r>
            <a:r>
              <a:rPr lang="fr-FR" dirty="0"/>
              <a:t> guerre mondiale a permis que chaque hameau et village de France dispose de l’alimentation électrique. </a:t>
            </a:r>
          </a:p>
          <a:p>
            <a:endParaRPr lang="fr-FR" dirty="0"/>
          </a:p>
          <a:p>
            <a:r>
              <a:rPr lang="fr-FR" dirty="0"/>
              <a:t>L’interconnexion électrique entre pays </a:t>
            </a:r>
            <a:r>
              <a:rPr lang="fr-FR" dirty="0" err="1"/>
              <a:t>eurepéennes</a:t>
            </a:r>
            <a:r>
              <a:rPr lang="fr-FR" dirty="0"/>
              <a:t> s’est faite très tôt dans els années 60/70 avec des </a:t>
            </a:r>
            <a:r>
              <a:rPr lang="fr-FR" dirty="0" err="1"/>
              <a:t>echanges</a:t>
            </a:r>
            <a:r>
              <a:rPr lang="fr-FR" dirty="0"/>
              <a:t> entre compagnies d’électricité, et des </a:t>
            </a:r>
            <a:r>
              <a:rPr lang="fr-FR" dirty="0" err="1"/>
              <a:t>particpations</a:t>
            </a:r>
            <a:r>
              <a:rPr lang="fr-FR" dirty="0"/>
              <a:t> </a:t>
            </a:r>
            <a:r>
              <a:rPr lang="fr-FR" dirty="0" err="1"/>
              <a:t>corisées</a:t>
            </a:r>
            <a:r>
              <a:rPr lang="fr-FR" dirty="0"/>
              <a:t> entre </a:t>
            </a:r>
            <a:r>
              <a:rPr lang="fr-FR" dirty="0" err="1"/>
              <a:t>uisnes</a:t>
            </a:r>
            <a:r>
              <a:rPr lang="fr-FR" dirty="0"/>
              <a:t> de </a:t>
            </a:r>
            <a:r>
              <a:rPr lang="fr-FR" dirty="0" err="1"/>
              <a:t>productionN</a:t>
            </a:r>
            <a:r>
              <a:rPr lang="fr-FR" dirty="0"/>
              <a:t>  de pays </a:t>
            </a:r>
            <a:r>
              <a:rPr lang="fr-FR" dirty="0" err="1"/>
              <a:t>difféents</a:t>
            </a:r>
            <a:r>
              <a:rPr lang="fr-FR" dirty="0"/>
              <a:t>, . Nous disposons de </a:t>
            </a:r>
            <a:r>
              <a:rPr lang="fr-FR" dirty="0" err="1"/>
              <a:t>présnce</a:t>
            </a:r>
            <a:r>
              <a:rPr lang="fr-FR" dirty="0"/>
              <a:t> en Belgique d’EDF qui date de ces années là. Réciproquement, EDF a développé dans les années 70/80 des contrats d’allocation de de production adossés à des centrales françaises. Electricité de </a:t>
            </a:r>
            <a:r>
              <a:rPr lang="fr-FR" dirty="0" err="1"/>
              <a:t>Laufenbourg</a:t>
            </a:r>
            <a:r>
              <a:rPr lang="fr-FR" dirty="0"/>
              <a:t>, </a:t>
            </a:r>
            <a:r>
              <a:rPr lang="fr-FR" dirty="0" err="1"/>
              <a:t>Gourpement</a:t>
            </a:r>
            <a:r>
              <a:rPr lang="fr-FR" dirty="0"/>
              <a:t> d’électriciens suisses CNP, </a:t>
            </a:r>
            <a:r>
              <a:rPr lang="fr-FR" dirty="0" err="1"/>
              <a:t>EnBW</a:t>
            </a:r>
            <a:r>
              <a:rPr lang="fr-FR" dirty="0"/>
              <a:t>, Electrabel, ont été ou le sont encore partenaires dans une douzaine de  réacteurs du parc français. </a:t>
            </a:r>
          </a:p>
          <a:p>
            <a:endParaRPr lang="fr-FR" dirty="0"/>
          </a:p>
          <a:p>
            <a:endParaRPr lang="fr-FR" dirty="0"/>
          </a:p>
          <a:p>
            <a:r>
              <a:rPr lang="fr-FR" dirty="0"/>
              <a:t>Échelle de temps immédiate, à des temps </a:t>
            </a:r>
            <a:r>
              <a:rPr lang="fr-FR" dirty="0" err="1"/>
              <a:t>tres</a:t>
            </a:r>
            <a:r>
              <a:rPr lang="fr-FR" dirty="0"/>
              <a:t> long, des barrages centenaires. Les usines de productions d’</a:t>
            </a:r>
            <a:r>
              <a:rPr lang="fr-FR" dirty="0" err="1"/>
              <a:t>électicité</a:t>
            </a:r>
            <a:r>
              <a:rPr lang="fr-FR" dirty="0"/>
              <a:t> sont investissements lourds, les réseaux d’</a:t>
            </a:r>
            <a:r>
              <a:rPr lang="fr-FR" dirty="0" err="1"/>
              <a:t>électrcité</a:t>
            </a:r>
            <a:r>
              <a:rPr lang="fr-FR" dirty="0"/>
              <a:t> sont des infrastructures lourdes et vitales pour la population, pour </a:t>
            </a:r>
            <a:r>
              <a:rPr lang="fr-FR" dirty="0" err="1"/>
              <a:t>léconomue</a:t>
            </a:r>
            <a:r>
              <a:rPr lang="fr-FR" dirty="0"/>
              <a:t>. </a:t>
            </a:r>
          </a:p>
          <a:p>
            <a:endParaRPr lang="fr-FR" dirty="0"/>
          </a:p>
          <a:p>
            <a:r>
              <a:rPr lang="fr-FR" dirty="0"/>
              <a:t>Entre 1973 et 2020 alors que la population faisait moins que doubler, la demande en énergie a doublé, et celle en électricité été multiplié par plus de 4 La demande en électricité de la Chine dépasse aujourd’hui celle du monde en 1973. </a:t>
            </a:r>
          </a:p>
          <a:p>
            <a:endParaRPr lang="fr-FR" dirty="0"/>
          </a:p>
          <a:p>
            <a:r>
              <a:rPr lang="fr-FR" dirty="0"/>
              <a:t>La seule demande en </a:t>
            </a:r>
            <a:r>
              <a:rPr lang="fr-FR" dirty="0" err="1"/>
              <a:t>électicité</a:t>
            </a:r>
            <a:r>
              <a:rPr lang="fr-FR" dirty="0"/>
              <a:t> de la Chine en 2017 a dépassé la demande mondiale d’électricité dans le monde en 1973, 6000 Milliards de kWh </a:t>
            </a:r>
          </a:p>
          <a:p>
            <a:endParaRPr lang="fr-FR" dirty="0"/>
          </a:p>
          <a:p>
            <a:r>
              <a:rPr lang="fr-FR" dirty="0"/>
              <a:t> . Une très forte inégalité à </a:t>
            </a:r>
            <a:r>
              <a:rPr lang="fr-FR" dirty="0" err="1"/>
              <a:t>travaer</a:t>
            </a:r>
            <a:r>
              <a:rPr lang="fr-FR" dirty="0"/>
              <a:t> le monde .  En Europe et Russie , autour de 5 à 7 MWh par habitant, avec une Chine qui en est très proche des 5 MWh par habitant</a:t>
            </a:r>
          </a:p>
          <a:p>
            <a:endParaRPr lang="fr-FR" dirty="0"/>
          </a:p>
          <a:p>
            <a:r>
              <a:rPr lang="fr-FR" dirty="0"/>
              <a:t>Entre 10 et 15 </a:t>
            </a:r>
            <a:r>
              <a:rPr lang="fr-FR" dirty="0" err="1"/>
              <a:t>Mwh</a:t>
            </a:r>
            <a:r>
              <a:rPr lang="fr-FR" dirty="0"/>
              <a:t> par habitant aux US et Canada</a:t>
            </a:r>
          </a:p>
          <a:p>
            <a:endParaRPr lang="fr-FR" dirty="0"/>
          </a:p>
          <a:p>
            <a:r>
              <a:rPr lang="fr-FR" dirty="0"/>
              <a:t>L’Inde 1 </a:t>
            </a:r>
            <a:r>
              <a:rPr lang="fr-FR" dirty="0" err="1"/>
              <a:t>Mwh</a:t>
            </a:r>
            <a:r>
              <a:rPr lang="fr-FR" dirty="0"/>
              <a:t>, encore loin de al Chine, pourtant à population équivalente, et le Nigeria  à 0,1 MWh, pourtant 8 </a:t>
            </a:r>
            <a:r>
              <a:rPr lang="fr-FR" dirty="0" err="1"/>
              <a:t>eme</a:t>
            </a:r>
            <a:r>
              <a:rPr lang="fr-FR" dirty="0"/>
              <a:t> exportateur mondial de pétrole. Rapport de 1 à 100 qui illustre le chemin qui nous reste à </a:t>
            </a:r>
            <a:r>
              <a:rPr lang="fr-FR" dirty="0" err="1"/>
              <a:t>aprcourir</a:t>
            </a:r>
            <a:r>
              <a:rPr lang="fr-FR" dirty="0"/>
              <a:t>, d’un coté pour </a:t>
            </a:r>
            <a:r>
              <a:rPr lang="fr-FR" dirty="0" err="1"/>
              <a:t>etre</a:t>
            </a:r>
            <a:r>
              <a:rPr lang="fr-FR" dirty="0"/>
              <a:t> plus sobres et efficaces, et de l’autre coté pour permettre le </a:t>
            </a:r>
            <a:r>
              <a:rPr lang="fr-FR" dirty="0" err="1"/>
              <a:t>dévelooppement</a:t>
            </a:r>
            <a:r>
              <a:rPr lang="fr-FR" dirty="0"/>
              <a:t>. </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4</a:t>
            </a:fld>
            <a:endParaRPr lang="fr-FR" dirty="0"/>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DCE20FEA-DE0A-FBFC-AF27-DA23E897D617}"/>
                  </a:ext>
                </a:extLst>
              </p14:cNvPr>
              <p14:cNvContentPartPr/>
              <p14:nvPr/>
            </p14:nvContentPartPr>
            <p14:xfrm>
              <a:off x="1205667" y="4876582"/>
              <a:ext cx="2160" cy="360"/>
            </p14:xfrm>
          </p:contentPart>
        </mc:Choice>
        <mc:Fallback xmlns="">
          <p:pic>
            <p:nvPicPr>
              <p:cNvPr id="5" name="Encre 4">
                <a:extLst>
                  <a:ext uri="{FF2B5EF4-FFF2-40B4-BE49-F238E27FC236}">
                    <a16:creationId xmlns:a16="http://schemas.microsoft.com/office/drawing/2014/main" id="{DCE20FEA-DE0A-FBFC-AF27-DA23E897D617}"/>
                  </a:ext>
                </a:extLst>
              </p:cNvPr>
              <p:cNvPicPr/>
              <p:nvPr/>
            </p:nvPicPr>
            <p:blipFill>
              <a:blip r:embed="rId4"/>
              <a:stretch>
                <a:fillRect/>
              </a:stretch>
            </p:blipFill>
            <p:spPr>
              <a:xfrm>
                <a:off x="1196667" y="4867582"/>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cre 5">
                <a:extLst>
                  <a:ext uri="{FF2B5EF4-FFF2-40B4-BE49-F238E27FC236}">
                    <a16:creationId xmlns:a16="http://schemas.microsoft.com/office/drawing/2014/main" id="{23D6800A-6ED1-BFB6-187E-BDD9E70B6AF2}"/>
                  </a:ext>
                </a:extLst>
              </p14:cNvPr>
              <p14:cNvContentPartPr/>
              <p14:nvPr/>
            </p14:nvContentPartPr>
            <p14:xfrm>
              <a:off x="812907" y="4933102"/>
              <a:ext cx="360" cy="360"/>
            </p14:xfrm>
          </p:contentPart>
        </mc:Choice>
        <mc:Fallback xmlns="">
          <p:pic>
            <p:nvPicPr>
              <p:cNvPr id="6" name="Encre 5">
                <a:extLst>
                  <a:ext uri="{FF2B5EF4-FFF2-40B4-BE49-F238E27FC236}">
                    <a16:creationId xmlns:a16="http://schemas.microsoft.com/office/drawing/2014/main" id="{23D6800A-6ED1-BFB6-187E-BDD9E70B6AF2}"/>
                  </a:ext>
                </a:extLst>
              </p:cNvPr>
              <p:cNvPicPr/>
              <p:nvPr/>
            </p:nvPicPr>
            <p:blipFill>
              <a:blip r:embed="rId6"/>
              <a:stretch>
                <a:fillRect/>
              </a:stretch>
            </p:blipFill>
            <p:spPr>
              <a:xfrm>
                <a:off x="803907" y="49241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Encre 6">
                <a:extLst>
                  <a:ext uri="{FF2B5EF4-FFF2-40B4-BE49-F238E27FC236}">
                    <a16:creationId xmlns:a16="http://schemas.microsoft.com/office/drawing/2014/main" id="{39E8282C-F4C4-DF41-1939-D8508B2D2FF8}"/>
                  </a:ext>
                </a:extLst>
              </p14:cNvPr>
              <p14:cNvContentPartPr/>
              <p14:nvPr/>
            </p14:nvContentPartPr>
            <p14:xfrm>
              <a:off x="-4062600" y="901337"/>
              <a:ext cx="360" cy="360"/>
            </p14:xfrm>
          </p:contentPart>
        </mc:Choice>
        <mc:Fallback xmlns="">
          <p:pic>
            <p:nvPicPr>
              <p:cNvPr id="7" name="Encre 6">
                <a:extLst>
                  <a:ext uri="{FF2B5EF4-FFF2-40B4-BE49-F238E27FC236}">
                    <a16:creationId xmlns:a16="http://schemas.microsoft.com/office/drawing/2014/main" id="{39E8282C-F4C4-DF41-1939-D8508B2D2FF8}"/>
                  </a:ext>
                </a:extLst>
              </p:cNvPr>
              <p:cNvPicPr/>
              <p:nvPr/>
            </p:nvPicPr>
            <p:blipFill>
              <a:blip r:embed="rId8"/>
              <a:stretch>
                <a:fillRect/>
              </a:stretch>
            </p:blipFill>
            <p:spPr>
              <a:xfrm>
                <a:off x="-4071240" y="892697"/>
                <a:ext cx="18000" cy="18000"/>
              </a:xfrm>
              <a:prstGeom prst="rect">
                <a:avLst/>
              </a:prstGeom>
            </p:spPr>
          </p:pic>
        </mc:Fallback>
      </mc:AlternateContent>
    </p:spTree>
    <p:extLst>
      <p:ext uri="{BB962C8B-B14F-4D97-AF65-F5344CB8AC3E}">
        <p14:creationId xmlns:p14="http://schemas.microsoft.com/office/powerpoint/2010/main" val="148723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5</a:t>
            </a:fld>
            <a:endParaRPr lang="fr-FR"/>
          </a:p>
        </p:txBody>
      </p:sp>
    </p:spTree>
    <p:extLst>
      <p:ext uri="{BB962C8B-B14F-4D97-AF65-F5344CB8AC3E}">
        <p14:creationId xmlns:p14="http://schemas.microsoft.com/office/powerpoint/2010/main" val="1323117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6</a:t>
            </a:fld>
            <a:endParaRPr lang="fr-FR"/>
          </a:p>
        </p:txBody>
      </p:sp>
    </p:spTree>
    <p:extLst>
      <p:ext uri="{BB962C8B-B14F-4D97-AF65-F5344CB8AC3E}">
        <p14:creationId xmlns:p14="http://schemas.microsoft.com/office/powerpoint/2010/main" val="220966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mémoire, priorité à la lutte contre l’effet de serre climatique : deux sources majeures d’émission de gaz carbonique en France, le transport et le logement/tertiaire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production d’électricité dans le monde c’est  deux tiers  des énergies fossiles, la première source de production d’électricité &amp;étant </a:t>
            </a:r>
            <a:r>
              <a:rPr lang="fr-FR" dirty="0" err="1"/>
              <a:t>lencore</a:t>
            </a:r>
            <a:r>
              <a:rPr lang="fr-FR" dirty="0"/>
              <a:t> le charbon.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Chine est le premier producteur mondial de charbon et premier </a:t>
            </a:r>
            <a:r>
              <a:rPr lang="fr-FR" dirty="0" err="1"/>
              <a:t>improtateur</a:t>
            </a:r>
            <a:r>
              <a:rPr lang="fr-FR" dirty="0"/>
              <a:t> de charbon.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noter que la consommation par habitant de la France et de l’Allemagne sont </a:t>
            </a:r>
            <a:r>
              <a:rPr lang="fr-FR" dirty="0" err="1"/>
              <a:t>tres</a:t>
            </a:r>
            <a:r>
              <a:rPr lang="fr-FR" dirty="0"/>
              <a:t> proches, 7 </a:t>
            </a:r>
            <a:r>
              <a:rPr lang="fr-FR" dirty="0" err="1"/>
              <a:t>Mwh</a:t>
            </a:r>
            <a:r>
              <a:rPr lang="fr-FR" dirty="0"/>
              <a:t> par habitant. Mais facteur 5 dans leurs émissions respectives de CO2 induite par la </a:t>
            </a:r>
            <a:r>
              <a:rPr lang="fr-FR" dirty="0" err="1"/>
              <a:t>prodcution</a:t>
            </a:r>
            <a:r>
              <a:rPr lang="fr-FR" dirty="0"/>
              <a:t> d’électricité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7</a:t>
            </a:fld>
            <a:endParaRPr lang="fr-FR"/>
          </a:p>
        </p:txBody>
      </p:sp>
    </p:spTree>
    <p:extLst>
      <p:ext uri="{BB962C8B-B14F-4D97-AF65-F5344CB8AC3E}">
        <p14:creationId xmlns:p14="http://schemas.microsoft.com/office/powerpoint/2010/main" val="49163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8</a:t>
            </a:fld>
            <a:endParaRPr lang="fr-FR"/>
          </a:p>
        </p:txBody>
      </p:sp>
    </p:spTree>
    <p:extLst>
      <p:ext uri="{BB962C8B-B14F-4D97-AF65-F5344CB8AC3E}">
        <p14:creationId xmlns:p14="http://schemas.microsoft.com/office/powerpoint/2010/main" val="3979046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9</a:t>
            </a:fld>
            <a:endParaRPr lang="fr-FR"/>
          </a:p>
        </p:txBody>
      </p:sp>
    </p:spTree>
    <p:extLst>
      <p:ext uri="{BB962C8B-B14F-4D97-AF65-F5344CB8AC3E}">
        <p14:creationId xmlns:p14="http://schemas.microsoft.com/office/powerpoint/2010/main" val="3789805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FR" dirty="0"/>
              <a:t>Plusieurs centaines de </a:t>
            </a:r>
            <a:r>
              <a:rPr lang="fr-FR" dirty="0" err="1"/>
              <a:t>millards</a:t>
            </a:r>
            <a:r>
              <a:rPr lang="fr-FR" dirty="0"/>
              <a:t> de d’</a:t>
            </a:r>
            <a:r>
              <a:rPr lang="fr-FR" dirty="0" err="1"/>
              <a:t>euors</a:t>
            </a:r>
            <a:r>
              <a:rPr lang="fr-FR" dirty="0"/>
              <a:t> </a:t>
            </a:r>
            <a:r>
              <a:rPr lang="fr-FR" dirty="0" err="1"/>
              <a:t>e,n</a:t>
            </a:r>
            <a:r>
              <a:rPr lang="fr-FR" dirty="0"/>
              <a:t> Europe pour el réseau</a:t>
            </a:r>
          </a:p>
          <a:p>
            <a:pPr lvl="1"/>
            <a:r>
              <a:rPr lang="fr-FR" dirty="0"/>
              <a:t>Cf délibération CRE 2022 – 202 </a:t>
            </a:r>
          </a:p>
          <a:p>
            <a:pPr marL="914400" lvl="2" indent="0">
              <a:buNone/>
            </a:pPr>
            <a:r>
              <a:rPr lang="fr-FR" dirty="0">
                <a:hlinkClick r:id="rId3"/>
              </a:rPr>
              <a:t>https://www.cre.fr/Documents/Deliberations/Decision/evaluation-des-charges-de-service-public-de-l-energie-pour-2023</a:t>
            </a:r>
            <a:endParaRPr lang="fr-FR" dirty="0"/>
          </a:p>
          <a:p>
            <a:pPr marL="914400" lvl="2" indent="0">
              <a:buNone/>
            </a:pPr>
            <a:endParaRPr lang="fr-FR" dirty="0"/>
          </a:p>
          <a:p>
            <a:pPr marL="914400" lvl="2" indent="0">
              <a:buNone/>
            </a:pPr>
            <a:r>
              <a:rPr lang="fr-FR" dirty="0"/>
              <a:t>Pour les </a:t>
            </a:r>
            <a:r>
              <a:rPr lang="fr-FR" dirty="0" err="1"/>
              <a:t>invesitissements</a:t>
            </a:r>
            <a:r>
              <a:rPr lang="fr-FR" dirty="0"/>
              <a:t> dans l’off shore,  800 Milliards d’euro en Europe, qui restent à </a:t>
            </a:r>
            <a:r>
              <a:rPr lang="fr-FR" dirty="0" err="1"/>
              <a:t>réalsier</a:t>
            </a:r>
            <a:r>
              <a:rPr lang="fr-FR" dirty="0"/>
              <a:t>, </a:t>
            </a:r>
            <a:r>
              <a:rPr lang="fr-FR" dirty="0" err="1"/>
              <a:t>cf</a:t>
            </a:r>
            <a:r>
              <a:rPr lang="fr-FR" dirty="0"/>
              <a:t> dossier maître d’ouvrage projet Eolien Oléron)</a:t>
            </a:r>
          </a:p>
          <a:p>
            <a:endParaRPr lang="fr-FR" dirty="0"/>
          </a:p>
          <a:p>
            <a:r>
              <a:rPr lang="fr-FR" dirty="0"/>
              <a:t>Risque pour les </a:t>
            </a:r>
            <a:r>
              <a:rPr lang="fr-FR" dirty="0" err="1"/>
              <a:t>inbesisseurs</a:t>
            </a:r>
            <a:r>
              <a:rPr lang="fr-FR" dirty="0"/>
              <a:t>, </a:t>
            </a:r>
            <a:r>
              <a:rPr lang="fr-FR" dirty="0" err="1"/>
              <a:t>regulatoire</a:t>
            </a:r>
            <a:r>
              <a:rPr lang="fr-FR" dirty="0"/>
              <a:t> campagnes de </a:t>
            </a:r>
            <a:r>
              <a:rPr lang="fr-FR" dirty="0" err="1"/>
              <a:t>soutine</a:t>
            </a:r>
            <a:r>
              <a:rPr lang="fr-FR" dirty="0"/>
              <a:t> </a:t>
            </a:r>
            <a:r>
              <a:rPr lang="fr-FR" dirty="0" err="1"/>
              <a:t>mediatiques</a:t>
            </a:r>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10</a:t>
            </a:fld>
            <a:endParaRPr lang="fr-FR"/>
          </a:p>
        </p:txBody>
      </p:sp>
    </p:spTree>
    <p:extLst>
      <p:ext uri="{BB962C8B-B14F-4D97-AF65-F5344CB8AC3E}">
        <p14:creationId xmlns:p14="http://schemas.microsoft.com/office/powerpoint/2010/main" val="1588145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2EAD9A-E606-749A-61AC-6AB90D89238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2214B40-3363-F507-26B8-F0EBDC9511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D195C1C-DFF2-804C-AF47-DB5E0E7D082D}"/>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BB678E0D-5C7C-EF46-591C-B4EEB6D0446E}"/>
              </a:ext>
            </a:extLst>
          </p:cNvPr>
          <p:cNvSpPr>
            <a:spLocks noGrp="1"/>
          </p:cNvSpPr>
          <p:nvPr>
            <p:ph type="ftr" sz="quarter" idx="11"/>
          </p:nvPr>
        </p:nvSpPr>
        <p:spPr/>
        <p:txBody>
          <a:bodyPr/>
          <a:lstStyle/>
          <a:p>
            <a:r>
              <a:rPr lang="fr-FR" dirty="0"/>
              <a:t>Energie où allons-nous ? Quelques repères- Bernard Maillard  19 octobre 2022</a:t>
            </a:r>
          </a:p>
        </p:txBody>
      </p:sp>
      <p:sp>
        <p:nvSpPr>
          <p:cNvPr id="6" name="Espace réservé du numéro de diapositive 5">
            <a:extLst>
              <a:ext uri="{FF2B5EF4-FFF2-40B4-BE49-F238E27FC236}">
                <a16:creationId xmlns:a16="http://schemas.microsoft.com/office/drawing/2014/main" id="{712DF50C-CF6B-6C16-C93A-05E753EE98C3}"/>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578639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35FD25-E445-3D4B-7CF3-8383C00F9AF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4D1D1AA-F742-FB06-C2ED-10B630196F0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C671C30-B4DF-E89E-5795-119745F5AE19}"/>
              </a:ext>
            </a:extLst>
          </p:cNvPr>
          <p:cNvSpPr>
            <a:spLocks noGrp="1"/>
          </p:cNvSpPr>
          <p:nvPr>
            <p:ph type="dt" sz="half" idx="10"/>
          </p:nvPr>
        </p:nvSpPr>
        <p:spPr/>
        <p:txBody>
          <a:bodyPr/>
          <a:lstStyle/>
          <a:p>
            <a:fld id="{F9137C79-8565-4C65-B760-458F0DAC3D89}" type="datetime1">
              <a:rPr lang="fr-FR" smtClean="0"/>
              <a:t>20/10/2022</a:t>
            </a:fld>
            <a:endParaRPr lang="fr-FR"/>
          </a:p>
        </p:txBody>
      </p:sp>
      <p:sp>
        <p:nvSpPr>
          <p:cNvPr id="5" name="Espace réservé du pied de page 4">
            <a:extLst>
              <a:ext uri="{FF2B5EF4-FFF2-40B4-BE49-F238E27FC236}">
                <a16:creationId xmlns:a16="http://schemas.microsoft.com/office/drawing/2014/main" id="{AC7F0937-A4BB-2C15-08C2-24261F5CC18B}"/>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6" name="Espace réservé du numéro de diapositive 5">
            <a:extLst>
              <a:ext uri="{FF2B5EF4-FFF2-40B4-BE49-F238E27FC236}">
                <a16:creationId xmlns:a16="http://schemas.microsoft.com/office/drawing/2014/main" id="{1E2B4424-C29E-165C-BB1B-761F78A7B589}"/>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01304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8E7197F-728E-AC94-72F0-8ACB64D6235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D2D7824-499C-7BE3-6CD2-28FC4311A4F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8E50EE-1F7D-8D11-5422-BE89DA4B93C4}"/>
              </a:ext>
            </a:extLst>
          </p:cNvPr>
          <p:cNvSpPr>
            <a:spLocks noGrp="1"/>
          </p:cNvSpPr>
          <p:nvPr>
            <p:ph type="dt" sz="half" idx="10"/>
          </p:nvPr>
        </p:nvSpPr>
        <p:spPr/>
        <p:txBody>
          <a:bodyPr/>
          <a:lstStyle/>
          <a:p>
            <a:fld id="{867B8505-87F6-4A7A-9FCA-5467D2B53DA2}" type="datetime1">
              <a:rPr lang="fr-FR" smtClean="0"/>
              <a:t>20/10/2022</a:t>
            </a:fld>
            <a:endParaRPr lang="fr-FR"/>
          </a:p>
        </p:txBody>
      </p:sp>
      <p:sp>
        <p:nvSpPr>
          <p:cNvPr id="5" name="Espace réservé du pied de page 4">
            <a:extLst>
              <a:ext uri="{FF2B5EF4-FFF2-40B4-BE49-F238E27FC236}">
                <a16:creationId xmlns:a16="http://schemas.microsoft.com/office/drawing/2014/main" id="{2A1BBE7E-8014-12F3-342F-0553025E133A}"/>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6" name="Espace réservé du numéro de diapositive 5">
            <a:extLst>
              <a:ext uri="{FF2B5EF4-FFF2-40B4-BE49-F238E27FC236}">
                <a16:creationId xmlns:a16="http://schemas.microsoft.com/office/drawing/2014/main" id="{8FDC7A25-477A-2EAF-D1B5-2AE8052EEC6B}"/>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37228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F55CAF-B9ED-1639-9DB9-7F0CD491B67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0958C97-36B2-5911-68A8-EA5FEE1506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A550E23-DD83-8ABC-3705-BDF6B33B4E4B}"/>
              </a:ext>
            </a:extLst>
          </p:cNvPr>
          <p:cNvSpPr>
            <a:spLocks noGrp="1"/>
          </p:cNvSpPr>
          <p:nvPr>
            <p:ph type="dt" sz="half" idx="10"/>
          </p:nvPr>
        </p:nvSpPr>
        <p:spPr/>
        <p:txBody>
          <a:bodyPr/>
          <a:lstStyle/>
          <a:p>
            <a:fld id="{191225DB-998A-4D50-B945-E818D9883476}" type="datetimeFigureOut">
              <a:rPr lang="fr-FR" smtClean="0"/>
              <a:t>20/10/2022</a:t>
            </a:fld>
            <a:endParaRPr lang="fr-FR"/>
          </a:p>
        </p:txBody>
      </p:sp>
      <p:sp>
        <p:nvSpPr>
          <p:cNvPr id="5" name="Espace réservé du pied de page 4">
            <a:extLst>
              <a:ext uri="{FF2B5EF4-FFF2-40B4-BE49-F238E27FC236}">
                <a16:creationId xmlns:a16="http://schemas.microsoft.com/office/drawing/2014/main" id="{32C29B75-B2DB-FDC9-729A-CC4E4840E2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4D5D9F2-E7B5-38AD-7EB4-E8E303158A8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486099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4E7DC2-D745-B4D5-B700-7CD8D0B6489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75DB776-BEE6-AFE3-4666-1B83F612EEA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4AE130-E5F6-A2E1-3001-E4FAEF56AD3D}"/>
              </a:ext>
            </a:extLst>
          </p:cNvPr>
          <p:cNvSpPr>
            <a:spLocks noGrp="1"/>
          </p:cNvSpPr>
          <p:nvPr>
            <p:ph type="dt" sz="half" idx="10"/>
          </p:nvPr>
        </p:nvSpPr>
        <p:spPr/>
        <p:txBody>
          <a:bodyPr/>
          <a:lstStyle/>
          <a:p>
            <a:fld id="{191225DB-998A-4D50-B945-E818D9883476}" type="datetimeFigureOut">
              <a:rPr lang="fr-FR" smtClean="0"/>
              <a:t>20/10/2022</a:t>
            </a:fld>
            <a:endParaRPr lang="fr-FR"/>
          </a:p>
        </p:txBody>
      </p:sp>
      <p:sp>
        <p:nvSpPr>
          <p:cNvPr id="5" name="Espace réservé du pied de page 4">
            <a:extLst>
              <a:ext uri="{FF2B5EF4-FFF2-40B4-BE49-F238E27FC236}">
                <a16:creationId xmlns:a16="http://schemas.microsoft.com/office/drawing/2014/main" id="{096E01A8-6BAD-E522-487E-FBEFDC5662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1259C2D-6D6A-48EF-7F65-C587889325FC}"/>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214247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437C59-A439-AA4E-BC48-743D37C4433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4F3AA5E-5945-661B-958B-EAD0D28095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BB21115-4548-9366-4848-09F7DEE3EF8F}"/>
              </a:ext>
            </a:extLst>
          </p:cNvPr>
          <p:cNvSpPr>
            <a:spLocks noGrp="1"/>
          </p:cNvSpPr>
          <p:nvPr>
            <p:ph type="dt" sz="half" idx="10"/>
          </p:nvPr>
        </p:nvSpPr>
        <p:spPr/>
        <p:txBody>
          <a:bodyPr/>
          <a:lstStyle/>
          <a:p>
            <a:fld id="{191225DB-998A-4D50-B945-E818D9883476}" type="datetimeFigureOut">
              <a:rPr lang="fr-FR" smtClean="0"/>
              <a:t>20/10/2022</a:t>
            </a:fld>
            <a:endParaRPr lang="fr-FR"/>
          </a:p>
        </p:txBody>
      </p:sp>
      <p:sp>
        <p:nvSpPr>
          <p:cNvPr id="5" name="Espace réservé du pied de page 4">
            <a:extLst>
              <a:ext uri="{FF2B5EF4-FFF2-40B4-BE49-F238E27FC236}">
                <a16:creationId xmlns:a16="http://schemas.microsoft.com/office/drawing/2014/main" id="{257A35B2-7442-6130-0D98-0A0303BE5B6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BEA7F7-FA9B-24CF-000A-E134A52C8EDD}"/>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992262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DDA60A-CB04-9848-22EA-6EFDF92D1BA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BF2E893-7B90-A8C5-D062-D516A277DB2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F343A47-6A9D-3892-14DC-A6BDDE9FD34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43B32CA-69BD-44F5-92AF-543883DC6895}"/>
              </a:ext>
            </a:extLst>
          </p:cNvPr>
          <p:cNvSpPr>
            <a:spLocks noGrp="1"/>
          </p:cNvSpPr>
          <p:nvPr>
            <p:ph type="dt" sz="half" idx="10"/>
          </p:nvPr>
        </p:nvSpPr>
        <p:spPr/>
        <p:txBody>
          <a:bodyPr/>
          <a:lstStyle/>
          <a:p>
            <a:fld id="{191225DB-998A-4D50-B945-E818D9883476}" type="datetimeFigureOut">
              <a:rPr lang="fr-FR" smtClean="0"/>
              <a:t>20/10/2022</a:t>
            </a:fld>
            <a:endParaRPr lang="fr-FR"/>
          </a:p>
        </p:txBody>
      </p:sp>
      <p:sp>
        <p:nvSpPr>
          <p:cNvPr id="6" name="Espace réservé du pied de page 5">
            <a:extLst>
              <a:ext uri="{FF2B5EF4-FFF2-40B4-BE49-F238E27FC236}">
                <a16:creationId xmlns:a16="http://schemas.microsoft.com/office/drawing/2014/main" id="{3605AD6D-CFF7-957F-863F-E3B2AC77848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FE0D1DD-B8AC-C222-5815-8C2F4353A640}"/>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911470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7EBF42-B9B7-DE07-7AAC-C5224FB2C1B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368DCF5-79EC-77D7-5F09-31D7FE9716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A0662E3-F175-3321-21F9-396B4DC0893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3AC9A5F-267E-7413-EE6B-8788D48A2F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150D37-A14A-7394-B5F8-A8EB8124C56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6F2FF45-8E5E-19F9-0C9E-49BD39CEC69F}"/>
              </a:ext>
            </a:extLst>
          </p:cNvPr>
          <p:cNvSpPr>
            <a:spLocks noGrp="1"/>
          </p:cNvSpPr>
          <p:nvPr>
            <p:ph type="dt" sz="half" idx="10"/>
          </p:nvPr>
        </p:nvSpPr>
        <p:spPr/>
        <p:txBody>
          <a:bodyPr/>
          <a:lstStyle/>
          <a:p>
            <a:fld id="{191225DB-998A-4D50-B945-E818D9883476}" type="datetimeFigureOut">
              <a:rPr lang="fr-FR" smtClean="0"/>
              <a:t>20/10/2022</a:t>
            </a:fld>
            <a:endParaRPr lang="fr-FR"/>
          </a:p>
        </p:txBody>
      </p:sp>
      <p:sp>
        <p:nvSpPr>
          <p:cNvPr id="8" name="Espace réservé du pied de page 7">
            <a:extLst>
              <a:ext uri="{FF2B5EF4-FFF2-40B4-BE49-F238E27FC236}">
                <a16:creationId xmlns:a16="http://schemas.microsoft.com/office/drawing/2014/main" id="{59DC6396-2353-A673-967F-59550463C2F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92D7591-0734-556F-0335-BBEA4716479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378978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4788A-6CC4-5CC3-C407-2B06B79555F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EEA81E8-D383-FBFA-469A-E774BD9D5F75}"/>
              </a:ext>
            </a:extLst>
          </p:cNvPr>
          <p:cNvSpPr>
            <a:spLocks noGrp="1"/>
          </p:cNvSpPr>
          <p:nvPr>
            <p:ph type="dt" sz="half" idx="10"/>
          </p:nvPr>
        </p:nvSpPr>
        <p:spPr/>
        <p:txBody>
          <a:bodyPr/>
          <a:lstStyle/>
          <a:p>
            <a:fld id="{191225DB-998A-4D50-B945-E818D9883476}" type="datetimeFigureOut">
              <a:rPr lang="fr-FR" smtClean="0"/>
              <a:t>20/10/2022</a:t>
            </a:fld>
            <a:endParaRPr lang="fr-FR"/>
          </a:p>
        </p:txBody>
      </p:sp>
      <p:sp>
        <p:nvSpPr>
          <p:cNvPr id="4" name="Espace réservé du pied de page 3">
            <a:extLst>
              <a:ext uri="{FF2B5EF4-FFF2-40B4-BE49-F238E27FC236}">
                <a16:creationId xmlns:a16="http://schemas.microsoft.com/office/drawing/2014/main" id="{50A37592-EB4A-CE2D-6371-A1179327F35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C0153B8-1511-CCF6-B395-6A02B0F88657}"/>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672949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3857467-F968-184A-8AB7-43F8D284D7AB}"/>
              </a:ext>
            </a:extLst>
          </p:cNvPr>
          <p:cNvSpPr>
            <a:spLocks noGrp="1"/>
          </p:cNvSpPr>
          <p:nvPr>
            <p:ph type="dt" sz="half" idx="10"/>
          </p:nvPr>
        </p:nvSpPr>
        <p:spPr/>
        <p:txBody>
          <a:bodyPr/>
          <a:lstStyle/>
          <a:p>
            <a:fld id="{191225DB-998A-4D50-B945-E818D9883476}" type="datetimeFigureOut">
              <a:rPr lang="fr-FR" smtClean="0"/>
              <a:t>20/10/2022</a:t>
            </a:fld>
            <a:endParaRPr lang="fr-FR"/>
          </a:p>
        </p:txBody>
      </p:sp>
      <p:sp>
        <p:nvSpPr>
          <p:cNvPr id="3" name="Espace réservé du pied de page 2">
            <a:extLst>
              <a:ext uri="{FF2B5EF4-FFF2-40B4-BE49-F238E27FC236}">
                <a16:creationId xmlns:a16="http://schemas.microsoft.com/office/drawing/2014/main" id="{88DC3B94-960A-80F7-B3F2-7A2F8C0B951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5CF166D-DD56-197E-E584-81A8A85DD329}"/>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494593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77CBF1-F8AD-88FB-D378-E45B6D0184F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8D3D449-E179-28C6-E303-8088779E0A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004F473-07DF-EC56-91B8-4423F68FF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90A3DEC-612B-BC1E-CD28-690F66E1AE0B}"/>
              </a:ext>
            </a:extLst>
          </p:cNvPr>
          <p:cNvSpPr>
            <a:spLocks noGrp="1"/>
          </p:cNvSpPr>
          <p:nvPr>
            <p:ph type="dt" sz="half" idx="10"/>
          </p:nvPr>
        </p:nvSpPr>
        <p:spPr/>
        <p:txBody>
          <a:bodyPr/>
          <a:lstStyle/>
          <a:p>
            <a:fld id="{191225DB-998A-4D50-B945-E818D9883476}" type="datetimeFigureOut">
              <a:rPr lang="fr-FR" smtClean="0"/>
              <a:t>20/10/2022</a:t>
            </a:fld>
            <a:endParaRPr lang="fr-FR"/>
          </a:p>
        </p:txBody>
      </p:sp>
      <p:sp>
        <p:nvSpPr>
          <p:cNvPr id="6" name="Espace réservé du pied de page 5">
            <a:extLst>
              <a:ext uri="{FF2B5EF4-FFF2-40B4-BE49-F238E27FC236}">
                <a16:creationId xmlns:a16="http://schemas.microsoft.com/office/drawing/2014/main" id="{1FB9DD99-D849-319E-9CEC-BAFDD603307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1384098-2BFC-E9B9-7781-7BFCEF3CA926}"/>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41575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2C00E7-1BA8-77C4-9AB0-AD6EB2F517F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0E6E345-8B53-6437-4CF9-46A3A2DF546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74E31E1-F882-C057-5C23-D0A4B004CEB1}"/>
              </a:ext>
            </a:extLst>
          </p:cNvPr>
          <p:cNvSpPr>
            <a:spLocks noGrp="1"/>
          </p:cNvSpPr>
          <p:nvPr>
            <p:ph type="dt" sz="half" idx="10"/>
          </p:nvPr>
        </p:nvSpPr>
        <p:spPr/>
        <p:txBody>
          <a:bodyPr/>
          <a:lstStyle/>
          <a:p>
            <a:fld id="{33C2B087-7201-45B0-8477-621E3C3B2570}" type="datetime1">
              <a:rPr lang="fr-FR" smtClean="0"/>
              <a:t>20/10/2022</a:t>
            </a:fld>
            <a:endParaRPr lang="fr-FR"/>
          </a:p>
        </p:txBody>
      </p:sp>
      <p:sp>
        <p:nvSpPr>
          <p:cNvPr id="5" name="Espace réservé du pied de page 4">
            <a:extLst>
              <a:ext uri="{FF2B5EF4-FFF2-40B4-BE49-F238E27FC236}">
                <a16:creationId xmlns:a16="http://schemas.microsoft.com/office/drawing/2014/main" id="{637826CB-0691-8001-E3FA-C02AC5B10F05}"/>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6" name="Espace réservé du numéro de diapositive 5">
            <a:extLst>
              <a:ext uri="{FF2B5EF4-FFF2-40B4-BE49-F238E27FC236}">
                <a16:creationId xmlns:a16="http://schemas.microsoft.com/office/drawing/2014/main" id="{6D69A653-CA18-8C3F-5030-E55C09BFCFBB}"/>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507907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0F6B2F-5A76-D5D5-E27E-728E8D024A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FF34C13-83E3-4C65-E0FD-6333C3839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2F7DD57-9201-E577-23E6-02AD9572C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57900C0-2C21-35A1-5755-F86D51FD9690}"/>
              </a:ext>
            </a:extLst>
          </p:cNvPr>
          <p:cNvSpPr>
            <a:spLocks noGrp="1"/>
          </p:cNvSpPr>
          <p:nvPr>
            <p:ph type="dt" sz="half" idx="10"/>
          </p:nvPr>
        </p:nvSpPr>
        <p:spPr/>
        <p:txBody>
          <a:bodyPr/>
          <a:lstStyle/>
          <a:p>
            <a:fld id="{191225DB-998A-4D50-B945-E818D9883476}" type="datetimeFigureOut">
              <a:rPr lang="fr-FR" smtClean="0"/>
              <a:t>20/10/2022</a:t>
            </a:fld>
            <a:endParaRPr lang="fr-FR"/>
          </a:p>
        </p:txBody>
      </p:sp>
      <p:sp>
        <p:nvSpPr>
          <p:cNvPr id="6" name="Espace réservé du pied de page 5">
            <a:extLst>
              <a:ext uri="{FF2B5EF4-FFF2-40B4-BE49-F238E27FC236}">
                <a16:creationId xmlns:a16="http://schemas.microsoft.com/office/drawing/2014/main" id="{1BCFF7C7-6217-C50E-FFD3-DC417FE89B2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FAAF5CE-FE60-819C-8779-D617B9D4A723}"/>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133123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54782-642E-C4F2-35A7-66F166097B6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FDD2B14-4735-E9AB-7208-59844D6F3F5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62B8C7-3635-68FF-1F7C-6C8F643FC417}"/>
              </a:ext>
            </a:extLst>
          </p:cNvPr>
          <p:cNvSpPr>
            <a:spLocks noGrp="1"/>
          </p:cNvSpPr>
          <p:nvPr>
            <p:ph type="dt" sz="half" idx="10"/>
          </p:nvPr>
        </p:nvSpPr>
        <p:spPr/>
        <p:txBody>
          <a:bodyPr/>
          <a:lstStyle/>
          <a:p>
            <a:fld id="{191225DB-998A-4D50-B945-E818D9883476}" type="datetimeFigureOut">
              <a:rPr lang="fr-FR" smtClean="0"/>
              <a:t>20/10/2022</a:t>
            </a:fld>
            <a:endParaRPr lang="fr-FR"/>
          </a:p>
        </p:txBody>
      </p:sp>
      <p:sp>
        <p:nvSpPr>
          <p:cNvPr id="5" name="Espace réservé du pied de page 4">
            <a:extLst>
              <a:ext uri="{FF2B5EF4-FFF2-40B4-BE49-F238E27FC236}">
                <a16:creationId xmlns:a16="http://schemas.microsoft.com/office/drawing/2014/main" id="{43B86FC4-FF92-5DA2-D869-337B7C406EC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71FAD2-D028-DB08-44B4-EBEF7387954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959864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955DA2C-E20B-A8CD-901F-4BE69112646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5E66FE1-3470-5E17-43A1-10C5929472F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C44419-B20D-70FE-3C64-C365B737CF2E}"/>
              </a:ext>
            </a:extLst>
          </p:cNvPr>
          <p:cNvSpPr>
            <a:spLocks noGrp="1"/>
          </p:cNvSpPr>
          <p:nvPr>
            <p:ph type="dt" sz="half" idx="10"/>
          </p:nvPr>
        </p:nvSpPr>
        <p:spPr/>
        <p:txBody>
          <a:bodyPr/>
          <a:lstStyle/>
          <a:p>
            <a:fld id="{191225DB-998A-4D50-B945-E818D9883476}" type="datetimeFigureOut">
              <a:rPr lang="fr-FR" smtClean="0"/>
              <a:t>20/10/2022</a:t>
            </a:fld>
            <a:endParaRPr lang="fr-FR"/>
          </a:p>
        </p:txBody>
      </p:sp>
      <p:sp>
        <p:nvSpPr>
          <p:cNvPr id="5" name="Espace réservé du pied de page 4">
            <a:extLst>
              <a:ext uri="{FF2B5EF4-FFF2-40B4-BE49-F238E27FC236}">
                <a16:creationId xmlns:a16="http://schemas.microsoft.com/office/drawing/2014/main" id="{E8D51951-A318-42EB-B427-C892FFD644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5D0F88-4E15-7313-6878-95F5F56099E6}"/>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297222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6685EB-792B-4928-DFA1-853A52A53C6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A8B0BAC-21D7-1633-B3DB-1CA89E0538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CAFE85A-1506-6496-DA53-6525BBB6901B}"/>
              </a:ext>
            </a:extLst>
          </p:cNvPr>
          <p:cNvSpPr>
            <a:spLocks noGrp="1"/>
          </p:cNvSpPr>
          <p:nvPr>
            <p:ph type="dt" sz="half" idx="10"/>
          </p:nvPr>
        </p:nvSpPr>
        <p:spPr/>
        <p:txBody>
          <a:bodyPr/>
          <a:lstStyle/>
          <a:p>
            <a:fld id="{F2EE1441-9619-4431-9B4A-E6F734CE2640}" type="datetime1">
              <a:rPr lang="fr-FR" smtClean="0"/>
              <a:t>20/10/2022</a:t>
            </a:fld>
            <a:endParaRPr lang="fr-FR"/>
          </a:p>
        </p:txBody>
      </p:sp>
      <p:sp>
        <p:nvSpPr>
          <p:cNvPr id="5" name="Espace réservé du pied de page 4">
            <a:extLst>
              <a:ext uri="{FF2B5EF4-FFF2-40B4-BE49-F238E27FC236}">
                <a16:creationId xmlns:a16="http://schemas.microsoft.com/office/drawing/2014/main" id="{9990506A-A7E9-E63D-3F97-FC9C88403EEA}"/>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6" name="Espace réservé du numéro de diapositive 5">
            <a:extLst>
              <a:ext uri="{FF2B5EF4-FFF2-40B4-BE49-F238E27FC236}">
                <a16:creationId xmlns:a16="http://schemas.microsoft.com/office/drawing/2014/main" id="{4C91F333-E761-572B-E83E-EF6E74CD051E}"/>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728105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F56D94-B6A8-B2BC-A14F-8973CA72704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E52DC95-2608-2567-8F90-EB69DE2566E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5784477-4CFD-7BDB-FD86-335CCDCB5BC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E179F0E-F0D6-D73B-7D07-80DE31C5DCB8}"/>
              </a:ext>
            </a:extLst>
          </p:cNvPr>
          <p:cNvSpPr>
            <a:spLocks noGrp="1"/>
          </p:cNvSpPr>
          <p:nvPr>
            <p:ph type="dt" sz="half" idx="10"/>
          </p:nvPr>
        </p:nvSpPr>
        <p:spPr/>
        <p:txBody>
          <a:bodyPr/>
          <a:lstStyle/>
          <a:p>
            <a:fld id="{C59FF010-A272-4D51-B02E-597CCCFD92D4}" type="datetime1">
              <a:rPr lang="fr-FR" smtClean="0"/>
              <a:t>20/10/2022</a:t>
            </a:fld>
            <a:endParaRPr lang="fr-FR"/>
          </a:p>
        </p:txBody>
      </p:sp>
      <p:sp>
        <p:nvSpPr>
          <p:cNvPr id="6" name="Espace réservé du pied de page 5">
            <a:extLst>
              <a:ext uri="{FF2B5EF4-FFF2-40B4-BE49-F238E27FC236}">
                <a16:creationId xmlns:a16="http://schemas.microsoft.com/office/drawing/2014/main" id="{C13CF593-22EB-8A63-665E-19BA650401E3}"/>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7" name="Espace réservé du numéro de diapositive 6">
            <a:extLst>
              <a:ext uri="{FF2B5EF4-FFF2-40B4-BE49-F238E27FC236}">
                <a16:creationId xmlns:a16="http://schemas.microsoft.com/office/drawing/2014/main" id="{BDD70A9E-8D10-9FF2-1CA5-536592A184BA}"/>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653941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8B8AE4-A929-B92D-6D82-12B7477E0C4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82A5949-7288-216E-1068-131CFA35B3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6330785-7806-A1D6-A7E1-E0DC0C36A16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C2D2827-B0F7-7AD6-F851-981AA58171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AF84684-75F0-0556-78E9-96F56BACD77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21EC3D3-8843-0C98-1F82-6A973583495A}"/>
              </a:ext>
            </a:extLst>
          </p:cNvPr>
          <p:cNvSpPr>
            <a:spLocks noGrp="1"/>
          </p:cNvSpPr>
          <p:nvPr>
            <p:ph type="dt" sz="half" idx="10"/>
          </p:nvPr>
        </p:nvSpPr>
        <p:spPr/>
        <p:txBody>
          <a:bodyPr/>
          <a:lstStyle/>
          <a:p>
            <a:fld id="{2B26062E-D063-4086-9358-E898EFF11452}" type="datetime1">
              <a:rPr lang="fr-FR" smtClean="0"/>
              <a:t>20/10/2022</a:t>
            </a:fld>
            <a:endParaRPr lang="fr-FR"/>
          </a:p>
        </p:txBody>
      </p:sp>
      <p:sp>
        <p:nvSpPr>
          <p:cNvPr id="8" name="Espace réservé du pied de page 7">
            <a:extLst>
              <a:ext uri="{FF2B5EF4-FFF2-40B4-BE49-F238E27FC236}">
                <a16:creationId xmlns:a16="http://schemas.microsoft.com/office/drawing/2014/main" id="{8AAD4805-2FE4-EE8E-7104-7F6EDFE6981B}"/>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9" name="Espace réservé du numéro de diapositive 8">
            <a:extLst>
              <a:ext uri="{FF2B5EF4-FFF2-40B4-BE49-F238E27FC236}">
                <a16:creationId xmlns:a16="http://schemas.microsoft.com/office/drawing/2014/main" id="{5076050A-8C22-DC22-EC32-A347CDA29821}"/>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30955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665E60-4856-136A-7980-0E59122EC46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F0F07AA-41D1-88F8-2A6C-B42525A863FF}"/>
              </a:ext>
            </a:extLst>
          </p:cNvPr>
          <p:cNvSpPr>
            <a:spLocks noGrp="1"/>
          </p:cNvSpPr>
          <p:nvPr>
            <p:ph type="dt" sz="half" idx="10"/>
          </p:nvPr>
        </p:nvSpPr>
        <p:spPr/>
        <p:txBody>
          <a:bodyPr/>
          <a:lstStyle/>
          <a:p>
            <a:fld id="{C7FF7530-E824-4D70-A355-632F1A1B78DD}" type="datetime1">
              <a:rPr lang="fr-FR" smtClean="0"/>
              <a:t>20/10/2022</a:t>
            </a:fld>
            <a:endParaRPr lang="fr-FR"/>
          </a:p>
        </p:txBody>
      </p:sp>
      <p:sp>
        <p:nvSpPr>
          <p:cNvPr id="4" name="Espace réservé du pied de page 3">
            <a:extLst>
              <a:ext uri="{FF2B5EF4-FFF2-40B4-BE49-F238E27FC236}">
                <a16:creationId xmlns:a16="http://schemas.microsoft.com/office/drawing/2014/main" id="{F537F90C-4D04-9F91-9C1E-C6087C5CDB6D}"/>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5" name="Espace réservé du numéro de diapositive 4">
            <a:extLst>
              <a:ext uri="{FF2B5EF4-FFF2-40B4-BE49-F238E27FC236}">
                <a16:creationId xmlns:a16="http://schemas.microsoft.com/office/drawing/2014/main" id="{34101C68-DDBA-1664-24EA-693E89673988}"/>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16402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70941B3-35C5-FCA0-FA18-9AB8BCD016D9}"/>
              </a:ext>
            </a:extLst>
          </p:cNvPr>
          <p:cNvSpPr>
            <a:spLocks noGrp="1"/>
          </p:cNvSpPr>
          <p:nvPr>
            <p:ph type="dt" sz="half" idx="10"/>
          </p:nvPr>
        </p:nvSpPr>
        <p:spPr/>
        <p:txBody>
          <a:bodyPr/>
          <a:lstStyle/>
          <a:p>
            <a:fld id="{DDBDE213-C120-4A76-A7FA-1D27596DD1EB}" type="datetime1">
              <a:rPr lang="fr-FR" smtClean="0"/>
              <a:t>20/10/2022</a:t>
            </a:fld>
            <a:endParaRPr lang="fr-FR"/>
          </a:p>
        </p:txBody>
      </p:sp>
      <p:sp>
        <p:nvSpPr>
          <p:cNvPr id="3" name="Espace réservé du pied de page 2">
            <a:extLst>
              <a:ext uri="{FF2B5EF4-FFF2-40B4-BE49-F238E27FC236}">
                <a16:creationId xmlns:a16="http://schemas.microsoft.com/office/drawing/2014/main" id="{961DC1E6-EF6C-292F-DBC7-8862821E9A89}"/>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4" name="Espace réservé du numéro de diapositive 3">
            <a:extLst>
              <a:ext uri="{FF2B5EF4-FFF2-40B4-BE49-F238E27FC236}">
                <a16:creationId xmlns:a16="http://schemas.microsoft.com/office/drawing/2014/main" id="{C48E2FDA-18CE-74D2-374D-A7DF121B71C7}"/>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70542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EFAEEA-FB3F-9117-DA5F-3128295C93D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7D1ECB1-5564-40B9-BA77-8150E6AF6A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E16CEDE-3283-5F41-BFAE-C348A4C19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CCF706E-13F6-345A-0B51-3DA900CE9693}"/>
              </a:ext>
            </a:extLst>
          </p:cNvPr>
          <p:cNvSpPr>
            <a:spLocks noGrp="1"/>
          </p:cNvSpPr>
          <p:nvPr>
            <p:ph type="dt" sz="half" idx="10"/>
          </p:nvPr>
        </p:nvSpPr>
        <p:spPr/>
        <p:txBody>
          <a:bodyPr/>
          <a:lstStyle/>
          <a:p>
            <a:fld id="{E39875D1-A3AF-4767-8515-8689A02150F1}" type="datetime1">
              <a:rPr lang="fr-FR" smtClean="0"/>
              <a:t>20/10/2022</a:t>
            </a:fld>
            <a:endParaRPr lang="fr-FR"/>
          </a:p>
        </p:txBody>
      </p:sp>
      <p:sp>
        <p:nvSpPr>
          <p:cNvPr id="6" name="Espace réservé du pied de page 5">
            <a:extLst>
              <a:ext uri="{FF2B5EF4-FFF2-40B4-BE49-F238E27FC236}">
                <a16:creationId xmlns:a16="http://schemas.microsoft.com/office/drawing/2014/main" id="{B4D12E30-E99A-1E7C-BB18-E85E6A09C24B}"/>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7" name="Espace réservé du numéro de diapositive 6">
            <a:extLst>
              <a:ext uri="{FF2B5EF4-FFF2-40B4-BE49-F238E27FC236}">
                <a16:creationId xmlns:a16="http://schemas.microsoft.com/office/drawing/2014/main" id="{83F5050C-87CE-5769-25EB-27C710CF75C6}"/>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71948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9F8E93-93E5-2D8C-603A-5DB2E3A8D4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A5DA7C3-47E2-5522-1DB6-4868F52FF5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BA0CBCF-212E-BF66-3D65-F287A80B2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0975683-4B6B-7321-68DE-9F1CAF56462D}"/>
              </a:ext>
            </a:extLst>
          </p:cNvPr>
          <p:cNvSpPr>
            <a:spLocks noGrp="1"/>
          </p:cNvSpPr>
          <p:nvPr>
            <p:ph type="dt" sz="half" idx="10"/>
          </p:nvPr>
        </p:nvSpPr>
        <p:spPr/>
        <p:txBody>
          <a:bodyPr/>
          <a:lstStyle/>
          <a:p>
            <a:fld id="{193308D4-8C15-4997-B164-31E6F6EC8F25}" type="datetime1">
              <a:rPr lang="fr-FR" smtClean="0"/>
              <a:t>20/10/2022</a:t>
            </a:fld>
            <a:endParaRPr lang="fr-FR"/>
          </a:p>
        </p:txBody>
      </p:sp>
      <p:sp>
        <p:nvSpPr>
          <p:cNvPr id="6" name="Espace réservé du pied de page 5">
            <a:extLst>
              <a:ext uri="{FF2B5EF4-FFF2-40B4-BE49-F238E27FC236}">
                <a16:creationId xmlns:a16="http://schemas.microsoft.com/office/drawing/2014/main" id="{2E5D58D9-1D46-8DF3-5B10-CA59B6867E09}"/>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7" name="Espace réservé du numéro de diapositive 6">
            <a:extLst>
              <a:ext uri="{FF2B5EF4-FFF2-40B4-BE49-F238E27FC236}">
                <a16:creationId xmlns:a16="http://schemas.microsoft.com/office/drawing/2014/main" id="{BEA6478C-A7DA-26D9-6CF4-24604E1AD5D0}"/>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2258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6F265A5-EC71-37F8-EC88-2EB1A65B64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F047F8F-8007-78A7-6358-E925216E66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F8C7C6-E8AB-6F4E-BC27-0238AB26E9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053A6-ABF6-487C-82E3-6E027CFAC47B}" type="datetime1">
              <a:rPr lang="fr-FR" smtClean="0"/>
              <a:t>20/10/2022</a:t>
            </a:fld>
            <a:endParaRPr lang="fr-FR"/>
          </a:p>
        </p:txBody>
      </p:sp>
      <p:sp>
        <p:nvSpPr>
          <p:cNvPr id="5" name="Espace réservé du pied de page 4">
            <a:extLst>
              <a:ext uri="{FF2B5EF4-FFF2-40B4-BE49-F238E27FC236}">
                <a16:creationId xmlns:a16="http://schemas.microsoft.com/office/drawing/2014/main" id="{754CB6A4-7827-F5A7-A840-0DF95C64E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Enjeux et repéres énergétiques - électricité et nucléaire - Bernard Maillard  19 octobre 2022</a:t>
            </a:r>
          </a:p>
        </p:txBody>
      </p:sp>
      <p:sp>
        <p:nvSpPr>
          <p:cNvPr id="6" name="Espace réservé du numéro de diapositive 5">
            <a:extLst>
              <a:ext uri="{FF2B5EF4-FFF2-40B4-BE49-F238E27FC236}">
                <a16:creationId xmlns:a16="http://schemas.microsoft.com/office/drawing/2014/main" id="{E4E5F7F1-C5BD-D416-0EEF-AFF03F2ED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F1D57-3A7C-4A8D-B507-8F47418E382B}" type="slidenum">
              <a:rPr lang="fr-FR" smtClean="0"/>
              <a:t>‹N°›</a:t>
            </a:fld>
            <a:endParaRPr lang="fr-FR"/>
          </a:p>
        </p:txBody>
      </p:sp>
    </p:spTree>
    <p:extLst>
      <p:ext uri="{BB962C8B-B14F-4D97-AF65-F5344CB8AC3E}">
        <p14:creationId xmlns:p14="http://schemas.microsoft.com/office/powerpoint/2010/main" val="3776005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8FEAEF4-2416-676E-832B-FC3873634B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04233A0-29C2-17A4-58EE-7322A796E2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E0A8EB5-EBC3-28AB-E387-F1D479E61C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225DB-998A-4D50-B945-E818D9883476}" type="datetimeFigureOut">
              <a:rPr lang="fr-FR" smtClean="0"/>
              <a:t>20/10/2022</a:t>
            </a:fld>
            <a:endParaRPr lang="fr-FR"/>
          </a:p>
        </p:txBody>
      </p:sp>
      <p:sp>
        <p:nvSpPr>
          <p:cNvPr id="5" name="Espace réservé du pied de page 4">
            <a:extLst>
              <a:ext uri="{FF2B5EF4-FFF2-40B4-BE49-F238E27FC236}">
                <a16:creationId xmlns:a16="http://schemas.microsoft.com/office/drawing/2014/main" id="{6AE48A4D-9313-C070-B615-FE324C417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Energie où allons-nous ? Quelques repères- Bernard Maillard  19 octobre 2022</a:t>
            </a:r>
          </a:p>
        </p:txBody>
      </p:sp>
      <p:sp>
        <p:nvSpPr>
          <p:cNvPr id="6" name="Espace réservé du numéro de diapositive 5">
            <a:extLst>
              <a:ext uri="{FF2B5EF4-FFF2-40B4-BE49-F238E27FC236}">
                <a16:creationId xmlns:a16="http://schemas.microsoft.com/office/drawing/2014/main" id="{148EC3F4-0741-8AA7-F988-84CC69284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97EAC-E814-415B-8896-752ECAE9B91E}" type="slidenum">
              <a:rPr lang="fr-FR" smtClean="0"/>
              <a:t>‹N°›</a:t>
            </a:fld>
            <a:endParaRPr lang="fr-FR"/>
          </a:p>
        </p:txBody>
      </p:sp>
    </p:spTree>
    <p:extLst>
      <p:ext uri="{BB962C8B-B14F-4D97-AF65-F5344CB8AC3E}">
        <p14:creationId xmlns:p14="http://schemas.microsoft.com/office/powerpoint/2010/main" val="3057177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ris.iaea.org/pri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rte-france.com/eco2mix/la-consommation-delectricite-en-france" TargetMode="External"/><Relationship Id="rId7" Type="http://schemas.openxmlformats.org/officeDocument/2006/relationships/customXml" Target="../ink/ink4.xml"/><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customXml" Target="../ink/ink6.xml"/><Relationship Id="rId5" Type="http://schemas.openxmlformats.org/officeDocument/2006/relationships/image" Target="../media/image2.png"/><Relationship Id="rId10" Type="http://schemas.openxmlformats.org/officeDocument/2006/relationships/image" Target="../media/image4.png"/><Relationship Id="rId4" Type="http://schemas.openxmlformats.org/officeDocument/2006/relationships/customXml" Target="../ink/ink2.xml"/><Relationship Id="rId9" Type="http://schemas.openxmlformats.org/officeDocument/2006/relationships/customXml" Target="../ink/ink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c.europa.eu/eurostat/databrowser/view/ten00117/default/bar?lang=f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rte-france.com/eco2mix/les-donnees-de-march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eex.com/en/market-data/power/futures#%7B%22snippetpicker%22%3A%22EEX%20French%20Power%20Futures%22%7D"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entsoe.eu/data/ma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rte-france.com/eco2mix/les-echanges-commerciaux-aux-frontier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pp.electricitymaps.com/ma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rte-france.com/eco2mix/la-production-delectricite-par-filier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8F102-4959-773A-E212-A8F128EA75DB}"/>
              </a:ext>
            </a:extLst>
          </p:cNvPr>
          <p:cNvSpPr>
            <a:spLocks noGrp="1"/>
          </p:cNvSpPr>
          <p:nvPr>
            <p:ph type="ctrTitle"/>
          </p:nvPr>
        </p:nvSpPr>
        <p:spPr/>
        <p:txBody>
          <a:bodyPr>
            <a:normAutofit/>
          </a:bodyPr>
          <a:lstStyle/>
          <a:p>
            <a:r>
              <a:rPr lang="fr-FR" dirty="0"/>
              <a:t>Energie, où allons nous? Quelques repères… </a:t>
            </a:r>
          </a:p>
        </p:txBody>
      </p:sp>
      <p:sp>
        <p:nvSpPr>
          <p:cNvPr id="3" name="Sous-titre 2">
            <a:extLst>
              <a:ext uri="{FF2B5EF4-FFF2-40B4-BE49-F238E27FC236}">
                <a16:creationId xmlns:a16="http://schemas.microsoft.com/office/drawing/2014/main" id="{676E144C-13F2-7E57-F8D1-BF910C14901C}"/>
              </a:ext>
            </a:extLst>
          </p:cNvPr>
          <p:cNvSpPr>
            <a:spLocks noGrp="1"/>
          </p:cNvSpPr>
          <p:nvPr>
            <p:ph type="subTitle" idx="1"/>
          </p:nvPr>
        </p:nvSpPr>
        <p:spPr/>
        <p:txBody>
          <a:bodyPr/>
          <a:lstStyle/>
          <a:p>
            <a:r>
              <a:rPr lang="fr-FR" dirty="0"/>
              <a:t>Conférence citoyenne Fourqueux Saint Germain-en-Laye</a:t>
            </a:r>
          </a:p>
          <a:p>
            <a:r>
              <a:rPr lang="fr-FR" dirty="0"/>
              <a:t>Espace Pierre Delanoë</a:t>
            </a:r>
          </a:p>
        </p:txBody>
      </p:sp>
      <p:sp>
        <p:nvSpPr>
          <p:cNvPr id="4" name="Espace réservé du pied de page 3">
            <a:extLst>
              <a:ext uri="{FF2B5EF4-FFF2-40B4-BE49-F238E27FC236}">
                <a16:creationId xmlns:a16="http://schemas.microsoft.com/office/drawing/2014/main" id="{7454CC53-6B0A-171A-FCDA-321992A9947D}"/>
              </a:ext>
            </a:extLst>
          </p:cNvPr>
          <p:cNvSpPr>
            <a:spLocks noGrp="1"/>
          </p:cNvSpPr>
          <p:nvPr>
            <p:ph type="ftr" sz="quarter" idx="11"/>
          </p:nvPr>
        </p:nvSpPr>
        <p:spPr/>
        <p:txBody>
          <a:bodyPr/>
          <a:lstStyle/>
          <a:p>
            <a:r>
              <a:rPr lang="fr-FR" dirty="0"/>
              <a:t>Energie où allons-nous ? Quelques repères- Bernard Maillard  19 octobre 2022</a:t>
            </a:r>
          </a:p>
        </p:txBody>
      </p:sp>
      <p:sp>
        <p:nvSpPr>
          <p:cNvPr id="5" name="Espace réservé du numéro de diapositive 4">
            <a:extLst>
              <a:ext uri="{FF2B5EF4-FFF2-40B4-BE49-F238E27FC236}">
                <a16:creationId xmlns:a16="http://schemas.microsoft.com/office/drawing/2014/main" id="{87B95338-EAA3-935F-AE81-6030E80D6745}"/>
              </a:ext>
            </a:extLst>
          </p:cNvPr>
          <p:cNvSpPr>
            <a:spLocks noGrp="1"/>
          </p:cNvSpPr>
          <p:nvPr>
            <p:ph type="sldNum" sz="quarter" idx="12"/>
          </p:nvPr>
        </p:nvSpPr>
        <p:spPr/>
        <p:txBody>
          <a:bodyPr/>
          <a:lstStyle/>
          <a:p>
            <a:fld id="{7B9F1D57-3A7C-4A8D-B507-8F47418E382B}" type="slidenum">
              <a:rPr lang="fr-FR" smtClean="0"/>
              <a:t>1</a:t>
            </a:fld>
            <a:endParaRPr lang="fr-FR"/>
          </a:p>
        </p:txBody>
      </p:sp>
    </p:spTree>
    <p:extLst>
      <p:ext uri="{BB962C8B-B14F-4D97-AF65-F5344CB8AC3E}">
        <p14:creationId xmlns:p14="http://schemas.microsoft.com/office/powerpoint/2010/main" val="4256564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64CF77-F00F-A3BF-D253-D2B0122C6038}"/>
              </a:ext>
            </a:extLst>
          </p:cNvPr>
          <p:cNvSpPr>
            <a:spLocks noGrp="1"/>
          </p:cNvSpPr>
          <p:nvPr>
            <p:ph type="title"/>
          </p:nvPr>
        </p:nvSpPr>
        <p:spPr/>
        <p:txBody>
          <a:bodyPr/>
          <a:lstStyle/>
          <a:p>
            <a:r>
              <a:rPr lang="fr-FR" dirty="0"/>
              <a:t>Renouvelable, où en sommes nous  ? </a:t>
            </a:r>
          </a:p>
        </p:txBody>
      </p:sp>
      <p:sp>
        <p:nvSpPr>
          <p:cNvPr id="3" name="Espace réservé du contenu 2">
            <a:extLst>
              <a:ext uri="{FF2B5EF4-FFF2-40B4-BE49-F238E27FC236}">
                <a16:creationId xmlns:a16="http://schemas.microsoft.com/office/drawing/2014/main" id="{66F8C794-6F8F-04F7-3F3C-E7A774E95ED7}"/>
              </a:ext>
            </a:extLst>
          </p:cNvPr>
          <p:cNvSpPr>
            <a:spLocks noGrp="1"/>
          </p:cNvSpPr>
          <p:nvPr>
            <p:ph idx="1"/>
          </p:nvPr>
        </p:nvSpPr>
        <p:spPr/>
        <p:txBody>
          <a:bodyPr>
            <a:normAutofit fontScale="92500" lnSpcReduction="20000"/>
          </a:bodyPr>
          <a:lstStyle/>
          <a:p>
            <a:r>
              <a:rPr lang="fr-FR" b="1" dirty="0"/>
              <a:t>Nouveau renouvelable</a:t>
            </a:r>
            <a:r>
              <a:rPr lang="fr-FR" dirty="0"/>
              <a:t>, éolien et solaire, </a:t>
            </a:r>
            <a:r>
              <a:rPr lang="fr-FR" b="1" dirty="0"/>
              <a:t>intermittent</a:t>
            </a:r>
          </a:p>
          <a:p>
            <a:r>
              <a:rPr lang="fr-FR" dirty="0"/>
              <a:t>Requiert des </a:t>
            </a:r>
            <a:r>
              <a:rPr lang="fr-FR" b="1" dirty="0"/>
              <a:t>moyens de production ou de stockage pilotables complémentaires </a:t>
            </a:r>
            <a:endParaRPr lang="fr-FR" dirty="0"/>
          </a:p>
          <a:p>
            <a:r>
              <a:rPr lang="fr-FR" b="1" dirty="0"/>
              <a:t>Opportunité d’une production plus locale et diversifiée </a:t>
            </a:r>
          </a:p>
          <a:p>
            <a:r>
              <a:rPr lang="fr-FR" b="1" dirty="0"/>
              <a:t>Nouvelle architecture et renforcement des réseaux électriques</a:t>
            </a:r>
            <a:endParaRPr lang="fr-FR" dirty="0"/>
          </a:p>
          <a:p>
            <a:r>
              <a:rPr lang="fr-FR" b="1" dirty="0"/>
              <a:t>ENR soutenu: </a:t>
            </a:r>
            <a:r>
              <a:rPr lang="fr-FR" sz="1700" b="1" dirty="0"/>
              <a:t>(</a:t>
            </a:r>
            <a:r>
              <a:rPr lang="fr-FR" sz="1700" b="1" dirty="0" err="1"/>
              <a:t>cf</a:t>
            </a:r>
            <a:r>
              <a:rPr lang="fr-FR" sz="1700" b="1" dirty="0"/>
              <a:t> délibération CRE 2022 – 202)</a:t>
            </a:r>
          </a:p>
          <a:p>
            <a:pPr lvl="2"/>
            <a:r>
              <a:rPr lang="fr-FR" b="1" dirty="0"/>
              <a:t>éolien terrestre : 92,9: euro le MWh - éolien maritime: 166 Euro le MWh</a:t>
            </a:r>
            <a:r>
              <a:rPr lang="fr-FR" dirty="0"/>
              <a:t>, </a:t>
            </a:r>
          </a:p>
          <a:p>
            <a:pPr lvl="2"/>
            <a:r>
              <a:rPr lang="fr-FR" b="1" dirty="0"/>
              <a:t>solaire : 236,7 euro le MWh </a:t>
            </a:r>
            <a:r>
              <a:rPr lang="fr-FR" dirty="0"/>
              <a:t>, </a:t>
            </a:r>
          </a:p>
          <a:p>
            <a:pPr lvl="1"/>
            <a:r>
              <a:rPr lang="fr-FR" b="1" dirty="0"/>
              <a:t>Baisse des coûts </a:t>
            </a:r>
            <a:r>
              <a:rPr lang="fr-FR" dirty="0"/>
              <a:t>ces dernières années, mais forte dépendance au coût acier, béton, composants importés </a:t>
            </a:r>
            <a:r>
              <a:rPr lang="fr-FR" b="1" dirty="0"/>
              <a:t>, qui, par le volume engagé, peut faire perdre sa rentabilité</a:t>
            </a:r>
          </a:p>
          <a:p>
            <a:pPr lvl="1"/>
            <a:r>
              <a:rPr lang="fr-FR" dirty="0"/>
              <a:t>Investissements très importants en volume ( </a:t>
            </a:r>
            <a:r>
              <a:rPr lang="fr-FR" b="1" dirty="0"/>
              <a:t>800 Milliards d’euro annoncés à investir en Europe </a:t>
            </a:r>
            <a:r>
              <a:rPr lang="fr-FR" dirty="0"/>
              <a:t>dans l’éolien maritime)</a:t>
            </a:r>
          </a:p>
          <a:p>
            <a:r>
              <a:rPr lang="fr-FR" b="1" dirty="0"/>
              <a:t>Appétence des investisseurs internationaux mais domaine hyper régulé</a:t>
            </a:r>
          </a:p>
          <a:p>
            <a:endParaRPr lang="fr-FR" b="1" dirty="0"/>
          </a:p>
          <a:p>
            <a:endParaRPr lang="fr-FR" b="1" dirty="0"/>
          </a:p>
          <a:p>
            <a:endParaRPr lang="fr-FR" dirty="0"/>
          </a:p>
        </p:txBody>
      </p:sp>
      <p:sp>
        <p:nvSpPr>
          <p:cNvPr id="4" name="Espace réservé du pied de page 3">
            <a:extLst>
              <a:ext uri="{FF2B5EF4-FFF2-40B4-BE49-F238E27FC236}">
                <a16:creationId xmlns:a16="http://schemas.microsoft.com/office/drawing/2014/main" id="{3F4A0DFF-0D5C-DB33-0AA6-41ED0DCA02AE}"/>
              </a:ext>
            </a:extLst>
          </p:cNvPr>
          <p:cNvSpPr>
            <a:spLocks noGrp="1"/>
          </p:cNvSpPr>
          <p:nvPr>
            <p:ph type="ftr" sz="quarter" idx="11"/>
          </p:nvPr>
        </p:nvSpPr>
        <p:spPr/>
        <p:txBody>
          <a:bodyPr/>
          <a:lstStyle/>
          <a:p>
            <a:r>
              <a:rPr lang="fr-FR" dirty="0"/>
              <a:t>Energie où allons-nous ? Quelques repères- Bernard Maillard  19 octobre 2022</a:t>
            </a:r>
          </a:p>
        </p:txBody>
      </p:sp>
      <p:sp>
        <p:nvSpPr>
          <p:cNvPr id="5" name="Espace réservé du numéro de diapositive 4">
            <a:extLst>
              <a:ext uri="{FF2B5EF4-FFF2-40B4-BE49-F238E27FC236}">
                <a16:creationId xmlns:a16="http://schemas.microsoft.com/office/drawing/2014/main" id="{63CCF70A-D6FB-6A74-0B55-575F2EE5DE77}"/>
              </a:ext>
            </a:extLst>
          </p:cNvPr>
          <p:cNvSpPr>
            <a:spLocks noGrp="1"/>
          </p:cNvSpPr>
          <p:nvPr>
            <p:ph type="sldNum" sz="quarter" idx="12"/>
          </p:nvPr>
        </p:nvSpPr>
        <p:spPr/>
        <p:txBody>
          <a:bodyPr/>
          <a:lstStyle/>
          <a:p>
            <a:fld id="{7B9F1D57-3A7C-4A8D-B507-8F47418E382B}" type="slidenum">
              <a:rPr lang="fr-FR" smtClean="0"/>
              <a:t>10</a:t>
            </a:fld>
            <a:endParaRPr lang="fr-FR"/>
          </a:p>
        </p:txBody>
      </p:sp>
    </p:spTree>
    <p:extLst>
      <p:ext uri="{BB962C8B-B14F-4D97-AF65-F5344CB8AC3E}">
        <p14:creationId xmlns:p14="http://schemas.microsoft.com/office/powerpoint/2010/main" val="2979567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893CC0B-FAA4-9DFD-4A74-1A7B248CCDAB}"/>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3" name="Espace réservé du numéro de diapositive 2">
            <a:extLst>
              <a:ext uri="{FF2B5EF4-FFF2-40B4-BE49-F238E27FC236}">
                <a16:creationId xmlns:a16="http://schemas.microsoft.com/office/drawing/2014/main" id="{1744F8EF-25FD-3D96-0237-506F6D44A329}"/>
              </a:ext>
            </a:extLst>
          </p:cNvPr>
          <p:cNvSpPr>
            <a:spLocks noGrp="1"/>
          </p:cNvSpPr>
          <p:nvPr>
            <p:ph type="sldNum" sz="quarter" idx="12"/>
          </p:nvPr>
        </p:nvSpPr>
        <p:spPr/>
        <p:txBody>
          <a:bodyPr/>
          <a:lstStyle/>
          <a:p>
            <a:fld id="{7B9F1D57-3A7C-4A8D-B507-8F47418E382B}" type="slidenum">
              <a:rPr lang="fr-FR" smtClean="0"/>
              <a:t>11</a:t>
            </a:fld>
            <a:endParaRPr lang="fr-FR"/>
          </a:p>
        </p:txBody>
      </p:sp>
      <p:pic>
        <p:nvPicPr>
          <p:cNvPr id="5" name="Image 4">
            <a:extLst>
              <a:ext uri="{FF2B5EF4-FFF2-40B4-BE49-F238E27FC236}">
                <a16:creationId xmlns:a16="http://schemas.microsoft.com/office/drawing/2014/main" id="{20A4C5A9-1D74-63E1-D496-C21E0C9D14C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10762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8A348-2186-5ED7-E9F3-97DFC4CAB2EB}"/>
              </a:ext>
            </a:extLst>
          </p:cNvPr>
          <p:cNvSpPr>
            <a:spLocks noGrp="1"/>
          </p:cNvSpPr>
          <p:nvPr>
            <p:ph type="title"/>
          </p:nvPr>
        </p:nvSpPr>
        <p:spPr/>
        <p:txBody>
          <a:bodyPr/>
          <a:lstStyle/>
          <a:p>
            <a:r>
              <a:rPr lang="fr-FR" dirty="0"/>
              <a:t>Hydraulique, atout important </a:t>
            </a:r>
          </a:p>
        </p:txBody>
      </p:sp>
      <p:sp>
        <p:nvSpPr>
          <p:cNvPr id="3" name="Espace réservé du contenu 2">
            <a:extLst>
              <a:ext uri="{FF2B5EF4-FFF2-40B4-BE49-F238E27FC236}">
                <a16:creationId xmlns:a16="http://schemas.microsoft.com/office/drawing/2014/main" id="{4E8CB947-01AB-B9F0-BD8A-06241BFFB662}"/>
              </a:ext>
            </a:extLst>
          </p:cNvPr>
          <p:cNvSpPr>
            <a:spLocks noGrp="1"/>
          </p:cNvSpPr>
          <p:nvPr>
            <p:ph idx="1"/>
          </p:nvPr>
        </p:nvSpPr>
        <p:spPr>
          <a:xfrm>
            <a:off x="971203" y="1654262"/>
            <a:ext cx="10515600" cy="4351338"/>
          </a:xfrm>
        </p:spPr>
        <p:txBody>
          <a:bodyPr>
            <a:normAutofit/>
          </a:bodyPr>
          <a:lstStyle/>
          <a:p>
            <a:r>
              <a:rPr lang="fr-FR" b="1" dirty="0"/>
              <a:t>Hydraulique</a:t>
            </a:r>
            <a:r>
              <a:rPr lang="fr-FR" dirty="0"/>
              <a:t>, fil de l’eau</a:t>
            </a:r>
            <a:r>
              <a:rPr lang="fr-FR" b="1" dirty="0"/>
              <a:t>. Intermittent</a:t>
            </a:r>
            <a:r>
              <a:rPr lang="fr-FR" dirty="0"/>
              <a:t>, ou barrage, </a:t>
            </a:r>
            <a:r>
              <a:rPr lang="fr-FR" b="1" dirty="0"/>
              <a:t>pilotable</a:t>
            </a:r>
          </a:p>
          <a:p>
            <a:r>
              <a:rPr lang="fr-FR" dirty="0"/>
              <a:t>Enjeu </a:t>
            </a:r>
            <a:r>
              <a:rPr lang="fr-FR" b="1" dirty="0"/>
              <a:t>stratégique</a:t>
            </a:r>
            <a:r>
              <a:rPr lang="fr-FR" dirty="0"/>
              <a:t> du </a:t>
            </a:r>
            <a:r>
              <a:rPr lang="fr-FR" b="1" dirty="0"/>
              <a:t>pompage et du stockage</a:t>
            </a:r>
          </a:p>
          <a:p>
            <a:r>
              <a:rPr lang="fr-FR" b="1" dirty="0"/>
              <a:t>Forte sensibilité au climat</a:t>
            </a:r>
            <a:r>
              <a:rPr lang="fr-FR" dirty="0"/>
              <a:t>, régimes de sécheresses et de grandes pluies</a:t>
            </a:r>
          </a:p>
          <a:p>
            <a:r>
              <a:rPr lang="fr-FR" b="1" dirty="0"/>
              <a:t>Enjeu de sûreté hydraulique</a:t>
            </a:r>
            <a:r>
              <a:rPr lang="fr-FR" dirty="0"/>
              <a:t>, tenue des barrages et débit dans les rivières et fleuves</a:t>
            </a:r>
          </a:p>
          <a:p>
            <a:r>
              <a:rPr lang="fr-FR" b="1" dirty="0"/>
              <a:t>Faible dépendance au coût des matières premières </a:t>
            </a:r>
            <a:r>
              <a:rPr lang="fr-FR" dirty="0"/>
              <a:t>sauf pour le nouvel hydraulique, limité en France</a:t>
            </a:r>
          </a:p>
          <a:p>
            <a:endParaRPr lang="fr-FR" dirty="0"/>
          </a:p>
          <a:p>
            <a:pPr marL="0" indent="0">
              <a:buNone/>
            </a:pPr>
            <a:endParaRPr lang="fr-FR" dirty="0"/>
          </a:p>
        </p:txBody>
      </p:sp>
      <p:sp>
        <p:nvSpPr>
          <p:cNvPr id="4" name="Espace réservé du pied de page 3">
            <a:extLst>
              <a:ext uri="{FF2B5EF4-FFF2-40B4-BE49-F238E27FC236}">
                <a16:creationId xmlns:a16="http://schemas.microsoft.com/office/drawing/2014/main" id="{3F74ED56-8EF8-AE40-C074-B5F9B3D81433}"/>
              </a:ext>
            </a:extLst>
          </p:cNvPr>
          <p:cNvSpPr>
            <a:spLocks noGrp="1"/>
          </p:cNvSpPr>
          <p:nvPr>
            <p:ph type="ftr" sz="quarter" idx="11"/>
          </p:nvPr>
        </p:nvSpPr>
        <p:spPr/>
        <p:txBody>
          <a:bodyPr/>
          <a:lstStyle/>
          <a:p>
            <a:r>
              <a:rPr lang="fr-FR" dirty="0"/>
              <a:t>Energie où allons-nous ? Quelques repères- Bernard Maillard  19 octobre 2022</a:t>
            </a:r>
          </a:p>
        </p:txBody>
      </p:sp>
      <p:sp>
        <p:nvSpPr>
          <p:cNvPr id="5" name="Espace réservé du numéro de diapositive 4">
            <a:extLst>
              <a:ext uri="{FF2B5EF4-FFF2-40B4-BE49-F238E27FC236}">
                <a16:creationId xmlns:a16="http://schemas.microsoft.com/office/drawing/2014/main" id="{9925452A-9B24-F6BC-5DD3-4B4A56625476}"/>
              </a:ext>
            </a:extLst>
          </p:cNvPr>
          <p:cNvSpPr>
            <a:spLocks noGrp="1"/>
          </p:cNvSpPr>
          <p:nvPr>
            <p:ph type="sldNum" sz="quarter" idx="12"/>
          </p:nvPr>
        </p:nvSpPr>
        <p:spPr/>
        <p:txBody>
          <a:bodyPr/>
          <a:lstStyle/>
          <a:p>
            <a:fld id="{7B9F1D57-3A7C-4A8D-B507-8F47418E382B}" type="slidenum">
              <a:rPr lang="fr-FR" smtClean="0"/>
              <a:t>12</a:t>
            </a:fld>
            <a:endParaRPr lang="fr-FR"/>
          </a:p>
        </p:txBody>
      </p:sp>
    </p:spTree>
    <p:extLst>
      <p:ext uri="{BB962C8B-B14F-4D97-AF65-F5344CB8AC3E}">
        <p14:creationId xmlns:p14="http://schemas.microsoft.com/office/powerpoint/2010/main" val="4096671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9FEEA5D-ED9D-85D2-D9BE-F7606406A2B8}"/>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3" name="Espace réservé du numéro de diapositive 2">
            <a:extLst>
              <a:ext uri="{FF2B5EF4-FFF2-40B4-BE49-F238E27FC236}">
                <a16:creationId xmlns:a16="http://schemas.microsoft.com/office/drawing/2014/main" id="{AD185F74-3060-8A8A-1CD3-8472A053620E}"/>
              </a:ext>
            </a:extLst>
          </p:cNvPr>
          <p:cNvSpPr>
            <a:spLocks noGrp="1"/>
          </p:cNvSpPr>
          <p:nvPr>
            <p:ph type="sldNum" sz="quarter" idx="12"/>
          </p:nvPr>
        </p:nvSpPr>
        <p:spPr/>
        <p:txBody>
          <a:bodyPr/>
          <a:lstStyle/>
          <a:p>
            <a:fld id="{7B9F1D57-3A7C-4A8D-B507-8F47418E382B}" type="slidenum">
              <a:rPr lang="fr-FR" smtClean="0"/>
              <a:t>13</a:t>
            </a:fld>
            <a:endParaRPr lang="fr-FR"/>
          </a:p>
        </p:txBody>
      </p:sp>
      <p:pic>
        <p:nvPicPr>
          <p:cNvPr id="5" name="Image 4">
            <a:extLst>
              <a:ext uri="{FF2B5EF4-FFF2-40B4-BE49-F238E27FC236}">
                <a16:creationId xmlns:a16="http://schemas.microsoft.com/office/drawing/2014/main" id="{720240CE-31D8-A0B2-6D7B-6EF8A1FC6D2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25741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B81998-4A66-09C0-46B1-7F08ED558323}"/>
              </a:ext>
            </a:extLst>
          </p:cNvPr>
          <p:cNvSpPr>
            <a:spLocks noGrp="1"/>
          </p:cNvSpPr>
          <p:nvPr>
            <p:ph type="title"/>
          </p:nvPr>
        </p:nvSpPr>
        <p:spPr/>
        <p:txBody>
          <a:bodyPr/>
          <a:lstStyle/>
          <a:p>
            <a:r>
              <a:rPr lang="fr-FR" dirty="0"/>
              <a:t>Gaz, </a:t>
            </a:r>
            <a:r>
              <a:rPr lang="fr-FR" dirty="0" err="1"/>
              <a:t>coeur</a:t>
            </a:r>
            <a:r>
              <a:rPr lang="fr-FR" dirty="0"/>
              <a:t> du pilotable ou seulement pointe? </a:t>
            </a:r>
          </a:p>
        </p:txBody>
      </p:sp>
      <p:sp>
        <p:nvSpPr>
          <p:cNvPr id="3" name="Espace réservé du contenu 2">
            <a:extLst>
              <a:ext uri="{FF2B5EF4-FFF2-40B4-BE49-F238E27FC236}">
                <a16:creationId xmlns:a16="http://schemas.microsoft.com/office/drawing/2014/main" id="{D90AD455-DDA6-01F6-FDB8-539A6C1F989D}"/>
              </a:ext>
            </a:extLst>
          </p:cNvPr>
          <p:cNvSpPr>
            <a:spLocks noGrp="1"/>
          </p:cNvSpPr>
          <p:nvPr>
            <p:ph idx="1"/>
          </p:nvPr>
        </p:nvSpPr>
        <p:spPr/>
        <p:txBody>
          <a:bodyPr>
            <a:normAutofit fontScale="92500"/>
          </a:bodyPr>
          <a:lstStyle/>
          <a:p>
            <a:r>
              <a:rPr lang="fr-FR" b="1" dirty="0"/>
              <a:t>Indispensable</a:t>
            </a:r>
            <a:r>
              <a:rPr lang="fr-FR" dirty="0"/>
              <a:t> </a:t>
            </a:r>
            <a:r>
              <a:rPr lang="fr-FR" b="1" dirty="0"/>
              <a:t>pilotable </a:t>
            </a:r>
            <a:r>
              <a:rPr lang="fr-FR" dirty="0"/>
              <a:t>pour répondre à la demande en électricité si pas de vent, pas de soleil, peu d’hydraulique, et, peu ou pas de nucléaire….</a:t>
            </a:r>
          </a:p>
          <a:p>
            <a:pPr lvl="1"/>
            <a:r>
              <a:rPr lang="fr-FR" b="1" dirty="0"/>
              <a:t>En régime anticyclonique, attention aux vagues de froid sur plusieurs jours et nuits sur toute l’Europe de l’Ouest, le gaz demeure à ce stade nécessaire à l’Europe</a:t>
            </a:r>
          </a:p>
          <a:p>
            <a:r>
              <a:rPr lang="fr-FR" b="1" dirty="0"/>
              <a:t>Europe dépendante</a:t>
            </a:r>
            <a:r>
              <a:rPr lang="fr-FR" dirty="0"/>
              <a:t>, malgré gisements de la Norvège, en Méditerranée et autres donc </a:t>
            </a:r>
            <a:r>
              <a:rPr lang="fr-FR" b="1" dirty="0"/>
              <a:t>un enjeu géostratégique</a:t>
            </a:r>
          </a:p>
          <a:p>
            <a:r>
              <a:rPr lang="fr-FR" b="1" dirty="0"/>
              <a:t>Énergie carbonée</a:t>
            </a:r>
            <a:r>
              <a:rPr lang="fr-FR" dirty="0"/>
              <a:t>, non neutre pour </a:t>
            </a:r>
            <a:r>
              <a:rPr lang="fr-FR" b="1" dirty="0"/>
              <a:t>l’effet de serre climatique</a:t>
            </a:r>
            <a:endParaRPr lang="fr-FR" dirty="0"/>
          </a:p>
          <a:p>
            <a:r>
              <a:rPr lang="fr-FR" dirty="0"/>
              <a:t>Marginal mais utile dans la production d’électricité </a:t>
            </a:r>
            <a:r>
              <a:rPr lang="fr-FR" b="1" dirty="0"/>
              <a:t>en France</a:t>
            </a:r>
            <a:r>
              <a:rPr lang="fr-FR" dirty="0"/>
              <a:t>, quelques pour cent, </a:t>
            </a:r>
            <a:r>
              <a:rPr lang="fr-FR" b="1" dirty="0"/>
              <a:t>pour la pointe ou la semi-base, </a:t>
            </a:r>
            <a:r>
              <a:rPr lang="fr-FR" dirty="0"/>
              <a:t>en base et semi base dans les pays n’ayant pas de nucléaire</a:t>
            </a:r>
          </a:p>
        </p:txBody>
      </p:sp>
      <p:sp>
        <p:nvSpPr>
          <p:cNvPr id="4" name="Espace réservé du pied de page 3">
            <a:extLst>
              <a:ext uri="{FF2B5EF4-FFF2-40B4-BE49-F238E27FC236}">
                <a16:creationId xmlns:a16="http://schemas.microsoft.com/office/drawing/2014/main" id="{8320D8CC-A05C-0577-72C5-2CB0A3483823}"/>
              </a:ext>
            </a:extLst>
          </p:cNvPr>
          <p:cNvSpPr>
            <a:spLocks noGrp="1"/>
          </p:cNvSpPr>
          <p:nvPr>
            <p:ph type="ftr" sz="quarter" idx="11"/>
          </p:nvPr>
        </p:nvSpPr>
        <p:spPr/>
        <p:txBody>
          <a:bodyPr/>
          <a:lstStyle/>
          <a:p>
            <a:r>
              <a:rPr lang="fr-FR" dirty="0"/>
              <a:t>Energie où allons-nous ? Quelques repères- Bernard Maillard  19 octobre 2022</a:t>
            </a:r>
          </a:p>
        </p:txBody>
      </p:sp>
      <p:sp>
        <p:nvSpPr>
          <p:cNvPr id="5" name="Espace réservé du numéro de diapositive 4">
            <a:extLst>
              <a:ext uri="{FF2B5EF4-FFF2-40B4-BE49-F238E27FC236}">
                <a16:creationId xmlns:a16="http://schemas.microsoft.com/office/drawing/2014/main" id="{94229998-320F-88F5-6313-CEBB7EC508D6}"/>
              </a:ext>
            </a:extLst>
          </p:cNvPr>
          <p:cNvSpPr>
            <a:spLocks noGrp="1"/>
          </p:cNvSpPr>
          <p:nvPr>
            <p:ph type="sldNum" sz="quarter" idx="12"/>
          </p:nvPr>
        </p:nvSpPr>
        <p:spPr/>
        <p:txBody>
          <a:bodyPr/>
          <a:lstStyle/>
          <a:p>
            <a:fld id="{7B9F1D57-3A7C-4A8D-B507-8F47418E382B}" type="slidenum">
              <a:rPr lang="fr-FR" smtClean="0"/>
              <a:t>14</a:t>
            </a:fld>
            <a:endParaRPr lang="fr-FR" dirty="0"/>
          </a:p>
        </p:txBody>
      </p:sp>
    </p:spTree>
    <p:extLst>
      <p:ext uri="{BB962C8B-B14F-4D97-AF65-F5344CB8AC3E}">
        <p14:creationId xmlns:p14="http://schemas.microsoft.com/office/powerpoint/2010/main" val="3006440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761F3-9B19-C8DB-AECF-DAAB4D724691}"/>
              </a:ext>
            </a:extLst>
          </p:cNvPr>
          <p:cNvSpPr>
            <a:spLocks noGrp="1"/>
          </p:cNvSpPr>
          <p:nvPr>
            <p:ph type="title"/>
          </p:nvPr>
        </p:nvSpPr>
        <p:spPr/>
        <p:txBody>
          <a:bodyPr/>
          <a:lstStyle/>
          <a:p>
            <a:r>
              <a:rPr lang="fr-FR" dirty="0"/>
              <a:t>Nucléaire dans le monde</a:t>
            </a:r>
          </a:p>
        </p:txBody>
      </p:sp>
      <p:sp>
        <p:nvSpPr>
          <p:cNvPr id="3" name="Espace réservé du contenu 2">
            <a:extLst>
              <a:ext uri="{FF2B5EF4-FFF2-40B4-BE49-F238E27FC236}">
                <a16:creationId xmlns:a16="http://schemas.microsoft.com/office/drawing/2014/main" id="{FC538BD9-D3CF-C89D-BC7C-C98B5EA8AD60}"/>
              </a:ext>
            </a:extLst>
          </p:cNvPr>
          <p:cNvSpPr>
            <a:spLocks noGrp="1"/>
          </p:cNvSpPr>
          <p:nvPr>
            <p:ph idx="1"/>
          </p:nvPr>
        </p:nvSpPr>
        <p:spPr/>
        <p:txBody>
          <a:bodyPr>
            <a:normAutofit/>
          </a:bodyPr>
          <a:lstStyle/>
          <a:p>
            <a:r>
              <a:rPr lang="fr-FR" b="1" dirty="0"/>
              <a:t>426 réacteurs industriels </a:t>
            </a:r>
            <a:r>
              <a:rPr lang="fr-FR" dirty="0"/>
              <a:t>de production d’électricité en exploitation à travers le monde</a:t>
            </a:r>
          </a:p>
          <a:p>
            <a:pPr lvl="1"/>
            <a:r>
              <a:rPr lang="fr-FR" dirty="0"/>
              <a:t>Amérique du Nord, Asie, Europe</a:t>
            </a:r>
          </a:p>
          <a:p>
            <a:pPr lvl="1"/>
            <a:r>
              <a:rPr lang="fr-FR" dirty="0"/>
              <a:t>Présence encore limitée en Afrique (Afrique du Sud) et en Amérique latine ( Argentine, Brésil)</a:t>
            </a:r>
          </a:p>
          <a:p>
            <a:pPr lvl="1"/>
            <a:r>
              <a:rPr lang="fr-FR" dirty="0">
                <a:hlinkClick r:id="rId3"/>
              </a:rPr>
              <a:t>https://pris.iaea.org/pris/</a:t>
            </a:r>
            <a:endParaRPr lang="fr-FR" dirty="0"/>
          </a:p>
          <a:p>
            <a:r>
              <a:rPr lang="fr-FR" b="1" dirty="0"/>
              <a:t>57 réacteurs en construction</a:t>
            </a:r>
          </a:p>
          <a:p>
            <a:pPr lvl="1"/>
            <a:r>
              <a:rPr lang="fr-FR" dirty="0"/>
              <a:t>Dont </a:t>
            </a:r>
            <a:r>
              <a:rPr lang="fr-FR" b="1" dirty="0"/>
              <a:t>18 réacteurs en Chine</a:t>
            </a:r>
            <a:r>
              <a:rPr lang="fr-FR" dirty="0"/>
              <a:t>, 8 en Inde, 4 en Russie, … 2 aux US, 1 en France, 1 en Slovaquie …</a:t>
            </a:r>
          </a:p>
          <a:p>
            <a:pPr lvl="1"/>
            <a:r>
              <a:rPr lang="fr-FR" b="1" dirty="0"/>
              <a:t>Nouveaux pays entrants: </a:t>
            </a:r>
            <a:r>
              <a:rPr lang="fr-FR" dirty="0"/>
              <a:t>Emirats Arabes Unis, Bangladesh, Egypte, Biélorussie…</a:t>
            </a:r>
          </a:p>
          <a:p>
            <a:endParaRPr lang="fr-FR" dirty="0"/>
          </a:p>
          <a:p>
            <a:pPr lvl="1"/>
            <a:endParaRPr lang="fr-FR" dirty="0"/>
          </a:p>
          <a:p>
            <a:pPr marL="457200" lvl="1" indent="0">
              <a:buNone/>
            </a:pPr>
            <a:endParaRPr lang="fr-FR" dirty="0"/>
          </a:p>
        </p:txBody>
      </p:sp>
      <p:sp>
        <p:nvSpPr>
          <p:cNvPr id="4" name="Espace réservé du pied de page 3">
            <a:extLst>
              <a:ext uri="{FF2B5EF4-FFF2-40B4-BE49-F238E27FC236}">
                <a16:creationId xmlns:a16="http://schemas.microsoft.com/office/drawing/2014/main" id="{EA589B33-60ED-0648-7224-F52DD6653236}"/>
              </a:ext>
            </a:extLst>
          </p:cNvPr>
          <p:cNvSpPr>
            <a:spLocks noGrp="1"/>
          </p:cNvSpPr>
          <p:nvPr>
            <p:ph type="ftr" sz="quarter" idx="11"/>
          </p:nvPr>
        </p:nvSpPr>
        <p:spPr/>
        <p:txBody>
          <a:bodyPr/>
          <a:lstStyle/>
          <a:p>
            <a:r>
              <a:rPr lang="fr-FR" dirty="0"/>
              <a:t>Energie où allons-nous ? Quelques repères- Bernard Maillard  19 octobre 2022</a:t>
            </a:r>
          </a:p>
        </p:txBody>
      </p:sp>
      <p:sp>
        <p:nvSpPr>
          <p:cNvPr id="5" name="Espace réservé du numéro de diapositive 4">
            <a:extLst>
              <a:ext uri="{FF2B5EF4-FFF2-40B4-BE49-F238E27FC236}">
                <a16:creationId xmlns:a16="http://schemas.microsoft.com/office/drawing/2014/main" id="{42D487C4-74A3-AAC7-F297-7E4C40A527E5}"/>
              </a:ext>
            </a:extLst>
          </p:cNvPr>
          <p:cNvSpPr>
            <a:spLocks noGrp="1"/>
          </p:cNvSpPr>
          <p:nvPr>
            <p:ph type="sldNum" sz="quarter" idx="12"/>
          </p:nvPr>
        </p:nvSpPr>
        <p:spPr/>
        <p:txBody>
          <a:bodyPr/>
          <a:lstStyle/>
          <a:p>
            <a:fld id="{7B9F1D57-3A7C-4A8D-B507-8F47418E382B}" type="slidenum">
              <a:rPr lang="fr-FR" smtClean="0"/>
              <a:t>15</a:t>
            </a:fld>
            <a:endParaRPr lang="fr-FR"/>
          </a:p>
        </p:txBody>
      </p:sp>
    </p:spTree>
    <p:extLst>
      <p:ext uri="{BB962C8B-B14F-4D97-AF65-F5344CB8AC3E}">
        <p14:creationId xmlns:p14="http://schemas.microsoft.com/office/powerpoint/2010/main" val="1966943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D4220-F91E-DC28-1813-D751D4FA4F36}"/>
              </a:ext>
            </a:extLst>
          </p:cNvPr>
          <p:cNvSpPr>
            <a:spLocks noGrp="1"/>
          </p:cNvSpPr>
          <p:nvPr>
            <p:ph type="title"/>
          </p:nvPr>
        </p:nvSpPr>
        <p:spPr/>
        <p:txBody>
          <a:bodyPr/>
          <a:lstStyle/>
          <a:p>
            <a:r>
              <a:rPr lang="fr-FR" dirty="0"/>
              <a:t>Enjeu premier de la sûreté nucléaire</a:t>
            </a:r>
          </a:p>
        </p:txBody>
      </p:sp>
      <p:sp>
        <p:nvSpPr>
          <p:cNvPr id="3" name="Espace réservé du contenu 2">
            <a:extLst>
              <a:ext uri="{FF2B5EF4-FFF2-40B4-BE49-F238E27FC236}">
                <a16:creationId xmlns:a16="http://schemas.microsoft.com/office/drawing/2014/main" id="{1BBD64AF-5E46-7962-ACF3-D9B9231FA539}"/>
              </a:ext>
            </a:extLst>
          </p:cNvPr>
          <p:cNvSpPr>
            <a:spLocks noGrp="1"/>
          </p:cNvSpPr>
          <p:nvPr>
            <p:ph idx="1"/>
          </p:nvPr>
        </p:nvSpPr>
        <p:spPr>
          <a:xfrm>
            <a:off x="838200" y="1443318"/>
            <a:ext cx="10515600" cy="4733645"/>
          </a:xfrm>
        </p:spPr>
        <p:txBody>
          <a:bodyPr>
            <a:normAutofit lnSpcReduction="10000"/>
          </a:bodyPr>
          <a:lstStyle/>
          <a:p>
            <a:r>
              <a:rPr lang="fr-FR" dirty="0"/>
              <a:t>Energie </a:t>
            </a:r>
            <a:r>
              <a:rPr lang="fr-FR" b="1" dirty="0"/>
              <a:t>très concentrée</a:t>
            </a:r>
            <a:r>
              <a:rPr lang="fr-FR" dirty="0"/>
              <a:t>, contrepartie, </a:t>
            </a:r>
            <a:r>
              <a:rPr lang="fr-FR" b="1" dirty="0"/>
              <a:t>sûreté nucléaire  en priorité une</a:t>
            </a:r>
            <a:r>
              <a:rPr lang="fr-FR" dirty="0"/>
              <a:t> </a:t>
            </a:r>
          </a:p>
          <a:p>
            <a:endParaRPr lang="fr-FR" dirty="0"/>
          </a:p>
          <a:p>
            <a:r>
              <a:rPr lang="fr-FR" dirty="0"/>
              <a:t>Concerne </a:t>
            </a:r>
            <a:r>
              <a:rPr lang="fr-FR" b="1" dirty="0"/>
              <a:t>l’ensemble du cycle </a:t>
            </a:r>
            <a:r>
              <a:rPr lang="fr-FR" dirty="0"/>
              <a:t>du combustible nucléaire, y compris pour le traitement ultime des déchets nucléaires</a:t>
            </a:r>
          </a:p>
          <a:p>
            <a:endParaRPr lang="fr-FR" b="1" dirty="0"/>
          </a:p>
          <a:p>
            <a:r>
              <a:rPr lang="fr-FR" b="1" dirty="0"/>
              <a:t>Triple exigence. </a:t>
            </a:r>
          </a:p>
          <a:p>
            <a:pPr lvl="1"/>
            <a:r>
              <a:rPr lang="fr-FR" b="1" dirty="0"/>
              <a:t>Stabilité institutionnelle, gouvernance publique </a:t>
            </a:r>
            <a:r>
              <a:rPr lang="fr-FR" dirty="0"/>
              <a:t>engagée sur le </a:t>
            </a:r>
            <a:r>
              <a:rPr lang="fr-FR" b="1" dirty="0"/>
              <a:t>long terme</a:t>
            </a:r>
            <a:endParaRPr lang="fr-FR" dirty="0"/>
          </a:p>
          <a:p>
            <a:pPr lvl="1"/>
            <a:r>
              <a:rPr lang="fr-FR" dirty="0"/>
              <a:t>Capacité scientifique et </a:t>
            </a:r>
            <a:r>
              <a:rPr lang="fr-FR" b="1" dirty="0"/>
              <a:t>compétence industrielle</a:t>
            </a:r>
            <a:endParaRPr lang="fr-FR" dirty="0"/>
          </a:p>
          <a:p>
            <a:pPr lvl="1"/>
            <a:r>
              <a:rPr lang="fr-FR" dirty="0"/>
              <a:t>Et </a:t>
            </a:r>
            <a:r>
              <a:rPr lang="fr-FR" b="1" dirty="0"/>
              <a:t>responsabilité première de l’exploitant nucléaire, </a:t>
            </a:r>
            <a:r>
              <a:rPr lang="fr-FR" dirty="0"/>
              <a:t>sous le contrôle étroit de l’Autorité de Sûreté et des Pouvoirs Publics</a:t>
            </a:r>
          </a:p>
          <a:p>
            <a:endParaRPr lang="fr-FR" dirty="0"/>
          </a:p>
        </p:txBody>
      </p:sp>
      <p:sp>
        <p:nvSpPr>
          <p:cNvPr id="4" name="Espace réservé du pied de page 3">
            <a:extLst>
              <a:ext uri="{FF2B5EF4-FFF2-40B4-BE49-F238E27FC236}">
                <a16:creationId xmlns:a16="http://schemas.microsoft.com/office/drawing/2014/main" id="{4DF8748B-254D-3F1A-255E-04E3B3DD901B}"/>
              </a:ext>
            </a:extLst>
          </p:cNvPr>
          <p:cNvSpPr>
            <a:spLocks noGrp="1"/>
          </p:cNvSpPr>
          <p:nvPr>
            <p:ph type="ftr" sz="quarter" idx="11"/>
          </p:nvPr>
        </p:nvSpPr>
        <p:spPr/>
        <p:txBody>
          <a:bodyPr/>
          <a:lstStyle/>
          <a:p>
            <a:r>
              <a:rPr lang="fr-FR" dirty="0"/>
              <a:t>Energie où allons-nous ? Quelques repères- Bernard Maillard  19 octobre 2022</a:t>
            </a:r>
          </a:p>
        </p:txBody>
      </p:sp>
      <p:sp>
        <p:nvSpPr>
          <p:cNvPr id="5" name="Espace réservé du numéro de diapositive 4">
            <a:extLst>
              <a:ext uri="{FF2B5EF4-FFF2-40B4-BE49-F238E27FC236}">
                <a16:creationId xmlns:a16="http://schemas.microsoft.com/office/drawing/2014/main" id="{49B53B89-D263-AD79-F709-0B22F8CCE208}"/>
              </a:ext>
            </a:extLst>
          </p:cNvPr>
          <p:cNvSpPr>
            <a:spLocks noGrp="1"/>
          </p:cNvSpPr>
          <p:nvPr>
            <p:ph type="sldNum" sz="quarter" idx="12"/>
          </p:nvPr>
        </p:nvSpPr>
        <p:spPr/>
        <p:txBody>
          <a:bodyPr/>
          <a:lstStyle/>
          <a:p>
            <a:fld id="{7B9F1D57-3A7C-4A8D-B507-8F47418E382B}" type="slidenum">
              <a:rPr lang="fr-FR" smtClean="0"/>
              <a:t>16</a:t>
            </a:fld>
            <a:endParaRPr lang="fr-FR"/>
          </a:p>
        </p:txBody>
      </p:sp>
    </p:spTree>
    <p:extLst>
      <p:ext uri="{BB962C8B-B14F-4D97-AF65-F5344CB8AC3E}">
        <p14:creationId xmlns:p14="http://schemas.microsoft.com/office/powerpoint/2010/main" val="3989434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775321-DA76-A8B6-E2D3-39F9FB17A348}"/>
              </a:ext>
            </a:extLst>
          </p:cNvPr>
          <p:cNvSpPr>
            <a:spLocks noGrp="1"/>
          </p:cNvSpPr>
          <p:nvPr>
            <p:ph type="title"/>
          </p:nvPr>
        </p:nvSpPr>
        <p:spPr/>
        <p:txBody>
          <a:bodyPr/>
          <a:lstStyle/>
          <a:p>
            <a:r>
              <a:rPr lang="fr-FR" dirty="0"/>
              <a:t>le nucléaire, un atout pour l’Europe ?</a:t>
            </a:r>
          </a:p>
        </p:txBody>
      </p:sp>
      <p:sp>
        <p:nvSpPr>
          <p:cNvPr id="3" name="Espace réservé du contenu 2">
            <a:extLst>
              <a:ext uri="{FF2B5EF4-FFF2-40B4-BE49-F238E27FC236}">
                <a16:creationId xmlns:a16="http://schemas.microsoft.com/office/drawing/2014/main" id="{28C1C683-0D20-31AE-953A-8EBEBD40C942}"/>
              </a:ext>
            </a:extLst>
          </p:cNvPr>
          <p:cNvSpPr>
            <a:spLocks noGrp="1"/>
          </p:cNvSpPr>
          <p:nvPr>
            <p:ph idx="1"/>
          </p:nvPr>
        </p:nvSpPr>
        <p:spPr>
          <a:xfrm>
            <a:off x="846513" y="1825625"/>
            <a:ext cx="10515600" cy="4351338"/>
          </a:xfrm>
        </p:spPr>
        <p:txBody>
          <a:bodyPr>
            <a:normAutofit/>
          </a:bodyPr>
          <a:lstStyle/>
          <a:p>
            <a:pPr lvl="1"/>
            <a:r>
              <a:rPr lang="fr-FR" b="1" dirty="0"/>
              <a:t>En Europe</a:t>
            </a:r>
            <a:r>
              <a:rPr lang="fr-FR" dirty="0"/>
              <a:t>, </a:t>
            </a:r>
            <a:r>
              <a:rPr lang="fr-FR" b="1" dirty="0"/>
              <a:t>nucléaire présent dans 16 pays</a:t>
            </a:r>
            <a:r>
              <a:rPr lang="fr-FR" dirty="0"/>
              <a:t>, Allemagne, Belgique, Bulgarie, Espagne, Finlande, France, Hongrie, Pays-Bas, Roumanie, Royaume-Uni, Slovaquie, Slovénie, Suède, Suisse, République Tchèque, Ukraine</a:t>
            </a:r>
          </a:p>
          <a:p>
            <a:pPr lvl="2"/>
            <a:r>
              <a:rPr lang="fr-FR" b="1" dirty="0"/>
              <a:t>Situation très contrastée entre pays</a:t>
            </a:r>
          </a:p>
          <a:p>
            <a:pPr lvl="1"/>
            <a:endParaRPr lang="fr-FR" dirty="0"/>
          </a:p>
          <a:p>
            <a:pPr lvl="1"/>
            <a:r>
              <a:rPr lang="fr-FR" dirty="0"/>
              <a:t>Prolongement de la </a:t>
            </a:r>
            <a:r>
              <a:rPr lang="fr-FR" b="1" dirty="0"/>
              <a:t>durée d’exploitation des réacteurs existants </a:t>
            </a:r>
          </a:p>
          <a:p>
            <a:pPr lvl="2"/>
            <a:r>
              <a:rPr lang="fr-FR" b="1" dirty="0"/>
              <a:t>50 à 60 ans en France, </a:t>
            </a:r>
            <a:r>
              <a:rPr lang="fr-FR" dirty="0"/>
              <a:t>revue de conformité et augmentation du niveau de sûreté tous les dix ans, prise en compte pour l’ensemble du parc d’un objectif de sûreté au plus près des nouveaux réacteurs</a:t>
            </a:r>
          </a:p>
          <a:p>
            <a:pPr lvl="2"/>
            <a:r>
              <a:rPr lang="fr-FR" b="1" dirty="0"/>
              <a:t>Arrêt prématuré en 2020 de </a:t>
            </a:r>
            <a:r>
              <a:rPr lang="fr-FR" b="1" dirty="0" err="1"/>
              <a:t>Fessemheim</a:t>
            </a:r>
            <a:r>
              <a:rPr lang="fr-FR" b="1" dirty="0"/>
              <a:t> </a:t>
            </a:r>
            <a:r>
              <a:rPr lang="fr-FR" dirty="0"/>
              <a:t>(1800 MW) sur décision des Pouvoirs Publics. Manque à gagner sur 20 ans </a:t>
            </a:r>
          </a:p>
          <a:p>
            <a:pPr lvl="2"/>
            <a:r>
              <a:rPr lang="fr-FR" b="1" dirty="0"/>
              <a:t>80 ans aux US</a:t>
            </a:r>
          </a:p>
          <a:p>
            <a:pPr lvl="1"/>
            <a:endParaRPr lang="fr-FR" dirty="0"/>
          </a:p>
          <a:p>
            <a:pPr lvl="1"/>
            <a:endParaRPr lang="fr-FR" dirty="0"/>
          </a:p>
        </p:txBody>
      </p:sp>
      <p:sp>
        <p:nvSpPr>
          <p:cNvPr id="4" name="Espace réservé du pied de page 3">
            <a:extLst>
              <a:ext uri="{FF2B5EF4-FFF2-40B4-BE49-F238E27FC236}">
                <a16:creationId xmlns:a16="http://schemas.microsoft.com/office/drawing/2014/main" id="{2F2C32F7-C178-CD41-A2A5-235FD6B07A49}"/>
              </a:ext>
            </a:extLst>
          </p:cNvPr>
          <p:cNvSpPr>
            <a:spLocks noGrp="1"/>
          </p:cNvSpPr>
          <p:nvPr>
            <p:ph type="ftr" sz="quarter" idx="11"/>
          </p:nvPr>
        </p:nvSpPr>
        <p:spPr/>
        <p:txBody>
          <a:bodyPr/>
          <a:lstStyle/>
          <a:p>
            <a:r>
              <a:rPr lang="fr-FR" dirty="0"/>
              <a:t>Energie où allons-nous ? Quelques repères- Bernard Maillard  19 octobre 2022</a:t>
            </a:r>
          </a:p>
        </p:txBody>
      </p:sp>
      <p:sp>
        <p:nvSpPr>
          <p:cNvPr id="5" name="Espace réservé du numéro de diapositive 4">
            <a:extLst>
              <a:ext uri="{FF2B5EF4-FFF2-40B4-BE49-F238E27FC236}">
                <a16:creationId xmlns:a16="http://schemas.microsoft.com/office/drawing/2014/main" id="{C1D4589E-BC65-593F-54F1-6F095AFDE2B0}"/>
              </a:ext>
            </a:extLst>
          </p:cNvPr>
          <p:cNvSpPr>
            <a:spLocks noGrp="1"/>
          </p:cNvSpPr>
          <p:nvPr>
            <p:ph type="sldNum" sz="quarter" idx="12"/>
          </p:nvPr>
        </p:nvSpPr>
        <p:spPr/>
        <p:txBody>
          <a:bodyPr/>
          <a:lstStyle/>
          <a:p>
            <a:fld id="{7B9F1D57-3A7C-4A8D-B507-8F47418E382B}" type="slidenum">
              <a:rPr lang="fr-FR" smtClean="0"/>
              <a:t>17</a:t>
            </a:fld>
            <a:endParaRPr lang="fr-FR"/>
          </a:p>
        </p:txBody>
      </p:sp>
    </p:spTree>
    <p:extLst>
      <p:ext uri="{BB962C8B-B14F-4D97-AF65-F5344CB8AC3E}">
        <p14:creationId xmlns:p14="http://schemas.microsoft.com/office/powerpoint/2010/main" val="1082143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A1E135-B9DD-88C7-C196-21596BFE6C6C}"/>
              </a:ext>
            </a:extLst>
          </p:cNvPr>
          <p:cNvSpPr>
            <a:spLocks noGrp="1"/>
          </p:cNvSpPr>
          <p:nvPr>
            <p:ph type="title"/>
          </p:nvPr>
        </p:nvSpPr>
        <p:spPr/>
        <p:txBody>
          <a:bodyPr/>
          <a:lstStyle/>
          <a:p>
            <a:r>
              <a:rPr lang="fr-FR" dirty="0"/>
              <a:t>Compétitivité du nucléaire </a:t>
            </a:r>
          </a:p>
        </p:txBody>
      </p:sp>
      <p:sp>
        <p:nvSpPr>
          <p:cNvPr id="3" name="Espace réservé du contenu 2">
            <a:extLst>
              <a:ext uri="{FF2B5EF4-FFF2-40B4-BE49-F238E27FC236}">
                <a16:creationId xmlns:a16="http://schemas.microsoft.com/office/drawing/2014/main" id="{66BDDF4B-8C59-123A-3638-F3E45A8A199F}"/>
              </a:ext>
            </a:extLst>
          </p:cNvPr>
          <p:cNvSpPr>
            <a:spLocks noGrp="1"/>
          </p:cNvSpPr>
          <p:nvPr>
            <p:ph idx="1"/>
          </p:nvPr>
        </p:nvSpPr>
        <p:spPr>
          <a:xfrm>
            <a:off x="838200" y="1825625"/>
            <a:ext cx="10515600" cy="4351338"/>
          </a:xfrm>
        </p:spPr>
        <p:txBody>
          <a:bodyPr>
            <a:normAutofit/>
          </a:bodyPr>
          <a:lstStyle/>
          <a:p>
            <a:r>
              <a:rPr lang="fr-FR" b="1" dirty="0"/>
              <a:t>Coût du nucléaire  Parc en exploitation : 42 Euro le MWh, suivant  ARENH fixe entre 2012 et 2022</a:t>
            </a:r>
            <a:endParaRPr lang="fr-FR" dirty="0"/>
          </a:p>
          <a:p>
            <a:r>
              <a:rPr lang="fr-FR" b="1" dirty="0"/>
              <a:t>Faible disponibilité conjoncturelle </a:t>
            </a:r>
            <a:r>
              <a:rPr lang="fr-FR" dirty="0"/>
              <a:t>nucléaire France </a:t>
            </a:r>
          </a:p>
          <a:p>
            <a:pPr lvl="1"/>
            <a:r>
              <a:rPr lang="fr-FR" dirty="0"/>
              <a:t>Programmée (mises à niveau décennales  - cadence industrielle)</a:t>
            </a:r>
          </a:p>
          <a:p>
            <a:pPr lvl="1"/>
            <a:r>
              <a:rPr lang="fr-FR" dirty="0"/>
              <a:t>Fortuite, (Covid–Corrosion pour différents réacteurs dont les plus récents) </a:t>
            </a:r>
          </a:p>
          <a:p>
            <a:pPr lvl="1"/>
            <a:r>
              <a:rPr lang="fr-FR" b="1" dirty="0"/>
              <a:t>40 GW visé au 1/12/22 et 50 GW au 1/1/23 </a:t>
            </a:r>
            <a:r>
              <a:rPr lang="fr-FR" dirty="0"/>
              <a:t>(</a:t>
            </a:r>
            <a:r>
              <a:rPr lang="fr-FR" dirty="0" err="1"/>
              <a:t>cf</a:t>
            </a:r>
            <a:r>
              <a:rPr lang="fr-FR" dirty="0"/>
              <a:t> dossier passage hiver RTE) </a:t>
            </a:r>
          </a:p>
          <a:p>
            <a:r>
              <a:rPr lang="fr-FR" b="1" dirty="0"/>
              <a:t>Nouveau nucléaire : Débat public EPR 2 à partir du 27 octobre 2022</a:t>
            </a:r>
          </a:p>
          <a:p>
            <a:pPr lvl="1"/>
            <a:endParaRPr lang="fr-FR" dirty="0"/>
          </a:p>
          <a:p>
            <a:pPr lvl="1"/>
            <a:endParaRPr lang="fr-FR" dirty="0"/>
          </a:p>
        </p:txBody>
      </p:sp>
      <p:sp>
        <p:nvSpPr>
          <p:cNvPr id="4" name="Espace réservé du pied de page 3">
            <a:extLst>
              <a:ext uri="{FF2B5EF4-FFF2-40B4-BE49-F238E27FC236}">
                <a16:creationId xmlns:a16="http://schemas.microsoft.com/office/drawing/2014/main" id="{1234615E-3D52-C2EC-F4CF-ECBE897C52E5}"/>
              </a:ext>
            </a:extLst>
          </p:cNvPr>
          <p:cNvSpPr>
            <a:spLocks noGrp="1"/>
          </p:cNvSpPr>
          <p:nvPr>
            <p:ph type="ftr" sz="quarter" idx="11"/>
          </p:nvPr>
        </p:nvSpPr>
        <p:spPr/>
        <p:txBody>
          <a:bodyPr/>
          <a:lstStyle/>
          <a:p>
            <a:r>
              <a:rPr lang="fr-FR" dirty="0"/>
              <a:t>Energie où allons-nous ? Quelques repères- Bernard Maillard  19 octobre 2022</a:t>
            </a:r>
          </a:p>
        </p:txBody>
      </p:sp>
      <p:sp>
        <p:nvSpPr>
          <p:cNvPr id="5" name="Espace réservé du numéro de diapositive 4">
            <a:extLst>
              <a:ext uri="{FF2B5EF4-FFF2-40B4-BE49-F238E27FC236}">
                <a16:creationId xmlns:a16="http://schemas.microsoft.com/office/drawing/2014/main" id="{013A7247-4F60-FB67-53C3-79651F67C99C}"/>
              </a:ext>
            </a:extLst>
          </p:cNvPr>
          <p:cNvSpPr>
            <a:spLocks noGrp="1"/>
          </p:cNvSpPr>
          <p:nvPr>
            <p:ph type="sldNum" sz="quarter" idx="12"/>
          </p:nvPr>
        </p:nvSpPr>
        <p:spPr/>
        <p:txBody>
          <a:bodyPr/>
          <a:lstStyle/>
          <a:p>
            <a:fld id="{7B9F1D57-3A7C-4A8D-B507-8F47418E382B}" type="slidenum">
              <a:rPr lang="fr-FR" smtClean="0"/>
              <a:t>18</a:t>
            </a:fld>
            <a:endParaRPr lang="fr-FR" dirty="0"/>
          </a:p>
        </p:txBody>
      </p:sp>
    </p:spTree>
    <p:extLst>
      <p:ext uri="{BB962C8B-B14F-4D97-AF65-F5344CB8AC3E}">
        <p14:creationId xmlns:p14="http://schemas.microsoft.com/office/powerpoint/2010/main" val="4169713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200500-D7FC-DDD4-69F0-187F63418319}"/>
              </a:ext>
            </a:extLst>
          </p:cNvPr>
          <p:cNvSpPr>
            <a:spLocks noGrp="1"/>
          </p:cNvSpPr>
          <p:nvPr>
            <p:ph type="title"/>
          </p:nvPr>
        </p:nvSpPr>
        <p:spPr/>
        <p:txBody>
          <a:bodyPr/>
          <a:lstStyle/>
          <a:p>
            <a:r>
              <a:rPr lang="fr-FR" dirty="0"/>
              <a:t>Quel coût pour le consommateur final ? </a:t>
            </a:r>
          </a:p>
        </p:txBody>
      </p:sp>
      <p:sp>
        <p:nvSpPr>
          <p:cNvPr id="3" name="Espace réservé du contenu 2">
            <a:extLst>
              <a:ext uri="{FF2B5EF4-FFF2-40B4-BE49-F238E27FC236}">
                <a16:creationId xmlns:a16="http://schemas.microsoft.com/office/drawing/2014/main" id="{5A533398-3F23-9767-E1E4-D3E558F2BAAD}"/>
              </a:ext>
            </a:extLst>
          </p:cNvPr>
          <p:cNvSpPr>
            <a:spLocks noGrp="1"/>
          </p:cNvSpPr>
          <p:nvPr>
            <p:ph idx="1"/>
          </p:nvPr>
        </p:nvSpPr>
        <p:spPr/>
        <p:txBody>
          <a:bodyPr>
            <a:normAutofit fontScale="92500"/>
          </a:bodyPr>
          <a:lstStyle/>
          <a:p>
            <a:pPr marL="0" indent="0">
              <a:buNone/>
            </a:pPr>
            <a:r>
              <a:rPr lang="fr-FR" b="1" dirty="0"/>
              <a:t>Agir d’abord sur le volume</a:t>
            </a:r>
            <a:r>
              <a:rPr lang="fr-FR" dirty="0"/>
              <a:t>, consommation domestique, quelques milliers de kWh par an, soit </a:t>
            </a:r>
            <a:r>
              <a:rPr lang="fr-FR" b="1" dirty="0"/>
              <a:t>quelques MWh par an</a:t>
            </a:r>
          </a:p>
          <a:p>
            <a:pPr lvl="1"/>
            <a:r>
              <a:rPr lang="fr-FR" dirty="0"/>
              <a:t>Un fer à repasser, puissance de un kW</a:t>
            </a:r>
          </a:p>
          <a:p>
            <a:pPr lvl="1"/>
            <a:r>
              <a:rPr lang="fr-FR" dirty="0"/>
              <a:t>Une machine à laver, puissance de quelques kW, attention à la durée des cycles…</a:t>
            </a:r>
          </a:p>
          <a:p>
            <a:pPr lvl="1"/>
            <a:r>
              <a:rPr lang="fr-FR" dirty="0"/>
              <a:t>Un chauffe eau, puissance de quelques KW, attention à durée des douches…</a:t>
            </a:r>
          </a:p>
          <a:p>
            <a:pPr lvl="1"/>
            <a:r>
              <a:rPr lang="fr-FR" dirty="0"/>
              <a:t>Une lampe, </a:t>
            </a:r>
            <a:r>
              <a:rPr lang="fr-FR" dirty="0" err="1"/>
              <a:t>led</a:t>
            </a:r>
            <a:r>
              <a:rPr lang="fr-FR" dirty="0"/>
              <a:t>, quelques W, des dizaines de lampes, des dizaines de W…</a:t>
            </a:r>
          </a:p>
          <a:p>
            <a:pPr lvl="1"/>
            <a:r>
              <a:rPr lang="fr-FR" dirty="0"/>
              <a:t>Un ordinateur en veille, quelques dizaines de W…. 24h sur 24? </a:t>
            </a:r>
          </a:p>
          <a:p>
            <a:pPr marL="0" indent="0">
              <a:buNone/>
            </a:pPr>
            <a:endParaRPr lang="fr-FR" dirty="0"/>
          </a:p>
          <a:p>
            <a:pPr marL="0" indent="0">
              <a:buNone/>
            </a:pPr>
            <a:r>
              <a:rPr lang="fr-FR" dirty="0"/>
              <a:t>Adopter une température raisonnable, éteindre éclairage inutile, débrancher appareils en veille, décaler les machines de lavage aux heures creuses….</a:t>
            </a:r>
          </a:p>
        </p:txBody>
      </p:sp>
      <p:sp>
        <p:nvSpPr>
          <p:cNvPr id="4" name="Espace réservé du pied de page 3">
            <a:extLst>
              <a:ext uri="{FF2B5EF4-FFF2-40B4-BE49-F238E27FC236}">
                <a16:creationId xmlns:a16="http://schemas.microsoft.com/office/drawing/2014/main" id="{CB468A66-ED85-0E4D-97E6-F30F8946F7C5}"/>
              </a:ext>
            </a:extLst>
          </p:cNvPr>
          <p:cNvSpPr>
            <a:spLocks noGrp="1"/>
          </p:cNvSpPr>
          <p:nvPr>
            <p:ph type="ftr" sz="quarter" idx="11"/>
          </p:nvPr>
        </p:nvSpPr>
        <p:spPr/>
        <p:txBody>
          <a:bodyPr/>
          <a:lstStyle/>
          <a:p>
            <a:r>
              <a:rPr lang="fr-FR" dirty="0"/>
              <a:t>Energie où allons-nous ? Quelques repères- Bernard Maillard  19 octobre 2022</a:t>
            </a:r>
          </a:p>
        </p:txBody>
      </p:sp>
      <p:sp>
        <p:nvSpPr>
          <p:cNvPr id="5" name="Espace réservé du numéro de diapositive 4">
            <a:extLst>
              <a:ext uri="{FF2B5EF4-FFF2-40B4-BE49-F238E27FC236}">
                <a16:creationId xmlns:a16="http://schemas.microsoft.com/office/drawing/2014/main" id="{1EB7AF7B-3CA8-4647-F38F-ED95EFD22564}"/>
              </a:ext>
            </a:extLst>
          </p:cNvPr>
          <p:cNvSpPr>
            <a:spLocks noGrp="1"/>
          </p:cNvSpPr>
          <p:nvPr>
            <p:ph type="sldNum" sz="quarter" idx="12"/>
          </p:nvPr>
        </p:nvSpPr>
        <p:spPr/>
        <p:txBody>
          <a:bodyPr/>
          <a:lstStyle/>
          <a:p>
            <a:fld id="{7B9F1D57-3A7C-4A8D-B507-8F47418E382B}" type="slidenum">
              <a:rPr lang="fr-FR" smtClean="0"/>
              <a:t>19</a:t>
            </a:fld>
            <a:endParaRPr lang="fr-FR"/>
          </a:p>
        </p:txBody>
      </p:sp>
    </p:spTree>
    <p:extLst>
      <p:ext uri="{BB962C8B-B14F-4D97-AF65-F5344CB8AC3E}">
        <p14:creationId xmlns:p14="http://schemas.microsoft.com/office/powerpoint/2010/main" val="125361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50088-D198-3B13-9806-CBE5097E9AB5}"/>
              </a:ext>
            </a:extLst>
          </p:cNvPr>
          <p:cNvSpPr>
            <a:spLocks noGrp="1"/>
          </p:cNvSpPr>
          <p:nvPr>
            <p:ph type="title"/>
          </p:nvPr>
        </p:nvSpPr>
        <p:spPr/>
        <p:txBody>
          <a:bodyPr/>
          <a:lstStyle/>
          <a:p>
            <a:r>
              <a:rPr lang="fr-FR" dirty="0"/>
              <a:t>Électricité, des rubans et des pointes</a:t>
            </a:r>
          </a:p>
        </p:txBody>
      </p:sp>
      <p:sp>
        <p:nvSpPr>
          <p:cNvPr id="3" name="Espace réservé du contenu 2">
            <a:extLst>
              <a:ext uri="{FF2B5EF4-FFF2-40B4-BE49-F238E27FC236}">
                <a16:creationId xmlns:a16="http://schemas.microsoft.com/office/drawing/2014/main" id="{F74B8770-37C4-E6E9-80C6-5A0775948867}"/>
              </a:ext>
            </a:extLst>
          </p:cNvPr>
          <p:cNvSpPr>
            <a:spLocks noGrp="1"/>
          </p:cNvSpPr>
          <p:nvPr>
            <p:ph idx="1"/>
          </p:nvPr>
        </p:nvSpPr>
        <p:spPr>
          <a:xfrm>
            <a:off x="1283677" y="1591163"/>
            <a:ext cx="10515600" cy="4351338"/>
          </a:xfrm>
        </p:spPr>
        <p:txBody>
          <a:bodyPr>
            <a:normAutofit/>
          </a:bodyPr>
          <a:lstStyle/>
          <a:p>
            <a:r>
              <a:rPr lang="fr-FR" dirty="0"/>
              <a:t>Courbe de consommation, variations quotidiennes (moins de 1 à 2) et saisonnières (de 1 à 3) </a:t>
            </a:r>
          </a:p>
          <a:p>
            <a:pPr lvl="1" algn="ctr"/>
            <a:r>
              <a:rPr lang="fr-FR" dirty="0">
                <a:hlinkClick r:id="rId3"/>
              </a:rPr>
              <a:t>https://www.rte-france.com/eco2mix/la-consommation-delectricite-en-france</a:t>
            </a:r>
            <a:endParaRPr lang="fr-FR" dirty="0"/>
          </a:p>
          <a:p>
            <a:pPr lvl="2"/>
            <a:r>
              <a:rPr lang="fr-FR" dirty="0"/>
              <a:t>Sensibilité </a:t>
            </a:r>
            <a:r>
              <a:rPr lang="fr-FR" b="1" dirty="0"/>
              <a:t>l’hiver</a:t>
            </a:r>
            <a:r>
              <a:rPr lang="fr-FR" dirty="0"/>
              <a:t>, diminution de la température extérieure de </a:t>
            </a:r>
            <a:r>
              <a:rPr lang="fr-FR" b="1" dirty="0"/>
              <a:t>un degré, 2400 MW </a:t>
            </a:r>
            <a:r>
              <a:rPr lang="fr-FR" dirty="0"/>
              <a:t>de puissance appelée en plus sur toute la France</a:t>
            </a:r>
          </a:p>
          <a:p>
            <a:pPr lvl="2"/>
            <a:r>
              <a:rPr lang="fr-FR" dirty="0"/>
              <a:t>Minimum de 29 660 MW en été et maximum de 88 440 MW en hiver en 2021</a:t>
            </a:r>
          </a:p>
          <a:p>
            <a:pPr lvl="2"/>
            <a:r>
              <a:rPr lang="fr-FR" dirty="0"/>
              <a:t>Puissance maximale le 8 février </a:t>
            </a:r>
            <a:r>
              <a:rPr lang="fr-FR" b="1" dirty="0"/>
              <a:t>2012 </a:t>
            </a:r>
            <a:r>
              <a:rPr lang="fr-FR" dirty="0"/>
              <a:t>à 19h de </a:t>
            </a:r>
            <a:r>
              <a:rPr lang="fr-FR" b="1" dirty="0"/>
              <a:t>102 098 MW</a:t>
            </a:r>
          </a:p>
          <a:p>
            <a:endParaRPr lang="fr-FR" dirty="0"/>
          </a:p>
          <a:p>
            <a:r>
              <a:rPr lang="fr-FR" dirty="0"/>
              <a:t>Équilibre </a:t>
            </a:r>
            <a:r>
              <a:rPr lang="fr-FR" b="1" dirty="0"/>
              <a:t>en temps réel entre demande et production</a:t>
            </a:r>
            <a:r>
              <a:rPr lang="fr-FR" dirty="0"/>
              <a:t>, piloté par la stabilité  de la </a:t>
            </a:r>
            <a:r>
              <a:rPr lang="fr-FR" b="1" dirty="0"/>
              <a:t>fréquence électrique de 50 HZ </a:t>
            </a:r>
          </a:p>
          <a:p>
            <a:pPr marL="0" indent="0">
              <a:buNone/>
            </a:pPr>
            <a:endParaRPr lang="fr-FR" dirty="0"/>
          </a:p>
          <a:p>
            <a:pPr marL="0" indent="0">
              <a:buNone/>
            </a:pPr>
            <a:endParaRPr lang="fr-FR" dirty="0"/>
          </a:p>
          <a:p>
            <a:pPr lvl="1"/>
            <a:endParaRPr lang="fr-FR" dirty="0"/>
          </a:p>
        </p:txBody>
      </p:sp>
      <p:sp>
        <p:nvSpPr>
          <p:cNvPr id="4" name="Espace réservé du pied de page 3">
            <a:extLst>
              <a:ext uri="{FF2B5EF4-FFF2-40B4-BE49-F238E27FC236}">
                <a16:creationId xmlns:a16="http://schemas.microsoft.com/office/drawing/2014/main" id="{9192137E-4BE6-7DCB-CD7E-C37785C22E92}"/>
              </a:ext>
            </a:extLst>
          </p:cNvPr>
          <p:cNvSpPr>
            <a:spLocks noGrp="1"/>
          </p:cNvSpPr>
          <p:nvPr>
            <p:ph type="ftr" sz="quarter" idx="11"/>
          </p:nvPr>
        </p:nvSpPr>
        <p:spPr/>
        <p:txBody>
          <a:bodyPr/>
          <a:lstStyle/>
          <a:p>
            <a:r>
              <a:rPr lang="fr-FR" dirty="0"/>
              <a:t>Energie où allons-nous ? Quelques repères- Bernard Maillard  19 octobre 2022</a:t>
            </a:r>
          </a:p>
        </p:txBody>
      </p:sp>
      <p:sp>
        <p:nvSpPr>
          <p:cNvPr id="5" name="Espace réservé du numéro de diapositive 4">
            <a:extLst>
              <a:ext uri="{FF2B5EF4-FFF2-40B4-BE49-F238E27FC236}">
                <a16:creationId xmlns:a16="http://schemas.microsoft.com/office/drawing/2014/main" id="{E4ED6AC3-532D-F4C2-6B75-5C597874D264}"/>
              </a:ext>
            </a:extLst>
          </p:cNvPr>
          <p:cNvSpPr>
            <a:spLocks noGrp="1"/>
          </p:cNvSpPr>
          <p:nvPr>
            <p:ph type="sldNum" sz="quarter" idx="12"/>
          </p:nvPr>
        </p:nvSpPr>
        <p:spPr/>
        <p:txBody>
          <a:bodyPr/>
          <a:lstStyle/>
          <a:p>
            <a:fld id="{7B9F1D57-3A7C-4A8D-B507-8F47418E382B}" type="slidenum">
              <a:rPr lang="fr-FR" smtClean="0"/>
              <a:t>2</a:t>
            </a:fld>
            <a:endParaRPr lang="fr-FR"/>
          </a:p>
        </p:txBody>
      </p:sp>
      <mc:AlternateContent xmlns:mc="http://schemas.openxmlformats.org/markup-compatibility/2006" xmlns:p14="http://schemas.microsoft.com/office/powerpoint/2010/main">
        <mc:Choice Requires="p14">
          <p:contentPart p14:bwMode="auto" r:id="rId4">
            <p14:nvContentPartPr>
              <p14:cNvPr id="32" name="Encre 31">
                <a:extLst>
                  <a:ext uri="{FF2B5EF4-FFF2-40B4-BE49-F238E27FC236}">
                    <a16:creationId xmlns:a16="http://schemas.microsoft.com/office/drawing/2014/main" id="{F8CDE37C-BDFF-F95B-267F-0F85AE7203EA}"/>
                  </a:ext>
                </a:extLst>
              </p14:cNvPr>
              <p14:cNvContentPartPr/>
              <p14:nvPr/>
            </p14:nvContentPartPr>
            <p14:xfrm>
              <a:off x="1602200" y="4204825"/>
              <a:ext cx="360" cy="360"/>
            </p14:xfrm>
          </p:contentPart>
        </mc:Choice>
        <mc:Fallback xmlns="">
          <p:pic>
            <p:nvPicPr>
              <p:cNvPr id="32" name="Encre 31">
                <a:extLst>
                  <a:ext uri="{FF2B5EF4-FFF2-40B4-BE49-F238E27FC236}">
                    <a16:creationId xmlns:a16="http://schemas.microsoft.com/office/drawing/2014/main" id="{F8CDE37C-BDFF-F95B-267F-0F85AE7203EA}"/>
                  </a:ext>
                </a:extLst>
              </p:cNvPr>
              <p:cNvPicPr/>
              <p:nvPr/>
            </p:nvPicPr>
            <p:blipFill>
              <a:blip r:embed="rId5"/>
              <a:stretch>
                <a:fillRect/>
              </a:stretch>
            </p:blipFill>
            <p:spPr>
              <a:xfrm>
                <a:off x="1593200" y="41958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Encre 32">
                <a:extLst>
                  <a:ext uri="{FF2B5EF4-FFF2-40B4-BE49-F238E27FC236}">
                    <a16:creationId xmlns:a16="http://schemas.microsoft.com/office/drawing/2014/main" id="{DCFC6A58-B05E-94ED-3D9F-722BD93478A4}"/>
                  </a:ext>
                </a:extLst>
              </p14:cNvPr>
              <p14:cNvContentPartPr/>
              <p14:nvPr/>
            </p14:nvContentPartPr>
            <p14:xfrm>
              <a:off x="1649000" y="4274665"/>
              <a:ext cx="360" cy="360"/>
            </p14:xfrm>
          </p:contentPart>
        </mc:Choice>
        <mc:Fallback xmlns="">
          <p:pic>
            <p:nvPicPr>
              <p:cNvPr id="33" name="Encre 32">
                <a:extLst>
                  <a:ext uri="{FF2B5EF4-FFF2-40B4-BE49-F238E27FC236}">
                    <a16:creationId xmlns:a16="http://schemas.microsoft.com/office/drawing/2014/main" id="{DCFC6A58-B05E-94ED-3D9F-722BD93478A4}"/>
                  </a:ext>
                </a:extLst>
              </p:cNvPr>
              <p:cNvPicPr/>
              <p:nvPr/>
            </p:nvPicPr>
            <p:blipFill>
              <a:blip r:embed="rId5"/>
              <a:stretch>
                <a:fillRect/>
              </a:stretch>
            </p:blipFill>
            <p:spPr>
              <a:xfrm>
                <a:off x="1640000" y="42660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4" name="Encre 33">
                <a:extLst>
                  <a:ext uri="{FF2B5EF4-FFF2-40B4-BE49-F238E27FC236}">
                    <a16:creationId xmlns:a16="http://schemas.microsoft.com/office/drawing/2014/main" id="{7FBD318E-0B01-63D5-D37D-4BB71FFB6CF9}"/>
                  </a:ext>
                </a:extLst>
              </p14:cNvPr>
              <p14:cNvContentPartPr/>
              <p14:nvPr/>
            </p14:nvContentPartPr>
            <p14:xfrm>
              <a:off x="4259360" y="3751225"/>
              <a:ext cx="8280" cy="360"/>
            </p14:xfrm>
          </p:contentPart>
        </mc:Choice>
        <mc:Fallback xmlns="">
          <p:pic>
            <p:nvPicPr>
              <p:cNvPr id="34" name="Encre 33">
                <a:extLst>
                  <a:ext uri="{FF2B5EF4-FFF2-40B4-BE49-F238E27FC236}">
                    <a16:creationId xmlns:a16="http://schemas.microsoft.com/office/drawing/2014/main" id="{7FBD318E-0B01-63D5-D37D-4BB71FFB6CF9}"/>
                  </a:ext>
                </a:extLst>
              </p:cNvPr>
              <p:cNvPicPr/>
              <p:nvPr/>
            </p:nvPicPr>
            <p:blipFill>
              <a:blip r:embed="rId8"/>
              <a:stretch>
                <a:fillRect/>
              </a:stretch>
            </p:blipFill>
            <p:spPr>
              <a:xfrm>
                <a:off x="4250720" y="3742585"/>
                <a:ext cx="25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Encre 34">
                <a:extLst>
                  <a:ext uri="{FF2B5EF4-FFF2-40B4-BE49-F238E27FC236}">
                    <a16:creationId xmlns:a16="http://schemas.microsoft.com/office/drawing/2014/main" id="{4DC02BF4-97CE-9672-FC60-0DCF4FFCA24F}"/>
                  </a:ext>
                </a:extLst>
              </p14:cNvPr>
              <p14:cNvContentPartPr/>
              <p14:nvPr/>
            </p14:nvContentPartPr>
            <p14:xfrm>
              <a:off x="2164880" y="3252625"/>
              <a:ext cx="360" cy="14400"/>
            </p14:xfrm>
          </p:contentPart>
        </mc:Choice>
        <mc:Fallback xmlns="">
          <p:pic>
            <p:nvPicPr>
              <p:cNvPr id="35" name="Encre 34">
                <a:extLst>
                  <a:ext uri="{FF2B5EF4-FFF2-40B4-BE49-F238E27FC236}">
                    <a16:creationId xmlns:a16="http://schemas.microsoft.com/office/drawing/2014/main" id="{4DC02BF4-97CE-9672-FC60-0DCF4FFCA24F}"/>
                  </a:ext>
                </a:extLst>
              </p:cNvPr>
              <p:cNvPicPr/>
              <p:nvPr/>
            </p:nvPicPr>
            <p:blipFill>
              <a:blip r:embed="rId10"/>
              <a:stretch>
                <a:fillRect/>
              </a:stretch>
            </p:blipFill>
            <p:spPr>
              <a:xfrm>
                <a:off x="2155880" y="3243985"/>
                <a:ext cx="18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 name="Encre 35">
                <a:extLst>
                  <a:ext uri="{FF2B5EF4-FFF2-40B4-BE49-F238E27FC236}">
                    <a16:creationId xmlns:a16="http://schemas.microsoft.com/office/drawing/2014/main" id="{6BC60011-3A3F-43CF-51CB-0055E127C08F}"/>
                  </a:ext>
                </a:extLst>
              </p14:cNvPr>
              <p14:cNvContentPartPr/>
              <p14:nvPr/>
            </p14:nvContentPartPr>
            <p14:xfrm>
              <a:off x="3297800" y="3282505"/>
              <a:ext cx="360" cy="1800"/>
            </p14:xfrm>
          </p:contentPart>
        </mc:Choice>
        <mc:Fallback xmlns="">
          <p:pic>
            <p:nvPicPr>
              <p:cNvPr id="36" name="Encre 35">
                <a:extLst>
                  <a:ext uri="{FF2B5EF4-FFF2-40B4-BE49-F238E27FC236}">
                    <a16:creationId xmlns:a16="http://schemas.microsoft.com/office/drawing/2014/main" id="{6BC60011-3A3F-43CF-51CB-0055E127C08F}"/>
                  </a:ext>
                </a:extLst>
              </p:cNvPr>
              <p:cNvPicPr/>
              <p:nvPr/>
            </p:nvPicPr>
            <p:blipFill>
              <a:blip r:embed="rId12"/>
              <a:stretch>
                <a:fillRect/>
              </a:stretch>
            </p:blipFill>
            <p:spPr>
              <a:xfrm>
                <a:off x="3289160" y="3273505"/>
                <a:ext cx="18000" cy="19440"/>
              </a:xfrm>
              <a:prstGeom prst="rect">
                <a:avLst/>
              </a:prstGeom>
            </p:spPr>
          </p:pic>
        </mc:Fallback>
      </mc:AlternateContent>
    </p:spTree>
    <p:extLst>
      <p:ext uri="{BB962C8B-B14F-4D97-AF65-F5344CB8AC3E}">
        <p14:creationId xmlns:p14="http://schemas.microsoft.com/office/powerpoint/2010/main" val="1402383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C59B2E-ADF9-A200-23AE-B0CEB10C8415}"/>
              </a:ext>
            </a:extLst>
          </p:cNvPr>
          <p:cNvSpPr>
            <a:spLocks noGrp="1"/>
          </p:cNvSpPr>
          <p:nvPr>
            <p:ph type="title"/>
          </p:nvPr>
        </p:nvSpPr>
        <p:spPr/>
        <p:txBody>
          <a:bodyPr/>
          <a:lstStyle/>
          <a:p>
            <a:r>
              <a:rPr lang="fr-FR" dirty="0"/>
              <a:t>Composition de la facture</a:t>
            </a:r>
          </a:p>
        </p:txBody>
      </p:sp>
      <p:sp>
        <p:nvSpPr>
          <p:cNvPr id="3" name="Espace réservé du contenu 2">
            <a:extLst>
              <a:ext uri="{FF2B5EF4-FFF2-40B4-BE49-F238E27FC236}">
                <a16:creationId xmlns:a16="http://schemas.microsoft.com/office/drawing/2014/main" id="{357DB703-67A6-E14C-4106-A619F5ABBEA1}"/>
              </a:ext>
            </a:extLst>
          </p:cNvPr>
          <p:cNvSpPr>
            <a:spLocks noGrp="1"/>
          </p:cNvSpPr>
          <p:nvPr>
            <p:ph idx="1"/>
          </p:nvPr>
        </p:nvSpPr>
        <p:spPr/>
        <p:txBody>
          <a:bodyPr>
            <a:normAutofit fontScale="92500" lnSpcReduction="20000"/>
          </a:bodyPr>
          <a:lstStyle/>
          <a:p>
            <a:r>
              <a:rPr lang="fr-FR" dirty="0"/>
              <a:t>La facture pour le particulier se décompose </a:t>
            </a:r>
            <a:r>
              <a:rPr lang="fr-FR" b="1" dirty="0"/>
              <a:t>en trois volets, un tiers environ chacun</a:t>
            </a:r>
          </a:p>
          <a:p>
            <a:endParaRPr lang="fr-FR" b="1" dirty="0"/>
          </a:p>
          <a:p>
            <a:pPr lvl="1"/>
            <a:r>
              <a:rPr lang="fr-FR" b="1" dirty="0"/>
              <a:t>L’énergie</a:t>
            </a:r>
            <a:r>
              <a:rPr lang="fr-FR" dirty="0"/>
              <a:t>, avec liberté pour chacun, en France depuis 2008, de choisir son fournisseur d’énergie, et maintien de la possibilité de rester, pour les clients domestiques, au tarif réglementé. Au fournisseur de s’appuyer </a:t>
            </a:r>
            <a:r>
              <a:rPr lang="fr-FR" b="1" dirty="0"/>
              <a:t>soit sur sa propre production, soit sur le marché d’électricité </a:t>
            </a:r>
          </a:p>
          <a:p>
            <a:pPr lvl="1"/>
            <a:endParaRPr lang="fr-FR" dirty="0"/>
          </a:p>
          <a:p>
            <a:pPr lvl="1"/>
            <a:r>
              <a:rPr lang="fr-FR" b="1" dirty="0"/>
              <a:t>L’acheminement </a:t>
            </a:r>
            <a:r>
              <a:rPr lang="fr-FR" dirty="0"/>
              <a:t>( RTE pour le transport, les « autoroutes » d’électricité, et ENEDIS pour les « routes nationales, départementales et vicinales d’électricité »), payé suivant le </a:t>
            </a:r>
            <a:r>
              <a:rPr lang="fr-FR" b="1" dirty="0"/>
              <a:t>principe du timbre poste</a:t>
            </a:r>
            <a:r>
              <a:rPr lang="fr-FR" dirty="0"/>
              <a:t>. Incidence du </a:t>
            </a:r>
            <a:r>
              <a:rPr lang="fr-FR" b="1" dirty="0"/>
              <a:t>prix de marché pour achats des pertes</a:t>
            </a:r>
            <a:r>
              <a:rPr lang="fr-FR" dirty="0"/>
              <a:t>. Contribue aux </a:t>
            </a:r>
            <a:r>
              <a:rPr lang="fr-FR" b="1" dirty="0"/>
              <a:t>investissements dans les réseaux </a:t>
            </a:r>
          </a:p>
          <a:p>
            <a:pPr lvl="1"/>
            <a:endParaRPr lang="fr-FR" dirty="0"/>
          </a:p>
          <a:p>
            <a:pPr lvl="1"/>
            <a:r>
              <a:rPr lang="fr-FR" b="1" dirty="0"/>
              <a:t>Les taxes, </a:t>
            </a:r>
            <a:r>
              <a:rPr lang="fr-FR" dirty="0"/>
              <a:t>dont contribution au service public de l’électricité, versée au budget public</a:t>
            </a:r>
          </a:p>
        </p:txBody>
      </p:sp>
      <p:sp>
        <p:nvSpPr>
          <p:cNvPr id="4" name="Espace réservé du pied de page 3">
            <a:extLst>
              <a:ext uri="{FF2B5EF4-FFF2-40B4-BE49-F238E27FC236}">
                <a16:creationId xmlns:a16="http://schemas.microsoft.com/office/drawing/2014/main" id="{66D11864-2E3E-F9E8-5789-F41EF2B8A05A}"/>
              </a:ext>
            </a:extLst>
          </p:cNvPr>
          <p:cNvSpPr>
            <a:spLocks noGrp="1"/>
          </p:cNvSpPr>
          <p:nvPr>
            <p:ph type="ftr" sz="quarter" idx="11"/>
          </p:nvPr>
        </p:nvSpPr>
        <p:spPr/>
        <p:txBody>
          <a:bodyPr/>
          <a:lstStyle/>
          <a:p>
            <a:r>
              <a:rPr lang="fr-FR" dirty="0"/>
              <a:t>Energie où allons-nous ? Quelques repères- Bernard Maillard  19 octobre 2022</a:t>
            </a:r>
          </a:p>
        </p:txBody>
      </p:sp>
      <p:sp>
        <p:nvSpPr>
          <p:cNvPr id="5" name="Espace réservé du numéro de diapositive 4">
            <a:extLst>
              <a:ext uri="{FF2B5EF4-FFF2-40B4-BE49-F238E27FC236}">
                <a16:creationId xmlns:a16="http://schemas.microsoft.com/office/drawing/2014/main" id="{602CC93A-1406-2AF0-C8CB-BAD48F5E9568}"/>
              </a:ext>
            </a:extLst>
          </p:cNvPr>
          <p:cNvSpPr>
            <a:spLocks noGrp="1"/>
          </p:cNvSpPr>
          <p:nvPr>
            <p:ph type="sldNum" sz="quarter" idx="12"/>
          </p:nvPr>
        </p:nvSpPr>
        <p:spPr/>
        <p:txBody>
          <a:bodyPr/>
          <a:lstStyle/>
          <a:p>
            <a:fld id="{7B9F1D57-3A7C-4A8D-B507-8F47418E382B}" type="slidenum">
              <a:rPr lang="fr-FR" smtClean="0"/>
              <a:t>20</a:t>
            </a:fld>
            <a:endParaRPr lang="fr-FR"/>
          </a:p>
        </p:txBody>
      </p:sp>
    </p:spTree>
    <p:extLst>
      <p:ext uri="{BB962C8B-B14F-4D97-AF65-F5344CB8AC3E}">
        <p14:creationId xmlns:p14="http://schemas.microsoft.com/office/powerpoint/2010/main" val="4208463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952754-BC70-9E61-578A-858C1BD29B48}"/>
              </a:ext>
            </a:extLst>
          </p:cNvPr>
          <p:cNvSpPr>
            <a:spLocks noGrp="1"/>
          </p:cNvSpPr>
          <p:nvPr>
            <p:ph type="title"/>
          </p:nvPr>
        </p:nvSpPr>
        <p:spPr/>
        <p:txBody>
          <a:bodyPr/>
          <a:lstStyle/>
          <a:p>
            <a:r>
              <a:rPr lang="fr-FR" dirty="0"/>
              <a:t>la facture pour le particulier a déjà subi une augmentation de 52%  entre 2010 et 2021</a:t>
            </a:r>
          </a:p>
        </p:txBody>
      </p:sp>
      <p:sp>
        <p:nvSpPr>
          <p:cNvPr id="3" name="Espace réservé du contenu 2">
            <a:extLst>
              <a:ext uri="{FF2B5EF4-FFF2-40B4-BE49-F238E27FC236}">
                <a16:creationId xmlns:a16="http://schemas.microsoft.com/office/drawing/2014/main" id="{03E6E5B6-023C-9495-09BC-A68649AB614D}"/>
              </a:ext>
            </a:extLst>
          </p:cNvPr>
          <p:cNvSpPr>
            <a:spLocks noGrp="1"/>
          </p:cNvSpPr>
          <p:nvPr>
            <p:ph idx="1"/>
          </p:nvPr>
        </p:nvSpPr>
        <p:spPr/>
        <p:txBody>
          <a:bodyPr>
            <a:normAutofit fontScale="85000" lnSpcReduction="20000"/>
          </a:bodyPr>
          <a:lstStyle/>
          <a:p>
            <a:r>
              <a:rPr lang="fr-FR" dirty="0"/>
              <a:t>Facture (</a:t>
            </a:r>
            <a:r>
              <a:rPr lang="fr-FR" b="1" dirty="0"/>
              <a:t>tout compris </a:t>
            </a:r>
            <a:r>
              <a:rPr lang="fr-FR" dirty="0"/>
              <a:t>– énergie, acheminement et taxes) en France pour le particulier </a:t>
            </a:r>
          </a:p>
          <a:p>
            <a:pPr marL="0" indent="0">
              <a:buNone/>
            </a:pPr>
            <a:r>
              <a:rPr lang="fr-FR" dirty="0"/>
              <a:t>		 </a:t>
            </a:r>
          </a:p>
          <a:p>
            <a:pPr lvl="1"/>
            <a:r>
              <a:rPr lang="fr-FR" b="1" dirty="0"/>
              <a:t>194, 6 euro le </a:t>
            </a:r>
            <a:r>
              <a:rPr lang="fr-FR" b="1" dirty="0" err="1"/>
              <a:t>Mwh</a:t>
            </a:r>
            <a:r>
              <a:rPr lang="fr-FR" b="1" dirty="0"/>
              <a:t> en France en 2021 contre 128, 3 Euro /</a:t>
            </a:r>
            <a:r>
              <a:rPr lang="fr-FR" b="1" dirty="0" err="1"/>
              <a:t>Mwh</a:t>
            </a:r>
            <a:r>
              <a:rPr lang="fr-FR" b="1" dirty="0"/>
              <a:t> en 2010, soit 52 % d’augmentation en une dizaine d’années, avant retour de l’inflation généralisée</a:t>
            </a:r>
          </a:p>
          <a:p>
            <a:pPr lvl="1"/>
            <a:endParaRPr lang="fr-FR" dirty="0"/>
          </a:p>
          <a:p>
            <a:pPr lvl="1"/>
            <a:r>
              <a:rPr lang="fr-FR" dirty="0"/>
              <a:t>La France qui se situait dans les pays les moins chers en 2010, se retrouve désormais </a:t>
            </a:r>
            <a:r>
              <a:rPr lang="fr-FR" b="1" dirty="0"/>
              <a:t>parmi les nations européennes les plus chères pour le particulier</a:t>
            </a:r>
          </a:p>
          <a:p>
            <a:pPr lvl="1"/>
            <a:endParaRPr lang="fr-FR" dirty="0"/>
          </a:p>
          <a:p>
            <a:pPr lvl="1"/>
            <a:r>
              <a:rPr lang="fr-FR" dirty="0"/>
              <a:t>Elle se </a:t>
            </a:r>
            <a:r>
              <a:rPr lang="fr-FR" b="1" dirty="0"/>
              <a:t>rapproche de  l’Allemagne</a:t>
            </a:r>
            <a:r>
              <a:rPr lang="fr-FR" dirty="0"/>
              <a:t>, sans encore la dépasser, Allemagne qui a vu aussi ses prix augmenter, 237 euro le </a:t>
            </a:r>
            <a:r>
              <a:rPr lang="fr-FR" dirty="0" err="1"/>
              <a:t>Mwh</a:t>
            </a:r>
            <a:r>
              <a:rPr lang="fr-FR" dirty="0"/>
              <a:t> en 2010 et  </a:t>
            </a:r>
            <a:r>
              <a:rPr lang="fr-FR" b="1" dirty="0"/>
              <a:t>319,3 euro le MWh en 2021</a:t>
            </a:r>
          </a:p>
          <a:p>
            <a:pPr marL="457200" lvl="1" indent="0">
              <a:buNone/>
            </a:pPr>
            <a:endParaRPr lang="fr-FR" dirty="0"/>
          </a:p>
          <a:p>
            <a:pPr marL="0" indent="0">
              <a:buNone/>
            </a:pPr>
            <a:r>
              <a:rPr lang="fr-FR" dirty="0"/>
              <a:t>source Eurostat </a:t>
            </a:r>
            <a:r>
              <a:rPr lang="fr-FR" dirty="0">
                <a:hlinkClick r:id="rId3"/>
              </a:rPr>
              <a:t>https://ec.europa.eu/eurostat/databrowser/view/ten00117/default/bar?lang=fr</a:t>
            </a:r>
            <a:endParaRPr lang="fr-FR" dirty="0"/>
          </a:p>
          <a:p>
            <a:endParaRPr lang="fr-FR" dirty="0"/>
          </a:p>
        </p:txBody>
      </p:sp>
      <p:sp>
        <p:nvSpPr>
          <p:cNvPr id="4" name="Espace réservé du pied de page 3">
            <a:extLst>
              <a:ext uri="{FF2B5EF4-FFF2-40B4-BE49-F238E27FC236}">
                <a16:creationId xmlns:a16="http://schemas.microsoft.com/office/drawing/2014/main" id="{86A35E68-E459-D12A-8DD5-CB8DD350DBA6}"/>
              </a:ext>
            </a:extLst>
          </p:cNvPr>
          <p:cNvSpPr>
            <a:spLocks noGrp="1"/>
          </p:cNvSpPr>
          <p:nvPr>
            <p:ph type="ftr" sz="quarter" idx="11"/>
          </p:nvPr>
        </p:nvSpPr>
        <p:spPr/>
        <p:txBody>
          <a:bodyPr/>
          <a:lstStyle/>
          <a:p>
            <a:r>
              <a:rPr lang="fr-FR" dirty="0"/>
              <a:t>Energie où allons-nous ? Quelques repères- Bernard Maillard  19 octobre 2022</a:t>
            </a:r>
          </a:p>
        </p:txBody>
      </p:sp>
      <p:sp>
        <p:nvSpPr>
          <p:cNvPr id="5" name="Espace réservé du numéro de diapositive 4">
            <a:extLst>
              <a:ext uri="{FF2B5EF4-FFF2-40B4-BE49-F238E27FC236}">
                <a16:creationId xmlns:a16="http://schemas.microsoft.com/office/drawing/2014/main" id="{C12D1C5D-BE13-9CED-8E8D-C15AEC22180D}"/>
              </a:ext>
            </a:extLst>
          </p:cNvPr>
          <p:cNvSpPr>
            <a:spLocks noGrp="1"/>
          </p:cNvSpPr>
          <p:nvPr>
            <p:ph type="sldNum" sz="quarter" idx="12"/>
          </p:nvPr>
        </p:nvSpPr>
        <p:spPr/>
        <p:txBody>
          <a:bodyPr/>
          <a:lstStyle/>
          <a:p>
            <a:fld id="{7B9F1D57-3A7C-4A8D-B507-8F47418E382B}" type="slidenum">
              <a:rPr lang="fr-FR" smtClean="0"/>
              <a:t>21</a:t>
            </a:fld>
            <a:endParaRPr lang="fr-FR"/>
          </a:p>
        </p:txBody>
      </p:sp>
    </p:spTree>
    <p:extLst>
      <p:ext uri="{BB962C8B-B14F-4D97-AF65-F5344CB8AC3E}">
        <p14:creationId xmlns:p14="http://schemas.microsoft.com/office/powerpoint/2010/main" val="2701034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B765C9-93AA-E588-D625-22CE6F41D8F8}"/>
              </a:ext>
            </a:extLst>
          </p:cNvPr>
          <p:cNvSpPr>
            <a:spLocks noGrp="1"/>
          </p:cNvSpPr>
          <p:nvPr>
            <p:ph type="title"/>
          </p:nvPr>
        </p:nvSpPr>
        <p:spPr/>
        <p:txBody>
          <a:bodyPr/>
          <a:lstStyle/>
          <a:p>
            <a:r>
              <a:rPr lang="fr-FR" dirty="0"/>
              <a:t>Quel prix demain ? </a:t>
            </a:r>
          </a:p>
        </p:txBody>
      </p:sp>
      <p:sp>
        <p:nvSpPr>
          <p:cNvPr id="3" name="Espace réservé du contenu 2">
            <a:extLst>
              <a:ext uri="{FF2B5EF4-FFF2-40B4-BE49-F238E27FC236}">
                <a16:creationId xmlns:a16="http://schemas.microsoft.com/office/drawing/2014/main" id="{086D80D8-24CC-9625-AC33-9ED9BAADBA36}"/>
              </a:ext>
            </a:extLst>
          </p:cNvPr>
          <p:cNvSpPr>
            <a:spLocks noGrp="1"/>
          </p:cNvSpPr>
          <p:nvPr>
            <p:ph idx="1"/>
          </p:nvPr>
        </p:nvSpPr>
        <p:spPr/>
        <p:txBody>
          <a:bodyPr>
            <a:normAutofit/>
          </a:bodyPr>
          <a:lstStyle/>
          <a:p>
            <a:r>
              <a:rPr lang="fr-FR" b="1" dirty="0"/>
              <a:t>Pour le marché</a:t>
            </a:r>
            <a:r>
              <a:rPr lang="fr-FR" dirty="0"/>
              <a:t>, distinguer marché spot et marché long terme</a:t>
            </a:r>
          </a:p>
          <a:p>
            <a:pPr lvl="1"/>
            <a:r>
              <a:rPr lang="fr-FR" dirty="0"/>
              <a:t>Marché spot RTE, ajustement temps réel, faible volume, très variable</a:t>
            </a:r>
          </a:p>
          <a:p>
            <a:pPr lvl="2"/>
            <a:r>
              <a:rPr lang="fr-FR" dirty="0">
                <a:hlinkClick r:id="rId3"/>
              </a:rPr>
              <a:t>https://www.rte-france.com/eco2mix/les-donnees-de-marche</a:t>
            </a:r>
            <a:endParaRPr lang="fr-FR" dirty="0"/>
          </a:p>
          <a:p>
            <a:pPr lvl="1"/>
            <a:r>
              <a:rPr lang="fr-FR" dirty="0"/>
              <a:t>Distinguer « pointe », et « ruban »  dans marché moyen- long terme</a:t>
            </a:r>
          </a:p>
          <a:p>
            <a:pPr lvl="1"/>
            <a:r>
              <a:rPr lang="fr-FR" dirty="0"/>
              <a:t>Futures Cal 23, ruban pour l’année 2023, atteint en France sur le </a:t>
            </a:r>
            <a:r>
              <a:rPr lang="fr-FR" dirty="0">
                <a:highlight>
                  <a:srgbClr val="FFFF00"/>
                </a:highlight>
              </a:rPr>
              <a:t>marché de gros de l’électricité plus de 1000 euro le MWh le 26 août 22</a:t>
            </a:r>
            <a:r>
              <a:rPr lang="fr-FR" dirty="0"/>
              <a:t>, puis </a:t>
            </a:r>
            <a:r>
              <a:rPr lang="fr-FR" dirty="0" err="1"/>
              <a:t>redécroit</a:t>
            </a:r>
            <a:r>
              <a:rPr lang="fr-FR" dirty="0"/>
              <a:t> depuis autour de 600 Euro le MWh, Cal 24 pour 2024 redescend autour de 275 Euro le MWh….très </a:t>
            </a:r>
            <a:r>
              <a:rPr lang="fr-FR" dirty="0" err="1"/>
              <a:t>très</a:t>
            </a:r>
            <a:r>
              <a:rPr lang="fr-FR" dirty="0"/>
              <a:t> loin d’une base autour de 50 euro à 100 euro le MWh…</a:t>
            </a:r>
            <a:r>
              <a:rPr lang="fr-FR" b="1" dirty="0"/>
              <a:t>loin, pour la France, de toute réalité économique ???</a:t>
            </a:r>
          </a:p>
          <a:p>
            <a:pPr lvl="2"/>
            <a:r>
              <a:rPr lang="fr-FR" dirty="0">
                <a:hlinkClick r:id="rId4"/>
              </a:rPr>
              <a:t>https://www.eex.com/en/market-data/power/futures#%7B%22snippetpicker%22%3A%22EEX%20French%20Power%20Futures%22%7D</a:t>
            </a:r>
            <a:endParaRPr lang="fr-FR" dirty="0"/>
          </a:p>
          <a:p>
            <a:pPr lvl="1"/>
            <a:endParaRPr lang="fr-FR" dirty="0"/>
          </a:p>
        </p:txBody>
      </p:sp>
      <p:sp>
        <p:nvSpPr>
          <p:cNvPr id="4" name="Espace réservé du pied de page 3">
            <a:extLst>
              <a:ext uri="{FF2B5EF4-FFF2-40B4-BE49-F238E27FC236}">
                <a16:creationId xmlns:a16="http://schemas.microsoft.com/office/drawing/2014/main" id="{21B7918B-14B7-FAE4-3DF8-9C25F775CF59}"/>
              </a:ext>
            </a:extLst>
          </p:cNvPr>
          <p:cNvSpPr>
            <a:spLocks noGrp="1"/>
          </p:cNvSpPr>
          <p:nvPr>
            <p:ph type="ftr" sz="quarter" idx="11"/>
          </p:nvPr>
        </p:nvSpPr>
        <p:spPr/>
        <p:txBody>
          <a:bodyPr/>
          <a:lstStyle/>
          <a:p>
            <a:r>
              <a:rPr lang="fr-FR" dirty="0"/>
              <a:t>Energie où allons-nous ? Quelques repères- Bernard Maillard  19 octobre 2022</a:t>
            </a:r>
          </a:p>
        </p:txBody>
      </p:sp>
      <p:sp>
        <p:nvSpPr>
          <p:cNvPr id="5" name="Espace réservé du numéro de diapositive 4">
            <a:extLst>
              <a:ext uri="{FF2B5EF4-FFF2-40B4-BE49-F238E27FC236}">
                <a16:creationId xmlns:a16="http://schemas.microsoft.com/office/drawing/2014/main" id="{98AB7440-83D8-AC75-27ED-53C3580731A7}"/>
              </a:ext>
            </a:extLst>
          </p:cNvPr>
          <p:cNvSpPr>
            <a:spLocks noGrp="1"/>
          </p:cNvSpPr>
          <p:nvPr>
            <p:ph type="sldNum" sz="quarter" idx="12"/>
          </p:nvPr>
        </p:nvSpPr>
        <p:spPr/>
        <p:txBody>
          <a:bodyPr/>
          <a:lstStyle/>
          <a:p>
            <a:fld id="{7B9F1D57-3A7C-4A8D-B507-8F47418E382B}" type="slidenum">
              <a:rPr lang="fr-FR" smtClean="0"/>
              <a:t>22</a:t>
            </a:fld>
            <a:endParaRPr lang="fr-FR"/>
          </a:p>
        </p:txBody>
      </p:sp>
    </p:spTree>
    <p:extLst>
      <p:ext uri="{BB962C8B-B14F-4D97-AF65-F5344CB8AC3E}">
        <p14:creationId xmlns:p14="http://schemas.microsoft.com/office/powerpoint/2010/main" val="656056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B0CCB8-FEA9-4E11-D97C-9B22CCCF4EC1}"/>
              </a:ext>
            </a:extLst>
          </p:cNvPr>
          <p:cNvSpPr>
            <a:spLocks noGrp="1"/>
          </p:cNvSpPr>
          <p:nvPr>
            <p:ph type="title"/>
          </p:nvPr>
        </p:nvSpPr>
        <p:spPr/>
        <p:txBody>
          <a:bodyPr/>
          <a:lstStyle/>
          <a:p>
            <a:r>
              <a:rPr lang="fr-FR" dirty="0"/>
              <a:t>Causes de cette première envolée de prix entre 2010 et 2021 (+ 52%) </a:t>
            </a:r>
          </a:p>
        </p:txBody>
      </p:sp>
      <p:sp>
        <p:nvSpPr>
          <p:cNvPr id="3" name="Espace réservé du contenu 2">
            <a:extLst>
              <a:ext uri="{FF2B5EF4-FFF2-40B4-BE49-F238E27FC236}">
                <a16:creationId xmlns:a16="http://schemas.microsoft.com/office/drawing/2014/main" id="{8C4C3D91-CA54-E8D1-5E74-4C1F27EA9716}"/>
              </a:ext>
            </a:extLst>
          </p:cNvPr>
          <p:cNvSpPr>
            <a:spLocks noGrp="1"/>
          </p:cNvSpPr>
          <p:nvPr>
            <p:ph idx="1"/>
          </p:nvPr>
        </p:nvSpPr>
        <p:spPr/>
        <p:txBody>
          <a:bodyPr>
            <a:normAutofit fontScale="77500" lnSpcReduction="20000"/>
          </a:bodyPr>
          <a:lstStyle/>
          <a:p>
            <a:r>
              <a:rPr lang="fr-FR" b="1" dirty="0"/>
              <a:t>Inadaptation des conditions d’ouverture du marché de l’électricité</a:t>
            </a:r>
            <a:endParaRPr lang="fr-FR" dirty="0"/>
          </a:p>
          <a:p>
            <a:pPr lvl="1"/>
            <a:r>
              <a:rPr lang="fr-FR" b="1" dirty="0"/>
              <a:t>dispositif ARENH</a:t>
            </a:r>
            <a:r>
              <a:rPr lang="fr-FR" sz="1500" dirty="0"/>
              <a:t>, ( </a:t>
            </a:r>
            <a:r>
              <a:rPr lang="fr-FR" dirty="0"/>
              <a:t>volume de 100 TWh mis à disposition des concurrents d’EDF à 42 euro le MWh de 2012 à 2022)</a:t>
            </a:r>
            <a:r>
              <a:rPr lang="fr-FR" b="1" dirty="0"/>
              <a:t> Inefficace</a:t>
            </a:r>
            <a:r>
              <a:rPr lang="fr-FR" dirty="0"/>
              <a:t> et </a:t>
            </a:r>
            <a:r>
              <a:rPr lang="fr-FR" b="1" dirty="0"/>
              <a:t>non pertinent </a:t>
            </a:r>
          </a:p>
          <a:p>
            <a:pPr lvl="2"/>
            <a:r>
              <a:rPr lang="fr-FR" dirty="0"/>
              <a:t>Ignorant qu’un </a:t>
            </a:r>
            <a:r>
              <a:rPr lang="fr-FR" b="1" dirty="0"/>
              <a:t>monopole public pouvait aussi être performant </a:t>
            </a:r>
            <a:r>
              <a:rPr lang="fr-FR" dirty="0"/>
              <a:t>( </a:t>
            </a:r>
            <a:r>
              <a:rPr lang="fr-FR" dirty="0" err="1"/>
              <a:t>cf</a:t>
            </a:r>
            <a:r>
              <a:rPr lang="fr-FR" dirty="0"/>
              <a:t> prix, exportations d’électricité durant des dizaines d’années avant ouverture )</a:t>
            </a:r>
          </a:p>
          <a:p>
            <a:pPr lvl="2"/>
            <a:r>
              <a:rPr lang="fr-FR" dirty="0"/>
              <a:t>Evaluation centrée sur degré d’ouverture à la concurrence et non sur le prix au consommateur, et </a:t>
            </a:r>
            <a:r>
              <a:rPr lang="fr-FR" b="1" dirty="0"/>
              <a:t>sans considération de la valeur ajoutée du service public et de l’ intérêt général</a:t>
            </a:r>
          </a:p>
          <a:p>
            <a:pPr lvl="1"/>
            <a:r>
              <a:rPr lang="fr-FR" b="1" dirty="0"/>
              <a:t>Augmentation des tarifs réglementés </a:t>
            </a:r>
            <a:r>
              <a:rPr lang="fr-FR" dirty="0"/>
              <a:t>(énergie et acheminement) décorrélée du coût de production, de transport ou de distribution</a:t>
            </a:r>
          </a:p>
          <a:p>
            <a:r>
              <a:rPr lang="fr-FR" b="1" dirty="0"/>
              <a:t>Impact de Fukushima en 2011  </a:t>
            </a:r>
            <a:r>
              <a:rPr lang="fr-FR" dirty="0"/>
              <a:t>avec ré-interrogation du nucléaire en Allemagne et en Europe.</a:t>
            </a:r>
            <a:r>
              <a:rPr lang="fr-FR" b="1" dirty="0"/>
              <a:t> Diminution volontaire de la part pilotable décarbonée compétitive </a:t>
            </a:r>
            <a:r>
              <a:rPr lang="fr-FR" dirty="0"/>
              <a:t>( arrêt de </a:t>
            </a:r>
            <a:r>
              <a:rPr lang="fr-FR" dirty="0" err="1"/>
              <a:t>Fessemheim</a:t>
            </a:r>
            <a:r>
              <a:rPr lang="fr-FR" dirty="0"/>
              <a:t> et ailleurs en Europe), </a:t>
            </a:r>
            <a:r>
              <a:rPr lang="fr-FR" b="1" dirty="0"/>
              <a:t>augmentant de facto la dépendance </a:t>
            </a:r>
            <a:r>
              <a:rPr lang="fr-FR" dirty="0"/>
              <a:t>de la France et de l’Europe </a:t>
            </a:r>
            <a:r>
              <a:rPr lang="fr-FR" b="1" dirty="0"/>
              <a:t>au gaz </a:t>
            </a:r>
            <a:r>
              <a:rPr lang="fr-FR" dirty="0"/>
              <a:t>en tant </a:t>
            </a:r>
            <a:r>
              <a:rPr lang="fr-FR" b="1" dirty="0"/>
              <a:t>qu’énergie pilotable</a:t>
            </a:r>
          </a:p>
          <a:p>
            <a:r>
              <a:rPr lang="fr-FR" b="1" dirty="0"/>
              <a:t>Coût direct et indirect dans le réseau du développement massif des énergies renouvelables intermittentes</a:t>
            </a:r>
            <a:r>
              <a:rPr lang="fr-FR" dirty="0"/>
              <a:t>,  </a:t>
            </a:r>
            <a:r>
              <a:rPr lang="fr-FR" b="1" dirty="0"/>
              <a:t>dans un calendrier qui aurait dû être réinterrogé</a:t>
            </a:r>
            <a:r>
              <a:rPr lang="fr-FR" dirty="0"/>
              <a:t> </a:t>
            </a:r>
            <a:r>
              <a:rPr lang="fr-FR" b="1" dirty="0"/>
              <a:t>au regard de l’électricité déjà décarbonée en France, et de la disponibilité  effective du pilotable décarboné en Europe</a:t>
            </a:r>
          </a:p>
          <a:p>
            <a:endParaRPr lang="fr-FR" dirty="0"/>
          </a:p>
          <a:p>
            <a:endParaRPr lang="fr-FR" dirty="0"/>
          </a:p>
          <a:p>
            <a:endParaRPr lang="fr-FR" dirty="0"/>
          </a:p>
          <a:p>
            <a:endParaRPr lang="fr-FR" dirty="0"/>
          </a:p>
          <a:p>
            <a:pPr marL="0" indent="0">
              <a:buNone/>
            </a:pPr>
            <a:endParaRPr lang="fr-FR" dirty="0"/>
          </a:p>
        </p:txBody>
      </p:sp>
      <p:sp>
        <p:nvSpPr>
          <p:cNvPr id="4" name="Espace réservé du pied de page 3">
            <a:extLst>
              <a:ext uri="{FF2B5EF4-FFF2-40B4-BE49-F238E27FC236}">
                <a16:creationId xmlns:a16="http://schemas.microsoft.com/office/drawing/2014/main" id="{80BD0A17-FE7C-F58B-E5A3-74F977D4F29E}"/>
              </a:ext>
            </a:extLst>
          </p:cNvPr>
          <p:cNvSpPr>
            <a:spLocks noGrp="1"/>
          </p:cNvSpPr>
          <p:nvPr>
            <p:ph type="ftr" sz="quarter" idx="11"/>
          </p:nvPr>
        </p:nvSpPr>
        <p:spPr/>
        <p:txBody>
          <a:bodyPr/>
          <a:lstStyle/>
          <a:p>
            <a:r>
              <a:rPr lang="fr-FR" dirty="0"/>
              <a:t>Energie où allons-nous ? Quelques repères- Bernard Maillard  19 octobre 2022</a:t>
            </a:r>
          </a:p>
        </p:txBody>
      </p:sp>
      <p:sp>
        <p:nvSpPr>
          <p:cNvPr id="5" name="Espace réservé du numéro de diapositive 4">
            <a:extLst>
              <a:ext uri="{FF2B5EF4-FFF2-40B4-BE49-F238E27FC236}">
                <a16:creationId xmlns:a16="http://schemas.microsoft.com/office/drawing/2014/main" id="{35ECEA57-B5DA-648A-3152-08EFA9582D00}"/>
              </a:ext>
            </a:extLst>
          </p:cNvPr>
          <p:cNvSpPr>
            <a:spLocks noGrp="1"/>
          </p:cNvSpPr>
          <p:nvPr>
            <p:ph type="sldNum" sz="quarter" idx="12"/>
          </p:nvPr>
        </p:nvSpPr>
        <p:spPr/>
        <p:txBody>
          <a:bodyPr/>
          <a:lstStyle/>
          <a:p>
            <a:fld id="{7B9F1D57-3A7C-4A8D-B507-8F47418E382B}" type="slidenum">
              <a:rPr lang="fr-FR" smtClean="0"/>
              <a:t>23</a:t>
            </a:fld>
            <a:endParaRPr lang="fr-FR" dirty="0"/>
          </a:p>
        </p:txBody>
      </p:sp>
    </p:spTree>
    <p:extLst>
      <p:ext uri="{BB962C8B-B14F-4D97-AF65-F5344CB8AC3E}">
        <p14:creationId xmlns:p14="http://schemas.microsoft.com/office/powerpoint/2010/main" val="3942269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4C9BD1-6564-5546-07F6-2154C88C746B}"/>
              </a:ext>
            </a:extLst>
          </p:cNvPr>
          <p:cNvSpPr>
            <a:spLocks noGrp="1"/>
          </p:cNvSpPr>
          <p:nvPr>
            <p:ph type="title"/>
          </p:nvPr>
        </p:nvSpPr>
        <p:spPr/>
        <p:txBody>
          <a:bodyPr/>
          <a:lstStyle/>
          <a:p>
            <a:r>
              <a:rPr lang="fr-FR" dirty="0"/>
              <a:t>Priorités à court et moyen terme</a:t>
            </a:r>
          </a:p>
        </p:txBody>
      </p:sp>
      <p:sp>
        <p:nvSpPr>
          <p:cNvPr id="3" name="Espace réservé du contenu 2">
            <a:extLst>
              <a:ext uri="{FF2B5EF4-FFF2-40B4-BE49-F238E27FC236}">
                <a16:creationId xmlns:a16="http://schemas.microsoft.com/office/drawing/2014/main" id="{FA2BFABA-4CF2-B4F4-59D1-13C334DB3D42}"/>
              </a:ext>
            </a:extLst>
          </p:cNvPr>
          <p:cNvSpPr>
            <a:spLocks noGrp="1"/>
          </p:cNvSpPr>
          <p:nvPr>
            <p:ph idx="1"/>
          </p:nvPr>
        </p:nvSpPr>
        <p:spPr/>
        <p:txBody>
          <a:bodyPr>
            <a:normAutofit fontScale="92500" lnSpcReduction="10000"/>
          </a:bodyPr>
          <a:lstStyle/>
          <a:p>
            <a:r>
              <a:rPr lang="fr-FR" dirty="0"/>
              <a:t>Appel à la </a:t>
            </a:r>
            <a:r>
              <a:rPr lang="fr-FR" b="1" dirty="0"/>
              <a:t>modération dans la consommation d’énergie</a:t>
            </a:r>
            <a:r>
              <a:rPr lang="fr-FR" dirty="0"/>
              <a:t>, tous acteurs</a:t>
            </a:r>
          </a:p>
          <a:p>
            <a:r>
              <a:rPr lang="fr-FR" b="1" dirty="0"/>
              <a:t>Reconsidérer la régulation du marché, et les missions de service public et d’intérêt général</a:t>
            </a:r>
            <a:endParaRPr lang="fr-FR" dirty="0"/>
          </a:p>
          <a:p>
            <a:r>
              <a:rPr lang="fr-FR" dirty="0"/>
              <a:t>Reconsidérer le Nucléaire comme un </a:t>
            </a:r>
            <a:r>
              <a:rPr lang="fr-FR" b="1" dirty="0"/>
              <a:t>atout stratégique en tant qu’énergie pilotable décarbonée</a:t>
            </a:r>
            <a:endParaRPr lang="fr-FR" dirty="0"/>
          </a:p>
          <a:p>
            <a:r>
              <a:rPr lang="fr-FR" dirty="0"/>
              <a:t>Continuer un </a:t>
            </a:r>
            <a:r>
              <a:rPr lang="fr-FR" b="1" dirty="0"/>
              <a:t>développement mesuré du renouvelable</a:t>
            </a:r>
            <a:r>
              <a:rPr lang="fr-FR" dirty="0"/>
              <a:t>, dans la </a:t>
            </a:r>
            <a:r>
              <a:rPr lang="fr-FR" b="1" dirty="0"/>
              <a:t>transparence des coûts directs et indirects  et </a:t>
            </a:r>
            <a:r>
              <a:rPr lang="fr-FR" dirty="0"/>
              <a:t>dans l’étroite </a:t>
            </a:r>
            <a:r>
              <a:rPr lang="fr-FR" b="1" dirty="0"/>
              <a:t>concertation avec les territoires</a:t>
            </a:r>
            <a:r>
              <a:rPr lang="fr-FR" dirty="0"/>
              <a:t> et les populations</a:t>
            </a:r>
          </a:p>
          <a:p>
            <a:r>
              <a:rPr lang="fr-FR" dirty="0"/>
              <a:t>Poursuivre </a:t>
            </a:r>
            <a:r>
              <a:rPr lang="fr-FR" b="1" dirty="0"/>
              <a:t>innovation et développement, </a:t>
            </a:r>
            <a:r>
              <a:rPr lang="fr-FR" dirty="0"/>
              <a:t>batteries, hydrogène, hydroliennes, nouveau nucléaire…garder en perspective la </a:t>
            </a:r>
            <a:r>
              <a:rPr lang="fr-FR" b="1" dirty="0"/>
              <a:t>double approche, technologique/industrielle et mode de vie/attentes sociétales</a:t>
            </a:r>
            <a:endParaRPr lang="fr-FR" b="1" dirty="0">
              <a:solidFill>
                <a:srgbClr val="FF0000"/>
              </a:solidFill>
            </a:endParaRPr>
          </a:p>
          <a:p>
            <a:endParaRPr lang="fr-FR" b="1" dirty="0"/>
          </a:p>
          <a:p>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0B15852D-9C67-9480-9CC2-D1457FA6F266}"/>
              </a:ext>
            </a:extLst>
          </p:cNvPr>
          <p:cNvSpPr>
            <a:spLocks noGrp="1"/>
          </p:cNvSpPr>
          <p:nvPr>
            <p:ph type="ftr" sz="quarter" idx="11"/>
          </p:nvPr>
        </p:nvSpPr>
        <p:spPr/>
        <p:txBody>
          <a:bodyPr/>
          <a:lstStyle/>
          <a:p>
            <a:r>
              <a:rPr lang="fr-FR" dirty="0"/>
              <a:t>Energie où allons-nous ? Quelques repères- Bernard Maillard  19 octobre 2022</a:t>
            </a:r>
          </a:p>
        </p:txBody>
      </p:sp>
      <p:sp>
        <p:nvSpPr>
          <p:cNvPr id="5" name="Espace réservé du numéro de diapositive 4">
            <a:extLst>
              <a:ext uri="{FF2B5EF4-FFF2-40B4-BE49-F238E27FC236}">
                <a16:creationId xmlns:a16="http://schemas.microsoft.com/office/drawing/2014/main" id="{74B407FC-27A9-F764-11D7-8365C2365AB3}"/>
              </a:ext>
            </a:extLst>
          </p:cNvPr>
          <p:cNvSpPr>
            <a:spLocks noGrp="1"/>
          </p:cNvSpPr>
          <p:nvPr>
            <p:ph type="sldNum" sz="quarter" idx="12"/>
          </p:nvPr>
        </p:nvSpPr>
        <p:spPr/>
        <p:txBody>
          <a:bodyPr/>
          <a:lstStyle/>
          <a:p>
            <a:fld id="{7B9F1D57-3A7C-4A8D-B507-8F47418E382B}" type="slidenum">
              <a:rPr lang="fr-FR" smtClean="0"/>
              <a:t>24</a:t>
            </a:fld>
            <a:endParaRPr lang="fr-FR"/>
          </a:p>
        </p:txBody>
      </p:sp>
    </p:spTree>
    <p:extLst>
      <p:ext uri="{BB962C8B-B14F-4D97-AF65-F5344CB8AC3E}">
        <p14:creationId xmlns:p14="http://schemas.microsoft.com/office/powerpoint/2010/main" val="336640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E49FD5-8016-9140-7196-6D044B27340A}"/>
              </a:ext>
            </a:extLst>
          </p:cNvPr>
          <p:cNvSpPr>
            <a:spLocks noGrp="1"/>
          </p:cNvSpPr>
          <p:nvPr>
            <p:ph type="title"/>
          </p:nvPr>
        </p:nvSpPr>
        <p:spPr/>
        <p:txBody>
          <a:bodyPr/>
          <a:lstStyle/>
          <a:p>
            <a:r>
              <a:rPr lang="fr-FR" dirty="0"/>
              <a:t>Pour esquisser différents </a:t>
            </a:r>
            <a:r>
              <a:rPr lang="fr-FR" dirty="0" err="1"/>
              <a:t>scénariis</a:t>
            </a:r>
            <a:r>
              <a:rPr lang="fr-FR" dirty="0"/>
              <a:t> ou pour éviter des récifs? </a:t>
            </a:r>
          </a:p>
        </p:txBody>
      </p:sp>
      <p:sp>
        <p:nvSpPr>
          <p:cNvPr id="3" name="Espace réservé du contenu 2">
            <a:extLst>
              <a:ext uri="{FF2B5EF4-FFF2-40B4-BE49-F238E27FC236}">
                <a16:creationId xmlns:a16="http://schemas.microsoft.com/office/drawing/2014/main" id="{171366C0-0548-876F-F345-7DA7832B0769}"/>
              </a:ext>
            </a:extLst>
          </p:cNvPr>
          <p:cNvSpPr>
            <a:spLocks noGrp="1"/>
          </p:cNvSpPr>
          <p:nvPr>
            <p:ph idx="1"/>
          </p:nvPr>
        </p:nvSpPr>
        <p:spPr/>
        <p:txBody>
          <a:bodyPr>
            <a:normAutofit/>
          </a:bodyPr>
          <a:lstStyle/>
          <a:p>
            <a:r>
              <a:rPr lang="fr-FR" b="1" dirty="0"/>
              <a:t>Scénario catastrophe: repli, démission, décroissance volontaire ou obligée de la demande</a:t>
            </a:r>
            <a:r>
              <a:rPr lang="fr-FR" dirty="0"/>
              <a:t>, du niveau de vie, du bien-être en société,  avec remise en cause des besoins vitaux fondamentaux pour l’économie du pays ?  </a:t>
            </a:r>
          </a:p>
          <a:p>
            <a:r>
              <a:rPr lang="fr-FR" b="1" dirty="0"/>
              <a:t>Fuite en avant</a:t>
            </a:r>
            <a:r>
              <a:rPr lang="fr-FR" dirty="0"/>
              <a:t>, avec, au regard  des enjeux financiers et géostratégiques sous jacents, ouverture de </a:t>
            </a:r>
            <a:r>
              <a:rPr lang="fr-FR" b="1" dirty="0"/>
              <a:t>la porte à toutes les dérives, spéculations et exclusions…?</a:t>
            </a:r>
            <a:endParaRPr lang="fr-FR" dirty="0"/>
          </a:p>
          <a:p>
            <a:r>
              <a:rPr lang="fr-FR" b="1" dirty="0"/>
              <a:t>Ou reprise en main, et de nos fondamentaux industriels, et de notre gouvernance publique, tant au niveau France qu’au niveau Europe, avec reconsidération de ce qui relève d’abord de l’intérêt général ?</a:t>
            </a:r>
          </a:p>
        </p:txBody>
      </p:sp>
      <p:sp>
        <p:nvSpPr>
          <p:cNvPr id="4" name="Espace réservé du pied de page 3">
            <a:extLst>
              <a:ext uri="{FF2B5EF4-FFF2-40B4-BE49-F238E27FC236}">
                <a16:creationId xmlns:a16="http://schemas.microsoft.com/office/drawing/2014/main" id="{8195CBA1-6B7D-E710-46B2-F2A54C58FA03}"/>
              </a:ext>
            </a:extLst>
          </p:cNvPr>
          <p:cNvSpPr>
            <a:spLocks noGrp="1"/>
          </p:cNvSpPr>
          <p:nvPr>
            <p:ph type="ftr" sz="quarter" idx="11"/>
          </p:nvPr>
        </p:nvSpPr>
        <p:spPr>
          <a:xfrm>
            <a:off x="3897283" y="6176963"/>
            <a:ext cx="4114800" cy="365125"/>
          </a:xfrm>
        </p:spPr>
        <p:txBody>
          <a:bodyPr/>
          <a:lstStyle/>
          <a:p>
            <a:r>
              <a:rPr lang="fr-FR" dirty="0"/>
              <a:t>Energie où allons-nous ? Quelques repères- Bernard Maillard  19 octobre 2022</a:t>
            </a:r>
          </a:p>
        </p:txBody>
      </p:sp>
      <p:sp>
        <p:nvSpPr>
          <p:cNvPr id="5" name="Espace réservé du numéro de diapositive 4">
            <a:extLst>
              <a:ext uri="{FF2B5EF4-FFF2-40B4-BE49-F238E27FC236}">
                <a16:creationId xmlns:a16="http://schemas.microsoft.com/office/drawing/2014/main" id="{A2F5961E-E777-C312-BA7C-198EEE2D9DD7}"/>
              </a:ext>
            </a:extLst>
          </p:cNvPr>
          <p:cNvSpPr>
            <a:spLocks noGrp="1"/>
          </p:cNvSpPr>
          <p:nvPr>
            <p:ph type="sldNum" sz="quarter" idx="12"/>
          </p:nvPr>
        </p:nvSpPr>
        <p:spPr/>
        <p:txBody>
          <a:bodyPr/>
          <a:lstStyle/>
          <a:p>
            <a:fld id="{7B9F1D57-3A7C-4A8D-B507-8F47418E382B}" type="slidenum">
              <a:rPr lang="fr-FR" smtClean="0"/>
              <a:t>25</a:t>
            </a:fld>
            <a:endParaRPr lang="fr-FR"/>
          </a:p>
        </p:txBody>
      </p:sp>
    </p:spTree>
    <p:extLst>
      <p:ext uri="{BB962C8B-B14F-4D97-AF65-F5344CB8AC3E}">
        <p14:creationId xmlns:p14="http://schemas.microsoft.com/office/powerpoint/2010/main" val="91646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B7936AA-859D-BBE5-4D45-0A1814348CD0}"/>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3" name="Espace réservé du numéro de diapositive 2">
            <a:extLst>
              <a:ext uri="{FF2B5EF4-FFF2-40B4-BE49-F238E27FC236}">
                <a16:creationId xmlns:a16="http://schemas.microsoft.com/office/drawing/2014/main" id="{FAA87700-48F7-EEDA-7E8F-0FA31001A15A}"/>
              </a:ext>
            </a:extLst>
          </p:cNvPr>
          <p:cNvSpPr>
            <a:spLocks noGrp="1"/>
          </p:cNvSpPr>
          <p:nvPr>
            <p:ph type="sldNum" sz="quarter" idx="12"/>
          </p:nvPr>
        </p:nvSpPr>
        <p:spPr/>
        <p:txBody>
          <a:bodyPr/>
          <a:lstStyle/>
          <a:p>
            <a:fld id="{7B9F1D57-3A7C-4A8D-B507-8F47418E382B}" type="slidenum">
              <a:rPr lang="fr-FR" smtClean="0"/>
              <a:t>3</a:t>
            </a:fld>
            <a:endParaRPr lang="fr-FR"/>
          </a:p>
        </p:txBody>
      </p:sp>
      <p:pic>
        <p:nvPicPr>
          <p:cNvPr id="5" name="Image 4">
            <a:extLst>
              <a:ext uri="{FF2B5EF4-FFF2-40B4-BE49-F238E27FC236}">
                <a16:creationId xmlns:a16="http://schemas.microsoft.com/office/drawing/2014/main" id="{E8883BFE-1D17-9717-D54C-A8899E875841}"/>
              </a:ext>
            </a:extLst>
          </p:cNvPr>
          <p:cNvPicPr>
            <a:picLocks noChangeAspect="1"/>
          </p:cNvPicPr>
          <p:nvPr/>
        </p:nvPicPr>
        <p:blipFill rotWithShape="1">
          <a:blip r:embed="rId2"/>
          <a:srcRect t="12848"/>
          <a:stretch/>
        </p:blipFill>
        <p:spPr>
          <a:xfrm>
            <a:off x="0" y="881148"/>
            <a:ext cx="12192000" cy="5976851"/>
          </a:xfrm>
          <a:prstGeom prst="rect">
            <a:avLst/>
          </a:prstGeom>
        </p:spPr>
      </p:pic>
    </p:spTree>
    <p:extLst>
      <p:ext uri="{BB962C8B-B14F-4D97-AF65-F5344CB8AC3E}">
        <p14:creationId xmlns:p14="http://schemas.microsoft.com/office/powerpoint/2010/main" val="317636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EA8BC7-2EA7-9A33-3FF1-0BCFF989909F}"/>
              </a:ext>
            </a:extLst>
          </p:cNvPr>
          <p:cNvSpPr>
            <a:spLocks noGrp="1"/>
          </p:cNvSpPr>
          <p:nvPr>
            <p:ph type="title"/>
          </p:nvPr>
        </p:nvSpPr>
        <p:spPr/>
        <p:txBody>
          <a:bodyPr/>
          <a:lstStyle/>
          <a:p>
            <a:r>
              <a:rPr lang="fr-FR" dirty="0"/>
              <a:t>Electricité, plus de 500 millions de clients connectés en temps réel</a:t>
            </a:r>
          </a:p>
        </p:txBody>
      </p:sp>
      <p:sp>
        <p:nvSpPr>
          <p:cNvPr id="3" name="Espace réservé du contenu 2">
            <a:extLst>
              <a:ext uri="{FF2B5EF4-FFF2-40B4-BE49-F238E27FC236}">
                <a16:creationId xmlns:a16="http://schemas.microsoft.com/office/drawing/2014/main" id="{08E883E3-52ED-18F7-8446-9F23BB01CD94}"/>
              </a:ext>
            </a:extLst>
          </p:cNvPr>
          <p:cNvSpPr>
            <a:spLocks noGrp="1"/>
          </p:cNvSpPr>
          <p:nvPr>
            <p:ph idx="1"/>
          </p:nvPr>
        </p:nvSpPr>
        <p:spPr/>
        <p:txBody>
          <a:bodyPr>
            <a:normAutofit lnSpcReduction="10000"/>
          </a:bodyPr>
          <a:lstStyle/>
          <a:p>
            <a:pPr marL="0" indent="0">
              <a:buNone/>
            </a:pPr>
            <a:r>
              <a:rPr lang="fr-FR" b="1" dirty="0"/>
              <a:t>L’interconnexion électrique  ouvre l’Europe  à ses voisins, en</a:t>
            </a:r>
            <a:r>
              <a:rPr lang="fr-FR" dirty="0"/>
              <a:t> Turquie, Ukraine et Maghreb, avec la même fréquence de 50 HZ de Tunis à Istamboul en passant par Athènes, Paris et autres, à la vitesse de la lumière</a:t>
            </a:r>
          </a:p>
          <a:p>
            <a:pPr marL="0" indent="0">
              <a:buNone/>
            </a:pPr>
            <a:r>
              <a:rPr lang="fr-FR" dirty="0">
                <a:hlinkClick r:id="rId3"/>
              </a:rPr>
              <a:t>https://www.entsoe.eu/data/map/</a:t>
            </a:r>
            <a:endParaRPr lang="fr-FR" dirty="0"/>
          </a:p>
          <a:p>
            <a:pPr marL="0" indent="0">
              <a:buNone/>
            </a:pPr>
            <a:r>
              <a:rPr lang="fr-FR" b="1" dirty="0"/>
              <a:t>Et la France bénéficie d’un positionnement géographique favorable</a:t>
            </a:r>
          </a:p>
          <a:p>
            <a:pPr marL="0" indent="0">
              <a:buNone/>
            </a:pPr>
            <a:r>
              <a:rPr lang="fr-FR" dirty="0">
                <a:hlinkClick r:id="rId4"/>
              </a:rPr>
              <a:t>https://www.rte-france.com/eco2mix/les-echanges-commerciaux-aux-frontieres</a:t>
            </a:r>
            <a:endParaRPr lang="fr-FR" dirty="0"/>
          </a:p>
          <a:p>
            <a:pPr marL="0" indent="0">
              <a:buNone/>
            </a:pPr>
            <a:r>
              <a:rPr lang="fr-FR" dirty="0"/>
              <a:t>	Exportations maximales de 17415 MW le 21 février 2019	Importations maximales de 13863 MW le 3 avril 2022</a:t>
            </a:r>
          </a:p>
          <a:p>
            <a:endParaRPr lang="fr-FR" dirty="0"/>
          </a:p>
        </p:txBody>
      </p:sp>
      <p:sp>
        <p:nvSpPr>
          <p:cNvPr id="4" name="Espace réservé du pied de page 3">
            <a:extLst>
              <a:ext uri="{FF2B5EF4-FFF2-40B4-BE49-F238E27FC236}">
                <a16:creationId xmlns:a16="http://schemas.microsoft.com/office/drawing/2014/main" id="{0DFA3019-62E0-6337-8A98-113E18F567F0}"/>
              </a:ext>
            </a:extLst>
          </p:cNvPr>
          <p:cNvSpPr>
            <a:spLocks noGrp="1"/>
          </p:cNvSpPr>
          <p:nvPr>
            <p:ph type="ftr" sz="quarter" idx="11"/>
          </p:nvPr>
        </p:nvSpPr>
        <p:spPr/>
        <p:txBody>
          <a:bodyPr/>
          <a:lstStyle/>
          <a:p>
            <a:r>
              <a:rPr lang="fr-FR"/>
              <a:t>Energie où allons-nous ? Quelques repères- Bernard Maillard  19 octobre 2022</a:t>
            </a:r>
            <a:endParaRPr lang="fr-FR" dirty="0"/>
          </a:p>
        </p:txBody>
      </p:sp>
      <p:sp>
        <p:nvSpPr>
          <p:cNvPr id="5" name="Espace réservé du numéro de diapositive 4">
            <a:extLst>
              <a:ext uri="{FF2B5EF4-FFF2-40B4-BE49-F238E27FC236}">
                <a16:creationId xmlns:a16="http://schemas.microsoft.com/office/drawing/2014/main" id="{CF5C387E-A7F7-1048-FBB6-42B724BDA6B1}"/>
              </a:ext>
            </a:extLst>
          </p:cNvPr>
          <p:cNvSpPr>
            <a:spLocks noGrp="1"/>
          </p:cNvSpPr>
          <p:nvPr>
            <p:ph type="sldNum" sz="quarter" idx="12"/>
          </p:nvPr>
        </p:nvSpPr>
        <p:spPr/>
        <p:txBody>
          <a:bodyPr/>
          <a:lstStyle/>
          <a:p>
            <a:fld id="{7B9F1D57-3A7C-4A8D-B507-8F47418E382B}" type="slidenum">
              <a:rPr lang="fr-FR" smtClean="0"/>
              <a:t>4</a:t>
            </a:fld>
            <a:endParaRPr lang="fr-FR"/>
          </a:p>
        </p:txBody>
      </p:sp>
    </p:spTree>
    <p:extLst>
      <p:ext uri="{BB962C8B-B14F-4D97-AF65-F5344CB8AC3E}">
        <p14:creationId xmlns:p14="http://schemas.microsoft.com/office/powerpoint/2010/main" val="1241624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61EED78-F696-4300-23C1-8B7E05D1DB89}"/>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3" name="Espace réservé du numéro de diapositive 2">
            <a:extLst>
              <a:ext uri="{FF2B5EF4-FFF2-40B4-BE49-F238E27FC236}">
                <a16:creationId xmlns:a16="http://schemas.microsoft.com/office/drawing/2014/main" id="{0EC53CEF-7680-E8BE-B275-12B03533FEBE}"/>
              </a:ext>
            </a:extLst>
          </p:cNvPr>
          <p:cNvSpPr>
            <a:spLocks noGrp="1"/>
          </p:cNvSpPr>
          <p:nvPr>
            <p:ph type="sldNum" sz="quarter" idx="12"/>
          </p:nvPr>
        </p:nvSpPr>
        <p:spPr/>
        <p:txBody>
          <a:bodyPr/>
          <a:lstStyle/>
          <a:p>
            <a:fld id="{7B9F1D57-3A7C-4A8D-B507-8F47418E382B}" type="slidenum">
              <a:rPr lang="fr-FR" smtClean="0"/>
              <a:t>5</a:t>
            </a:fld>
            <a:endParaRPr lang="fr-FR"/>
          </a:p>
        </p:txBody>
      </p:sp>
      <p:pic>
        <p:nvPicPr>
          <p:cNvPr id="5" name="Image 4">
            <a:extLst>
              <a:ext uri="{FF2B5EF4-FFF2-40B4-BE49-F238E27FC236}">
                <a16:creationId xmlns:a16="http://schemas.microsoft.com/office/drawing/2014/main" id="{37F6815E-7E34-181A-46B9-4D2A4BB9088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69333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6A30E-315B-AA66-5FCF-5D9BBADB3257}"/>
              </a:ext>
            </a:extLst>
          </p:cNvPr>
          <p:cNvSpPr>
            <a:spLocks noGrp="1"/>
          </p:cNvSpPr>
          <p:nvPr>
            <p:ph type="title"/>
          </p:nvPr>
        </p:nvSpPr>
        <p:spPr/>
        <p:txBody>
          <a:bodyPr/>
          <a:lstStyle/>
          <a:p>
            <a:r>
              <a:rPr lang="fr-FR" dirty="0"/>
              <a:t>Enjeu de l’acceptation des ouvrages</a:t>
            </a:r>
          </a:p>
        </p:txBody>
      </p:sp>
      <p:sp>
        <p:nvSpPr>
          <p:cNvPr id="3" name="Espace réservé du contenu 2">
            <a:extLst>
              <a:ext uri="{FF2B5EF4-FFF2-40B4-BE49-F238E27FC236}">
                <a16:creationId xmlns:a16="http://schemas.microsoft.com/office/drawing/2014/main" id="{D0621966-76EC-0715-83B4-6EAA0DE51795}"/>
              </a:ext>
            </a:extLst>
          </p:cNvPr>
          <p:cNvSpPr>
            <a:spLocks noGrp="1"/>
          </p:cNvSpPr>
          <p:nvPr>
            <p:ph idx="1"/>
          </p:nvPr>
        </p:nvSpPr>
        <p:spPr/>
        <p:txBody>
          <a:bodyPr>
            <a:normAutofit fontScale="92500"/>
          </a:bodyPr>
          <a:lstStyle/>
          <a:p>
            <a:r>
              <a:rPr lang="fr-FR" dirty="0"/>
              <a:t>Toute implantation industrielle exige une </a:t>
            </a:r>
            <a:r>
              <a:rPr lang="fr-FR" b="1" dirty="0"/>
              <a:t>concertation avec population </a:t>
            </a:r>
            <a:r>
              <a:rPr lang="fr-FR" dirty="0"/>
              <a:t>et territoire, pas seulement pour les industries à risques et les infrastructures</a:t>
            </a:r>
          </a:p>
          <a:p>
            <a:r>
              <a:rPr lang="fr-FR" dirty="0"/>
              <a:t>Pour l’électricité, l’acceptation concerne les usines de </a:t>
            </a:r>
            <a:r>
              <a:rPr lang="fr-FR" b="1" dirty="0"/>
              <a:t>production </a:t>
            </a:r>
            <a:r>
              <a:rPr lang="fr-FR" dirty="0"/>
              <a:t>d’électricité, comme les ouvrages de </a:t>
            </a:r>
            <a:r>
              <a:rPr lang="fr-FR" b="1" dirty="0"/>
              <a:t>transport et de distribution</a:t>
            </a:r>
          </a:p>
          <a:p>
            <a:pPr lvl="1"/>
            <a:r>
              <a:rPr lang="fr-FR" dirty="0"/>
              <a:t>Multi usages de l’eau et débit réservé pour les rivières</a:t>
            </a:r>
          </a:p>
          <a:p>
            <a:pPr lvl="1"/>
            <a:r>
              <a:rPr lang="fr-FR" dirty="0"/>
              <a:t>Implantation foncière  ou maritime, et concertation avec agriculteurs ou pêcheurs</a:t>
            </a:r>
          </a:p>
          <a:p>
            <a:pPr lvl="1"/>
            <a:r>
              <a:rPr lang="fr-FR" dirty="0"/>
              <a:t>Intégration paysagère </a:t>
            </a:r>
          </a:p>
          <a:p>
            <a:pPr lvl="1"/>
            <a:r>
              <a:rPr lang="fr-FR" dirty="0"/>
              <a:t>Risques industriels, tenue des barrages, risques nucléaires…</a:t>
            </a:r>
          </a:p>
          <a:p>
            <a:r>
              <a:rPr lang="fr-FR" dirty="0"/>
              <a:t>Enjeu de l’information et de la concertation, du contrôle par la puissance publique</a:t>
            </a:r>
            <a:r>
              <a:rPr lang="fr-FR" b="1" dirty="0"/>
              <a:t>, des débats publics</a:t>
            </a:r>
            <a:r>
              <a:rPr lang="fr-FR" dirty="0"/>
              <a:t>, des enquêtes publiques, des commissions locales d’information, des relations avec les élus de proximité…</a:t>
            </a:r>
          </a:p>
          <a:p>
            <a:pPr lvl="1"/>
            <a:endParaRPr lang="fr-FR" dirty="0"/>
          </a:p>
          <a:p>
            <a:pPr lvl="1"/>
            <a:endParaRPr lang="fr-FR" dirty="0"/>
          </a:p>
          <a:p>
            <a:pPr lvl="1"/>
            <a:endParaRPr lang="fr-FR" dirty="0"/>
          </a:p>
          <a:p>
            <a:pPr lvl="1"/>
            <a:endParaRPr lang="fr-FR" dirty="0"/>
          </a:p>
          <a:p>
            <a:pPr lvl="1"/>
            <a:endParaRPr lang="fr-FR" dirty="0"/>
          </a:p>
        </p:txBody>
      </p:sp>
      <p:sp>
        <p:nvSpPr>
          <p:cNvPr id="4" name="Espace réservé du pied de page 3">
            <a:extLst>
              <a:ext uri="{FF2B5EF4-FFF2-40B4-BE49-F238E27FC236}">
                <a16:creationId xmlns:a16="http://schemas.microsoft.com/office/drawing/2014/main" id="{2BA7AA45-76D7-DF75-8C3E-27EB068ABFF2}"/>
              </a:ext>
            </a:extLst>
          </p:cNvPr>
          <p:cNvSpPr>
            <a:spLocks noGrp="1"/>
          </p:cNvSpPr>
          <p:nvPr>
            <p:ph type="ftr" sz="quarter" idx="11"/>
          </p:nvPr>
        </p:nvSpPr>
        <p:spPr/>
        <p:txBody>
          <a:bodyPr/>
          <a:lstStyle/>
          <a:p>
            <a:r>
              <a:rPr lang="fr-FR" dirty="0"/>
              <a:t>Enjeux et </a:t>
            </a:r>
            <a:r>
              <a:rPr lang="fr-FR" dirty="0" err="1"/>
              <a:t>repéres</a:t>
            </a:r>
            <a:r>
              <a:rPr lang="fr-FR" dirty="0"/>
              <a:t> énergétiques - électricité et nucléaire - Bernard Maillard  19 octobre 2022</a:t>
            </a:r>
          </a:p>
        </p:txBody>
      </p:sp>
      <p:sp>
        <p:nvSpPr>
          <p:cNvPr id="5" name="Espace réservé du numéro de diapositive 4">
            <a:extLst>
              <a:ext uri="{FF2B5EF4-FFF2-40B4-BE49-F238E27FC236}">
                <a16:creationId xmlns:a16="http://schemas.microsoft.com/office/drawing/2014/main" id="{CD18B9EF-B0DF-FE09-D194-BA566BAE69ED}"/>
              </a:ext>
            </a:extLst>
          </p:cNvPr>
          <p:cNvSpPr>
            <a:spLocks noGrp="1"/>
          </p:cNvSpPr>
          <p:nvPr>
            <p:ph type="sldNum" sz="quarter" idx="12"/>
          </p:nvPr>
        </p:nvSpPr>
        <p:spPr/>
        <p:txBody>
          <a:bodyPr/>
          <a:lstStyle/>
          <a:p>
            <a:fld id="{7B9F1D57-3A7C-4A8D-B507-8F47418E382B}" type="slidenum">
              <a:rPr lang="fr-FR" smtClean="0"/>
              <a:t>6</a:t>
            </a:fld>
            <a:endParaRPr lang="fr-FR"/>
          </a:p>
        </p:txBody>
      </p:sp>
    </p:spTree>
    <p:extLst>
      <p:ext uri="{BB962C8B-B14F-4D97-AF65-F5344CB8AC3E}">
        <p14:creationId xmlns:p14="http://schemas.microsoft.com/office/powerpoint/2010/main" val="2024590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FF9F12-AB29-58D9-1D4C-9BDF475C6762}"/>
              </a:ext>
            </a:extLst>
          </p:cNvPr>
          <p:cNvSpPr>
            <a:spLocks noGrp="1"/>
          </p:cNvSpPr>
          <p:nvPr>
            <p:ph type="title"/>
          </p:nvPr>
        </p:nvSpPr>
        <p:spPr/>
        <p:txBody>
          <a:bodyPr/>
          <a:lstStyle/>
          <a:p>
            <a:r>
              <a:rPr lang="fr-FR" dirty="0"/>
              <a:t>Sur le périmètre France, quelle production? </a:t>
            </a:r>
          </a:p>
        </p:txBody>
      </p:sp>
      <p:sp>
        <p:nvSpPr>
          <p:cNvPr id="3" name="Espace réservé du contenu 2">
            <a:extLst>
              <a:ext uri="{FF2B5EF4-FFF2-40B4-BE49-F238E27FC236}">
                <a16:creationId xmlns:a16="http://schemas.microsoft.com/office/drawing/2014/main" id="{06F72CEC-C401-05B6-A3D3-7F2D1184EB14}"/>
              </a:ext>
            </a:extLst>
          </p:cNvPr>
          <p:cNvSpPr>
            <a:spLocks noGrp="1"/>
          </p:cNvSpPr>
          <p:nvPr>
            <p:ph idx="1"/>
          </p:nvPr>
        </p:nvSpPr>
        <p:spPr/>
        <p:txBody>
          <a:bodyPr>
            <a:normAutofit/>
          </a:bodyPr>
          <a:lstStyle/>
          <a:p>
            <a:r>
              <a:rPr lang="fr-FR" dirty="0"/>
              <a:t>Bonne nouvelle, </a:t>
            </a:r>
            <a:r>
              <a:rPr lang="fr-FR" b="1" dirty="0"/>
              <a:t>l’ électricité française est déjà quasi décarbonée</a:t>
            </a:r>
            <a:r>
              <a:rPr lang="fr-FR" dirty="0"/>
              <a:t>, grâce au parc existant hydraulique et nucléaire </a:t>
            </a:r>
          </a:p>
          <a:p>
            <a:r>
              <a:rPr lang="fr-FR" dirty="0">
                <a:hlinkClick r:id="rId3"/>
              </a:rPr>
              <a:t>https://app.electricitymaps.com/map</a:t>
            </a:r>
            <a:endParaRPr lang="fr-FR" dirty="0"/>
          </a:p>
          <a:p>
            <a:endParaRPr lang="fr-FR" dirty="0"/>
          </a:p>
          <a:p>
            <a:r>
              <a:rPr lang="fr-FR" dirty="0"/>
              <a:t>Diversité en France de la production d’électricité</a:t>
            </a:r>
            <a:endParaRPr lang="fr-FR" b="1" dirty="0"/>
          </a:p>
          <a:p>
            <a:pPr marL="0" indent="0">
              <a:buNone/>
            </a:pPr>
            <a:r>
              <a:rPr lang="fr-FR" dirty="0">
                <a:hlinkClick r:id="rId4"/>
              </a:rPr>
              <a:t>https://www.rte-france.com/eco2mix/la-production-delectricite-par-filiere</a:t>
            </a:r>
            <a:endParaRPr lang="fr-FR" dirty="0"/>
          </a:p>
          <a:p>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293147B4-29B3-A89B-C348-418194762802}"/>
              </a:ext>
            </a:extLst>
          </p:cNvPr>
          <p:cNvSpPr>
            <a:spLocks noGrp="1"/>
          </p:cNvSpPr>
          <p:nvPr>
            <p:ph type="ftr" sz="quarter" idx="11"/>
          </p:nvPr>
        </p:nvSpPr>
        <p:spPr/>
        <p:txBody>
          <a:bodyPr/>
          <a:lstStyle/>
          <a:p>
            <a:r>
              <a:rPr lang="fr-FR" dirty="0"/>
              <a:t>Energie où allons-nous ? Quelques repères- Bernard Maillard  19 octobre 2022</a:t>
            </a:r>
          </a:p>
          <a:p>
            <a:endParaRPr lang="fr-FR" dirty="0"/>
          </a:p>
        </p:txBody>
      </p:sp>
      <p:sp>
        <p:nvSpPr>
          <p:cNvPr id="5" name="Espace réservé du numéro de diapositive 4">
            <a:extLst>
              <a:ext uri="{FF2B5EF4-FFF2-40B4-BE49-F238E27FC236}">
                <a16:creationId xmlns:a16="http://schemas.microsoft.com/office/drawing/2014/main" id="{88FA614E-B2B9-7058-F0ED-FAF6E5BF92BA}"/>
              </a:ext>
            </a:extLst>
          </p:cNvPr>
          <p:cNvSpPr>
            <a:spLocks noGrp="1"/>
          </p:cNvSpPr>
          <p:nvPr>
            <p:ph type="sldNum" sz="quarter" idx="12"/>
          </p:nvPr>
        </p:nvSpPr>
        <p:spPr/>
        <p:txBody>
          <a:bodyPr/>
          <a:lstStyle/>
          <a:p>
            <a:fld id="{7B9F1D57-3A7C-4A8D-B507-8F47418E382B}" type="slidenum">
              <a:rPr lang="fr-FR" smtClean="0"/>
              <a:t>7</a:t>
            </a:fld>
            <a:endParaRPr lang="fr-FR" dirty="0"/>
          </a:p>
        </p:txBody>
      </p:sp>
    </p:spTree>
    <p:extLst>
      <p:ext uri="{BB962C8B-B14F-4D97-AF65-F5344CB8AC3E}">
        <p14:creationId xmlns:p14="http://schemas.microsoft.com/office/powerpoint/2010/main" val="3867063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BA2B598-37C9-2159-BC68-343D84C6C515}"/>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3" name="Espace réservé du numéro de diapositive 2">
            <a:extLst>
              <a:ext uri="{FF2B5EF4-FFF2-40B4-BE49-F238E27FC236}">
                <a16:creationId xmlns:a16="http://schemas.microsoft.com/office/drawing/2014/main" id="{7BA2BF2F-1EBA-FB02-2798-3220B46B1401}"/>
              </a:ext>
            </a:extLst>
          </p:cNvPr>
          <p:cNvSpPr>
            <a:spLocks noGrp="1"/>
          </p:cNvSpPr>
          <p:nvPr>
            <p:ph type="sldNum" sz="quarter" idx="12"/>
          </p:nvPr>
        </p:nvSpPr>
        <p:spPr/>
        <p:txBody>
          <a:bodyPr/>
          <a:lstStyle/>
          <a:p>
            <a:fld id="{7B9F1D57-3A7C-4A8D-B507-8F47418E382B}" type="slidenum">
              <a:rPr lang="fr-FR" smtClean="0"/>
              <a:t>8</a:t>
            </a:fld>
            <a:endParaRPr lang="fr-FR"/>
          </a:p>
        </p:txBody>
      </p:sp>
      <p:pic>
        <p:nvPicPr>
          <p:cNvPr id="5" name="Image 4">
            <a:extLst>
              <a:ext uri="{FF2B5EF4-FFF2-40B4-BE49-F238E27FC236}">
                <a16:creationId xmlns:a16="http://schemas.microsoft.com/office/drawing/2014/main" id="{83F4DFDD-4E87-3455-4471-F98B6E4DA1D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95579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0353B51-742A-1A26-DD0D-FD313EC207F6}"/>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3" name="Espace réservé du numéro de diapositive 2">
            <a:extLst>
              <a:ext uri="{FF2B5EF4-FFF2-40B4-BE49-F238E27FC236}">
                <a16:creationId xmlns:a16="http://schemas.microsoft.com/office/drawing/2014/main" id="{3E5364BA-B0E0-7037-D005-23E01518636C}"/>
              </a:ext>
            </a:extLst>
          </p:cNvPr>
          <p:cNvSpPr>
            <a:spLocks noGrp="1"/>
          </p:cNvSpPr>
          <p:nvPr>
            <p:ph type="sldNum" sz="quarter" idx="12"/>
          </p:nvPr>
        </p:nvSpPr>
        <p:spPr/>
        <p:txBody>
          <a:bodyPr/>
          <a:lstStyle/>
          <a:p>
            <a:fld id="{7B9F1D57-3A7C-4A8D-B507-8F47418E382B}" type="slidenum">
              <a:rPr lang="fr-FR" smtClean="0"/>
              <a:t>9</a:t>
            </a:fld>
            <a:endParaRPr lang="fr-FR"/>
          </a:p>
        </p:txBody>
      </p:sp>
      <p:pic>
        <p:nvPicPr>
          <p:cNvPr id="5" name="Image 4">
            <a:extLst>
              <a:ext uri="{FF2B5EF4-FFF2-40B4-BE49-F238E27FC236}">
                <a16:creationId xmlns:a16="http://schemas.microsoft.com/office/drawing/2014/main" id="{9B8167B7-0D08-DD0C-9EC5-A08A013C57E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1607669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10214</TotalTime>
  <Words>4868</Words>
  <Application>Microsoft Office PowerPoint</Application>
  <PresentationFormat>Grand écran</PresentationFormat>
  <Paragraphs>380</Paragraphs>
  <Slides>25</Slides>
  <Notes>24</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25</vt:i4>
      </vt:variant>
    </vt:vector>
  </HeadingPairs>
  <TitlesOfParts>
    <vt:vector size="30" baseType="lpstr">
      <vt:lpstr>Arial</vt:lpstr>
      <vt:lpstr>Calibri</vt:lpstr>
      <vt:lpstr>Calibri Light</vt:lpstr>
      <vt:lpstr>Thème Office</vt:lpstr>
      <vt:lpstr>Conception personnalisée</vt:lpstr>
      <vt:lpstr>Energie, où allons nous? Quelques repères… </vt:lpstr>
      <vt:lpstr>Électricité, des rubans et des pointes</vt:lpstr>
      <vt:lpstr>Présentation PowerPoint</vt:lpstr>
      <vt:lpstr>Electricité, plus de 500 millions de clients connectés en temps réel</vt:lpstr>
      <vt:lpstr>Présentation PowerPoint</vt:lpstr>
      <vt:lpstr>Enjeu de l’acceptation des ouvrages</vt:lpstr>
      <vt:lpstr>Sur le périmètre France, quelle production? </vt:lpstr>
      <vt:lpstr>Présentation PowerPoint</vt:lpstr>
      <vt:lpstr>Présentation PowerPoint</vt:lpstr>
      <vt:lpstr>Renouvelable, où en sommes nous  ? </vt:lpstr>
      <vt:lpstr>Présentation PowerPoint</vt:lpstr>
      <vt:lpstr>Hydraulique, atout important </vt:lpstr>
      <vt:lpstr>Présentation PowerPoint</vt:lpstr>
      <vt:lpstr>Gaz, coeur du pilotable ou seulement pointe? </vt:lpstr>
      <vt:lpstr>Nucléaire dans le monde</vt:lpstr>
      <vt:lpstr>Enjeu premier de la sûreté nucléaire</vt:lpstr>
      <vt:lpstr>le nucléaire, un atout pour l’Europe ?</vt:lpstr>
      <vt:lpstr>Compétitivité du nucléaire </vt:lpstr>
      <vt:lpstr>Quel coût pour le consommateur final ? </vt:lpstr>
      <vt:lpstr>Composition de la facture</vt:lpstr>
      <vt:lpstr>la facture pour le particulier a déjà subi une augmentation de 52%  entre 2010 et 2021</vt:lpstr>
      <vt:lpstr>Quel prix demain ? </vt:lpstr>
      <vt:lpstr>Causes de cette première envolée de prix entre 2010 et 2021 (+ 52%) </vt:lpstr>
      <vt:lpstr>Priorités à court et moyen terme</vt:lpstr>
      <vt:lpstr>Pour esquisser différents scénariis ou pour éviter des récifs?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Enjeux énergétiques, électricité et nucléaire</dc:title>
  <dc:creator>Bernard MAILLARD</dc:creator>
  <cp:lastModifiedBy>Bernard MAILLARD</cp:lastModifiedBy>
  <cp:revision>68</cp:revision>
  <cp:lastPrinted>2022-10-20T05:31:16Z</cp:lastPrinted>
  <dcterms:created xsi:type="dcterms:W3CDTF">2022-10-02T10:31:21Z</dcterms:created>
  <dcterms:modified xsi:type="dcterms:W3CDTF">2022-10-20T10:55:19Z</dcterms:modified>
</cp:coreProperties>
</file>