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9" r:id="rId3"/>
    <p:sldId id="272" r:id="rId4"/>
    <p:sldId id="281" r:id="rId5"/>
    <p:sldId id="275" r:id="rId6"/>
    <p:sldId id="263" r:id="rId7"/>
    <p:sldId id="260" r:id="rId8"/>
    <p:sldId id="270" r:id="rId9"/>
    <p:sldId id="269" r:id="rId10"/>
    <p:sldId id="268" r:id="rId11"/>
    <p:sldId id="271" r:id="rId12"/>
    <p:sldId id="276" r:id="rId13"/>
    <p:sldId id="277" r:id="rId14"/>
    <p:sldId id="278" r:id="rId15"/>
    <p:sldId id="279" r:id="rId16"/>
    <p:sldId id="265" r:id="rId17"/>
    <p:sldId id="27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" initials="B" lastIdx="3" clrIdx="0">
    <p:extLst>
      <p:ext uri="{19B8F6BF-5375-455C-9EA6-DF929625EA0E}">
        <p15:presenceInfo xmlns:p15="http://schemas.microsoft.com/office/powerpoint/2012/main" userId="0097ed26a4ac1e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Osons, mettons la</a:t>
            </a:r>
            <a:r>
              <a:rPr lang="fr-FR" baseline="0" dirty="0"/>
              <a:t> main à la pâte</a:t>
            </a:r>
            <a:endParaRPr lang="fr-FR" dirty="0"/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2.9497539370078742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Contrôle citoyen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gouvernance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Donnons</a:t>
            </a:r>
            <a:r>
              <a:rPr lang="fr-FR" baseline="0" dirty="0"/>
              <a:t> nous la main</a:t>
            </a:r>
            <a:endParaRPr lang="fr-FR" dirty="0"/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2.9497539370078742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lutte contre le chomage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 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lutte contre l'exclusion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 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Ayons</a:t>
            </a:r>
            <a:r>
              <a:rPr lang="fr-FR" baseline="0" dirty="0"/>
              <a:t> la main sûre et verte</a:t>
            </a:r>
            <a:endParaRPr lang="fr-FR" dirty="0"/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6333538385826774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Autonomie stratégique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 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respect des générations futures et de la planète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Melenchon</c:v>
                </c:pt>
                <c:pt idx="1">
                  <c:v>Jadot</c:v>
                </c:pt>
                <c:pt idx="2">
                  <c:v>Le Pen </c:v>
                </c:pt>
                <c:pt idx="3">
                  <c:v>Macron</c:v>
                </c:pt>
                <c:pt idx="4">
                  <c:v>Pecresse</c:v>
                </c:pt>
                <c:pt idx="5">
                  <c:v>Zemmour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Criblage Programmes 2022 FI –V -RN</a:t>
            </a:r>
          </a:p>
        </c:rich>
      </c:tx>
      <c:layout>
        <c:manualLayout>
          <c:xMode val="edge"/>
          <c:yMode val="edge"/>
          <c:x val="0.28003125000000001"/>
          <c:y val="4.68749971164494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7270644685039364"/>
          <c:y val="0.21788070756147221"/>
          <c:w val="0.45458710629921262"/>
          <c:h val="0.68188061750242268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Melenchon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E1E-BA3D-61AC748EEB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Jadot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E1E-BA3D-61AC748EEBB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Le Pen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E1E-BA3D-61AC748EE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8899199"/>
        <c:axId val="808898783"/>
      </c:radarChart>
      <c:catAx>
        <c:axId val="80889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8783"/>
        <c:crosses val="autoZero"/>
        <c:auto val="1"/>
        <c:lblAlgn val="ctr"/>
        <c:lblOffset val="100"/>
        <c:noMultiLvlLbl val="0"/>
      </c:catAx>
      <c:valAx>
        <c:axId val="808898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Criblage Programmes</a:t>
            </a:r>
            <a:r>
              <a:rPr lang="fr-FR" baseline="0" dirty="0"/>
              <a:t> 2022 EM-LR- Z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7270644685039364"/>
          <c:y val="0.21319320784982726"/>
          <c:w val="0.45458710629921262"/>
          <c:h val="0.68188061750242268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Macron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E1E-BA3D-61AC748EEB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Pecresse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E1E-BA3D-61AC748EEBB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Zemmour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E1E-BA3D-61AC748EE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8899199"/>
        <c:axId val="808898783"/>
      </c:radarChart>
      <c:catAx>
        <c:axId val="80889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8783"/>
        <c:crosses val="autoZero"/>
        <c:auto val="1"/>
        <c:lblAlgn val="ctr"/>
        <c:lblOffset val="100"/>
        <c:noMultiLvlLbl val="0"/>
      </c:catAx>
      <c:valAx>
        <c:axId val="808898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3T10:39:31.466" idx="3">
    <p:pos x="2695" y="298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24T12:21:28.971" idx="1">
    <p:pos x="6400" y="45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6B42-ABD7-4972-8D64-C7C3360D033E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DC368-476B-4A94-9E26-9B2FB10F2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04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C1E2-8CD7-43D1-A335-5E807F642BBD}" type="datetime1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0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4B9B-B2FC-4B48-8128-D8CD27AA1865}" type="datetime1">
              <a:rPr lang="fr-FR" smtClean="0"/>
              <a:t>03/12/2021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D914-5F10-4764-ABB4-CBABF27FC197}" type="datetime1">
              <a:rPr lang="fr-FR" smtClean="0"/>
              <a:t>03/12/2021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8C4B-01C9-4609-8A2D-F8962A1B3AA3}" type="datetime1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92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1D72-998A-4B84-997F-3EA0D16CF4D6}" type="datetime1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D612-6CAF-404B-A853-F21BDC2386B4}" type="datetime1">
              <a:rPr lang="fr-FR" smtClean="0"/>
              <a:t>03/12/2021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47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AD27-DB25-4F9F-AF50-05B15368F3CA}" type="datetime1">
              <a:rPr lang="fr-FR" smtClean="0"/>
              <a:t>03/12/2021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7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570E-C7FA-4AAA-B8EB-14B6E8FD1BA4}" type="datetime1">
              <a:rPr lang="fr-FR" smtClean="0"/>
              <a:t>03/12/2021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75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0C58-8EA4-49FF-9DFA-253DA4FB44C1}" type="datetime1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A2C2-E568-4262-A79B-BE52C6510272}" type="datetime1">
              <a:rPr lang="fr-FR" smtClean="0"/>
              <a:t>03/12/2021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DCAF-1C8E-4DA5-B682-A14764AE7C70}" type="datetime1">
              <a:rPr lang="fr-FR" smtClean="0"/>
              <a:t>03/12/2021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71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8C5AB-8B00-4486-8525-A97646A450AA}" type="datetime1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5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alicorne.over-blog.com/tag/politique/" TargetMode="External"/><Relationship Id="rId2" Type="http://schemas.openxmlformats.org/officeDocument/2006/relationships/hyperlink" Target="https://www.edilivre.com/au-chant-des-abeilles-manifeste-pour-la-france-bernard-maillard.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5E19C1D-4EF2-4B82-B256-39DBBE882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82" y="3958334"/>
            <a:ext cx="3094118" cy="289966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0865431-DCA8-4B76-8B21-D0833C713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Criblage Programmes 2022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5073B5-91A4-4013-B312-4C72ED917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Au chant des Abeilles, Manifeste pour la France</a:t>
            </a:r>
          </a:p>
          <a:p>
            <a:endParaRPr lang="fr-FR" dirty="0"/>
          </a:p>
          <a:p>
            <a:r>
              <a:rPr lang="fr-FR" dirty="0"/>
              <a:t>Blog de Malicorne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BF5408-0349-40C5-A11E-3D093E30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E322E5-3F02-4E48-ADDF-87FFE5F1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0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FADAE-81B5-4E32-8392-CEA44E5D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Autonomie stratégique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D25AB-1D40-4DC0-81AD-D4ACA1399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aux </a:t>
            </a:r>
            <a:r>
              <a:rPr lang="fr-FR" b="1" dirty="0"/>
              <a:t>domaines ciblés</a:t>
            </a:r>
            <a:r>
              <a:rPr lang="fr-FR" dirty="0"/>
              <a:t>, recherche fondamentale, agro-alimentaire, santé, mobilité,  énergie, numérique (p86, 87,  94, 98, 108, 125, 129, 137)</a:t>
            </a:r>
          </a:p>
          <a:p>
            <a:r>
              <a:rPr lang="fr-FR" dirty="0">
                <a:highlight>
                  <a:srgbClr val="FFFF00"/>
                </a:highlight>
              </a:rPr>
              <a:t>Soutien du </a:t>
            </a:r>
            <a:r>
              <a:rPr lang="fr-FR" b="1" dirty="0">
                <a:highlight>
                  <a:srgbClr val="FFFF00"/>
                </a:highlight>
              </a:rPr>
              <a:t>nucléaire </a:t>
            </a:r>
            <a:r>
              <a:rPr lang="fr-FR" dirty="0">
                <a:highlight>
                  <a:srgbClr val="FFFF00"/>
                </a:highlight>
              </a:rPr>
              <a:t>civil en France, en Europe et à travers le monde, et aux modalités associées de </a:t>
            </a:r>
            <a:r>
              <a:rPr lang="fr-FR" b="1" dirty="0">
                <a:highlight>
                  <a:srgbClr val="FFFF00"/>
                </a:highlight>
              </a:rPr>
              <a:t>contrôle public de la sûreté nucléaire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(109, 125)</a:t>
            </a:r>
          </a:p>
          <a:p>
            <a:r>
              <a:rPr lang="fr-FR" b="1" dirty="0"/>
              <a:t>Examen périodique </a:t>
            </a:r>
            <a:r>
              <a:rPr lang="fr-FR" dirty="0"/>
              <a:t>de la valeur ajoutée et de l’efficience de nos </a:t>
            </a:r>
            <a:r>
              <a:rPr lang="fr-FR" b="1" dirty="0"/>
              <a:t>accords internationaux </a:t>
            </a:r>
            <a:r>
              <a:rPr lang="fr-FR" dirty="0"/>
              <a:t>et de nos coopérations internationales, en premier lieu au niveau Europe (p43, 46, 135, 136, 137, 140)</a:t>
            </a:r>
          </a:p>
          <a:p>
            <a:r>
              <a:rPr lang="fr-FR" b="1" dirty="0"/>
              <a:t>Ré-interrogation</a:t>
            </a:r>
            <a:r>
              <a:rPr lang="fr-FR" dirty="0"/>
              <a:t> des conditions d’exercice de nos alliances dont </a:t>
            </a:r>
            <a:r>
              <a:rPr lang="fr-FR" b="1" dirty="0"/>
              <a:t>Otan</a:t>
            </a:r>
            <a:r>
              <a:rPr lang="fr-FR" dirty="0"/>
              <a:t> dans la perspective d’une </a:t>
            </a:r>
            <a:r>
              <a:rPr lang="fr-FR" b="1" dirty="0"/>
              <a:t>démarche </a:t>
            </a:r>
            <a:r>
              <a:rPr lang="fr-FR" b="1" dirty="0" err="1"/>
              <a:t>multi-polaire</a:t>
            </a:r>
            <a:r>
              <a:rPr lang="fr-FR" b="1" dirty="0"/>
              <a:t> </a:t>
            </a:r>
            <a:r>
              <a:rPr lang="fr-FR" dirty="0"/>
              <a:t>au niveau mondial (p 42, 136, 139, 140)</a:t>
            </a:r>
          </a:p>
          <a:p>
            <a:r>
              <a:rPr lang="fr-FR" dirty="0"/>
              <a:t>Soutien du </a:t>
            </a:r>
            <a:r>
              <a:rPr lang="fr-FR" b="1" dirty="0"/>
              <a:t>siège permanent et indépendant de la France </a:t>
            </a:r>
            <a:r>
              <a:rPr lang="fr-FR" dirty="0"/>
              <a:t>au </a:t>
            </a:r>
            <a:r>
              <a:rPr lang="fr-FR" b="1" dirty="0"/>
              <a:t>Conseil de Sécurité </a:t>
            </a:r>
            <a:r>
              <a:rPr lang="fr-FR" dirty="0"/>
              <a:t>des Nations Unies (p 139, 140)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5D7DB0-7C40-486A-9A31-3169FA16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74378B-08A7-4D30-AE4D-68F70723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BD3E6-C3E9-40C7-B108-A0389DE5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Respect des générations futures et de la planète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33142-099B-49AD-8D02-57D3DC85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Priorité de la lutte </a:t>
            </a:r>
            <a:r>
              <a:rPr lang="fr-FR" b="1" dirty="0"/>
              <a:t>contre l’effet de serre </a:t>
            </a:r>
            <a:r>
              <a:rPr lang="fr-FR" dirty="0"/>
              <a:t>planétaire et respect du Traité de Paris (P 81, 84, 105, 110, 125, 138)</a:t>
            </a:r>
          </a:p>
          <a:p>
            <a:r>
              <a:rPr lang="fr-FR" dirty="0"/>
              <a:t>Prise en compte des enjeux de la </a:t>
            </a:r>
            <a:r>
              <a:rPr lang="fr-FR" b="1" dirty="0"/>
              <a:t>biodiversité</a:t>
            </a:r>
            <a:r>
              <a:rPr lang="fr-FR" dirty="0"/>
              <a:t>, sur le plan terrestre et maritime (p 70, 91, 94, 104, 138)</a:t>
            </a:r>
          </a:p>
          <a:p>
            <a:r>
              <a:rPr lang="fr-FR" b="1" dirty="0"/>
              <a:t>Sobriété</a:t>
            </a:r>
            <a:r>
              <a:rPr lang="fr-FR" dirty="0"/>
              <a:t> dans l’engagement humain, financier et matériel des ressources publiques et naturelles (p 34, 38) et prise en compte des </a:t>
            </a:r>
            <a:r>
              <a:rPr lang="fr-FR" b="1" dirty="0"/>
              <a:t>cycles de vie globaux </a:t>
            </a:r>
            <a:r>
              <a:rPr lang="fr-FR" dirty="0"/>
              <a:t>dans les choix publics (p 70, 81)</a:t>
            </a:r>
          </a:p>
          <a:p>
            <a:r>
              <a:rPr lang="fr-FR" dirty="0"/>
              <a:t>Elaboration et contribution à une vision de </a:t>
            </a:r>
            <a:r>
              <a:rPr lang="fr-FR" b="1" dirty="0"/>
              <a:t>développement de long terme </a:t>
            </a:r>
            <a:r>
              <a:rPr lang="fr-FR" dirty="0"/>
              <a:t>pour la France, l’Europe, le pourtour méditerranéen, et le monde (p 44, 46, 138, 139, 140)</a:t>
            </a:r>
          </a:p>
          <a:p>
            <a:r>
              <a:rPr lang="fr-FR" dirty="0"/>
              <a:t>Transmission des </a:t>
            </a:r>
            <a:r>
              <a:rPr lang="fr-FR" b="1" dirty="0"/>
              <a:t>valeurs</a:t>
            </a:r>
            <a:r>
              <a:rPr lang="fr-FR" dirty="0"/>
              <a:t> et des </a:t>
            </a:r>
            <a:r>
              <a:rPr lang="fr-FR" b="1" dirty="0"/>
              <a:t>principes fondateurs </a:t>
            </a:r>
            <a:r>
              <a:rPr lang="fr-FR" dirty="0"/>
              <a:t>de la vie en société et de la République (p 56,  142)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569598-0852-4013-A60C-832E2CE4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2905DB-AB31-4D83-83EC-0C5FF7CD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5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8A421-5A78-4399-A60D-A0FFD4BD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des programmes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92E14F-954A-42B4-87FF-E214662FE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C319DC-5243-4259-A046-7524EFD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55CB96-2CD9-4CDC-9AB9-574BF29D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97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6088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1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8714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26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15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70502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876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9FBFD3-8EE6-4004-B0D3-FFB9ACE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3ECA256-A7CB-4AF5-BC88-B4556F4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FDB8F7E-D20B-4B73-B96B-80BCF91D0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1743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65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706FE9-256E-4FE8-86CB-9DEB5622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3ECA256-A7CB-4AF5-BC88-B4556F4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17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FDB8F7E-D20B-4B73-B96B-80BCF91D0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0158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316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E35C5-E20C-4B78-B022-4ECC7BD8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retrouver le Chant des Abeilles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8BFE63-6A78-4D03-B9D3-E7FF6BF98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https://www.edilivre.com/au-chant-des-abeilles-manifeste-pour-la-france-bernard-maillard.html/</a:t>
            </a:r>
            <a:endParaRPr lang="fr-FR" dirty="0"/>
          </a:p>
          <a:p>
            <a:endParaRPr lang="fr-FR" dirty="0"/>
          </a:p>
          <a:p>
            <a:r>
              <a:rPr lang="fr-FR" dirty="0"/>
              <a:t>Et pour suivre les évolutions du criblage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https://malicorne.over-blog.com/tag/politique/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40240A-50C4-4301-8D5B-1AB571C0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7A73C6-6C42-4472-8B4C-803BFF35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63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9A64E-2590-431E-83C9-BD7F9E05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criblage des programmes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712F7-5380-47A3-8148-11D51D1D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En référence au « </a:t>
            </a:r>
            <a:r>
              <a:rPr lang="fr-FR" b="1" dirty="0"/>
              <a:t>Chant des Abeilles, Manifeste pour la France </a:t>
            </a:r>
            <a:r>
              <a:rPr lang="fr-FR" dirty="0"/>
              <a:t>» établi début 2021 par un collectif citoyen, librement constitué </a:t>
            </a:r>
          </a:p>
          <a:p>
            <a:r>
              <a:rPr lang="fr-FR" dirty="0"/>
              <a:t>Trois lignes de criblage des programmes des candidats qui se présenteront pour les élections en France en 2022, portant sur l’objectif poursuivi et la faisabilité 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Contrôle citoyen et gouvernance publique : </a:t>
            </a:r>
            <a:r>
              <a:rPr lang="fr-FR" b="1" dirty="0"/>
              <a:t>mettons la main à la pâte et osons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Efficacité de la lutte contre le chômage et contre l’exclusion: </a:t>
            </a:r>
            <a:r>
              <a:rPr lang="fr-FR" b="1" dirty="0"/>
              <a:t>donnons nous la main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Autonomie stratégique dans le respect des générations futures et de la planète : </a:t>
            </a:r>
            <a:r>
              <a:rPr lang="fr-FR" b="1" dirty="0"/>
              <a:t>ayons la main sûre et verte</a:t>
            </a:r>
          </a:p>
          <a:p>
            <a:pPr lvl="1"/>
            <a:endParaRPr lang="fr-FR" dirty="0"/>
          </a:p>
          <a:p>
            <a:pPr algn="just"/>
            <a:r>
              <a:rPr lang="fr-FR" dirty="0"/>
              <a:t>Sans prise en considération, à évaluer par ailleurs, de la capacité personnelle de la candidate ou du candidat à porter une ambition pour la France, l’Europe et la planète, dans le respect des valeurs et principes républicains, et à conduire, avec son équipe et en rassemblant les Français, le nécessaire changement </a:t>
            </a:r>
          </a:p>
          <a:p>
            <a:pPr lvl="1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713BDB-2685-42BC-A098-AEEEE0C9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DE04F0-D5C2-43C1-843C-28BC5A27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0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E79F9-CDB0-41C5-91A8-6820DEFC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Sélection de  points clés « marqueurs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ED4FB-F059-416C-B111-7DD83AB1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2754"/>
            <a:ext cx="7315200" cy="5132492"/>
          </a:xfrm>
        </p:spPr>
        <p:txBody>
          <a:bodyPr>
            <a:normAutofit/>
          </a:bodyPr>
          <a:lstStyle/>
          <a:p>
            <a:r>
              <a:rPr lang="fr-FR" dirty="0"/>
              <a:t>Pour chaque item, choix de </a:t>
            </a:r>
            <a:r>
              <a:rPr lang="fr-FR" b="1" dirty="0"/>
              <a:t>cinq points clés « marqueurs » </a:t>
            </a:r>
            <a:r>
              <a:rPr lang="fr-FR" dirty="0"/>
              <a:t>et correspondant à des propositions détaillées du « Chant des Abeilles » </a:t>
            </a:r>
          </a:p>
          <a:p>
            <a:r>
              <a:rPr lang="fr-FR" dirty="0"/>
              <a:t>Ces points clés ne reflètent pas l’intégralité des propositions mais sont choisies pour leur impact et leur caractère moteur et précurseur pour le </a:t>
            </a:r>
            <a:r>
              <a:rPr lang="fr-FR" b="1" dirty="0"/>
              <a:t>nécessaire changement </a:t>
            </a:r>
            <a:r>
              <a:rPr lang="fr-FR" dirty="0"/>
              <a:t>devant être conduit en France (</a:t>
            </a:r>
            <a:r>
              <a:rPr lang="fr-FR" dirty="0" err="1"/>
              <a:t>cf</a:t>
            </a:r>
            <a:r>
              <a:rPr lang="fr-FR" dirty="0"/>
              <a:t> le diagnostic du Chant des Abeilles)</a:t>
            </a:r>
          </a:p>
          <a:p>
            <a:r>
              <a:rPr lang="fr-FR" dirty="0"/>
              <a:t>Trois marqueurs sont </a:t>
            </a:r>
            <a:r>
              <a:rPr lang="fr-FR" dirty="0">
                <a:highlight>
                  <a:srgbClr val="FFFF00"/>
                </a:highlight>
              </a:rPr>
              <a:t>particulièrement soulignés </a:t>
            </a:r>
            <a:r>
              <a:rPr lang="fr-FR" dirty="0"/>
              <a:t>pour illustrer le sens sous jacent et les objectifs attendus par cette démarche:</a:t>
            </a:r>
          </a:p>
          <a:p>
            <a:pPr lvl="1"/>
            <a:r>
              <a:rPr lang="fr-FR" dirty="0"/>
              <a:t>redonner </a:t>
            </a:r>
            <a:r>
              <a:rPr lang="fr-FR" b="1" dirty="0"/>
              <a:t>confiance dans notre démocratie</a:t>
            </a:r>
            <a:r>
              <a:rPr lang="fr-FR" dirty="0"/>
              <a:t>, </a:t>
            </a:r>
          </a:p>
          <a:p>
            <a:pPr lvl="1"/>
            <a:r>
              <a:rPr lang="fr-FR" dirty="0"/>
              <a:t>arrêter la division entre les Français, et permettre la </a:t>
            </a:r>
            <a:r>
              <a:rPr lang="fr-FR" b="1" dirty="0"/>
              <a:t>reconnaissance   de chacune et de chacun </a:t>
            </a:r>
            <a:r>
              <a:rPr lang="fr-FR" dirty="0"/>
              <a:t>dans notre société,</a:t>
            </a:r>
          </a:p>
          <a:p>
            <a:pPr lvl="1"/>
            <a:r>
              <a:rPr lang="fr-FR" dirty="0"/>
              <a:t>et retrouver notre </a:t>
            </a:r>
            <a:r>
              <a:rPr lang="fr-FR" b="1" dirty="0"/>
              <a:t>capacité d’action collective. </a:t>
            </a:r>
          </a:p>
          <a:p>
            <a:pPr marL="0" indent="0">
              <a:buNone/>
            </a:pPr>
            <a:r>
              <a:rPr lang="fr-FR" dirty="0"/>
              <a:t>le tout dans </a:t>
            </a:r>
            <a:r>
              <a:rPr lang="fr-FR" b="1" dirty="0"/>
              <a:t>une approche globale et cohérente, </a:t>
            </a:r>
            <a:r>
              <a:rPr lang="fr-FR" dirty="0"/>
              <a:t>respectueuse des valeurs de notre République et des générations futures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64D51B-0754-4F25-9E5D-2142159B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407B1C-220B-4E5C-8F2D-135D8278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65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AEAB0-BA17-4E7E-959D-585C4006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dynamique des programmes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78918-CD64-49E5-8562-DF03C876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Lorsque le point clé est couvert par des propositions du programme du candidat, l’évaluation est incrémentée en conséquence pour établir </a:t>
            </a:r>
            <a:r>
              <a:rPr lang="fr-FR" b="1" dirty="0"/>
              <a:t>une évaluation par item entre 0 et 5</a:t>
            </a:r>
          </a:p>
          <a:p>
            <a:r>
              <a:rPr lang="fr-FR" dirty="0"/>
              <a:t> On ne retient à ce stade que </a:t>
            </a:r>
            <a:r>
              <a:rPr lang="fr-FR" b="1" dirty="0"/>
              <a:t>six candidats</a:t>
            </a:r>
            <a:r>
              <a:rPr lang="fr-FR" dirty="0"/>
              <a:t>, potentiellement éligible à date au deuxième tour de la présidentielle 2022, pour permettre la lisibilité et le </a:t>
            </a:r>
            <a:r>
              <a:rPr lang="fr-FR" b="1" dirty="0"/>
              <a:t>partage du criblage</a:t>
            </a:r>
          </a:p>
          <a:p>
            <a:r>
              <a:rPr lang="fr-FR" dirty="0"/>
              <a:t>La communication de chaque candidat pourra </a:t>
            </a:r>
            <a:r>
              <a:rPr lang="fr-FR" b="1" dirty="0"/>
              <a:t>enrichir l’évaluation </a:t>
            </a:r>
            <a:r>
              <a:rPr lang="fr-FR" dirty="0"/>
              <a:t>après identification de nouvelles propositions cohérentes avec le Chant des abeilles</a:t>
            </a:r>
          </a:p>
          <a:p>
            <a:r>
              <a:rPr lang="fr-FR" dirty="0"/>
              <a:t>Cet exercice d’évaluation doit lui-même être considéré comme une </a:t>
            </a:r>
            <a:r>
              <a:rPr lang="fr-FR" b="1" dirty="0"/>
              <a:t>contribution au débat public </a:t>
            </a:r>
            <a:r>
              <a:rPr lang="fr-FR" dirty="0"/>
              <a:t>susceptible de faire évoluer les propositions des candidats avec des mesures proposées par Au Chant des Abeilles, Manifeste pour la France</a:t>
            </a:r>
          </a:p>
          <a:p>
            <a:r>
              <a:rPr lang="fr-FR" dirty="0"/>
              <a:t>Après l’élection, cette évaluation pourra demeurer un élément d’interpellation d’un </a:t>
            </a:r>
            <a:r>
              <a:rPr lang="fr-FR" b="1" dirty="0"/>
              <a:t>contrôle citoyen libre et indépendant </a:t>
            </a:r>
            <a:r>
              <a:rPr lang="fr-FR" dirty="0"/>
              <a:t>des politiques publiques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7BD2EF-C42A-4D04-A137-B81C581D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B7CE89-5B65-464C-8494-6F52232D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57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8A421-5A78-4399-A60D-A0FFD4BD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clés marqueurs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92E14F-954A-42B4-87FF-E214662FE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C319DC-5243-4259-A046-7524EFD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55CB96-2CD9-4CDC-9AB9-574BF29D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65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B697C-9C82-45E0-BF67-83062468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Contrôle citoyen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66F6EE-1347-4064-A5B8-3480D72A2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Respect de la </a:t>
            </a:r>
            <a:r>
              <a:rPr lang="fr-FR" b="1" dirty="0"/>
              <a:t>laïcité</a:t>
            </a:r>
            <a:r>
              <a:rPr lang="fr-FR" dirty="0"/>
              <a:t> et de la </a:t>
            </a:r>
            <a:r>
              <a:rPr lang="fr-FR" b="1" dirty="0"/>
              <a:t>liberté de pensée et d’opinion </a:t>
            </a:r>
            <a:r>
              <a:rPr lang="fr-FR" dirty="0"/>
              <a:t>(p33)</a:t>
            </a:r>
          </a:p>
          <a:p>
            <a:r>
              <a:rPr lang="fr-FR" dirty="0"/>
              <a:t>Elargissement du </a:t>
            </a:r>
            <a:r>
              <a:rPr lang="fr-FR" b="1" dirty="0"/>
              <a:t>débat public </a:t>
            </a:r>
            <a:r>
              <a:rPr lang="fr-FR" dirty="0"/>
              <a:t>et respect de l’opposition (p39, 46, 142, 143)</a:t>
            </a:r>
          </a:p>
          <a:p>
            <a:r>
              <a:rPr lang="fr-FR" dirty="0"/>
              <a:t>Soutien à la </a:t>
            </a:r>
            <a:r>
              <a:rPr lang="fr-FR" b="1" dirty="0"/>
              <a:t>participation citoyenne </a:t>
            </a:r>
            <a:r>
              <a:rPr lang="fr-FR" dirty="0"/>
              <a:t>dans la vie de la cité et des affaires publiques (p 33, 57,  141, 143)</a:t>
            </a:r>
          </a:p>
          <a:p>
            <a:r>
              <a:rPr lang="fr-FR" b="1" dirty="0"/>
              <a:t>Transparence</a:t>
            </a:r>
            <a:r>
              <a:rPr lang="fr-FR" dirty="0"/>
              <a:t> et facilitation d’</a:t>
            </a:r>
            <a:r>
              <a:rPr lang="fr-FR" b="1" dirty="0"/>
              <a:t>accès de l’expertise publique </a:t>
            </a:r>
            <a:r>
              <a:rPr lang="fr-FR" dirty="0"/>
              <a:t>(p37, 46)</a:t>
            </a:r>
          </a:p>
          <a:p>
            <a:r>
              <a:rPr lang="fr-FR" b="1" dirty="0"/>
              <a:t>Transparence</a:t>
            </a:r>
            <a:r>
              <a:rPr lang="fr-FR" dirty="0"/>
              <a:t> des </a:t>
            </a:r>
            <a:r>
              <a:rPr lang="fr-FR" b="1" dirty="0"/>
              <a:t>soutiens publics aux associations </a:t>
            </a:r>
            <a:r>
              <a:rPr lang="fr-FR" dirty="0"/>
              <a:t>et organismes divers (p41)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4C990-69B5-4D35-93B3-5E954833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62834C-0272-4917-AAC4-96453956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8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D4CDB-A293-4A34-B8D1-9744D789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74908B-AAF0-49AE-A2CA-A581DCE06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et efficience des </a:t>
            </a:r>
            <a:r>
              <a:rPr lang="fr-FR" b="1" dirty="0"/>
              <a:t>services publics</a:t>
            </a:r>
            <a:r>
              <a:rPr lang="fr-FR" dirty="0"/>
              <a:t>, notamment éducation, santé, justice, sécurité (p 46, 56, 67, 72)</a:t>
            </a:r>
          </a:p>
          <a:p>
            <a:r>
              <a:rPr lang="fr-FR" dirty="0"/>
              <a:t>Prise en considération de la vie et des enjeux </a:t>
            </a:r>
            <a:r>
              <a:rPr lang="fr-FR" b="1" dirty="0" err="1"/>
              <a:t>bio-éthiques</a:t>
            </a:r>
            <a:r>
              <a:rPr lang="fr-FR" dirty="0"/>
              <a:t> (p34, 68, 72, 85, 98)</a:t>
            </a:r>
          </a:p>
          <a:p>
            <a:r>
              <a:rPr lang="fr-FR" dirty="0"/>
              <a:t>Simplification du mille feuilles territorial et </a:t>
            </a:r>
            <a:r>
              <a:rPr lang="fr-FR" b="1" dirty="0"/>
              <a:t>redynamisation des territoires</a:t>
            </a:r>
            <a:r>
              <a:rPr lang="fr-FR" dirty="0"/>
              <a:t> (p39, 75, 76, 77, 84)</a:t>
            </a:r>
          </a:p>
          <a:p>
            <a:r>
              <a:rPr lang="fr-FR" dirty="0" err="1"/>
              <a:t>Ré-affirmation</a:t>
            </a:r>
            <a:r>
              <a:rPr lang="fr-FR" dirty="0"/>
              <a:t> des principes de </a:t>
            </a:r>
            <a:r>
              <a:rPr lang="fr-FR" b="1" dirty="0"/>
              <a:t>coopération</a:t>
            </a:r>
            <a:r>
              <a:rPr lang="fr-FR" dirty="0"/>
              <a:t>, de </a:t>
            </a:r>
            <a:r>
              <a:rPr lang="fr-FR" b="1" dirty="0"/>
              <a:t>subsidiarité </a:t>
            </a:r>
            <a:r>
              <a:rPr lang="fr-FR" dirty="0"/>
              <a:t>et de </a:t>
            </a:r>
            <a:r>
              <a:rPr lang="fr-FR" b="1" dirty="0"/>
              <a:t>proportionnalité</a:t>
            </a:r>
            <a:r>
              <a:rPr lang="fr-FR" dirty="0"/>
              <a:t> au sein de </a:t>
            </a:r>
            <a:r>
              <a:rPr lang="fr-FR" b="1" dirty="0"/>
              <a:t>l’Union Européenne </a:t>
            </a:r>
            <a:r>
              <a:rPr lang="fr-FR" dirty="0"/>
              <a:t>(p42)</a:t>
            </a:r>
          </a:p>
          <a:p>
            <a:r>
              <a:rPr lang="fr-FR" b="1" dirty="0">
                <a:highlight>
                  <a:srgbClr val="FFFF00"/>
                </a:highlight>
              </a:rPr>
              <a:t>Fin des soutiens directs  </a:t>
            </a:r>
            <a:r>
              <a:rPr lang="fr-FR" dirty="0">
                <a:highlight>
                  <a:srgbClr val="FFFF00"/>
                </a:highlight>
              </a:rPr>
              <a:t>accordés par </a:t>
            </a:r>
            <a:r>
              <a:rPr lang="fr-FR" b="1" dirty="0">
                <a:highlight>
                  <a:srgbClr val="FFFF00"/>
                </a:highlight>
              </a:rPr>
              <a:t>des élus </a:t>
            </a:r>
            <a:r>
              <a:rPr lang="fr-FR" dirty="0">
                <a:highlight>
                  <a:srgbClr val="FFFF00"/>
                </a:highlight>
              </a:rPr>
              <a:t>à des associations ou organismes divers </a:t>
            </a:r>
            <a:r>
              <a:rPr lang="fr-FR" dirty="0"/>
              <a:t>(p36)</a:t>
            </a:r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80F1B9-CF01-4E77-A356-5D65BFC2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C70056-E0D6-41AF-92EA-75B23E1A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64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4ED22-DBB8-4F7A-8701-6DCD4367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Lutte contre le chômage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F2899-64A9-421E-BCCE-C64F7B6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de l’</a:t>
            </a:r>
            <a:r>
              <a:rPr lang="fr-FR" b="1" dirty="0"/>
              <a:t>artisanat</a:t>
            </a:r>
            <a:r>
              <a:rPr lang="fr-FR" dirty="0"/>
              <a:t>, des </a:t>
            </a:r>
            <a:r>
              <a:rPr lang="fr-FR" b="1" dirty="0"/>
              <a:t>petites et moyennes entreprises</a:t>
            </a:r>
            <a:r>
              <a:rPr lang="fr-FR" dirty="0"/>
              <a:t>, de l’</a:t>
            </a:r>
            <a:r>
              <a:rPr lang="fr-FR" b="1" dirty="0"/>
              <a:t>industrie</a:t>
            </a:r>
            <a:r>
              <a:rPr lang="fr-FR" dirty="0"/>
              <a:t> (p60, 67)</a:t>
            </a:r>
          </a:p>
          <a:p>
            <a:r>
              <a:rPr lang="fr-FR" dirty="0"/>
              <a:t>Soutien de </a:t>
            </a:r>
            <a:r>
              <a:rPr lang="fr-FR" b="1" dirty="0"/>
              <a:t>l’apprentissage dès 14 ans </a:t>
            </a:r>
            <a:r>
              <a:rPr lang="fr-FR" dirty="0"/>
              <a:t>ou plus tôt pour certains métiers, et aide à la </a:t>
            </a:r>
            <a:r>
              <a:rPr lang="fr-FR" b="1" dirty="0"/>
              <a:t>professionnalisation à tout âge </a:t>
            </a:r>
            <a:r>
              <a:rPr lang="fr-FR" dirty="0"/>
              <a:t>( p50, 52, 56, 60)</a:t>
            </a:r>
          </a:p>
          <a:p>
            <a:r>
              <a:rPr lang="fr-FR" dirty="0"/>
              <a:t>Dynamisation des territoires et soutien au développement de </a:t>
            </a:r>
            <a:r>
              <a:rPr lang="fr-FR" b="1" dirty="0"/>
              <a:t>nouvelles infrastructures </a:t>
            </a:r>
            <a:r>
              <a:rPr lang="fr-FR" dirty="0"/>
              <a:t>(éducation, santé, mobilité, énergie, systèmes d’information...) (p61, 84)</a:t>
            </a:r>
          </a:p>
          <a:p>
            <a:r>
              <a:rPr lang="fr-FR" b="1" dirty="0"/>
              <a:t>Promotion des services publics efficient</a:t>
            </a:r>
            <a:r>
              <a:rPr lang="fr-FR" dirty="0"/>
              <a:t>s dans la création de valeur  et avec la maîtrise des dépenses publiques</a:t>
            </a:r>
            <a:r>
              <a:rPr lang="fr-FR" b="1" dirty="0"/>
              <a:t> </a:t>
            </a:r>
            <a:r>
              <a:rPr lang="fr-FR" dirty="0"/>
              <a:t>(p 41, 61, 63, 67) </a:t>
            </a:r>
          </a:p>
          <a:p>
            <a:r>
              <a:rPr lang="fr-FR" dirty="0"/>
              <a:t>Ré-interrogation de la régulation et des </a:t>
            </a:r>
            <a:r>
              <a:rPr lang="fr-FR" b="1" dirty="0"/>
              <a:t>conditions sociales et environnementales </a:t>
            </a:r>
            <a:r>
              <a:rPr lang="fr-FR" dirty="0"/>
              <a:t>de l’ouverture des </a:t>
            </a:r>
            <a:r>
              <a:rPr lang="fr-FR" b="1" dirty="0"/>
              <a:t>marchés à l’international </a:t>
            </a:r>
            <a:r>
              <a:rPr lang="fr-FR" dirty="0"/>
              <a:t>(p46 -137 -140)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159AB-80E2-4795-A808-611E783B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F2C6E7-02E2-4DED-BAAA-8F594E76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08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26E16-C1BB-4274-9ECB-840E039D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Lutte contre l’exclusion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FED6C6-2B2A-4B97-A5D5-BAA20444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de </a:t>
            </a:r>
            <a:r>
              <a:rPr lang="fr-FR" b="1" dirty="0"/>
              <a:t>l’ascenseur social </a:t>
            </a:r>
            <a:r>
              <a:rPr lang="fr-FR" dirty="0"/>
              <a:t>pa</a:t>
            </a:r>
            <a:r>
              <a:rPr lang="fr-FR" b="1" dirty="0"/>
              <a:t>r l’éducation et l’intégration professionnelle </a:t>
            </a:r>
            <a:r>
              <a:rPr lang="fr-FR" dirty="0"/>
              <a:t>et soutien de </a:t>
            </a:r>
            <a:r>
              <a:rPr lang="fr-FR" b="1" dirty="0"/>
              <a:t>l’intégration de la deuxième  chance </a:t>
            </a:r>
            <a:r>
              <a:rPr lang="fr-FR" dirty="0"/>
              <a:t>(p 56, 68 )</a:t>
            </a:r>
          </a:p>
          <a:p>
            <a:r>
              <a:rPr lang="fr-FR" b="1" dirty="0"/>
              <a:t>Aide aux souffrants, </a:t>
            </a:r>
            <a:r>
              <a:rPr lang="fr-FR" dirty="0"/>
              <a:t>aux isolés de la vie, </a:t>
            </a:r>
            <a:r>
              <a:rPr lang="fr-FR" b="1" dirty="0"/>
              <a:t>aux populations et aux territoires</a:t>
            </a:r>
            <a:r>
              <a:rPr lang="fr-FR" dirty="0"/>
              <a:t> en situation de handicap (p69, 70)</a:t>
            </a:r>
          </a:p>
          <a:p>
            <a:r>
              <a:rPr lang="fr-FR" b="1" dirty="0">
                <a:highlight>
                  <a:srgbClr val="FFFF00"/>
                </a:highlight>
              </a:rPr>
              <a:t>Contrepartie </a:t>
            </a:r>
            <a:r>
              <a:rPr lang="fr-FR" dirty="0">
                <a:highlight>
                  <a:srgbClr val="FFFF00"/>
                </a:highlight>
              </a:rPr>
              <a:t>de service et de travail </a:t>
            </a:r>
            <a:r>
              <a:rPr lang="fr-FR" b="1" dirty="0">
                <a:highlight>
                  <a:srgbClr val="FFFF00"/>
                </a:highlight>
              </a:rPr>
              <a:t>aux aides financières publiques</a:t>
            </a:r>
            <a:r>
              <a:rPr lang="fr-FR" dirty="0">
                <a:highlight>
                  <a:srgbClr val="FFFF00"/>
                </a:highlight>
              </a:rPr>
              <a:t>  </a:t>
            </a:r>
            <a:r>
              <a:rPr lang="fr-FR" dirty="0"/>
              <a:t>(p 59)</a:t>
            </a:r>
          </a:p>
          <a:p>
            <a:r>
              <a:rPr lang="fr-FR" dirty="0"/>
              <a:t>Valorisation de la </a:t>
            </a:r>
            <a:r>
              <a:rPr lang="fr-FR" b="1" dirty="0"/>
              <a:t>diversité</a:t>
            </a:r>
            <a:r>
              <a:rPr lang="fr-FR" dirty="0"/>
              <a:t> comme une valeur ajoutée, à commencer par la complémentarité homme/femme et par la diversité des parcours ( p 48, 49, 68) </a:t>
            </a:r>
          </a:p>
          <a:p>
            <a:r>
              <a:rPr lang="fr-FR" b="1" dirty="0"/>
              <a:t>Lutte contre les trafics illicites </a:t>
            </a:r>
            <a:r>
              <a:rPr lang="fr-FR" dirty="0"/>
              <a:t>et les territoires de non droit (p62, 83 -133 ) et efficacité de la </a:t>
            </a:r>
            <a:r>
              <a:rPr lang="fr-FR" b="1" dirty="0"/>
              <a:t>lutte contre l’évasion fiscale </a:t>
            </a:r>
            <a:r>
              <a:rPr lang="fr-FR" dirty="0"/>
              <a:t>(p62,67)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B236B-7480-447B-BDDF-4E7A7151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879824-F14F-4C5C-9755-3F97077E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54086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2292</TotalTime>
  <Words>1537</Words>
  <Application>Microsoft Office PowerPoint</Application>
  <PresentationFormat>Grand écran</PresentationFormat>
  <Paragraphs>116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Cadre</vt:lpstr>
      <vt:lpstr>Criblage Programmes 2022</vt:lpstr>
      <vt:lpstr>Méthode de criblage des programmes 2022</vt:lpstr>
      <vt:lpstr>Sélection de  points clés « marqueurs »</vt:lpstr>
      <vt:lpstr>Evaluation dynamique des programmes</vt:lpstr>
      <vt:lpstr>Points clés marqueurs </vt:lpstr>
      <vt:lpstr>Contrôle citoyen </vt:lpstr>
      <vt:lpstr>Gouvernance Publique</vt:lpstr>
      <vt:lpstr>Lutte contre le chômage</vt:lpstr>
      <vt:lpstr>Lutte contre l’exclusion</vt:lpstr>
      <vt:lpstr>Autonomie stratégique</vt:lpstr>
      <vt:lpstr>Respect des générations futures et de la planète</vt:lpstr>
      <vt:lpstr>Evaluation des programmes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retrouver le Chant des Abeilles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Criblage Programmes 2022</dc:title>
  <dc:creator>Bernard</dc:creator>
  <cp:lastModifiedBy>Bernard MAILLARD</cp:lastModifiedBy>
  <cp:revision>59</cp:revision>
  <dcterms:created xsi:type="dcterms:W3CDTF">2021-10-13T07:16:08Z</dcterms:created>
  <dcterms:modified xsi:type="dcterms:W3CDTF">2021-12-04T10:01:14Z</dcterms:modified>
</cp:coreProperties>
</file>