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5" autoAdjust="0"/>
    <p:restoredTop sz="94624" autoAdjust="0"/>
  </p:normalViewPr>
  <p:slideViewPr>
    <p:cSldViewPr>
      <p:cViewPr>
        <p:scale>
          <a:sx n="69" d="100"/>
          <a:sy n="69" d="100"/>
        </p:scale>
        <p:origin x="-792" y="-102"/>
      </p:cViewPr>
      <p:guideLst>
        <p:guide orient="horz" pos="2160"/>
        <p:guide pos="2880"/>
      </p:guideLst>
    </p:cSldViewPr>
  </p:slideViewPr>
  <p:outlineViewPr>
    <p:cViewPr>
      <p:scale>
        <a:sx n="33" d="100"/>
        <a:sy n="33" d="100"/>
      </p:scale>
      <p:origin x="54" y="3286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fld id="{AD0F5BE0-1975-414B-A909-5177ADEA5BC5}" type="datetimeFigureOut">
              <a:rPr lang="fr-FR"/>
              <a:pPr>
                <a:defRPr/>
              </a:pPr>
              <a:t>07/05/2013</a:t>
            </a:fld>
            <a:endParaRPr lang="fr-FR" dirty="0"/>
          </a:p>
        </p:txBody>
      </p:sp>
      <p:sp>
        <p:nvSpPr>
          <p:cNvPr id="5" name="Espace réservé du pied de page 18"/>
          <p:cNvSpPr>
            <a:spLocks noGrp="1"/>
          </p:cNvSpPr>
          <p:nvPr>
            <p:ph type="ftr" sz="quarter" idx="11"/>
          </p:nvPr>
        </p:nvSpPr>
        <p:spPr/>
        <p:txBody>
          <a:bodyPr/>
          <a:lstStyle>
            <a:lvl1pPr>
              <a:defRPr/>
            </a:lvl1pPr>
          </a:lstStyle>
          <a:p>
            <a:pPr>
              <a:defRPr/>
            </a:pPr>
            <a:endParaRPr lang="fr-FR"/>
          </a:p>
        </p:txBody>
      </p:sp>
      <p:sp>
        <p:nvSpPr>
          <p:cNvPr id="6" name="Espace réservé du numéro de diapositive 26"/>
          <p:cNvSpPr>
            <a:spLocks noGrp="1"/>
          </p:cNvSpPr>
          <p:nvPr>
            <p:ph type="sldNum" sz="quarter" idx="12"/>
          </p:nvPr>
        </p:nvSpPr>
        <p:spPr/>
        <p:txBody>
          <a:bodyPr/>
          <a:lstStyle>
            <a:lvl1pPr>
              <a:defRPr/>
            </a:lvl1pPr>
          </a:lstStyle>
          <a:p>
            <a:pPr>
              <a:defRPr/>
            </a:pPr>
            <a:fld id="{25AEFA85-C94E-439F-BBD4-AA7BEC3EFF91}" type="slidenum">
              <a:rPr lang="fr-FR"/>
              <a:pPr>
                <a:defRPr/>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0C8D86D7-A2CA-49B1-A282-2267897DF8E7}" type="datetimeFigureOut">
              <a:rPr lang="fr-FR"/>
              <a:pPr>
                <a:defRPr/>
              </a:pPr>
              <a:t>07/05/2013</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21812063-E852-4BC0-8096-EE94A077F938}"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7487EC56-DBBC-49D3-8EB6-230A894F70B1}" type="datetimeFigureOut">
              <a:rPr lang="fr-FR"/>
              <a:pPr>
                <a:defRPr/>
              </a:pPr>
              <a:t>07/05/2013</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04E1C981-579F-4F36-8872-5E3E699CAD16}"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DF1F185B-12B9-497D-837C-B675393CD5E7}" type="datetimeFigureOut">
              <a:rPr lang="fr-FR"/>
              <a:pPr>
                <a:defRPr/>
              </a:pPr>
              <a:t>07/05/2013</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F704DEC9-4433-438F-BB6F-66E50BACC6AA}"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49E75562-33A1-4412-BD62-971EFD65FB1F}" type="datetimeFigureOut">
              <a:rPr lang="fr-FR"/>
              <a:pPr>
                <a:defRPr/>
              </a:pPr>
              <a:t>07/05/2013</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57A5D57-68CD-493D-8259-D9203A3995EE}"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99C37F79-1A75-4B41-9342-4920C89CC52A}" type="datetimeFigureOut">
              <a:rPr lang="fr-FR"/>
              <a:pPr>
                <a:defRPr/>
              </a:pPr>
              <a:t>07/05/2013</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F416F7F4-01FD-43BC-B691-37BDD989A89B}"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fld id="{6A59204B-F7C9-4AD2-B15F-918C5AAF5568}" type="datetimeFigureOut">
              <a:rPr lang="fr-FR"/>
              <a:pPr>
                <a:defRPr/>
              </a:pPr>
              <a:t>07/05/2013</a:t>
            </a:fld>
            <a:endParaRPr lang="fr-FR" dirty="0"/>
          </a:p>
        </p:txBody>
      </p:sp>
      <p:sp>
        <p:nvSpPr>
          <p:cNvPr id="8" name="Espace réservé du pied de page 21"/>
          <p:cNvSpPr>
            <a:spLocks noGrp="1"/>
          </p:cNvSpPr>
          <p:nvPr>
            <p:ph type="ftr" sz="quarter" idx="11"/>
          </p:nvPr>
        </p:nvSpPr>
        <p:spPr/>
        <p:txBody>
          <a:bodyPr/>
          <a:lstStyle>
            <a:lvl1pPr>
              <a:defRPr/>
            </a:lvl1pPr>
          </a:lstStyle>
          <a:p>
            <a:pPr>
              <a:defRPr/>
            </a:pPr>
            <a:endParaRPr lang="fr-FR"/>
          </a:p>
        </p:txBody>
      </p:sp>
      <p:sp>
        <p:nvSpPr>
          <p:cNvPr id="9" name="Espace réservé du numéro de diapositive 17"/>
          <p:cNvSpPr>
            <a:spLocks noGrp="1"/>
          </p:cNvSpPr>
          <p:nvPr>
            <p:ph type="sldNum" sz="quarter" idx="12"/>
          </p:nvPr>
        </p:nvSpPr>
        <p:spPr/>
        <p:txBody>
          <a:bodyPr/>
          <a:lstStyle>
            <a:lvl1pPr>
              <a:defRPr/>
            </a:lvl1pPr>
          </a:lstStyle>
          <a:p>
            <a:pPr>
              <a:defRPr/>
            </a:pPr>
            <a:fld id="{C041C69D-362C-42CF-85BE-5EEB4B998DE4}"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fld id="{E6A5587B-4480-40E2-94D8-41B21ABBB511}" type="datetimeFigureOut">
              <a:rPr lang="fr-FR"/>
              <a:pPr>
                <a:defRPr/>
              </a:pPr>
              <a:t>07/05/2013</a:t>
            </a:fld>
            <a:endParaRPr lang="fr-FR" dirty="0"/>
          </a:p>
        </p:txBody>
      </p:sp>
      <p:sp>
        <p:nvSpPr>
          <p:cNvPr id="4" name="Espace réservé du pied de page 21"/>
          <p:cNvSpPr>
            <a:spLocks noGrp="1"/>
          </p:cNvSpPr>
          <p:nvPr>
            <p:ph type="ftr" sz="quarter" idx="11"/>
          </p:nvPr>
        </p:nvSpPr>
        <p:spPr/>
        <p:txBody>
          <a:bodyPr/>
          <a:lstStyle>
            <a:lvl1pPr>
              <a:defRPr/>
            </a:lvl1pPr>
          </a:lstStyle>
          <a:p>
            <a:pPr>
              <a:defRPr/>
            </a:pPr>
            <a:endParaRPr lang="fr-FR"/>
          </a:p>
        </p:txBody>
      </p:sp>
      <p:sp>
        <p:nvSpPr>
          <p:cNvPr id="5" name="Espace réservé du numéro de diapositive 17"/>
          <p:cNvSpPr>
            <a:spLocks noGrp="1"/>
          </p:cNvSpPr>
          <p:nvPr>
            <p:ph type="sldNum" sz="quarter" idx="12"/>
          </p:nvPr>
        </p:nvSpPr>
        <p:spPr/>
        <p:txBody>
          <a:bodyPr/>
          <a:lstStyle>
            <a:lvl1pPr>
              <a:defRPr/>
            </a:lvl1pPr>
          </a:lstStyle>
          <a:p>
            <a:pPr>
              <a:defRPr/>
            </a:pPr>
            <a:fld id="{A7C16A12-8B1E-4C92-8123-095C4B5CD85C}"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0AA66BC1-EBB8-47B7-95A1-3A3014278A02}" type="datetimeFigureOut">
              <a:rPr lang="fr-FR"/>
              <a:pPr>
                <a:defRPr/>
              </a:pPr>
              <a:t>07/05/2013</a:t>
            </a:fld>
            <a:endParaRPr lang="fr-FR" dirty="0"/>
          </a:p>
        </p:txBody>
      </p:sp>
      <p:sp>
        <p:nvSpPr>
          <p:cNvPr id="3" name="Espace réservé du pied de page 21"/>
          <p:cNvSpPr>
            <a:spLocks noGrp="1"/>
          </p:cNvSpPr>
          <p:nvPr>
            <p:ph type="ftr" sz="quarter" idx="11"/>
          </p:nvPr>
        </p:nvSpPr>
        <p:spPr/>
        <p:txBody>
          <a:bodyPr/>
          <a:lstStyle>
            <a:lvl1pPr>
              <a:defRPr/>
            </a:lvl1pPr>
          </a:lstStyle>
          <a:p>
            <a:pPr>
              <a:defRPr/>
            </a:pPr>
            <a:endParaRPr lang="fr-FR"/>
          </a:p>
        </p:txBody>
      </p:sp>
      <p:sp>
        <p:nvSpPr>
          <p:cNvPr id="4" name="Espace réservé du numéro de diapositive 17"/>
          <p:cNvSpPr>
            <a:spLocks noGrp="1"/>
          </p:cNvSpPr>
          <p:nvPr>
            <p:ph type="sldNum" sz="quarter" idx="12"/>
          </p:nvPr>
        </p:nvSpPr>
        <p:spPr/>
        <p:txBody>
          <a:bodyPr/>
          <a:lstStyle>
            <a:lvl1pPr>
              <a:defRPr/>
            </a:lvl1pPr>
          </a:lstStyle>
          <a:p>
            <a:pPr>
              <a:defRPr/>
            </a:pPr>
            <a:fld id="{056D360E-77BE-495B-8F5A-91E3ED6791EA}"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26007756-B3D5-4818-B168-96F254544552}" type="datetimeFigureOut">
              <a:rPr lang="fr-FR"/>
              <a:pPr>
                <a:defRPr/>
              </a:pPr>
              <a:t>07/05/2013</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B6AB4BDC-278F-4E2C-A5BF-8086F783EF3F}"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5" name="Rogner et arrondir un rectangle à un seul coin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riangle rect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fld id="{F075779E-9477-42D9-B6A3-E3E92035E671}" type="datetimeFigureOut">
              <a:rPr lang="fr-FR"/>
              <a:pPr>
                <a:defRPr/>
              </a:pPr>
              <a:t>07/05/2013</a:t>
            </a:fld>
            <a:endParaRPr lang="fr-FR" dirty="0"/>
          </a:p>
        </p:txBody>
      </p:sp>
      <p:sp>
        <p:nvSpPr>
          <p:cNvPr id="10" name="Espace réservé du pied de page 5"/>
          <p:cNvSpPr>
            <a:spLocks noGrp="1"/>
          </p:cNvSpPr>
          <p:nvPr>
            <p:ph type="ftr" sz="quarter" idx="11"/>
          </p:nvPr>
        </p:nvSpPr>
        <p:spPr/>
        <p:txBody>
          <a:bodyPr/>
          <a:lstStyle>
            <a:lvl1pPr>
              <a:defRPr/>
            </a:lvl1pPr>
          </a:lstStyle>
          <a:p>
            <a:pPr>
              <a:defRPr/>
            </a:pPr>
            <a:endParaRPr lang="fr-FR"/>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15157043-1B24-4411-983D-C4E5D124EC1C}"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Cliquez pour modifier le style du titre</a:t>
            </a:r>
            <a:endParaRPr lang="en-US" smtClean="0"/>
          </a:p>
        </p:txBody>
      </p:sp>
      <p:sp>
        <p:nvSpPr>
          <p:cNvPr id="1029"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156B9C88-53A5-45FE-94EF-433058B071FF}" type="datetimeFigureOut">
              <a:rPr lang="fr-FR"/>
              <a:pPr>
                <a:defRPr/>
              </a:pPr>
              <a:t>07/05/2013</a:t>
            </a:fld>
            <a:endParaRPr lang="fr-FR" dirty="0"/>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E0D80EA7-3C5D-474A-B070-D5DD577B06FC}" type="slidenum">
              <a:rPr lang="fr-FR"/>
              <a:pPr>
                <a:defRPr/>
              </a:pPr>
              <a:t>‹N°›</a:t>
            </a:fld>
            <a:endParaRPr lang="fr-FR" dirty="0"/>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852" r:id="rId1"/>
    <p:sldLayoutId id="2147483844" r:id="rId2"/>
    <p:sldLayoutId id="2147483853" r:id="rId3"/>
    <p:sldLayoutId id="2147483845" r:id="rId4"/>
    <p:sldLayoutId id="2147483846" r:id="rId5"/>
    <p:sldLayoutId id="2147483847" r:id="rId6"/>
    <p:sldLayoutId id="2147483848" r:id="rId7"/>
    <p:sldLayoutId id="2147483849" r:id="rId8"/>
    <p:sldLayoutId id="2147483854" r:id="rId9"/>
    <p:sldLayoutId id="2147483850" r:id="rId10"/>
    <p:sldLayoutId id="2147483851"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457200" y="404664"/>
            <a:ext cx="8229600" cy="5472608"/>
          </a:xfrm>
        </p:spPr>
        <p:txBody>
          <a:bodyPr/>
          <a:lstStyle/>
          <a:p>
            <a:pPr eaLnBrk="1" fontAlgn="auto" hangingPunct="1">
              <a:spcAft>
                <a:spcPts val="0"/>
              </a:spcAft>
              <a:defRPr/>
            </a:pPr>
            <a:r>
              <a:rPr lang="fr-FR" sz="6700" dirty="0" smtClean="0"/>
              <a:t>LES DONS SPIRITUELS (1)</a:t>
            </a:r>
            <a:r>
              <a:rPr lang="fr-FR" dirty="0" smtClean="0"/>
              <a:t/>
            </a:r>
            <a:br>
              <a:rPr lang="fr-FR" dirty="0" smtClean="0"/>
            </a:br>
            <a:r>
              <a:rPr lang="fr-FR" b="1" dirty="0" smtClean="0"/>
              <a:t>DEFINITIONS ET CATEGORIES</a:t>
            </a:r>
            <a:endParaRPr lang="fr-F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re 1"/>
          <p:cNvSpPr>
            <a:spLocks noGrp="1"/>
          </p:cNvSpPr>
          <p:nvPr>
            <p:ph type="title"/>
          </p:nvPr>
        </p:nvSpPr>
        <p:spPr/>
        <p:txBody>
          <a:bodyPr/>
          <a:lstStyle/>
          <a:p>
            <a:pPr eaLnBrk="1" hangingPunct="1"/>
            <a:r>
              <a:rPr lang="fr-FR" smtClean="0"/>
              <a:t>Sommaire</a:t>
            </a:r>
          </a:p>
        </p:txBody>
      </p:sp>
      <p:sp>
        <p:nvSpPr>
          <p:cNvPr id="14338" name="Espace réservé du contenu 2"/>
          <p:cNvSpPr>
            <a:spLocks noGrp="1"/>
          </p:cNvSpPr>
          <p:nvPr>
            <p:ph idx="1"/>
          </p:nvPr>
        </p:nvSpPr>
        <p:spPr/>
        <p:txBody>
          <a:bodyPr/>
          <a:lstStyle/>
          <a:p>
            <a:pPr eaLnBrk="1" hangingPunct="1"/>
            <a:endParaRPr lang="fr-FR" smtClean="0"/>
          </a:p>
          <a:p>
            <a:pPr eaLnBrk="1" hangingPunct="1"/>
            <a:endParaRPr lang="fr-FR" smtClean="0"/>
          </a:p>
          <a:p>
            <a:pPr eaLnBrk="1" hangingPunct="1"/>
            <a:r>
              <a:rPr lang="fr-FR" smtClean="0"/>
              <a:t>I/  Qu'est-ce qu’un don spirituel et quel est son utilité?</a:t>
            </a:r>
          </a:p>
          <a:p>
            <a:pPr eaLnBrk="1" hangingPunct="1">
              <a:buFont typeface="Wingdings 2" pitchFamily="18" charset="2"/>
              <a:buNone/>
            </a:pPr>
            <a:endParaRPr lang="fr-FR" smtClean="0"/>
          </a:p>
          <a:p>
            <a:pPr eaLnBrk="1" hangingPunct="1"/>
            <a:r>
              <a:rPr lang="fr-FR" smtClean="0"/>
              <a:t>II/ Les différents dons spirituels de Corinthiens, définitions et catégories.</a:t>
            </a:r>
          </a:p>
          <a:p>
            <a:pPr eaLnBrk="1" hangingPunct="1">
              <a:buFont typeface="Wingdings 2" pitchFamily="18" charset="2"/>
              <a:buNone/>
            </a:pPr>
            <a:endParaRPr lang="fr-FR" smtClean="0"/>
          </a:p>
          <a:p>
            <a:pPr eaLnBrk="1" hangingPunct="1">
              <a:buFont typeface="Wingdings 2" pitchFamily="18" charset="2"/>
              <a:buNone/>
            </a:pPr>
            <a:endParaRPr lang="fr-FR" smtClean="0"/>
          </a:p>
          <a:p>
            <a:pPr eaLnBrk="1" hangingPunct="1"/>
            <a:endParaRPr lang="fr-FR"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re 1"/>
          <p:cNvSpPr>
            <a:spLocks noGrp="1"/>
          </p:cNvSpPr>
          <p:nvPr>
            <p:ph type="title"/>
          </p:nvPr>
        </p:nvSpPr>
        <p:spPr/>
        <p:txBody>
          <a:bodyPr/>
          <a:lstStyle/>
          <a:p>
            <a:pPr eaLnBrk="1" hangingPunct="1"/>
            <a:r>
              <a:rPr lang="fr-FR" smtClean="0"/>
              <a:t>I/ </a:t>
            </a:r>
            <a:r>
              <a:rPr lang="fr-FR" sz="4000" smtClean="0"/>
              <a:t>Qu' est-ce qu' un don spirituel?</a:t>
            </a:r>
            <a:endParaRPr lang="fr-FR" smtClean="0"/>
          </a:p>
        </p:txBody>
      </p:sp>
      <p:sp>
        <p:nvSpPr>
          <p:cNvPr id="15362" name="Espace réservé du contenu 2"/>
          <p:cNvSpPr>
            <a:spLocks noGrp="1"/>
          </p:cNvSpPr>
          <p:nvPr>
            <p:ph idx="1"/>
          </p:nvPr>
        </p:nvSpPr>
        <p:spPr/>
        <p:txBody>
          <a:bodyPr/>
          <a:lstStyle/>
          <a:p>
            <a:pPr eaLnBrk="1" hangingPunct="1">
              <a:lnSpc>
                <a:spcPct val="80000"/>
              </a:lnSpc>
            </a:pPr>
            <a:r>
              <a:rPr lang="fr-FR" sz="2200" smtClean="0"/>
              <a:t>Le don spirituel est : la capacité divine que Dieu donne librement  à notre esprit régénéré d’opérer dans le surnaturel.</a:t>
            </a:r>
          </a:p>
          <a:p>
            <a:pPr eaLnBrk="1" hangingPunct="1">
              <a:lnSpc>
                <a:spcPct val="80000"/>
              </a:lnSpc>
            </a:pPr>
            <a:r>
              <a:rPr lang="fr-FR" sz="2200" b="1" smtClean="0"/>
              <a:t>1 Corinthiens 12:7 « or à chacun la manifestation de l’esprit est donné pour le bien de tous. En effet à l’un est donné une parole de sagesse, à l’autre une parole de connaissance, selon le même esprit</a:t>
            </a:r>
            <a:r>
              <a:rPr lang="fr-FR" sz="2200" smtClean="0"/>
              <a:t>. »</a:t>
            </a:r>
          </a:p>
          <a:p>
            <a:pPr eaLnBrk="1" hangingPunct="1">
              <a:lnSpc>
                <a:spcPct val="80000"/>
              </a:lnSpc>
            </a:pPr>
            <a:r>
              <a:rPr lang="fr-FR" sz="2200" smtClean="0"/>
              <a:t>Ce don ou cette capacité est donné à ton esprit pour le transmettre à d’autres afin d’édifier, d’orienter, de consoler…</a:t>
            </a:r>
          </a:p>
          <a:p>
            <a:pPr eaLnBrk="1" hangingPunct="1">
              <a:lnSpc>
                <a:spcPct val="80000"/>
              </a:lnSpc>
            </a:pPr>
            <a:r>
              <a:rPr lang="fr-FR" sz="2200" smtClean="0"/>
              <a:t>Le don spirituel est important pour construire l’église . Il participe à l’édification du corps de Christ. </a:t>
            </a:r>
          </a:p>
          <a:p>
            <a:pPr eaLnBrk="1" hangingPunct="1">
              <a:lnSpc>
                <a:spcPct val="80000"/>
              </a:lnSpc>
            </a:pPr>
            <a:r>
              <a:rPr lang="fr-FR" sz="2200" smtClean="0"/>
              <a:t>Le don spirituel est un signe de l’existence et de la puissance de Dieu pour un Païen, un encouragement et un exaucement pour un chrétien. </a:t>
            </a:r>
          </a:p>
          <a:p>
            <a:pPr eaLnBrk="1" hangingPunct="1">
              <a:lnSpc>
                <a:spcPct val="80000"/>
              </a:lnSpc>
            </a:pPr>
            <a:endParaRPr lang="fr-FR" sz="22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u contenu 2"/>
          <p:cNvSpPr>
            <a:spLocks noGrp="1"/>
          </p:cNvSpPr>
          <p:nvPr>
            <p:ph idx="1"/>
          </p:nvPr>
        </p:nvSpPr>
        <p:spPr/>
        <p:txBody>
          <a:bodyPr/>
          <a:lstStyle/>
          <a:p>
            <a:pPr eaLnBrk="1" hangingPunct="1">
              <a:lnSpc>
                <a:spcPct val="90000"/>
              </a:lnSpc>
            </a:pPr>
            <a:r>
              <a:rPr lang="fr-FR" sz="2200" smtClean="0"/>
              <a:t>Le don spirituel est donné au chrétien car ce dernier a reçu l’esprit de Dieu en lui. </a:t>
            </a:r>
          </a:p>
          <a:p>
            <a:pPr eaLnBrk="1" hangingPunct="1">
              <a:lnSpc>
                <a:spcPct val="90000"/>
              </a:lnSpc>
            </a:pPr>
            <a:r>
              <a:rPr lang="fr-FR" sz="2200" b="1" smtClean="0"/>
              <a:t>Romains 8:9 :  « Quand à vous, vous n’êtes pas animés par votre nature propre mais par l’esprit , si du  moins l’esprit de Dieu habite en vous. Si quelqu’un n’a pas l’esprit de Christ , il ne lui appartient pas .»</a:t>
            </a:r>
          </a:p>
          <a:p>
            <a:pPr eaLnBrk="1" hangingPunct="1">
              <a:lnSpc>
                <a:spcPct val="90000"/>
              </a:lnSpc>
            </a:pPr>
            <a:r>
              <a:rPr lang="fr-FR" sz="2200" smtClean="0"/>
              <a:t>Tout chrétien peut manifester les dons spirituels car il a reçu l’esprit de Dieu en lui qui est le producteur et le donateur par excellence de ces capacités. </a:t>
            </a:r>
          </a:p>
          <a:p>
            <a:pPr eaLnBrk="1" hangingPunct="1">
              <a:lnSpc>
                <a:spcPct val="90000"/>
              </a:lnSpc>
            </a:pPr>
            <a:r>
              <a:rPr lang="fr-FR" sz="2200" smtClean="0"/>
              <a:t>Le don te sera donné et manifesté par apport à ton appel</a:t>
            </a:r>
          </a:p>
          <a:p>
            <a:pPr eaLnBrk="1" hangingPunct="1">
              <a:lnSpc>
                <a:spcPct val="90000"/>
              </a:lnSpc>
            </a:pPr>
            <a:r>
              <a:rPr lang="fr-FR" sz="2200" b="1" smtClean="0"/>
              <a:t>1 corinthiens 12:27 - 30.</a:t>
            </a:r>
            <a:r>
              <a:rPr lang="fr-FR" sz="2200" smtClean="0"/>
              <a:t> </a:t>
            </a:r>
          </a:p>
          <a:p>
            <a:pPr eaLnBrk="1" hangingPunct="1">
              <a:lnSpc>
                <a:spcPct val="90000"/>
              </a:lnSpc>
            </a:pPr>
            <a:r>
              <a:rPr lang="fr-FR" sz="2200" smtClean="0"/>
              <a:t>Le don spirituel est une œuvre d’amour du Seigneur pour amener des âmes à Christ. </a:t>
            </a:r>
            <a:r>
              <a:rPr lang="fr-FR" sz="2200" b="1" smtClean="0"/>
              <a:t>Actes 8:4- 6</a:t>
            </a:r>
            <a:r>
              <a:rPr lang="fr-FR" sz="2200" smtClean="0"/>
              <a:t>. </a:t>
            </a:r>
          </a:p>
          <a:p>
            <a:pPr eaLnBrk="1" hangingPunct="1">
              <a:lnSpc>
                <a:spcPct val="90000"/>
              </a:lnSpc>
            </a:pPr>
            <a:endParaRPr lang="fr-FR" sz="22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p:txBody>
          <a:bodyPr/>
          <a:lstStyle/>
          <a:p>
            <a:pPr eaLnBrk="1" hangingPunct="1"/>
            <a:r>
              <a:rPr lang="fr-FR" sz="4000" smtClean="0"/>
              <a:t>II/ Les différents dons spirituels. Définitions et catégories</a:t>
            </a:r>
          </a:p>
        </p:txBody>
      </p:sp>
      <p:sp>
        <p:nvSpPr>
          <p:cNvPr id="17410" name="Espace réservé du contenu 2"/>
          <p:cNvSpPr>
            <a:spLocks noGrp="1"/>
          </p:cNvSpPr>
          <p:nvPr>
            <p:ph idx="1"/>
          </p:nvPr>
        </p:nvSpPr>
        <p:spPr>
          <a:xfrm>
            <a:off x="457200" y="1935163"/>
            <a:ext cx="8229600" cy="4922837"/>
          </a:xfrm>
        </p:spPr>
        <p:txBody>
          <a:bodyPr/>
          <a:lstStyle/>
          <a:p>
            <a:pPr eaLnBrk="1" hangingPunct="1">
              <a:lnSpc>
                <a:spcPct val="90000"/>
              </a:lnSpc>
            </a:pPr>
            <a:r>
              <a:rPr lang="fr-FR" sz="2400" dirty="0" smtClean="0"/>
              <a:t>Le livre de 1 Corinthiens nous parle de 9 dons spirituels, dit dons du Saint Esprit. </a:t>
            </a:r>
          </a:p>
          <a:p>
            <a:pPr eaLnBrk="1" hangingPunct="1">
              <a:lnSpc>
                <a:spcPct val="90000"/>
              </a:lnSpc>
            </a:pPr>
            <a:r>
              <a:rPr lang="fr-FR" sz="2400" dirty="0" smtClean="0"/>
              <a:t>Les dons spirituels ne sont pas venus à la pentecôte, ils existaient déjà dans l’ancienne alliance et étaient puissamment manifestés. </a:t>
            </a:r>
          </a:p>
          <a:p>
            <a:pPr eaLnBrk="1" hangingPunct="1">
              <a:lnSpc>
                <a:spcPct val="90000"/>
              </a:lnSpc>
            </a:pPr>
            <a:r>
              <a:rPr lang="fr-FR" sz="2400" u="sng" dirty="0" smtClean="0"/>
              <a:t>Le don de la parole de Sagesse</a:t>
            </a:r>
            <a:r>
              <a:rPr lang="fr-FR" sz="2400" dirty="0" smtClean="0"/>
              <a:t>: </a:t>
            </a:r>
            <a:r>
              <a:rPr lang="fr-FR" sz="2400" b="1" i="1" dirty="0" smtClean="0"/>
              <a:t>Parole de Dieu donné à une personne Chrétienne pour une autre personne qui vient régler un problème dans sa vie, que l’intelligence humaine n’a su régler.</a:t>
            </a:r>
            <a:r>
              <a:rPr lang="fr-FR" sz="2400" b="1" dirty="0" smtClean="0"/>
              <a:t> </a:t>
            </a:r>
          </a:p>
          <a:p>
            <a:pPr eaLnBrk="1" hangingPunct="1">
              <a:lnSpc>
                <a:spcPct val="90000"/>
              </a:lnSpc>
            </a:pPr>
            <a:r>
              <a:rPr lang="fr-FR" sz="2400" dirty="0" smtClean="0"/>
              <a:t>La parole de sagesse est une parole qui a d’abord un volet spirituel et qui n’est pas toujours compris par les Hommes. Elle peut des fois être qualifié de folle, mais contient en elle-même le déblocage de la situation et le miracle. </a:t>
            </a:r>
          </a:p>
          <a:p>
            <a:pPr eaLnBrk="1" hangingPunct="1">
              <a:lnSpc>
                <a:spcPct val="90000"/>
              </a:lnSpc>
            </a:pPr>
            <a:endParaRPr lang="fr-FR" sz="2400" dirty="0" smtClean="0"/>
          </a:p>
          <a:p>
            <a:pPr eaLnBrk="1" hangingPunct="1">
              <a:lnSpc>
                <a:spcPct val="90000"/>
              </a:lnSpc>
            </a:pPr>
            <a:endParaRPr lang="fr-FR" sz="2400" dirty="0" smtClean="0"/>
          </a:p>
          <a:p>
            <a:pPr eaLnBrk="1" hangingPunct="1">
              <a:lnSpc>
                <a:spcPct val="90000"/>
              </a:lnSpc>
              <a:buFont typeface="Wingdings 2" pitchFamily="18" charset="2"/>
              <a:buNone/>
            </a:pPr>
            <a:endParaRPr lang="fr-FR" sz="2400" dirty="0" smtClean="0"/>
          </a:p>
          <a:p>
            <a:pPr eaLnBrk="1" hangingPunct="1">
              <a:lnSpc>
                <a:spcPct val="90000"/>
              </a:lnSpc>
            </a:pPr>
            <a:endParaRPr lang="fr-FR" dirty="0" smtClean="0"/>
          </a:p>
          <a:p>
            <a:pPr eaLnBrk="1" hangingPunct="1">
              <a:lnSpc>
                <a:spcPct val="90000"/>
              </a:lnSpc>
              <a:buFont typeface="Wingdings 2" pitchFamily="18" charset="2"/>
              <a:buNone/>
            </a:pPr>
            <a:endParaRPr lang="fr-FR" dirty="0" smtClean="0"/>
          </a:p>
          <a:p>
            <a:pPr eaLnBrk="1" hangingPunct="1">
              <a:lnSpc>
                <a:spcPct val="90000"/>
              </a:lnSpc>
              <a:buFont typeface="Wingdings 2" pitchFamily="18" charset="2"/>
              <a:buNone/>
            </a:pPr>
            <a:endParaRPr lang="fr-F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p:txBody>
          <a:bodyPr/>
          <a:lstStyle/>
          <a:p>
            <a:pPr eaLnBrk="1" hangingPunct="1"/>
            <a:r>
              <a:rPr lang="fr-FR" sz="4000" smtClean="0"/>
              <a:t>Les différents dons spirituels. Définitions et catégories</a:t>
            </a:r>
          </a:p>
        </p:txBody>
      </p:sp>
      <p:sp>
        <p:nvSpPr>
          <p:cNvPr id="18434" name="Espace réservé du contenu 2"/>
          <p:cNvSpPr>
            <a:spLocks noGrp="1"/>
          </p:cNvSpPr>
          <p:nvPr>
            <p:ph idx="1"/>
          </p:nvPr>
        </p:nvSpPr>
        <p:spPr>
          <a:xfrm>
            <a:off x="457200" y="1935163"/>
            <a:ext cx="8229600" cy="4662487"/>
          </a:xfrm>
        </p:spPr>
        <p:txBody>
          <a:bodyPr/>
          <a:lstStyle/>
          <a:p>
            <a:pPr eaLnBrk="1" hangingPunct="1">
              <a:lnSpc>
                <a:spcPct val="90000"/>
              </a:lnSpc>
            </a:pPr>
            <a:r>
              <a:rPr lang="fr-FR" sz="2200" b="1" dirty="0" smtClean="0"/>
              <a:t>1 Rois 3:23-28</a:t>
            </a:r>
          </a:p>
          <a:p>
            <a:pPr eaLnBrk="1" hangingPunct="1">
              <a:lnSpc>
                <a:spcPct val="90000"/>
              </a:lnSpc>
            </a:pPr>
            <a:r>
              <a:rPr lang="fr-FR" sz="2200" dirty="0" smtClean="0"/>
              <a:t>La parole de sagesse a l’instruction du miracle</a:t>
            </a:r>
          </a:p>
          <a:p>
            <a:pPr eaLnBrk="1" hangingPunct="1">
              <a:lnSpc>
                <a:spcPct val="90000"/>
              </a:lnSpc>
            </a:pPr>
            <a:r>
              <a:rPr lang="fr-FR" sz="2200" u="sng" dirty="0" smtClean="0"/>
              <a:t>La  parole de connaissance</a:t>
            </a:r>
            <a:r>
              <a:rPr lang="fr-FR" sz="2200" dirty="0" smtClean="0"/>
              <a:t>: </a:t>
            </a:r>
            <a:r>
              <a:rPr lang="fr-FR" sz="2200" b="1" i="1" dirty="0" smtClean="0"/>
              <a:t>Parole de Dieu  </a:t>
            </a:r>
            <a:r>
              <a:rPr lang="fr-FR" sz="2200" b="1" i="1" dirty="0" smtClean="0"/>
              <a:t>donné par une </a:t>
            </a:r>
            <a:r>
              <a:rPr lang="fr-FR" sz="2200" b="1" i="1" dirty="0" smtClean="0"/>
              <a:t>personne chrétienne</a:t>
            </a:r>
            <a:r>
              <a:rPr lang="fr-FR" sz="2200" b="1" i="1" dirty="0" smtClean="0"/>
              <a:t> </a:t>
            </a:r>
            <a:r>
              <a:rPr lang="fr-FR" sz="2200" b="1" i="1" dirty="0" smtClean="0"/>
              <a:t>à une autre qui donne une connaissance surnaturelle  des événements ou d’une situation passé , présente ou futur dans la vie de la personne à qui elle est adressé.</a:t>
            </a:r>
          </a:p>
          <a:p>
            <a:pPr eaLnBrk="1" hangingPunct="1">
              <a:lnSpc>
                <a:spcPct val="90000"/>
              </a:lnSpc>
            </a:pPr>
            <a:r>
              <a:rPr lang="fr-FR" sz="2200" dirty="0" smtClean="0"/>
              <a:t>C’est une parole qui est donné à notre esprit afin qu' il la transmette à une autre personne. Ainsi notre esprit à la capacité de voir des choses et d’opérer dans le surnaturel. </a:t>
            </a:r>
          </a:p>
          <a:p>
            <a:pPr eaLnBrk="1" hangingPunct="1">
              <a:lnSpc>
                <a:spcPct val="90000"/>
              </a:lnSpc>
            </a:pPr>
            <a:r>
              <a:rPr lang="fr-FR" sz="2200" dirty="0" smtClean="0"/>
              <a:t>Jésus et la femme samaritaine. </a:t>
            </a:r>
            <a:r>
              <a:rPr lang="fr-FR" sz="2200" b="1" dirty="0" smtClean="0"/>
              <a:t>Jean 4:17-18</a:t>
            </a:r>
            <a:r>
              <a:rPr lang="fr-FR" sz="2200" dirty="0" smtClean="0"/>
              <a:t>. </a:t>
            </a:r>
          </a:p>
          <a:p>
            <a:pPr eaLnBrk="1" hangingPunct="1">
              <a:lnSpc>
                <a:spcPct val="90000"/>
              </a:lnSpc>
            </a:pPr>
            <a:r>
              <a:rPr lang="fr-FR" sz="2200" b="1" dirty="0" smtClean="0"/>
              <a:t>Luc 5:22</a:t>
            </a:r>
            <a:r>
              <a:rPr lang="fr-FR" sz="2200" dirty="0" smtClean="0"/>
              <a:t> : </a:t>
            </a:r>
            <a:r>
              <a:rPr lang="fr-FR" sz="2200" b="1" dirty="0" smtClean="0"/>
              <a:t>Jésus, connaissant leurs pensées, prit la parole et leur dit: Quelles pensées avez-vous dans vos cœurs ?</a:t>
            </a:r>
          </a:p>
          <a:p>
            <a:pPr eaLnBrk="1" hangingPunct="1">
              <a:lnSpc>
                <a:spcPct val="90000"/>
              </a:lnSpc>
            </a:pPr>
            <a:r>
              <a:rPr lang="fr-FR" sz="2200" b="1" dirty="0" smtClean="0"/>
              <a:t>Matthieu 3:7-10  /  Jean 1:29. </a:t>
            </a:r>
          </a:p>
          <a:p>
            <a:pPr eaLnBrk="1" hangingPunct="1">
              <a:lnSpc>
                <a:spcPct val="90000"/>
              </a:lnSpc>
            </a:pPr>
            <a:endParaRPr lang="fr-FR" sz="22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Espace réservé du contenu 2"/>
          <p:cNvSpPr>
            <a:spLocks noGrp="1"/>
          </p:cNvSpPr>
          <p:nvPr>
            <p:ph idx="1"/>
          </p:nvPr>
        </p:nvSpPr>
        <p:spPr/>
        <p:txBody>
          <a:bodyPr/>
          <a:lstStyle/>
          <a:p>
            <a:pPr eaLnBrk="1" hangingPunct="1">
              <a:lnSpc>
                <a:spcPct val="90000"/>
              </a:lnSpc>
            </a:pPr>
            <a:r>
              <a:rPr lang="fr-FR" sz="2400" smtClean="0"/>
              <a:t>La parole de connaissance peut se manifester par des songes également. Elle donne une connaissance surnaturelle d’événement futur.</a:t>
            </a:r>
          </a:p>
          <a:p>
            <a:pPr eaLnBrk="1" hangingPunct="1">
              <a:lnSpc>
                <a:spcPct val="90000"/>
              </a:lnSpc>
            </a:pPr>
            <a:r>
              <a:rPr lang="fr-FR" sz="2400" u="sng" smtClean="0"/>
              <a:t>Le don de foi</a:t>
            </a:r>
            <a:r>
              <a:rPr lang="fr-FR" sz="2400" smtClean="0"/>
              <a:t>: C’est la capacité donnée à notre esprit de développer une foi spéciale. C’est un don particulier de foi qui se manifeste souvent avec un autre don spirituel comme la parole de connaissance, le don d’opérer des miracles… </a:t>
            </a:r>
          </a:p>
          <a:p>
            <a:pPr eaLnBrk="1" hangingPunct="1">
              <a:lnSpc>
                <a:spcPct val="90000"/>
              </a:lnSpc>
            </a:pPr>
            <a:r>
              <a:rPr lang="fr-FR" sz="2400" smtClean="0"/>
              <a:t>Le don de foi se manifeste devant une situation particulière et pour un moment précis. La foi en général doit se développer quotidiennement chez le chrétien. Ce don de foi n’est pas le fruit d’effort ou de concentration.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Espace réservé du contenu 2"/>
          <p:cNvSpPr>
            <a:spLocks noGrp="1"/>
          </p:cNvSpPr>
          <p:nvPr>
            <p:ph idx="1"/>
          </p:nvPr>
        </p:nvSpPr>
        <p:spPr/>
        <p:txBody>
          <a:bodyPr/>
          <a:lstStyle/>
          <a:p>
            <a:pPr eaLnBrk="1" hangingPunct="1">
              <a:lnSpc>
                <a:spcPct val="90000"/>
              </a:lnSpc>
            </a:pPr>
            <a:r>
              <a:rPr lang="fr-FR" sz="2000" b="1" smtClean="0"/>
              <a:t>1 Rois 18:36-38: « Au moment de la présentation de l'offrande, Elie, le prophète, s'avança et dit : Eternel, Dieu d'Abraham, d'Isaac et d'Israël ! Que l'on sache aujourd'hui que tu es Dieu en Israël, que je suis ton serviteur, et que j'ai fait toutes ces choses par ta parole! Réponds-moi, Eternel, réponds-moi, afin que ce peuple reconnaisse que c'est toi, Eternel, qui es Dieu, et que c'est toi qui ramènes leur cœur ! Et le feu de l'Eternel tomba, et il consuma l'holocauste, le bois, les pierres et la terre, et il absorba l'eau qui était dans le fossé. »</a:t>
            </a:r>
          </a:p>
          <a:p>
            <a:pPr eaLnBrk="1" hangingPunct="1">
              <a:lnSpc>
                <a:spcPct val="90000"/>
              </a:lnSpc>
            </a:pPr>
            <a:r>
              <a:rPr lang="fr-FR" sz="2000" smtClean="0"/>
              <a:t>Josué a manifesté ce don lorsqu’il devait marcher devant Jéricho pendant 7 Jours avec le peuple. </a:t>
            </a:r>
            <a:r>
              <a:rPr lang="fr-FR" sz="2000" b="1" smtClean="0"/>
              <a:t>Josué 6</a:t>
            </a:r>
            <a:r>
              <a:rPr lang="fr-FR" sz="2000" smtClean="0"/>
              <a:t> </a:t>
            </a:r>
          </a:p>
          <a:p>
            <a:pPr eaLnBrk="1" hangingPunct="1">
              <a:lnSpc>
                <a:spcPct val="90000"/>
              </a:lnSpc>
            </a:pPr>
            <a:r>
              <a:rPr lang="fr-FR" sz="2000" smtClean="0"/>
              <a:t>Elie a manifesté ce don également lorsqu’il a déclaré devant Achab qu'il ne pleuvrait pas. </a:t>
            </a:r>
            <a:r>
              <a:rPr lang="fr-FR" sz="2000" b="1" smtClean="0"/>
              <a:t>1 Rois 17:1</a:t>
            </a:r>
            <a:r>
              <a:rPr lang="fr-FR" sz="2000" smtClean="0"/>
              <a:t>.</a:t>
            </a:r>
          </a:p>
          <a:p>
            <a:pPr eaLnBrk="1" hangingPunct="1">
              <a:lnSpc>
                <a:spcPct val="90000"/>
              </a:lnSpc>
            </a:pPr>
            <a:r>
              <a:rPr lang="fr-FR" sz="2000" smtClean="0"/>
              <a:t>Le don de foi , est un don qui nous fait opérer dans la foi à un moment précis et pour une situation donnée dans le temps. Il s’agit de démontrer immédiatement la puissance de Dieu.</a:t>
            </a:r>
          </a:p>
          <a:p>
            <a:pPr eaLnBrk="1" hangingPunct="1">
              <a:lnSpc>
                <a:spcPct val="90000"/>
              </a:lnSpc>
            </a:pPr>
            <a:r>
              <a:rPr lang="fr-FR" sz="2000" smtClean="0"/>
              <a:t>Le don de foi n’est pas la foi pour être sauvé.</a:t>
            </a:r>
          </a:p>
          <a:p>
            <a:pPr eaLnBrk="1" hangingPunct="1">
              <a:lnSpc>
                <a:spcPct val="90000"/>
              </a:lnSpc>
              <a:buFont typeface="Wingdings 2" pitchFamily="18" charset="2"/>
              <a:buNone/>
            </a:pPr>
            <a:endParaRPr lang="fr-FR" sz="20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Espace réservé du contenu 2"/>
          <p:cNvSpPr>
            <a:spLocks noGrp="1"/>
          </p:cNvSpPr>
          <p:nvPr>
            <p:ph idx="1"/>
          </p:nvPr>
        </p:nvSpPr>
        <p:spPr/>
        <p:txBody>
          <a:bodyPr/>
          <a:lstStyle/>
          <a:p>
            <a:pPr eaLnBrk="1" hangingPunct="1">
              <a:lnSpc>
                <a:spcPct val="90000"/>
              </a:lnSpc>
            </a:pPr>
            <a:r>
              <a:rPr lang="fr-FR" smtClean="0"/>
              <a:t>Le don de foi n’est pas la foi pour être sauvé.</a:t>
            </a:r>
          </a:p>
          <a:p>
            <a:pPr eaLnBrk="1" hangingPunct="1"/>
            <a:r>
              <a:rPr lang="fr-FR" smtClean="0"/>
              <a:t>Le don de foi n’est pas cette élément du fruit de l’esprit manifesté en </a:t>
            </a:r>
            <a:r>
              <a:rPr lang="fr-FR" b="1" smtClean="0"/>
              <a:t>galate 5:22</a:t>
            </a:r>
          </a:p>
          <a:p>
            <a:pPr eaLnBrk="1" hangingPunct="1"/>
            <a:r>
              <a:rPr lang="fr-FR" smtClean="0"/>
              <a:t>Le don de foi n’est pas la foi commune à tous les chrétiens. </a:t>
            </a:r>
          </a:p>
          <a:p>
            <a:pPr eaLnBrk="1" hangingPunct="1"/>
            <a:r>
              <a:rPr lang="fr-FR" smtClean="0"/>
              <a:t>Ce don du Saint esprit est particulier et momentané. Le même élie qui a été l’acteur d’un exploit spirituel s’est caché le lendemain pour fuir les menaces de Jézabel.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Apex</Template>
  <TotalTime>1156</TotalTime>
  <Words>541</Words>
  <Application>Microsoft Office PowerPoint</Application>
  <PresentationFormat>Affichage à l'écran (4:3)</PresentationFormat>
  <Paragraphs>49</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Débit</vt:lpstr>
      <vt:lpstr>LES DONS SPIRITUELS (1) DEFINITIONS ET CATEGORIES</vt:lpstr>
      <vt:lpstr>Sommaire</vt:lpstr>
      <vt:lpstr>I/ Qu' est-ce qu' un don spirituel?</vt:lpstr>
      <vt:lpstr>Diapositive 4</vt:lpstr>
      <vt:lpstr>II/ Les différents dons spirituels. Définitions et catégories</vt:lpstr>
      <vt:lpstr>Les différents dons spirituels. Définitions et catégories</vt:lpstr>
      <vt:lpstr>Diapositive 7</vt:lpstr>
      <vt:lpstr>Diapositive 8</vt:lpstr>
      <vt:lpstr>Diapositive 9</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DONS SPIRITUELS (1) DEFINITIONS ET CATEGORIES</dc:title>
  <dc:creator>francky</dc:creator>
  <cp:lastModifiedBy>francky</cp:lastModifiedBy>
  <cp:revision>98</cp:revision>
  <dcterms:created xsi:type="dcterms:W3CDTF">2012-06-19T07:20:52Z</dcterms:created>
  <dcterms:modified xsi:type="dcterms:W3CDTF">2013-05-07T16:09:10Z</dcterms:modified>
</cp:coreProperties>
</file>