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361" r:id="rId2"/>
    <p:sldId id="405" r:id="rId3"/>
    <p:sldId id="358" r:id="rId4"/>
    <p:sldId id="362" r:id="rId5"/>
    <p:sldId id="363" r:id="rId6"/>
    <p:sldId id="364" r:id="rId7"/>
    <p:sldId id="406" r:id="rId8"/>
    <p:sldId id="407" r:id="rId9"/>
    <p:sldId id="408" r:id="rId10"/>
    <p:sldId id="409" r:id="rId11"/>
    <p:sldId id="410" r:id="rId12"/>
    <p:sldId id="411" r:id="rId13"/>
    <p:sldId id="412" r:id="rId14"/>
    <p:sldId id="413" r:id="rId15"/>
    <p:sldId id="414" r:id="rId16"/>
    <p:sldId id="415" r:id="rId17"/>
    <p:sldId id="416" r:id="rId18"/>
    <p:sldId id="417" r:id="rId19"/>
    <p:sldId id="418" r:id="rId20"/>
    <p:sldId id="419" r:id="rId21"/>
    <p:sldId id="420" r:id="rId22"/>
    <p:sldId id="423" r:id="rId23"/>
    <p:sldId id="424" r:id="rId24"/>
    <p:sldId id="425" r:id="rId25"/>
    <p:sldId id="421" r:id="rId26"/>
    <p:sldId id="422" r:id="rId27"/>
    <p:sldId id="430" r:id="rId28"/>
    <p:sldId id="433" r:id="rId29"/>
    <p:sldId id="434" r:id="rId30"/>
    <p:sldId id="435" r:id="rId31"/>
    <p:sldId id="431" r:id="rId32"/>
    <p:sldId id="432" r:id="rId33"/>
    <p:sldId id="436" r:id="rId34"/>
    <p:sldId id="437" r:id="rId35"/>
    <p:sldId id="439" r:id="rId36"/>
    <p:sldId id="444" r:id="rId37"/>
    <p:sldId id="459" r:id="rId38"/>
    <p:sldId id="460" r:id="rId39"/>
    <p:sldId id="461" r:id="rId40"/>
    <p:sldId id="462" r:id="rId41"/>
    <p:sldId id="463" r:id="rId42"/>
    <p:sldId id="464" r:id="rId43"/>
    <p:sldId id="465" r:id="rId44"/>
    <p:sldId id="473" r:id="rId45"/>
    <p:sldId id="474" r:id="rId46"/>
    <p:sldId id="445" r:id="rId47"/>
    <p:sldId id="446" r:id="rId48"/>
    <p:sldId id="447" r:id="rId49"/>
    <p:sldId id="448" r:id="rId50"/>
    <p:sldId id="449" r:id="rId51"/>
    <p:sldId id="450" r:id="rId52"/>
    <p:sldId id="451" r:id="rId53"/>
    <p:sldId id="452" r:id="rId54"/>
    <p:sldId id="455" r:id="rId55"/>
    <p:sldId id="470" r:id="rId56"/>
    <p:sldId id="456" r:id="rId57"/>
    <p:sldId id="471" r:id="rId58"/>
    <p:sldId id="472" r:id="rId59"/>
    <p:sldId id="475" r:id="rId60"/>
  </p:sldIdLst>
  <p:sldSz cx="9144000" cy="6858000" type="screen4x3"/>
  <p:notesSz cx="6858000" cy="9080500"/>
  <p:defaultTextStyle>
    <a:defPPr>
      <a:defRPr lang="pt-P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CC"/>
    <a:srgbClr val="6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1" autoAdjust="0"/>
    <p:restoredTop sz="90953" autoAdjust="0"/>
  </p:normalViewPr>
  <p:slideViewPr>
    <p:cSldViewPr>
      <p:cViewPr varScale="1">
        <p:scale>
          <a:sx n="80" d="100"/>
          <a:sy n="80" d="100"/>
        </p:scale>
        <p:origin x="-1363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4176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9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8738" y="0"/>
            <a:ext cx="2959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8063"/>
            <a:ext cx="2959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8738" y="8628063"/>
            <a:ext cx="29591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pPr>
              <a:defRPr/>
            </a:pPr>
            <a:fld id="{043ACE2A-4C97-48DE-916C-4597A70589F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3371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121F96C-B1D5-46E9-92FA-DD8EA2D81A33}" type="datetimeFigureOut">
              <a:rPr lang="pt-BR"/>
              <a:pPr>
                <a:defRPr/>
              </a:pPr>
              <a:t>01/04/2019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81038"/>
            <a:ext cx="4540250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13238"/>
            <a:ext cx="5486400" cy="408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9EFC60-7E93-47E9-81B8-08C13EA7711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04231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-747713"/>
            <a:ext cx="11909425" cy="4724401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 dirty="0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pt-BR" dirty="0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pt-BR" sz="1800" dirty="0">
                <a:latin typeface="Arial" charset="0"/>
              </a:endParaRPr>
            </a:p>
          </p:txBody>
        </p:sp>
      </p:grpSp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36688" y="11588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ED633-E3A7-4E14-9519-9D4E839E3DD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E5435-5D8B-4155-A9F8-1E8D58E4C12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49058-3C36-47FA-BEA7-E1D7F293E5B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E46BD-44E8-4342-B6CE-8BADF8FBABD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8818B-C987-46A8-9A29-D5AB99DE78C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725F7-DA06-4026-99A5-341E6EE52DE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D19AB-1687-46BA-B8A1-18589345C87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3BA6F-9891-4AD1-AEDA-42FFC6AB4B3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C4A5C-979B-4A83-A381-BA17A5786BA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80CA8-F1AE-47C3-99B2-A906F3AC96E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3E9B1-54F1-4475-9C55-F41BC0050B3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79C70-52A9-423A-80F0-D1FDB2AA359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-3238500" y="685800"/>
            <a:ext cx="4114800" cy="3124200"/>
          </a:xfrm>
          <a:custGeom>
            <a:avLst/>
            <a:gdLst>
              <a:gd name="G0" fmla="+- 18296 0 0"/>
              <a:gd name="G1" fmla="+- -30880 0 0"/>
              <a:gd name="G2" fmla="+- 31512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0296" y="5746"/>
              </a:cxn>
              <a:cxn ang="0">
                <a:pos x="64000" y="32000"/>
              </a:cxn>
              <a:cxn ang="0">
                <a:pos x="50296" y="58253"/>
              </a:cxn>
              <a:cxn ang="0">
                <a:pos x="50296" y="58253"/>
              </a:cxn>
              <a:cxn ang="0">
                <a:pos x="50295" y="58253"/>
              </a:cxn>
              <a:cxn ang="0">
                <a:pos x="50296" y="58254"/>
              </a:cxn>
              <a:cxn ang="0">
                <a:pos x="50296" y="5746"/>
              </a:cxn>
              <a:cxn ang="0">
                <a:pos x="50295" y="5746"/>
              </a:cxn>
              <a:cxn ang="0">
                <a:pos x="50296" y="5746"/>
              </a:cxn>
            </a:cxnLst>
            <a:rect l="T13" t="T15" r="T17" b="T19"/>
            <a:pathLst>
              <a:path w="64000" h="64000">
                <a:moveTo>
                  <a:pt x="50296" y="5746"/>
                </a:moveTo>
                <a:cubicBezTo>
                  <a:pt x="58882" y="11730"/>
                  <a:pt x="64000" y="21534"/>
                  <a:pt x="64000" y="32000"/>
                </a:cubicBezTo>
                <a:cubicBezTo>
                  <a:pt x="64000" y="42465"/>
                  <a:pt x="58882" y="52269"/>
                  <a:pt x="50296" y="58253"/>
                </a:cubicBezTo>
                <a:cubicBezTo>
                  <a:pt x="50296" y="58253"/>
                  <a:pt x="50296" y="58253"/>
                  <a:pt x="50295" y="58253"/>
                </a:cubicBezTo>
                <a:lnTo>
                  <a:pt x="50296" y="58254"/>
                </a:lnTo>
                <a:lnTo>
                  <a:pt x="50296" y="5746"/>
                </a:lnTo>
                <a:lnTo>
                  <a:pt x="50295" y="5746"/>
                </a:lnTo>
                <a:cubicBezTo>
                  <a:pt x="50296" y="5746"/>
                  <a:pt x="50296" y="5746"/>
                  <a:pt x="50296" y="5746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pt-BR" dirty="0"/>
          </a:p>
        </p:txBody>
      </p:sp>
      <p:sp>
        <p:nvSpPr>
          <p:cNvPr id="1028" name="AutoShape 4"/>
          <p:cNvSpPr>
            <a:spLocks noChangeArrowheads="1"/>
          </p:cNvSpPr>
          <p:nvPr userDrawn="1"/>
        </p:nvSpPr>
        <p:spPr bwMode="auto">
          <a:xfrm>
            <a:off x="-2425700" y="0"/>
            <a:ext cx="3094038" cy="3154363"/>
          </a:xfrm>
          <a:custGeom>
            <a:avLst/>
            <a:gdLst>
              <a:gd name="G0" fmla="+- 18077 0 0"/>
              <a:gd name="G1" fmla="+- -30880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0077" y="5595"/>
              </a:cxn>
              <a:cxn ang="0">
                <a:pos x="64000" y="32000"/>
              </a:cxn>
              <a:cxn ang="0">
                <a:pos x="50077" y="58404"/>
              </a:cxn>
              <a:cxn ang="0">
                <a:pos x="50077" y="58404"/>
              </a:cxn>
              <a:cxn ang="0">
                <a:pos x="50076" y="58404"/>
              </a:cxn>
              <a:cxn ang="0">
                <a:pos x="50077" y="58405"/>
              </a:cxn>
              <a:cxn ang="0">
                <a:pos x="50077" y="5595"/>
              </a:cxn>
              <a:cxn ang="0">
                <a:pos x="50076" y="5595"/>
              </a:cxn>
              <a:cxn ang="0">
                <a:pos x="50077" y="5595"/>
              </a:cxn>
            </a:cxnLst>
            <a:rect l="T13" t="T15" r="T17" b="T19"/>
            <a:pathLst>
              <a:path w="64000" h="64000">
                <a:moveTo>
                  <a:pt x="50077" y="5595"/>
                </a:moveTo>
                <a:cubicBezTo>
                  <a:pt x="58790" y="11560"/>
                  <a:pt x="64000" y="21440"/>
                  <a:pt x="64000" y="32000"/>
                </a:cubicBezTo>
                <a:cubicBezTo>
                  <a:pt x="64000" y="42559"/>
                  <a:pt x="58790" y="52439"/>
                  <a:pt x="50077" y="58404"/>
                </a:cubicBezTo>
                <a:cubicBezTo>
                  <a:pt x="50077" y="58404"/>
                  <a:pt x="50077" y="58404"/>
                  <a:pt x="50076" y="58404"/>
                </a:cubicBezTo>
                <a:lnTo>
                  <a:pt x="50077" y="58405"/>
                </a:lnTo>
                <a:lnTo>
                  <a:pt x="50077" y="5595"/>
                </a:lnTo>
                <a:lnTo>
                  <a:pt x="50076" y="5595"/>
                </a:lnTo>
                <a:cubicBezTo>
                  <a:pt x="50077" y="5595"/>
                  <a:pt x="50077" y="5595"/>
                  <a:pt x="50077" y="5595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pt-BR" sz="1800" dirty="0">
              <a:latin typeface="Arial" charset="0"/>
            </a:endParaRPr>
          </a:p>
        </p:txBody>
      </p:sp>
      <p:sp>
        <p:nvSpPr>
          <p:cNvPr id="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fld id="{DEB34868-5341-476E-A246-8F14B74D0FC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t.cathopedia.org/wiki/Congregazione_de_Propaganda_Fide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webcache.googleusercontent.com/search?q=cache:WraR812fOyYJ:www.webdiocesi.chiesacattolica.it/cci_new/documenti_diocesi/132/2007-05/14-98/MENIN.rtf+&amp;cd=1&amp;hl=pt-BR&amp;ct=clnk&amp;gl=br" TargetMode="External"/><Relationship Id="rId2" Type="http://schemas.openxmlformats.org/officeDocument/2006/relationships/hyperlink" Target="http://www.rivistamissioniconsolata.it/2015/12/04/la-missione-anima-della-chiesa).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80528" y="1412776"/>
            <a:ext cx="8928992" cy="1152128"/>
          </a:xfrm>
        </p:spPr>
        <p:txBody>
          <a:bodyPr/>
          <a:lstStyle/>
          <a:p>
            <a:pPr algn="r"/>
            <a:r>
              <a:rPr lang="pt-BR" b="1" dirty="0" smtClean="0">
                <a:solidFill>
                  <a:schemeClr val="tx1"/>
                </a:solidFill>
              </a:rPr>
              <a:t>Elementos históricos e teológicos</a:t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> da missão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71800" y="3933056"/>
            <a:ext cx="6020394" cy="1224136"/>
          </a:xfrm>
        </p:spPr>
        <p:txBody>
          <a:bodyPr/>
          <a:lstStyle/>
          <a:p>
            <a:pPr marL="0" indent="0" algn="r">
              <a:buNone/>
            </a:pPr>
            <a:r>
              <a:rPr lang="pt-BR" sz="2000" i="1" dirty="0" smtClean="0"/>
              <a:t>Dom Giovanni </a:t>
            </a:r>
            <a:r>
              <a:rPr lang="pt-BR" sz="2000" i="1" dirty="0" err="1" smtClean="0"/>
              <a:t>Crippa</a:t>
            </a:r>
            <a:r>
              <a:rPr lang="pt-BR" sz="2000" i="1" dirty="0" smtClean="0"/>
              <a:t>, </a:t>
            </a:r>
            <a:r>
              <a:rPr lang="pt-BR" sz="2000" i="1" dirty="0" smtClean="0"/>
              <a:t>IMC (Org.)</a:t>
            </a:r>
          </a:p>
          <a:p>
            <a:pPr marL="0" indent="0" algn="r">
              <a:buNone/>
            </a:pPr>
            <a:endParaRPr lang="pt-BR" sz="2000" i="1" dirty="0" smtClean="0"/>
          </a:p>
          <a:p>
            <a:pPr marL="0" indent="0" algn="r">
              <a:buNone/>
            </a:pPr>
            <a:endParaRPr lang="pt-BR" sz="2000" dirty="0"/>
          </a:p>
          <a:p>
            <a:pPr marL="0" indent="0" algn="r">
              <a:buNone/>
            </a:pPr>
            <a:endParaRPr lang="pt-BR" sz="2000" dirty="0" smtClean="0"/>
          </a:p>
          <a:p>
            <a:pPr marL="0" indent="0" algn="r">
              <a:buNone/>
            </a:pPr>
            <a:endParaRPr lang="pt-BR" sz="2000" dirty="0" smtClean="0"/>
          </a:p>
          <a:p>
            <a:pPr marL="0" indent="0" algn="r">
              <a:buNone/>
            </a:pPr>
            <a:r>
              <a:rPr lang="pt-BR" sz="2000" dirty="0" smtClean="0"/>
              <a:t>Brasília, 31 de março a 02 de abril de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03648" y="692696"/>
            <a:ext cx="7313612" cy="4114800"/>
          </a:xfrm>
        </p:spPr>
        <p:txBody>
          <a:bodyPr/>
          <a:lstStyle/>
          <a:p>
            <a:r>
              <a:rPr lang="pt-BR" sz="2800" dirty="0"/>
              <a:t>Na segunda metade do século II, os serviços prestados pelos "apóstolos" itinerantes parecem desaparecer gradualmente, enquanto “reassumidos” no ministério episcopal (por ex. Irineu de Lyon). Mas é também o tempo dos confessores e dos mártires. Nos séculos seguintes, aparecem os monges que constituirão o primeiro "movimento apostólico" importante na história da igreja.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6002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9632" y="476671"/>
            <a:ext cx="7313612" cy="1728193"/>
          </a:xfrm>
        </p:spPr>
        <p:txBody>
          <a:bodyPr/>
          <a:lstStyle/>
          <a:p>
            <a:r>
              <a:rPr lang="pt-BR" sz="2800" b="1" dirty="0"/>
              <a:t>2. A evangelização dos povos germânicos e eslavos: a missão dos príncipes e bispos "peregrinos </a:t>
            </a:r>
            <a:r>
              <a:rPr lang="pt-BR" sz="2800" b="1" i="1" dirty="0"/>
              <a:t>pro </a:t>
            </a:r>
            <a:r>
              <a:rPr lang="pt-BR" sz="2800" b="1" i="1" dirty="0" err="1"/>
              <a:t>fide</a:t>
            </a:r>
            <a:r>
              <a:rPr lang="pt-BR" sz="2800" b="1" dirty="0"/>
              <a:t>"</a:t>
            </a: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0013" y="2050504"/>
            <a:ext cx="7313612" cy="4114800"/>
          </a:xfrm>
        </p:spPr>
        <p:txBody>
          <a:bodyPr/>
          <a:lstStyle/>
          <a:p>
            <a:r>
              <a:rPr lang="pt-BR" dirty="0"/>
              <a:t>A historiografia clássica fala do fenômeno do nascimento da Europa "cristã", a partir do século IV, através da inclusão das pessoas chamadas bárbaros (“povos das transmigrações”) em um sistema civil e eclesiástico (por Teodósio e Justiniano).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186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620688"/>
            <a:ext cx="8064896" cy="5321325"/>
          </a:xfrm>
        </p:spPr>
        <p:txBody>
          <a:bodyPr/>
          <a:lstStyle/>
          <a:p>
            <a:r>
              <a:rPr lang="pt-BR" sz="2800" dirty="0"/>
              <a:t>A</a:t>
            </a:r>
            <a:r>
              <a:rPr lang="pt-BR" sz="2800" dirty="0" smtClean="0"/>
              <a:t>o </a:t>
            </a:r>
            <a:r>
              <a:rPr lang="pt-BR" sz="2800" dirty="0"/>
              <a:t>contrário do que ocorreu nos três primeiros </a:t>
            </a:r>
            <a:r>
              <a:rPr lang="pt-BR" sz="2800" dirty="0" smtClean="0"/>
              <a:t>séculos, </a:t>
            </a:r>
            <a:r>
              <a:rPr lang="pt-BR" sz="2800" dirty="0"/>
              <a:t>podemos concluir que a “conversão” não foi o resultado de uma evangelização individual, feita com meios puramente espirituais e persuasivos. Foi, pelo contrário, uma “conversão em massa”, de todo um povo, arrastado e, por vezes, forçado pelo exemplo de seus líderes. A união estreita entre a vida do Estado e o culto religioso, que caracteriza uma parte dos povos germânicos, faz com que sua conversão ao cristianismo não é apenas um ato religioso, mas também um ato social e político.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9674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0013" y="692696"/>
            <a:ext cx="7313612" cy="5249317"/>
          </a:xfrm>
        </p:spPr>
        <p:txBody>
          <a:bodyPr/>
          <a:lstStyle/>
          <a:p>
            <a:r>
              <a:rPr lang="pt-BR" dirty="0"/>
              <a:t>A violência não foi um fato isolado e extremo, porque será usada novamente por muitos séculos. Este paradigma medieval da missão faz referência, implícita ou explicitamente, ao texto de Lucas 14, 23: "Obriga-os a entrar" </a:t>
            </a:r>
            <a:r>
              <a:rPr lang="pt-BR" i="1" dirty="0"/>
              <a:t>(</a:t>
            </a:r>
            <a:r>
              <a:rPr lang="pt-BR" i="1" dirty="0" err="1"/>
              <a:t>compelle</a:t>
            </a:r>
            <a:r>
              <a:rPr lang="pt-BR" dirty="0"/>
              <a:t> </a:t>
            </a:r>
            <a:r>
              <a:rPr lang="pt-BR" i="1" dirty="0" err="1"/>
              <a:t>intrare</a:t>
            </a:r>
            <a:r>
              <a:rPr lang="pt-BR" dirty="0"/>
              <a:t>). Mas podemos também registrar atitudes não violentas, como a de </a:t>
            </a:r>
            <a:r>
              <a:rPr lang="pt-BR" dirty="0" err="1" smtClean="0"/>
              <a:t>Alcuíno</a:t>
            </a:r>
            <a:r>
              <a:rPr lang="pt-BR" dirty="0" smtClean="0"/>
              <a:t> de York, e dos irmãos Cirilo e </a:t>
            </a:r>
            <a:r>
              <a:rPr lang="pt-BR" dirty="0" err="1" smtClean="0"/>
              <a:t>Metódio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474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620688"/>
            <a:ext cx="7313612" cy="4114800"/>
          </a:xfrm>
        </p:spPr>
        <p:txBody>
          <a:bodyPr/>
          <a:lstStyle/>
          <a:p>
            <a:r>
              <a:rPr lang="pt-BR" dirty="0"/>
              <a:t>A iniciativa é tomada pelos príncipes e pelo imperador, cuja adesão ao cristianismo tem uma relevância social, civil e religiosa juntos. O poder político impõe a nova fé com o mesmo critério com o qual se promulgam as leis do Estado. </a:t>
            </a:r>
          </a:p>
        </p:txBody>
      </p:sp>
    </p:spTree>
    <p:extLst>
      <p:ext uri="{BB962C8B-B14F-4D97-AF65-F5344CB8AC3E}">
        <p14:creationId xmlns:p14="http://schemas.microsoft.com/office/powerpoint/2010/main" val="356388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908720"/>
            <a:ext cx="7529636" cy="4114800"/>
          </a:xfrm>
        </p:spPr>
        <p:txBody>
          <a:bodyPr/>
          <a:lstStyle/>
          <a:p>
            <a:r>
              <a:rPr lang="pt-BR" sz="2800" dirty="0" smtClean="0"/>
              <a:t>De </a:t>
            </a:r>
            <a:r>
              <a:rPr lang="pt-BR" sz="2800" dirty="0"/>
              <a:t>uma condição de pequena minoria </a:t>
            </a:r>
            <a:r>
              <a:rPr lang="pt-BR" sz="2800" dirty="0" smtClean="0"/>
              <a:t>perseguida, a Igreja passa </a:t>
            </a:r>
            <a:r>
              <a:rPr lang="pt-BR" sz="2800" dirty="0"/>
              <a:t>a ser uma organização grande e influente</a:t>
            </a:r>
            <a:r>
              <a:rPr lang="pt-BR" sz="2800" dirty="0" smtClean="0"/>
              <a:t>; desenvolve-se </a:t>
            </a:r>
            <a:r>
              <a:rPr lang="pt-BR" sz="2800" dirty="0"/>
              <a:t>uma estreita relação entre trono e altar; a adesão à Igreja torna-se uma coisa dada por suposta; o ministério do simples crente foi </a:t>
            </a:r>
            <a:r>
              <a:rPr lang="pt-BR" sz="2800" dirty="0" smtClean="0"/>
              <a:t>esquecido.</a:t>
            </a:r>
          </a:p>
          <a:p>
            <a:r>
              <a:rPr lang="pt-BR" sz="2800" dirty="0" smtClean="0"/>
              <a:t>De </a:t>
            </a:r>
            <a:r>
              <a:rPr lang="pt-BR" sz="2800" dirty="0"/>
              <a:t>uma Igreja centrada na missão passa-se a uma missão centrada na Igreja! De uma Igreja que é missão a uma igreja que tem algumas </a:t>
            </a:r>
            <a:r>
              <a:rPr lang="pt-BR" sz="2800" dirty="0" smtClean="0"/>
              <a:t>missões.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1271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620688"/>
            <a:ext cx="7313612" cy="1296144"/>
          </a:xfrm>
        </p:spPr>
        <p:txBody>
          <a:bodyPr/>
          <a:lstStyle/>
          <a:p>
            <a:r>
              <a:rPr lang="pt-BR" sz="2800" b="1" dirty="0"/>
              <a:t>3. O </a:t>
            </a:r>
            <a:r>
              <a:rPr lang="pt-BR" sz="2800" b="1" dirty="0" err="1"/>
              <a:t>Monaquismo</a:t>
            </a:r>
            <a:r>
              <a:rPr lang="pt-BR" sz="2800" b="1" dirty="0"/>
              <a:t>: o primeiro grande "movimento missionário"</a:t>
            </a: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0013" y="1852091"/>
            <a:ext cx="7313612" cy="4457229"/>
          </a:xfrm>
        </p:spPr>
        <p:txBody>
          <a:bodyPr/>
          <a:lstStyle/>
          <a:p>
            <a:r>
              <a:rPr lang="pt-BR" sz="2800" dirty="0"/>
              <a:t>À primeira vista, o movimento monástico pode parecer alheio à missão, todavia ele foi ao mesmo tempo um sujeito principal na evangelização da Europa, ao longo de setecentos anos, desde o século V até o XII, bem como o motor da cultura e da civilização europeia. </a:t>
            </a:r>
          </a:p>
        </p:txBody>
      </p:sp>
    </p:spTree>
    <p:extLst>
      <p:ext uri="{BB962C8B-B14F-4D97-AF65-F5344CB8AC3E}">
        <p14:creationId xmlns:p14="http://schemas.microsoft.com/office/powerpoint/2010/main" val="361032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764704"/>
            <a:ext cx="7784033" cy="5393333"/>
          </a:xfrm>
        </p:spPr>
        <p:txBody>
          <a:bodyPr/>
          <a:lstStyle/>
          <a:p>
            <a:r>
              <a:rPr lang="pt-BR" dirty="0" smtClean="0"/>
              <a:t>Impulsionados </a:t>
            </a:r>
            <a:r>
              <a:rPr lang="pt-BR" dirty="0"/>
              <a:t>pelo desejo de tornar-se santo de acordo com a forma típica de "martírio branco" (ascese), os monges abandonaram seu mosteiro de origem, e eles foram peregrinando de um lugar para outro para anunciar a palavra de Deus, “peregrinos por amor de Cristo", sem fazer mais retorno como num exílio voluntário. </a:t>
            </a:r>
          </a:p>
        </p:txBody>
      </p:sp>
    </p:spTree>
    <p:extLst>
      <p:ext uri="{BB962C8B-B14F-4D97-AF65-F5344CB8AC3E}">
        <p14:creationId xmlns:p14="http://schemas.microsoft.com/office/powerpoint/2010/main" val="373430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0013" y="372815"/>
            <a:ext cx="7313612" cy="1760041"/>
          </a:xfrm>
        </p:spPr>
        <p:txBody>
          <a:bodyPr/>
          <a:lstStyle/>
          <a:p>
            <a:r>
              <a:rPr lang="pt-BR" sz="2800" b="1" dirty="0"/>
              <a:t>4. As Cruzadas ou "peregrinação armada": a missão "contra gentes" e o retorno ao espírito do Evangelho </a:t>
            </a: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827213"/>
            <a:ext cx="7992888" cy="4114800"/>
          </a:xfrm>
        </p:spPr>
        <p:txBody>
          <a:bodyPr/>
          <a:lstStyle/>
          <a:p>
            <a:r>
              <a:rPr lang="pt-BR" sz="2800" dirty="0" smtClean="0"/>
              <a:t>O </a:t>
            </a:r>
            <a:r>
              <a:rPr lang="pt-BR" sz="2800" dirty="0"/>
              <a:t>espírito </a:t>
            </a:r>
            <a:r>
              <a:rPr lang="pt-BR" sz="2800" dirty="0" smtClean="0"/>
              <a:t>das grandes </a:t>
            </a:r>
            <a:r>
              <a:rPr lang="pt-BR" sz="2800" dirty="0"/>
              <a:t>expedições militares </a:t>
            </a:r>
            <a:r>
              <a:rPr lang="pt-BR" sz="2800" dirty="0" smtClean="0"/>
              <a:t>contra o Islã organizadas </a:t>
            </a:r>
            <a:r>
              <a:rPr lang="pt-BR" sz="2800" dirty="0"/>
              <a:t>pelos papas e príncipes </a:t>
            </a:r>
            <a:r>
              <a:rPr lang="pt-BR" sz="2800" dirty="0" smtClean="0"/>
              <a:t>entre </a:t>
            </a:r>
            <a:r>
              <a:rPr lang="pt-BR" sz="2800" dirty="0"/>
              <a:t>os séculos XI e </a:t>
            </a:r>
            <a:r>
              <a:rPr lang="pt-BR" sz="2800" dirty="0" smtClean="0"/>
              <a:t>XII foi </a:t>
            </a:r>
            <a:r>
              <a:rPr lang="pt-BR" sz="2800" dirty="0"/>
              <a:t>uma característica constitutiva da civilização cristã do tempo, de modo a ir além dos limites convencionais da Idade Média e influenciar fortemente seja a conquista espanhola das Américas, seja o antigo conflito com o Império Otomano.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6974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03648" y="1124744"/>
            <a:ext cx="7313612" cy="4114800"/>
          </a:xfrm>
        </p:spPr>
        <p:txBody>
          <a:bodyPr/>
          <a:lstStyle/>
          <a:p>
            <a:r>
              <a:rPr lang="pt-BR" sz="2800" dirty="0"/>
              <a:t>As Cruzadas ou a luta pela conquista da Terra Santa, </a:t>
            </a:r>
            <a:r>
              <a:rPr lang="pt-BR" sz="2800" dirty="0" smtClean="0"/>
              <a:t>definidas pelo historiador Franco </a:t>
            </a:r>
            <a:r>
              <a:rPr lang="pt-BR" sz="2800" dirty="0" err="1" smtClean="0"/>
              <a:t>Cardini</a:t>
            </a:r>
            <a:r>
              <a:rPr lang="pt-BR" sz="2800" dirty="0" smtClean="0"/>
              <a:t> "</a:t>
            </a:r>
            <a:r>
              <a:rPr lang="pt-BR" sz="2800" dirty="0"/>
              <a:t>peregrinações armadas" que, em nome do Evangelho viraram o sentido </a:t>
            </a:r>
            <a:r>
              <a:rPr lang="pt-BR" sz="2800" dirty="0" smtClean="0"/>
              <a:t>e a </a:t>
            </a:r>
            <a:r>
              <a:rPr lang="pt-BR" sz="2800" dirty="0"/>
              <a:t>aventura cristã do amor e da paz, ao mesmo tempo favoreceram algumas tentativas de missão entre os muçulmanos da Síria e do Norte de África.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4859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889676" cy="648072"/>
          </a:xfrm>
        </p:spPr>
        <p:txBody>
          <a:bodyPr/>
          <a:lstStyle/>
          <a:p>
            <a:pPr algn="r"/>
            <a:r>
              <a:rPr lang="pt-BR" sz="2800" b="1" dirty="0" smtClean="0"/>
              <a:t>Premissa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556792"/>
            <a:ext cx="7704856" cy="4536504"/>
          </a:xfrm>
        </p:spPr>
        <p:txBody>
          <a:bodyPr/>
          <a:lstStyle/>
          <a:p>
            <a:r>
              <a:rPr lang="pt-BR" sz="2800" dirty="0"/>
              <a:t>A palavra “missão” relacionada à ação evangelizadora da Igreja nos ambientes ainda não cristianizados remonta ao séc. XVI. </a:t>
            </a:r>
          </a:p>
          <a:p>
            <a:r>
              <a:rPr lang="pt-BR" sz="2800" dirty="0"/>
              <a:t>Antes a Igreja usou outras expressões: "</a:t>
            </a:r>
            <a:r>
              <a:rPr lang="pt-BR" sz="2800" i="1" dirty="0" err="1"/>
              <a:t>Dilatatio</a:t>
            </a:r>
            <a:r>
              <a:rPr lang="pt-BR" sz="2800" i="1" dirty="0"/>
              <a:t> </a:t>
            </a:r>
            <a:r>
              <a:rPr lang="pt-BR" sz="2800" i="1" dirty="0" err="1"/>
              <a:t>fidei</a:t>
            </a:r>
            <a:r>
              <a:rPr lang="pt-BR" sz="2800" dirty="0"/>
              <a:t>", "</a:t>
            </a:r>
            <a:r>
              <a:rPr lang="pt-BR" sz="2800" i="1" dirty="0" err="1"/>
              <a:t>Propagatio</a:t>
            </a:r>
            <a:r>
              <a:rPr lang="pt-BR" sz="2800" i="1" dirty="0"/>
              <a:t> </a:t>
            </a:r>
            <a:r>
              <a:rPr lang="pt-BR" sz="2800" i="1" dirty="0" err="1"/>
              <a:t>fidei</a:t>
            </a:r>
            <a:r>
              <a:rPr lang="pt-BR" sz="2800" dirty="0"/>
              <a:t>", "</a:t>
            </a:r>
            <a:r>
              <a:rPr lang="pt-BR" sz="2800" i="1" dirty="0" err="1"/>
              <a:t>Evangelii</a:t>
            </a:r>
            <a:r>
              <a:rPr lang="pt-BR" sz="2800" i="1" dirty="0"/>
              <a:t> </a:t>
            </a:r>
            <a:r>
              <a:rPr lang="pt-BR" sz="2800" i="1" dirty="0" err="1"/>
              <a:t>Praedicatio</a:t>
            </a:r>
            <a:r>
              <a:rPr lang="pt-BR" sz="2800" dirty="0"/>
              <a:t>", </a:t>
            </a:r>
            <a:r>
              <a:rPr lang="pt-BR" sz="2800" dirty="0" smtClean="0"/>
              <a:t>“</a:t>
            </a:r>
            <a:r>
              <a:rPr lang="pt-BR" sz="2800" i="1" dirty="0" err="1" smtClean="0"/>
              <a:t>Ministerium</a:t>
            </a:r>
            <a:r>
              <a:rPr lang="pt-BR" sz="2800" i="1" dirty="0" smtClean="0"/>
              <a:t> </a:t>
            </a:r>
            <a:r>
              <a:rPr lang="pt-BR" sz="2800" i="1" dirty="0"/>
              <a:t>Verbi</a:t>
            </a:r>
            <a:r>
              <a:rPr lang="pt-BR" sz="2800" dirty="0"/>
              <a:t>", "</a:t>
            </a:r>
            <a:r>
              <a:rPr lang="pt-BR" sz="2800" i="1" dirty="0" err="1"/>
              <a:t>Procuratio</a:t>
            </a:r>
            <a:r>
              <a:rPr lang="pt-BR" sz="2800" i="1" dirty="0"/>
              <a:t> </a:t>
            </a:r>
            <a:r>
              <a:rPr lang="pt-BR" sz="2800" i="1" dirty="0" err="1"/>
              <a:t>salutis</a:t>
            </a:r>
            <a:r>
              <a:rPr lang="pt-BR" sz="2800" dirty="0"/>
              <a:t>", "</a:t>
            </a:r>
            <a:r>
              <a:rPr lang="pt-BR" sz="2800" i="1" dirty="0" err="1"/>
              <a:t>Convocatio</a:t>
            </a:r>
            <a:r>
              <a:rPr lang="pt-BR" sz="2800" i="1" dirty="0"/>
              <a:t> gentium</a:t>
            </a:r>
            <a:r>
              <a:rPr lang="pt-BR" sz="2800" dirty="0"/>
              <a:t>", "</a:t>
            </a:r>
            <a:r>
              <a:rPr lang="pt-BR" sz="2800" i="1" dirty="0" err="1"/>
              <a:t>Praedicatio</a:t>
            </a:r>
            <a:r>
              <a:rPr lang="pt-BR" sz="2800" i="1" dirty="0"/>
              <a:t> </a:t>
            </a:r>
            <a:r>
              <a:rPr lang="pt-BR" sz="2800" i="1" dirty="0" err="1"/>
              <a:t>apostolica</a:t>
            </a:r>
            <a:r>
              <a:rPr lang="pt-BR" sz="2800" dirty="0"/>
              <a:t>".</a:t>
            </a:r>
          </a:p>
          <a:p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692696"/>
            <a:ext cx="7776864" cy="4114800"/>
          </a:xfrm>
        </p:spPr>
        <p:txBody>
          <a:bodyPr/>
          <a:lstStyle/>
          <a:p>
            <a:r>
              <a:rPr lang="pt-BR" sz="2800" dirty="0"/>
              <a:t>Durante a cruzada de </a:t>
            </a:r>
            <a:r>
              <a:rPr lang="pt-BR" sz="2800" dirty="0" err="1"/>
              <a:t>Damietta</a:t>
            </a:r>
            <a:r>
              <a:rPr lang="pt-BR" sz="2800" dirty="0"/>
              <a:t> de 1219 Francisco de Assis, acolhido com estima e veneração pelo sultão do Egito, tentou, em vão, convertê-lo para a fé cristã. Sua tentativa marcou um retorno ao espírito do Evangelho e suscitou legiões de imitadores: Francisco tinha entendido que o método da força não era o mais adequado para ampliar o reino de Deus. Se os pagãos não se convertiam era porque o Evangelho não era apresentado em sua simplicidade e beleza.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4763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692696"/>
            <a:ext cx="7313612" cy="967953"/>
          </a:xfrm>
        </p:spPr>
        <p:txBody>
          <a:bodyPr/>
          <a:lstStyle/>
          <a:p>
            <a:r>
              <a:rPr lang="pt-BR" sz="2800" b="1" dirty="0"/>
              <a:t>5. A evangelização da América: o monopólio do "Padroado" </a:t>
            </a: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827213"/>
            <a:ext cx="7920880" cy="4114800"/>
          </a:xfrm>
        </p:spPr>
        <p:txBody>
          <a:bodyPr/>
          <a:lstStyle/>
          <a:p>
            <a:r>
              <a:rPr lang="pt-BR" dirty="0"/>
              <a:t>O enorme alargamento de horizontes, provocado pelas novas descobertas geográficas, abriu perspectivas inimagináveis para a atividade missionária.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328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124744"/>
            <a:ext cx="7856041" cy="4114800"/>
          </a:xfrm>
        </p:spPr>
        <p:txBody>
          <a:bodyPr/>
          <a:lstStyle/>
          <a:p>
            <a:r>
              <a:rPr lang="pt-BR" sz="2800" dirty="0"/>
              <a:t>No novo mundo, os missionários encontraram os mais diversos povos, com línguas incompreensíveis, com religiões e costumes extremamente variados e diversos. Através do estabelecimento do "padroado”, eles também foram acondicionados em seu apostolado pela política das potências colonizadoras, para as quais a conversão dos pagãos foi um dos pilares do seu programa de expansão.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2141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404664"/>
            <a:ext cx="8280920" cy="4114800"/>
          </a:xfrm>
        </p:spPr>
        <p:txBody>
          <a:bodyPr/>
          <a:lstStyle/>
          <a:p>
            <a:r>
              <a:rPr lang="pt-BR" sz="2800" dirty="0" smtClean="0"/>
              <a:t>Os missionários não </a:t>
            </a:r>
            <a:r>
              <a:rPr lang="pt-BR" sz="2800" dirty="0"/>
              <a:t>estavam preparados para este novo tipo de apostolado e não tinham nenhuma experiência dos povos de outras culturas. Seu método era a </a:t>
            </a:r>
            <a:r>
              <a:rPr lang="pt-BR" sz="2800" i="1" dirty="0"/>
              <a:t>tabula </a:t>
            </a:r>
            <a:r>
              <a:rPr lang="pt-BR" sz="2800" i="1" dirty="0" smtClean="0"/>
              <a:t>rasa </a:t>
            </a:r>
            <a:r>
              <a:rPr lang="pt-BR" sz="2800" dirty="0" smtClean="0"/>
              <a:t>e</a:t>
            </a:r>
            <a:r>
              <a:rPr lang="pt-BR" sz="2800" dirty="0"/>
              <a:t>, se necessário, o recurso ao uso da força. Mas o que influenciou a missão foi a instituição do </a:t>
            </a:r>
            <a:r>
              <a:rPr lang="pt-BR" sz="2800" i="1" dirty="0"/>
              <a:t>Padroado</a:t>
            </a:r>
            <a:r>
              <a:rPr lang="pt-BR" sz="2800" dirty="0"/>
              <a:t>, que concedia um duplo monopólio, de conquista e comércio, e dava ao rei amplos poderes no campo da evangelização. O Portugal defendeu de qualquer forma e a qualquer custo este monopólio missionário praticamente até a queda do seu império colonial na década de setenta do século XIX. </a:t>
            </a:r>
          </a:p>
        </p:txBody>
      </p:sp>
    </p:spTree>
    <p:extLst>
      <p:ext uri="{BB962C8B-B14F-4D97-AF65-F5344CB8AC3E}">
        <p14:creationId xmlns:p14="http://schemas.microsoft.com/office/powerpoint/2010/main" val="11464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332656"/>
            <a:ext cx="8352928" cy="4114800"/>
          </a:xfrm>
        </p:spPr>
        <p:txBody>
          <a:bodyPr/>
          <a:lstStyle/>
          <a:p>
            <a:r>
              <a:rPr lang="pt-BR" sz="2800" dirty="0"/>
              <a:t>O sistema do Padroado Régio sobre as missões teve como resultado uma forte expansão do cristianismo, especialmente nas Américas e nas Filipinas, mas acabou sendo uma espécie de prisão da qual não havia escapatória. Na prática Roma foi completamente excluída da gestão das novas conquistas </a:t>
            </a:r>
            <a:r>
              <a:rPr lang="pt-BR" sz="2800" dirty="0" smtClean="0"/>
              <a:t>missionárias.</a:t>
            </a:r>
          </a:p>
          <a:p>
            <a:r>
              <a:rPr lang="pt-BR" sz="2800" dirty="0"/>
              <a:t>Se a Igreja e seus ministros podem ser culpados pelos limites e os erros da evangelização nas Índias Ocidentais, também teve missionários defensores dos </a:t>
            </a:r>
            <a:r>
              <a:rPr lang="pt-BR" sz="2800" i="1" dirty="0" smtClean="0"/>
              <a:t>índios</a:t>
            </a:r>
            <a:r>
              <a:rPr lang="pt-BR" sz="2800" dirty="0" smtClean="0"/>
              <a:t>: </a:t>
            </a:r>
            <a:r>
              <a:rPr lang="pt-BR" sz="2800" dirty="0" err="1" smtClean="0"/>
              <a:t>Antonio</a:t>
            </a:r>
            <a:r>
              <a:rPr lang="pt-BR" sz="2800" dirty="0" smtClean="0"/>
              <a:t> </a:t>
            </a:r>
            <a:r>
              <a:rPr lang="pt-BR" sz="2800" dirty="0"/>
              <a:t>de Montesinos</a:t>
            </a:r>
            <a:r>
              <a:rPr lang="pt-BR" sz="2800" dirty="0" smtClean="0"/>
              <a:t>, </a:t>
            </a:r>
            <a:r>
              <a:rPr lang="pt-BR" sz="2800" dirty="0" err="1" smtClean="0"/>
              <a:t>Bartolomé</a:t>
            </a:r>
            <a:r>
              <a:rPr lang="pt-BR" sz="2800" dirty="0" smtClean="0"/>
              <a:t> de </a:t>
            </a:r>
            <a:r>
              <a:rPr lang="pt-BR" sz="2800" dirty="0" err="1" smtClean="0"/>
              <a:t>Las</a:t>
            </a:r>
            <a:r>
              <a:rPr lang="pt-BR" sz="2800" dirty="0" smtClean="0"/>
              <a:t> Casas, os </a:t>
            </a:r>
            <a:r>
              <a:rPr lang="pt-BR" sz="2800" dirty="0" err="1" smtClean="0"/>
              <a:t>Jesuitas</a:t>
            </a:r>
            <a:r>
              <a:rPr lang="pt-BR" sz="2800" dirty="0" smtClean="0"/>
              <a:t> com o sistema das “reduções”.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326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0"/>
            <a:ext cx="7313612" cy="1412777"/>
          </a:xfrm>
        </p:spPr>
        <p:txBody>
          <a:bodyPr/>
          <a:lstStyle/>
          <a:p>
            <a:r>
              <a:rPr lang="pt-BR" sz="2800" b="1" dirty="0"/>
              <a:t>6. Algumas tentativas de </a:t>
            </a:r>
            <a:r>
              <a:rPr lang="pt-BR" sz="2800" b="1" dirty="0" err="1"/>
              <a:t>inculturação</a:t>
            </a:r>
            <a:r>
              <a:rPr lang="pt-BR" sz="2800" b="1" dirty="0"/>
              <a:t> no Leste da Ásia: a questão dos ritos</a:t>
            </a:r>
            <a:r>
              <a:rPr lang="pt-BR" sz="2800" dirty="0"/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827213"/>
            <a:ext cx="7928049" cy="4114800"/>
          </a:xfrm>
        </p:spPr>
        <p:txBody>
          <a:bodyPr/>
          <a:lstStyle/>
          <a:p>
            <a:r>
              <a:rPr lang="pt-BR" sz="2800" dirty="0"/>
              <a:t>Repercorrer as principais etapas da evangelização do Oriente, do século XVI ao século XVIII, significa reconstruir substancialmente a história de uma derrota, especialmente se pensarmos ao que aconteceu no Novo Mundo cristianizado pelos espanhóis e portugueses sob o imperativo da parábola evangélica do </a:t>
            </a:r>
            <a:r>
              <a:rPr lang="pt-BR" sz="2800" i="1" dirty="0" err="1"/>
              <a:t>intrare</a:t>
            </a:r>
            <a:r>
              <a:rPr lang="pt-BR" sz="2800" i="1" dirty="0"/>
              <a:t> </a:t>
            </a:r>
            <a:r>
              <a:rPr lang="pt-BR" sz="2800" i="1" dirty="0" err="1"/>
              <a:t>compelle</a:t>
            </a:r>
            <a:r>
              <a:rPr lang="pt-BR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6804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332656"/>
            <a:ext cx="7817668" cy="4114800"/>
          </a:xfrm>
        </p:spPr>
        <p:txBody>
          <a:bodyPr/>
          <a:lstStyle/>
          <a:p>
            <a:r>
              <a:rPr lang="pt-BR" sz="2800" dirty="0"/>
              <a:t>A causa desta derrota foi a incapacidade da Espanha e do Portugal de conquistar estes países, contrariamente aquilo que aconteceu com as Filipinas.</a:t>
            </a:r>
          </a:p>
          <a:p>
            <a:r>
              <a:rPr lang="pt-BR" sz="2800" dirty="0"/>
              <a:t>Mas a história desse fracasso é também pontilhada de tentativas generosas para difundir a mensagem cristã com diferentes estratégias, de </a:t>
            </a:r>
            <a:r>
              <a:rPr lang="pt-BR" sz="2800" dirty="0" err="1" smtClean="0"/>
              <a:t>inculturação</a:t>
            </a:r>
            <a:r>
              <a:rPr lang="pt-BR" sz="2800" dirty="0" smtClean="0"/>
              <a:t>, </a:t>
            </a:r>
            <a:r>
              <a:rPr lang="pt-BR" sz="2800" dirty="0"/>
              <a:t>destinadas a gerar controvérsias inflamadas, como aquelas relativas aos ritos chineses e </a:t>
            </a:r>
            <a:r>
              <a:rPr lang="pt-BR" sz="2800" dirty="0" err="1"/>
              <a:t>malabáricos</a:t>
            </a:r>
            <a:r>
              <a:rPr lang="pt-BR" sz="2800" dirty="0"/>
              <a:t>. É também a história de perseguições </a:t>
            </a:r>
            <a:r>
              <a:rPr lang="pt-BR" sz="2800" dirty="0" err="1"/>
              <a:t>anti-cristãs</a:t>
            </a:r>
            <a:r>
              <a:rPr lang="pt-BR" sz="2800" dirty="0"/>
              <a:t> que testemunhadas pelos mártires japoneses em chineses. </a:t>
            </a:r>
          </a:p>
        </p:txBody>
      </p:sp>
    </p:spTree>
    <p:extLst>
      <p:ext uri="{BB962C8B-B14F-4D97-AF65-F5344CB8AC3E}">
        <p14:creationId xmlns:p14="http://schemas.microsoft.com/office/powerpoint/2010/main" val="229199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476672"/>
            <a:ext cx="8064896" cy="5760640"/>
          </a:xfrm>
        </p:spPr>
        <p:txBody>
          <a:bodyPr/>
          <a:lstStyle/>
          <a:p>
            <a:r>
              <a:rPr lang="pt-BR" sz="2800" dirty="0"/>
              <a:t>Nesta paisagem missionária complexa, brilham algumas tentativas de </a:t>
            </a:r>
            <a:r>
              <a:rPr lang="pt-BR" sz="2800" dirty="0" err="1"/>
              <a:t>inculturação</a:t>
            </a:r>
            <a:r>
              <a:rPr lang="pt-BR" sz="2800" dirty="0"/>
              <a:t>, que encontram a sua confirmação nas sugestões dadas pelo primeiro secretário de Propaganda </a:t>
            </a:r>
            <a:r>
              <a:rPr lang="pt-BR" sz="2800" dirty="0" err="1"/>
              <a:t>Fide</a:t>
            </a:r>
            <a:r>
              <a:rPr lang="pt-BR" sz="2800" dirty="0"/>
              <a:t>, Mons. </a:t>
            </a:r>
            <a:r>
              <a:rPr lang="pt-BR" sz="2800" dirty="0" err="1"/>
              <a:t>Ingoli</a:t>
            </a:r>
            <a:r>
              <a:rPr lang="pt-BR" sz="2800" dirty="0"/>
              <a:t>, aos vigários apostólicos da Indochina: </a:t>
            </a:r>
          </a:p>
          <a:p>
            <a:r>
              <a:rPr lang="pt-BR" sz="2800" dirty="0"/>
              <a:t>"</a:t>
            </a:r>
            <a:r>
              <a:rPr lang="pt-BR" sz="2800" i="1" dirty="0"/>
              <a:t>Não atue </a:t>
            </a:r>
            <a:r>
              <a:rPr lang="pt-BR" sz="2800" i="1" dirty="0" smtClean="0"/>
              <a:t>com zelo, </a:t>
            </a:r>
            <a:r>
              <a:rPr lang="pt-BR" sz="2800" i="1" dirty="0"/>
              <a:t>não apresente argumentos para convencer essas pessoas a mudar os </a:t>
            </a:r>
            <a:r>
              <a:rPr lang="pt-BR" sz="2800" i="1" dirty="0" smtClean="0"/>
              <a:t>seus ritos, </a:t>
            </a:r>
            <a:r>
              <a:rPr lang="pt-BR" sz="2800" i="1" dirty="0"/>
              <a:t>os seus costumes e os seus usos, exceto se forem manifestamente contrários à religião e à moral </a:t>
            </a:r>
            <a:r>
              <a:rPr lang="pt-BR" sz="2800" i="1" dirty="0" smtClean="0"/>
              <a:t>católicas.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50266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58788" y="620688"/>
            <a:ext cx="7889676" cy="5400600"/>
          </a:xfrm>
        </p:spPr>
        <p:txBody>
          <a:bodyPr/>
          <a:lstStyle/>
          <a:p>
            <a:r>
              <a:rPr lang="pt-BR" sz="2800" i="1" dirty="0"/>
              <a:t>O que seria mais absurdo do que trazer </a:t>
            </a:r>
            <a:r>
              <a:rPr lang="pt-BR" sz="2800" i="1" dirty="0" smtClean="0"/>
              <a:t>a França, a Espanha, a Itália </a:t>
            </a:r>
            <a:r>
              <a:rPr lang="pt-BR" sz="2800" i="1" dirty="0"/>
              <a:t>ou qualquer outro país europeu para os chineses? Não lhes tragam os nossos países, mas sim tragam-lhes </a:t>
            </a:r>
            <a:r>
              <a:rPr lang="pt-BR" sz="2800" i="1" dirty="0" smtClean="0"/>
              <a:t>a Fé, </a:t>
            </a:r>
            <a:r>
              <a:rPr lang="pt-BR" sz="2800" i="1" dirty="0"/>
              <a:t>a Fé que não rejeita ou fere os ritos, nem os usos de qualquer pessoa, desde que estas não são de mau gosto”.</a:t>
            </a:r>
            <a:endParaRPr lang="pt-BR" sz="2800" dirty="0"/>
          </a:p>
          <a:p>
            <a:r>
              <a:rPr lang="pt-BR" sz="2800" dirty="0"/>
              <a:t>Vale a pena lembrar algumas figuras como: Roberto De </a:t>
            </a:r>
            <a:r>
              <a:rPr lang="pt-BR" sz="2800" dirty="0" smtClean="0"/>
              <a:t>Nobili (Ilha de </a:t>
            </a:r>
            <a:r>
              <a:rPr lang="pt-BR" sz="2800" dirty="0" err="1" smtClean="0"/>
              <a:t>Goa</a:t>
            </a:r>
            <a:r>
              <a:rPr lang="pt-BR" sz="2800" dirty="0" smtClean="0"/>
              <a:t> na Índia), </a:t>
            </a:r>
            <a:r>
              <a:rPr lang="pt-BR" sz="2800" dirty="0"/>
              <a:t>Francisco </a:t>
            </a:r>
            <a:r>
              <a:rPr lang="pt-BR" sz="2800" dirty="0" smtClean="0"/>
              <a:t>Xavier (Japão), </a:t>
            </a:r>
            <a:r>
              <a:rPr lang="pt-BR" sz="2800" dirty="0" err="1" smtClean="0"/>
              <a:t>Valignano</a:t>
            </a:r>
            <a:r>
              <a:rPr lang="pt-BR" sz="2800" dirty="0" smtClean="0"/>
              <a:t> (Japão), </a:t>
            </a:r>
            <a:r>
              <a:rPr lang="pt-BR" sz="2800" dirty="0" err="1"/>
              <a:t>Matteo</a:t>
            </a:r>
            <a:r>
              <a:rPr lang="pt-BR" sz="2800" dirty="0"/>
              <a:t> </a:t>
            </a:r>
            <a:r>
              <a:rPr lang="pt-BR" sz="2800" dirty="0" smtClean="0"/>
              <a:t>Ricci (China). </a:t>
            </a:r>
            <a:endParaRPr lang="pt-BR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3560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0013" y="260648"/>
            <a:ext cx="7313612" cy="1039961"/>
          </a:xfrm>
        </p:spPr>
        <p:txBody>
          <a:bodyPr/>
          <a:lstStyle/>
          <a:p>
            <a:r>
              <a:rPr lang="pt-BR" sz="2800" b="1" dirty="0"/>
              <a:t>7. África: a evangelização colonial entre luzes e sombras</a:t>
            </a:r>
            <a:r>
              <a:rPr lang="pt-BR" sz="2800" dirty="0"/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412776"/>
            <a:ext cx="8208912" cy="4114800"/>
          </a:xfrm>
        </p:spPr>
        <p:txBody>
          <a:bodyPr/>
          <a:lstStyle/>
          <a:p>
            <a:r>
              <a:rPr lang="pt-BR" sz="2800" dirty="0"/>
              <a:t>As missões na África desde a Conferência de Berlim (1884-1885) até os anos que se seguiram à Segunda Guerra Mundial viveram uma situação bastante agitada, mas </a:t>
            </a:r>
            <a:r>
              <a:rPr lang="pt-BR" sz="2800" dirty="0" smtClean="0"/>
              <a:t>fecunda</a:t>
            </a:r>
            <a:r>
              <a:rPr lang="pt-BR" sz="2800" dirty="0"/>
              <a:t>:</a:t>
            </a: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/>
              <a:t>	a</a:t>
            </a:r>
            <a:r>
              <a:rPr lang="pt-BR" sz="2800" dirty="0"/>
              <a:t>) uma penetração progressiva nas </a:t>
            </a:r>
            <a:r>
              <a:rPr lang="pt-BR" sz="2800" dirty="0" smtClean="0"/>
              <a:t>	regiões </a:t>
            </a:r>
            <a:r>
              <a:rPr lang="pt-BR" sz="2800" dirty="0"/>
              <a:t>do interior</a:t>
            </a:r>
            <a:r>
              <a:rPr lang="pt-BR" sz="2800" dirty="0" smtClean="0"/>
              <a:t>;</a:t>
            </a:r>
          </a:p>
          <a:p>
            <a:pPr marL="0" indent="0">
              <a:buNone/>
            </a:pPr>
            <a:r>
              <a:rPr lang="pt-BR" sz="2800" dirty="0" smtClean="0"/>
              <a:t>	b</a:t>
            </a:r>
            <a:r>
              <a:rPr lang="pt-BR" sz="2800" dirty="0"/>
              <a:t>) definição de métodos e de </a:t>
            </a:r>
            <a:r>
              <a:rPr lang="pt-BR" sz="2800" dirty="0" smtClean="0"/>
              <a:t>	evangelização </a:t>
            </a:r>
            <a:r>
              <a:rPr lang="pt-BR" sz="2800" dirty="0"/>
              <a:t>bastante uniforme, </a:t>
            </a:r>
            <a:r>
              <a:rPr lang="pt-BR" sz="2800" dirty="0" smtClean="0"/>
              <a:t>	com </a:t>
            </a:r>
            <a:r>
              <a:rPr lang="pt-BR" sz="2800" dirty="0"/>
              <a:t>os quais procura-se integrar a </a:t>
            </a:r>
            <a:r>
              <a:rPr lang="pt-BR" sz="2800" dirty="0" smtClean="0"/>
              <a:t>	mensagem </a:t>
            </a:r>
            <a:r>
              <a:rPr lang="pt-BR" sz="2800" dirty="0"/>
              <a:t>do Evangelho com a </a:t>
            </a:r>
            <a:r>
              <a:rPr lang="pt-BR" sz="2800" dirty="0" smtClean="0"/>
              <a:t>	promoção </a:t>
            </a:r>
            <a:r>
              <a:rPr lang="pt-BR" sz="2800" dirty="0"/>
              <a:t>humana;</a:t>
            </a:r>
          </a:p>
        </p:txBody>
      </p:sp>
    </p:spTree>
    <p:extLst>
      <p:ext uri="{BB962C8B-B14F-4D97-AF65-F5344CB8AC3E}">
        <p14:creationId xmlns:p14="http://schemas.microsoft.com/office/powerpoint/2010/main" val="424039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>
            <a:spLocks noGrp="1"/>
          </p:cNvSpPr>
          <p:nvPr>
            <p:ph idx="1"/>
          </p:nvPr>
        </p:nvSpPr>
        <p:spPr>
          <a:xfrm>
            <a:off x="1043608" y="1268760"/>
            <a:ext cx="7784033" cy="3816424"/>
          </a:xfrm>
        </p:spPr>
        <p:txBody>
          <a:bodyPr/>
          <a:lstStyle/>
          <a:p>
            <a:r>
              <a:rPr lang="pt-BR" dirty="0"/>
              <a:t>O primeiro a usar a palavra “missão” foi Sto. Inácio de Loyola quando propõe à Companhia de Jesus o "</a:t>
            </a:r>
            <a:r>
              <a:rPr lang="pt-BR" i="1" dirty="0"/>
              <a:t>voto de </a:t>
            </a:r>
            <a:r>
              <a:rPr lang="pt-BR" i="1" dirty="0" err="1"/>
              <a:t>las</a:t>
            </a:r>
            <a:r>
              <a:rPr lang="pt-BR" i="1" dirty="0"/>
              <a:t> </a:t>
            </a:r>
            <a:r>
              <a:rPr lang="pt-BR" i="1" dirty="0" err="1"/>
              <a:t>misiones</a:t>
            </a:r>
            <a:r>
              <a:rPr lang="pt-BR" dirty="0"/>
              <a:t>", isto é, a disponibilidade dos seus membros a aceitar qualquer destinação ou tarefa (</a:t>
            </a:r>
            <a:r>
              <a:rPr lang="pt-BR" i="1" dirty="0"/>
              <a:t>"</a:t>
            </a:r>
            <a:r>
              <a:rPr lang="pt-BR" i="1" dirty="0" err="1"/>
              <a:t>misión</a:t>
            </a:r>
            <a:r>
              <a:rPr lang="pt-BR" i="1" dirty="0"/>
              <a:t>"</a:t>
            </a:r>
            <a:r>
              <a:rPr lang="pt-BR" dirty="0"/>
              <a:t>) em quaisquer lugar ou território (</a:t>
            </a:r>
            <a:r>
              <a:rPr lang="pt-BR" i="1" dirty="0"/>
              <a:t>"</a:t>
            </a:r>
            <a:r>
              <a:rPr lang="pt-BR" i="1" dirty="0" err="1"/>
              <a:t>división</a:t>
            </a:r>
            <a:r>
              <a:rPr lang="pt-BR" i="1" dirty="0"/>
              <a:t>"</a:t>
            </a:r>
            <a:r>
              <a:rPr lang="pt-BR" dirty="0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75656" y="1124744"/>
            <a:ext cx="7241604" cy="4114800"/>
          </a:xfrm>
        </p:spPr>
        <p:txBody>
          <a:bodyPr/>
          <a:lstStyle/>
          <a:p>
            <a:pPr marL="0" indent="0">
              <a:buNone/>
            </a:pPr>
            <a:r>
              <a:rPr lang="pt-BR" sz="2800" dirty="0" smtClean="0"/>
              <a:t>c) </a:t>
            </a:r>
            <a:r>
              <a:rPr lang="pt-BR" sz="2800" dirty="0"/>
              <a:t>estudo das línguas indígenas, a sua transcrição gramatical, tradução de catecismos e da Sagrada Escritura; </a:t>
            </a: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/>
              <a:t>d</a:t>
            </a:r>
            <a:r>
              <a:rPr lang="pt-BR" sz="2800" dirty="0"/>
              <a:t>) alfabetização, desenvolvimento de escolas e atividades de caridade, formação de catequistas e os primeiros seminários para o clero nativo</a:t>
            </a:r>
            <a:r>
              <a:rPr lang="pt-BR" sz="2800" dirty="0" smtClean="0"/>
              <a:t>.</a:t>
            </a:r>
          </a:p>
          <a:p>
            <a:endParaRPr lang="pt-BR" sz="2800" dirty="0" smtClean="0"/>
          </a:p>
          <a:p>
            <a:endParaRPr lang="pt-BR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5704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1640" y="836712"/>
            <a:ext cx="7313612" cy="4114800"/>
          </a:xfrm>
        </p:spPr>
        <p:txBody>
          <a:bodyPr/>
          <a:lstStyle/>
          <a:p>
            <a:r>
              <a:rPr lang="pt-BR" sz="2800" dirty="0"/>
              <a:t>A fundação das Igrejas locais africanas é frequentemente associada com a história de cada um dos institutos missionários, as características de sua espiritualidade e sua metodologia missionária. </a:t>
            </a:r>
            <a:endParaRPr lang="pt-BR" sz="2800" dirty="0" smtClean="0"/>
          </a:p>
          <a:p>
            <a:r>
              <a:rPr lang="pt-BR" sz="2800" dirty="0" smtClean="0"/>
              <a:t>Por </a:t>
            </a:r>
            <a:r>
              <a:rPr lang="pt-BR" sz="2800" dirty="0"/>
              <a:t>sua vez estão vinculadas à determinadas a áreas geográficas, políticas e culturais da velha Europa. </a:t>
            </a:r>
          </a:p>
        </p:txBody>
      </p:sp>
    </p:spTree>
    <p:extLst>
      <p:ext uri="{BB962C8B-B14F-4D97-AF65-F5344CB8AC3E}">
        <p14:creationId xmlns:p14="http://schemas.microsoft.com/office/powerpoint/2010/main" val="272991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404664"/>
            <a:ext cx="7640017" cy="4114800"/>
          </a:xfrm>
        </p:spPr>
        <p:txBody>
          <a:bodyPr/>
          <a:lstStyle/>
          <a:p>
            <a:r>
              <a:rPr lang="pt-BR" sz="2800" dirty="0"/>
              <a:t>Após a Primeira Guerra Mundial, o continente Africano começa a colher os benefícios e as ambiguidades dos seus </a:t>
            </a:r>
            <a:r>
              <a:rPr lang="pt-BR" sz="2800" dirty="0" smtClean="0"/>
              <a:t>contatos </a:t>
            </a:r>
            <a:r>
              <a:rPr lang="pt-BR" sz="2800" dirty="0"/>
              <a:t>com o mundo ocidental. Se por um lado goza das conquistas técnicas, por outro lado terá que enfrentar uma série de choques violentos e pausas súbitas com um passado tradicional ainda muito próximo e nunca desaparecido completamente. Apesar destas contradições, o Cristianismo está crescendo de forma espetacular.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6146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476672"/>
            <a:ext cx="8280920" cy="4114800"/>
          </a:xfrm>
        </p:spPr>
        <p:txBody>
          <a:bodyPr/>
          <a:lstStyle/>
          <a:p>
            <a:r>
              <a:rPr lang="pt-BR" sz="2800" dirty="0"/>
              <a:t>De um ponto de vista da metodologia missionária, esta nova fase é caracterizada pela importância dada ao catecumenato, aos catequistas e o método indireto de evangelização através das escolas e das obras de caridade e de promoção humana. </a:t>
            </a:r>
            <a:endParaRPr lang="pt-BR" sz="2800" dirty="0" smtClean="0"/>
          </a:p>
          <a:p>
            <a:r>
              <a:rPr lang="pt-BR" sz="2800" dirty="0" smtClean="0"/>
              <a:t>Quanto </a:t>
            </a:r>
            <a:r>
              <a:rPr lang="pt-BR" sz="2800" dirty="0"/>
              <a:t>ao mundo cultural africano, encontram-se atitudes aparentemente contraditórias: o interesse </a:t>
            </a:r>
            <a:r>
              <a:rPr lang="pt-BR" sz="2800" dirty="0" smtClean="0"/>
              <a:t>antropológico, por um lado, por outro, uma </a:t>
            </a:r>
            <a:r>
              <a:rPr lang="pt-BR" sz="2800" dirty="0"/>
              <a:t>atitude negativa com relação aos costumes e as religiões tradicionais africanas. Uma mudança gradual de atitude ocorre especialmente a partir do Vaticano II.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45733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1640" y="754360"/>
            <a:ext cx="7313612" cy="4114800"/>
          </a:xfrm>
        </p:spPr>
        <p:txBody>
          <a:bodyPr/>
          <a:lstStyle/>
          <a:p>
            <a:r>
              <a:rPr lang="pt-BR" sz="2800" dirty="0" smtClean="0"/>
              <a:t>A partir dos </a:t>
            </a:r>
            <a:r>
              <a:rPr lang="pt-BR" sz="2800" dirty="0"/>
              <a:t>anos cinquenta do século XX verifica-se o fenômeno da independência política. Realiza-se um ressurgimento da consciência nacional e cultural própria, com múltiplas </a:t>
            </a:r>
            <a:r>
              <a:rPr lang="pt-BR" sz="2800" dirty="0" smtClean="0"/>
              <a:t>manifestações. </a:t>
            </a:r>
            <a:r>
              <a:rPr lang="pt-BR" sz="2800" dirty="0"/>
              <a:t>Renascem antigas tradições culturais e religiosas adormecidas</a:t>
            </a:r>
            <a:r>
              <a:rPr lang="pt-BR" sz="2800" dirty="0" smtClean="0"/>
              <a:t>.</a:t>
            </a:r>
          </a:p>
          <a:p>
            <a:r>
              <a:rPr lang="pt-BR" sz="2800" dirty="0"/>
              <a:t>A partir desta experiência dolorosa, nascem novos movimentos e novas propostas de evangelização: </a:t>
            </a:r>
            <a:r>
              <a:rPr lang="pt-BR" sz="2800" dirty="0" smtClean="0"/>
              <a:t>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4100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620688"/>
            <a:ext cx="7673652" cy="4114800"/>
          </a:xfrm>
        </p:spPr>
        <p:txBody>
          <a:bodyPr/>
          <a:lstStyle/>
          <a:p>
            <a:r>
              <a:rPr lang="pt-BR" dirty="0"/>
              <a:t>Assembleias Gerais do Episcopado Africano reunidas no SECAM (</a:t>
            </a:r>
            <a:r>
              <a:rPr lang="pt-BR" i="1" dirty="0"/>
              <a:t>Simpósio das Conferências Episcopais de África e Madagáscar</a:t>
            </a:r>
            <a:r>
              <a:rPr lang="pt-BR" dirty="0"/>
              <a:t>), sínodos locais, congregações missionárias locais, Sínodo Geral dos Bispos para a África em 1994, etc</a:t>
            </a:r>
            <a:r>
              <a:rPr lang="pt-BR" dirty="0" smtClean="0"/>
              <a:t>.</a:t>
            </a:r>
          </a:p>
          <a:p>
            <a:r>
              <a:rPr lang="pt-BR" dirty="0" smtClean="0"/>
              <a:t>Em </a:t>
            </a:r>
            <a:r>
              <a:rPr lang="pt-BR" dirty="0"/>
              <a:t>1969, Paulo VI, em Kampala durante o primeiro simpósio de todos os bispos da África e Madagascar disse: "Vocês devem ser missionários de vós mesmos." </a:t>
            </a:r>
          </a:p>
        </p:txBody>
      </p:sp>
    </p:spTree>
    <p:extLst>
      <p:ext uri="{BB962C8B-B14F-4D97-AF65-F5344CB8AC3E}">
        <p14:creationId xmlns:p14="http://schemas.microsoft.com/office/powerpoint/2010/main" val="318518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8. A partir do Concílio Vaticano 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No dia 7 de dezembro de 1965, na última sessão do Concílio Vaticano II foi aprovado quase por unanimidade o Decreto Ad Gentes. A "missão" tornava-se cidadão a pleno título na vida da Igreja, desencadeando um processo de renovação.</a:t>
            </a:r>
          </a:p>
        </p:txBody>
      </p:sp>
    </p:spTree>
    <p:extLst>
      <p:ext uri="{BB962C8B-B14F-4D97-AF65-F5344CB8AC3E}">
        <p14:creationId xmlns:p14="http://schemas.microsoft.com/office/powerpoint/2010/main" val="5474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556792"/>
            <a:ext cx="7848872" cy="4114800"/>
          </a:xfrm>
        </p:spPr>
        <p:txBody>
          <a:bodyPr/>
          <a:lstStyle/>
          <a:p>
            <a:r>
              <a:rPr lang="pt-BR" sz="2600" dirty="0" smtClean="0"/>
              <a:t>Aquele </a:t>
            </a:r>
            <a:r>
              <a:rPr lang="pt-BR" sz="2600" dirty="0"/>
              <a:t>decreto procurava enfrentar os desafios e a necessidade de mudanças, tirava as missões da periferia e as colocava no coração da Igreja. Nele era evidente a capacidade de ler as novas realidades do mundo e da Igreja e o esforço para dar a este novo uma resposta. Com a conquista da independência de muitos países, sobretudo da África e da Ásia, muitos impérios do Norte do mundo estavam caindo.</a:t>
            </a:r>
          </a:p>
          <a:p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60230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culturas não-</a:t>
            </a:r>
            <a:r>
              <a:rPr lang="pt-BR" dirty="0" err="1"/>
              <a:t>européias</a:t>
            </a:r>
            <a:r>
              <a:rPr lang="pt-BR" dirty="0"/>
              <a:t> e as religiões não-cristãs exigiam um reconhecimento e um lugar nos novos cenários do mundo. Ao mesmo tempo, a cada dia, era mais evidente o novo rosto da Igreja: um rosto com cores diferentes para o nascimento e o crescimento das Igrejas dos vários continentes.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456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620688"/>
            <a:ext cx="7313612" cy="4114800"/>
          </a:xfrm>
        </p:spPr>
        <p:txBody>
          <a:bodyPr/>
          <a:lstStyle/>
          <a:p>
            <a:r>
              <a:rPr lang="pt-BR" sz="2800" dirty="0"/>
              <a:t>O decreto Ad Gentes não foi um ponto de chegada, mas um ponto de partida: o início de uma nova etapa da evangelização. Isto tornou-se mais evidente com o Sínodo sobre a Evangelização em 1974 e, em seguida, com a exortação apostólica </a:t>
            </a:r>
            <a:r>
              <a:rPr lang="pt-BR" sz="2800" i="1" dirty="0" err="1"/>
              <a:t>Evangelii</a:t>
            </a:r>
            <a:r>
              <a:rPr lang="pt-BR" sz="2800" i="1" dirty="0"/>
              <a:t> </a:t>
            </a:r>
            <a:r>
              <a:rPr lang="pt-BR" sz="2800" i="1" dirty="0" err="1"/>
              <a:t>Nuntiandi</a:t>
            </a:r>
            <a:r>
              <a:rPr lang="pt-BR" sz="2800" dirty="0"/>
              <a:t> (1975) de Paulo VI. Percebia-se </a:t>
            </a:r>
            <a:r>
              <a:rPr lang="pt-BR" sz="2800" dirty="0" smtClean="0"/>
              <a:t>um </a:t>
            </a:r>
            <a:r>
              <a:rPr lang="pt-BR" sz="2800" dirty="0"/>
              <a:t>novo estilo e </a:t>
            </a:r>
            <a:r>
              <a:rPr lang="pt-BR" sz="2800" dirty="0" smtClean="0"/>
              <a:t>uma </a:t>
            </a:r>
            <a:r>
              <a:rPr lang="pt-BR" sz="2800" dirty="0"/>
              <a:t>nova espiritualidade missionária, atenta aos sinais dos tempos e, portanto, atenta aos impulsos </a:t>
            </a:r>
            <a:r>
              <a:rPr lang="pt-BR" sz="2800" dirty="0" smtClean="0"/>
              <a:t>do Espírito </a:t>
            </a:r>
            <a:r>
              <a:rPr lang="pt-BR" sz="2800" dirty="0"/>
              <a:t>Santo.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3954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>
            <a:spLocks noGrp="1"/>
          </p:cNvSpPr>
          <p:nvPr>
            <p:ph idx="1"/>
          </p:nvPr>
        </p:nvSpPr>
        <p:spPr>
          <a:xfrm>
            <a:off x="899592" y="1196752"/>
            <a:ext cx="7928049" cy="5030787"/>
          </a:xfrm>
        </p:spPr>
        <p:txBody>
          <a:bodyPr/>
          <a:lstStyle/>
          <a:p>
            <a:r>
              <a:rPr lang="pt-BR" dirty="0"/>
              <a:t>Já no começo do séc. XVII este termo começou a ser usado pelos carmelitas reformados e pela Cúria Romana para indicar a missão para com os pagãos e hereges.</a:t>
            </a:r>
          </a:p>
          <a:p>
            <a:r>
              <a:rPr lang="pt-BR" dirty="0"/>
              <a:t>A </a:t>
            </a:r>
            <a:r>
              <a:rPr lang="pt-BR" i="1" dirty="0">
                <a:hlinkClick r:id="rId2" tooltip="Congregazione de Propaganda Fide"/>
              </a:rPr>
              <a:t>Congregação de Propaganda </a:t>
            </a:r>
            <a:r>
              <a:rPr lang="pt-BR" i="1" dirty="0" err="1">
                <a:hlinkClick r:id="rId2" tooltip="Congregazione de Propaganda Fide"/>
              </a:rPr>
              <a:t>Fide</a:t>
            </a:r>
            <a:r>
              <a:rPr lang="pt-BR" dirty="0"/>
              <a:t> (1622) usará a palavra "missões" para indicar a atividade finalizada à conversão dos pagãos e dos hereges.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58788" y="1052736"/>
            <a:ext cx="7961684" cy="4114800"/>
          </a:xfrm>
        </p:spPr>
        <p:txBody>
          <a:bodyPr/>
          <a:lstStyle/>
          <a:p>
            <a:r>
              <a:rPr lang="pt-BR" sz="2800" dirty="0"/>
              <a:t>No ano de 1976 apareceu o livro do frade capuchinho suíço, </a:t>
            </a:r>
            <a:r>
              <a:rPr lang="pt-BR" sz="2800" dirty="0" err="1"/>
              <a:t>Walbert</a:t>
            </a:r>
            <a:r>
              <a:rPr lang="pt-BR" sz="2800" dirty="0"/>
              <a:t> </a:t>
            </a:r>
            <a:r>
              <a:rPr lang="pt-BR" sz="2800" dirty="0" err="1"/>
              <a:t>Bülhmann</a:t>
            </a:r>
            <a:r>
              <a:rPr lang="pt-BR" sz="2800" dirty="0"/>
              <a:t>: </a:t>
            </a:r>
            <a:r>
              <a:rPr lang="pt-PT" sz="2800" i="1" dirty="0"/>
              <a:t>O terceiro mundo e a terceira Igreja: Uma analise do presente e do futuro da Igreja</a:t>
            </a:r>
            <a:r>
              <a:rPr lang="pt-PT" sz="2800" dirty="0"/>
              <a:t>. 1. ed. Sao Paulo: Paulinas, 1976. </a:t>
            </a:r>
            <a:endParaRPr lang="pt-BR" sz="2800" dirty="0"/>
          </a:p>
          <a:p>
            <a:r>
              <a:rPr lang="pt-BR" sz="2800" dirty="0"/>
              <a:t>Depois da primeira Igreja do Oriente e a segunda Igreja Ocidental (</a:t>
            </a:r>
            <a:r>
              <a:rPr lang="pt-BR" sz="2800" dirty="0" smtClean="0"/>
              <a:t>Europeia-romana</a:t>
            </a:r>
            <a:r>
              <a:rPr lang="pt-BR" sz="2800" dirty="0"/>
              <a:t>) estava nascendo a terceira Igreja, a do Sul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3391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1640" y="980728"/>
            <a:ext cx="7313612" cy="4114800"/>
          </a:xfrm>
        </p:spPr>
        <p:txBody>
          <a:bodyPr/>
          <a:lstStyle/>
          <a:p>
            <a:r>
              <a:rPr lang="pt-BR" sz="3200" dirty="0" smtClean="0"/>
              <a:t>Infelizmente</a:t>
            </a:r>
            <a:r>
              <a:rPr lang="pt-BR" sz="3200" dirty="0"/>
              <a:t>, muitos na Europa não foram capazes de ver e aceitar com alegria o novo que nasceu no Sul e continuaram a chorar o velho que estava morrendo no Norte. Isto tornou-se evidente na encíclica de João Paulo II, a </a:t>
            </a:r>
            <a:r>
              <a:rPr lang="pt-BR" sz="3200" i="1" dirty="0" err="1"/>
              <a:t>Redemptoris</a:t>
            </a:r>
            <a:r>
              <a:rPr lang="pt-BR" sz="3200" i="1" dirty="0"/>
              <a:t> Missio</a:t>
            </a:r>
            <a:r>
              <a:rPr lang="pt-BR" sz="3200" dirty="0"/>
              <a:t> (1990), publicada por ocasião do 25º aniversário do Ad Gentes.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015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980728"/>
            <a:ext cx="7313612" cy="4114800"/>
          </a:xfrm>
        </p:spPr>
        <p:txBody>
          <a:bodyPr/>
          <a:lstStyle/>
          <a:p>
            <a:r>
              <a:rPr lang="pt-BR" dirty="0"/>
              <a:t>A partir daquela encíclica muitos acharam e escreveram que o Ad Gentes tinha falido no seu propósito de promover o espírito missionário da Igreja. Mas não era verdade. Na realidade estava morrendo uma fase da evangelização, que teve a Igreja Europeia como protagonista, e estava começando uma nova etapa.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732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836712"/>
            <a:ext cx="7673652" cy="4114800"/>
          </a:xfrm>
        </p:spPr>
        <p:txBody>
          <a:bodyPr/>
          <a:lstStyle/>
          <a:p>
            <a:r>
              <a:rPr lang="pt-BR" sz="2600" dirty="0"/>
              <a:t>Esta nova etapa se manifestou publicamente com a eleição do Papa Francisco, o papa vindo do Sul. A terceira igreja, que em 1976 estava às portas, entrou na casa. Ele realizou esta nova etapa, com </a:t>
            </a:r>
            <a:r>
              <a:rPr lang="pt-BR" sz="2600" dirty="0" smtClean="0"/>
              <a:t>seus gestos, com </a:t>
            </a:r>
            <a:r>
              <a:rPr lang="pt-BR" sz="2600" dirty="0"/>
              <a:t>suas palavras e, especialmente, com a exortação </a:t>
            </a:r>
            <a:r>
              <a:rPr lang="pt-BR" sz="2600" i="1" dirty="0" err="1"/>
              <a:t>Evangelii</a:t>
            </a:r>
            <a:r>
              <a:rPr lang="pt-BR" sz="2600" i="1" dirty="0"/>
              <a:t> </a:t>
            </a:r>
            <a:r>
              <a:rPr lang="pt-BR" sz="2600" i="1" dirty="0" err="1"/>
              <a:t>Gaudium</a:t>
            </a:r>
            <a:r>
              <a:rPr lang="pt-BR" sz="2600" dirty="0"/>
              <a:t> (2013). À luz  desta exortação, podemos dizer aquilo que o Ad Gentes tinha dito há 50 anos está se tornando realidade, porém de uma forma diferente do que se pensava. É uma das muitas surpresas do Espírito Santo.</a:t>
            </a:r>
          </a:p>
          <a:p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53987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/>
              <a:t>Conclusão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dirty="0"/>
              <a:t>A história da evangelização, com seus múltiplos e, às vezes, justapostos ou contrapostos modelos de missão, ensina-nos que há sempre um método válido, </a:t>
            </a:r>
            <a:r>
              <a:rPr lang="pt-BR" sz="3200" i="1" dirty="0"/>
              <a:t>urbi et orbi</a:t>
            </a:r>
            <a:r>
              <a:rPr lang="pt-BR" sz="3200" dirty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856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764704"/>
            <a:ext cx="8136904" cy="5177309"/>
          </a:xfrm>
        </p:spPr>
        <p:txBody>
          <a:bodyPr/>
          <a:lstStyle/>
          <a:p>
            <a:r>
              <a:rPr lang="pt-BR" sz="2600" dirty="0"/>
              <a:t>A partir da osmose dos três primeiros séculos, à expansão através dos líderes de governo, príncipes e reis convertidos ao cristianismo, do modelo monástico ao das ordens mendicantes no tempo das Cruzadas, do método da </a:t>
            </a:r>
            <a:r>
              <a:rPr lang="pt-BR" sz="2600" i="1" dirty="0"/>
              <a:t>tabula rasa </a:t>
            </a:r>
            <a:r>
              <a:rPr lang="pt-BR" sz="2600" dirty="0"/>
              <a:t>nas Américas à missão colonial na África, à evangelização </a:t>
            </a:r>
            <a:r>
              <a:rPr lang="pt-BR" sz="2600" dirty="0" err="1"/>
              <a:t>inculturada</a:t>
            </a:r>
            <a:r>
              <a:rPr lang="pt-BR" sz="2600" dirty="0"/>
              <a:t> na Ásia, entendemos que a presença missionária da Igreja realmente “conquista” o mundo apenas quando ela retorna ao Evangelho de Jesus Cristo, isto é, quando testemunha a beleza do evangelho, tesouro escondido em vasos de barro frágeis</a:t>
            </a:r>
          </a:p>
        </p:txBody>
      </p:sp>
    </p:spTree>
    <p:extLst>
      <p:ext uri="{BB962C8B-B14F-4D97-AF65-F5344CB8AC3E}">
        <p14:creationId xmlns:p14="http://schemas.microsoft.com/office/powerpoint/2010/main" val="29713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03648" y="908721"/>
            <a:ext cx="7279977" cy="3816424"/>
          </a:xfrm>
        </p:spPr>
        <p:txBody>
          <a:bodyPr/>
          <a:lstStyle/>
          <a:p>
            <a:r>
              <a:rPr lang="pt-BR" sz="2800" dirty="0" smtClean="0"/>
              <a:t>Ao longo dos séculos, a partir da prática e da reflexão teológica, a Igreja compreendeu que ela </a:t>
            </a:r>
            <a:r>
              <a:rPr lang="pt-BR" sz="2800" b="1" dirty="0" smtClean="0"/>
              <a:t>“</a:t>
            </a:r>
            <a:r>
              <a:rPr lang="pt-BR" sz="2800" b="1" dirty="0"/>
              <a:t>é, por sua natureza, missionária”</a:t>
            </a:r>
            <a:r>
              <a:rPr lang="pt-BR" sz="2800" dirty="0"/>
              <a:t> (AG 2). Esta afirmação do decreto conciliar </a:t>
            </a:r>
            <a:r>
              <a:rPr lang="pt-BR" sz="2800" i="1" dirty="0"/>
              <a:t>Ad gentes, </a:t>
            </a:r>
            <a:r>
              <a:rPr lang="pt-BR" sz="2800" dirty="0" smtClean="0"/>
              <a:t>lembra </a:t>
            </a:r>
            <a:r>
              <a:rPr lang="pt-BR" sz="2800" dirty="0"/>
              <a:t>que </a:t>
            </a:r>
            <a:r>
              <a:rPr lang="pt-BR" sz="2800" b="1" dirty="0"/>
              <a:t>a missão tem sua origem em Deus</a:t>
            </a:r>
            <a:r>
              <a:rPr lang="pt-BR" sz="2800" dirty="0"/>
              <a:t> que é Amor que não se contem, que transborda, </a:t>
            </a:r>
            <a:r>
              <a:rPr lang="pt-BR" sz="2800" b="1" dirty="0"/>
              <a:t>que se </a:t>
            </a:r>
            <a:r>
              <a:rPr lang="pt-BR" sz="2800" b="1" dirty="0" smtClean="0"/>
              <a:t>auto comunica</a:t>
            </a:r>
            <a:r>
              <a:rPr lang="pt-BR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6605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1640" y="1052736"/>
            <a:ext cx="7313612" cy="4114800"/>
          </a:xfrm>
        </p:spPr>
        <p:txBody>
          <a:bodyPr/>
          <a:lstStyle/>
          <a:p>
            <a:r>
              <a:rPr lang="pt-BR" sz="2800" dirty="0"/>
              <a:t>A missão nasce deste “amor </a:t>
            </a:r>
            <a:r>
              <a:rPr lang="pt-BR" sz="2800" dirty="0" err="1"/>
              <a:t>fontal</a:t>
            </a:r>
            <a:r>
              <a:rPr lang="pt-BR" sz="2800" dirty="0"/>
              <a:t>” do Pai, que envia o Filho, que envia o Espírito, que envia a Igreja. </a:t>
            </a:r>
            <a:r>
              <a:rPr lang="pt-BR" sz="2800" b="1" dirty="0"/>
              <a:t>A Igreja nasceu para ser enviada </a:t>
            </a:r>
            <a:r>
              <a:rPr lang="pt-BR" sz="2800" dirty="0"/>
              <a:t>e sua missão não tem confins, é para o mundo inteiro. A ela compete anunciar o Evangelho às pessoas que já o conhecem, mas sem esquecer que deve chegar a todos os povos.</a:t>
            </a:r>
          </a:p>
          <a:p>
            <a:endParaRPr lang="pt-BR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501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75656" y="764704"/>
            <a:ext cx="7313612" cy="5472608"/>
          </a:xfrm>
        </p:spPr>
        <p:txBody>
          <a:bodyPr/>
          <a:lstStyle/>
          <a:p>
            <a:r>
              <a:rPr lang="pt-BR" dirty="0"/>
              <a:t>A consequência desta </a:t>
            </a:r>
            <a:r>
              <a:rPr lang="pt-BR" dirty="0" err="1"/>
              <a:t>missionariedade</a:t>
            </a:r>
            <a:r>
              <a:rPr lang="pt-BR" dirty="0"/>
              <a:t> é que </a:t>
            </a:r>
            <a:r>
              <a:rPr lang="pt-BR" b="1" dirty="0"/>
              <a:t>a Missão é essencialmente eclesial e que Igreja e Missão constituem uma unidade inseparável</a:t>
            </a:r>
            <a:r>
              <a:rPr lang="pt-BR" dirty="0"/>
              <a:t>; uma sem a outra resultaria numa contradição inaceitável. Ela, como “grão de mostarda”, “pequeno rebanho”, é chamada a ser sacramento da salvação para toda a humanidade. É católica por natureza enquanto sinal da presença de Cristo nela.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043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340768"/>
            <a:ext cx="7313612" cy="5040560"/>
          </a:xfrm>
        </p:spPr>
        <p:txBody>
          <a:bodyPr/>
          <a:lstStyle/>
          <a:p>
            <a:r>
              <a:rPr lang="pt-BR" b="1" dirty="0"/>
              <a:t>Anunciar Jesus Cristo não é apenas mais uma atividade entre muitas outras desenvolvidas pela Igreja, mas a sua razão de ser. </a:t>
            </a:r>
            <a:r>
              <a:rPr lang="pt-BR" dirty="0"/>
              <a:t>A Igreja existe enquanto é “enviada”. </a:t>
            </a:r>
            <a:r>
              <a:rPr lang="pt-BR" b="1" dirty="0"/>
              <a:t>A missão é prioritária</a:t>
            </a:r>
            <a:r>
              <a:rPr lang="pt-BR" dirty="0"/>
              <a:t> no que diz respeito à Igreja. </a:t>
            </a:r>
            <a:r>
              <a:rPr lang="pt-BR" b="1" dirty="0"/>
              <a:t>Não é a Igreja que faz a missão, mas é a missão que constitui a essência e o rosto da Igreja.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037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>
            <a:spLocks noGrp="1"/>
          </p:cNvSpPr>
          <p:nvPr>
            <p:ph idx="1"/>
          </p:nvPr>
        </p:nvSpPr>
        <p:spPr>
          <a:xfrm>
            <a:off x="971600" y="692696"/>
            <a:ext cx="7784033" cy="5030787"/>
          </a:xfrm>
        </p:spPr>
        <p:txBody>
          <a:bodyPr/>
          <a:lstStyle/>
          <a:p>
            <a:r>
              <a:rPr lang="pt-BR" sz="2800" dirty="0"/>
              <a:t>Se por um lado, a história da missão </a:t>
            </a:r>
            <a:r>
              <a:rPr lang="pt-BR" sz="2800" i="1" dirty="0"/>
              <a:t>ad gentes</a:t>
            </a:r>
            <a:r>
              <a:rPr lang="pt-BR" sz="2800" dirty="0"/>
              <a:t> se entrelaça e se confunde com a história da mesma Igreja, a partir do Concílio Vaticano II foi-se amadurecendo um novo conceito das missões (e da missão), não mais reduzidas a uma articulação periférica e acidental da Igreja, mas consideradas como parte constitutiva do seu Corpo e, portanto, dignas de integrar e até mesmo moldar a sua história, como história da evangelização. </a:t>
            </a:r>
          </a:p>
          <a:p>
            <a:pPr indent="0">
              <a:buNone/>
            </a:pPr>
            <a:endParaRPr lang="pt-B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476672"/>
            <a:ext cx="7856041" cy="6120680"/>
          </a:xfrm>
        </p:spPr>
        <p:txBody>
          <a:bodyPr/>
          <a:lstStyle/>
          <a:p>
            <a:r>
              <a:rPr lang="pt-BR" sz="2800" b="1" dirty="0" smtClean="0"/>
              <a:t>Como </a:t>
            </a:r>
            <a:r>
              <a:rPr lang="pt-BR" sz="2800" b="1" dirty="0"/>
              <a:t>a missão define a essência e o fundamento da Igreja, o ser missionário define o ser cristão. </a:t>
            </a:r>
            <a:r>
              <a:rPr lang="pt-BR" sz="2800" dirty="0"/>
              <a:t>Se Deus chama todos os homens e as mulheres a participar de sua vida divina, de maneira especial, todos aqueles que, pelo batismo, foram feitos filhos e filhas do mesmo Pai são chamados a participar da sua missão. Os membros da Igreja, povo de Deus, são chamados a ser, integralmente e em toda a parte, </a:t>
            </a:r>
            <a:r>
              <a:rPr lang="pt-BR" sz="2800" b="1" dirty="0"/>
              <a:t>um povo missionário, a caminho, para partilhar a sua fé.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280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0013" y="980728"/>
            <a:ext cx="7313612" cy="4114800"/>
          </a:xfrm>
        </p:spPr>
        <p:txBody>
          <a:bodyPr/>
          <a:lstStyle/>
          <a:p>
            <a:r>
              <a:rPr lang="pt-BR" dirty="0"/>
              <a:t>Passados cinquenta anos do grande evento conciliar, devemos reconhecer que </a:t>
            </a:r>
            <a:r>
              <a:rPr lang="pt-BR" b="1" dirty="0"/>
              <a:t>a consciência da “natureza missionária da Igreja”, apesar de estar sempre presente na reflexão teológica e pastoral, não conseguiu transformar a prática eclesial e, tão pouco, realizar uma verdadeira conversão à missão. </a:t>
            </a:r>
            <a:r>
              <a:rPr lang="pt-BR" dirty="0"/>
              <a:t>A Igreja, Povo de Deus, não se tornou ainda um povo missionário!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620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764704"/>
            <a:ext cx="7313612" cy="4114800"/>
          </a:xfrm>
        </p:spPr>
        <p:txBody>
          <a:bodyPr/>
          <a:lstStyle/>
          <a:p>
            <a:r>
              <a:rPr lang="pt-BR" sz="2800" dirty="0"/>
              <a:t>De fato, a Igreja da América Latina, nas Conferências de </a:t>
            </a:r>
            <a:r>
              <a:rPr lang="pt-BR" sz="2800" i="1" dirty="0"/>
              <a:t>Rio de Janeiro (1955)</a:t>
            </a:r>
            <a:r>
              <a:rPr lang="pt-BR" sz="2800" dirty="0"/>
              <a:t>, </a:t>
            </a:r>
            <a:r>
              <a:rPr lang="pt-BR" sz="2800" i="1" dirty="0"/>
              <a:t>Medellín (1969), Puebla (1979), Santo Domingo (1992)</a:t>
            </a:r>
            <a:r>
              <a:rPr lang="pt-BR" sz="2800" dirty="0"/>
              <a:t>, procurou colocar em prática as indicações do Concílio e, na última </a:t>
            </a:r>
            <a:r>
              <a:rPr lang="pt-BR" sz="2800" i="1" dirty="0"/>
              <a:t>Conferência de Aparecida (2007), </a:t>
            </a:r>
            <a:r>
              <a:rPr lang="pt-BR" sz="2800" dirty="0"/>
              <a:t>convidou os cristãos a </a:t>
            </a:r>
            <a:r>
              <a:rPr lang="pt-BR" sz="2800" b="1" dirty="0"/>
              <a:t>assumirem a própria vocação de “discípulos missionários”</a:t>
            </a:r>
            <a:r>
              <a:rPr lang="pt-BR" sz="2800" dirty="0"/>
              <a:t> colocando o inteiro Continente a serviço da </a:t>
            </a:r>
            <a:r>
              <a:rPr lang="pt-BR" sz="2800" i="1" dirty="0"/>
              <a:t>missão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5072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60648"/>
            <a:ext cx="8496944" cy="4114800"/>
          </a:xfrm>
        </p:spPr>
        <p:txBody>
          <a:bodyPr/>
          <a:lstStyle/>
          <a:p>
            <a:r>
              <a:rPr lang="pt-BR" sz="2500" dirty="0"/>
              <a:t>O Papa Francisco, na </a:t>
            </a:r>
            <a:r>
              <a:rPr lang="pt-BR" sz="2500" i="1" dirty="0" err="1" smtClean="0"/>
              <a:t>Evangelii</a:t>
            </a:r>
            <a:r>
              <a:rPr lang="pt-BR" sz="2500" i="1" dirty="0" smtClean="0"/>
              <a:t> </a:t>
            </a:r>
            <a:r>
              <a:rPr lang="pt-BR" sz="2500" i="1" dirty="0" err="1"/>
              <a:t>gaudium</a:t>
            </a:r>
            <a:r>
              <a:rPr lang="pt-BR" sz="2500" dirty="0"/>
              <a:t>, retomou as conclusões de Aparecida quando afirmou que quer </a:t>
            </a:r>
            <a:r>
              <a:rPr lang="pt-BR" sz="2500" b="1" dirty="0"/>
              <a:t>uma Igreja “em estado permanente de missão</a:t>
            </a:r>
            <a:r>
              <a:rPr lang="pt-BR" sz="2500" b="1" dirty="0" smtClean="0"/>
              <a:t>” </a:t>
            </a:r>
            <a:r>
              <a:rPr lang="pt-BR" sz="2500" dirty="0" smtClean="0"/>
              <a:t>(</a:t>
            </a:r>
            <a:r>
              <a:rPr lang="pt-BR" sz="2500" dirty="0" err="1"/>
              <a:t>DAp</a:t>
            </a:r>
            <a:r>
              <a:rPr lang="pt-BR" sz="2500" dirty="0"/>
              <a:t> 551).</a:t>
            </a:r>
          </a:p>
          <a:p>
            <a:r>
              <a:rPr lang="pt-BR" sz="2500" b="1" dirty="0"/>
              <a:t>A missão nasce do amor, do amor que cada um de nós tem para com Jesus. </a:t>
            </a:r>
            <a:r>
              <a:rPr lang="pt-BR" sz="2500" dirty="0"/>
              <a:t>Tanto mais amamos Jesus, tanto mais sentimos a necessidade de falar dele. A missão é uma dimensão do meu ser cristão; a missão não poder ser feita por uma outra pessoa, mas por mim porque </a:t>
            </a:r>
            <a:r>
              <a:rPr lang="pt-BR" sz="2500" b="1" dirty="0"/>
              <a:t>ela é a medida do meu amor para com Jesus</a:t>
            </a:r>
            <a:r>
              <a:rPr lang="pt-BR" sz="2500" dirty="0"/>
              <a:t>. Se nós não fizermos missão não poderíamos ser considerados cristãos. Se eu não me sentir impulsionado a tornar visível o amor que sinto para Jesus, aquele amor não pode ser verdadeiro.</a:t>
            </a:r>
          </a:p>
          <a:p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338333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836712"/>
            <a:ext cx="7313612" cy="4114800"/>
          </a:xfrm>
        </p:spPr>
        <p:txBody>
          <a:bodyPr/>
          <a:lstStyle/>
          <a:p>
            <a:r>
              <a:rPr lang="pt-BR" dirty="0"/>
              <a:t>O chamado a ser cristão (no batismo) que precede o convite de Jesus: </a:t>
            </a:r>
            <a:r>
              <a:rPr lang="pt-BR" b="1" dirty="0"/>
              <a:t>“vem e </a:t>
            </a:r>
            <a:r>
              <a:rPr lang="pt-BR" b="1" dirty="0" smtClean="0"/>
              <a:t>segue-me”</a:t>
            </a:r>
            <a:r>
              <a:rPr lang="pt-BR" dirty="0" smtClean="0"/>
              <a:t>,</a:t>
            </a:r>
            <a:r>
              <a:rPr lang="pt-BR" b="1" dirty="0" smtClean="0"/>
              <a:t> </a:t>
            </a:r>
            <a:r>
              <a:rPr lang="pt-BR" dirty="0" smtClean="0"/>
              <a:t>tem </a:t>
            </a:r>
            <a:r>
              <a:rPr lang="pt-BR" dirty="0"/>
              <a:t>seu último desdobramento no imperativo: </a:t>
            </a:r>
            <a:r>
              <a:rPr lang="pt-BR" b="1" dirty="0"/>
              <a:t>“vai”</a:t>
            </a:r>
            <a:r>
              <a:rPr lang="pt-BR" dirty="0"/>
              <a:t>. </a:t>
            </a:r>
            <a:r>
              <a:rPr lang="pt-BR" b="1" dirty="0"/>
              <a:t>A missão pertence à iniciação cristã </a:t>
            </a:r>
            <a:r>
              <a:rPr lang="pt-BR" dirty="0"/>
              <a:t>e nós somos cristãos na medida em que nos sentimos destinados a testemunhar o evangelho. A missão nasce do verdadeiro amor por Jesus, mas com o olhar aberto ao mundo, ao outro.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346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286000" y="797511"/>
            <a:ext cx="581439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 </a:t>
            </a:r>
            <a:r>
              <a:rPr lang="pt-B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Padres Conciliares (</a:t>
            </a:r>
            <a:r>
              <a:rPr lang="pt-B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Roncalli</a:t>
            </a:r>
            <a:r>
              <a:rPr lang="pt-B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pt-B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Montini</a:t>
            </a:r>
            <a:r>
              <a:rPr lang="pt-B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pt-B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Suenens</a:t>
            </a:r>
            <a:r>
              <a:rPr lang="pt-B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pt-B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Rahner</a:t>
            </a:r>
            <a:r>
              <a:rPr lang="pt-B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pt-B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Congar</a:t>
            </a:r>
            <a:r>
              <a:rPr lang="pt-B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pt-B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Schyllebeck</a:t>
            </a:r>
            <a:r>
              <a:rPr lang="pt-B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se perguntaram: </a:t>
            </a:r>
            <a:r>
              <a:rPr lang="pt-BR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“Igreja, quem és tu?”</a:t>
            </a:r>
            <a:r>
              <a:rPr lang="pt-B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a resposta foi uma só: </a:t>
            </a:r>
            <a:r>
              <a:rPr lang="pt-BR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“Missão!”</a:t>
            </a:r>
            <a:r>
              <a:rPr lang="pt-B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Estamos aqui para anunciar o Evangelho. E a missão se constrói dia após dia na escuta da necessidade de Deus que a humanidade continuamente nos apresenta.</a:t>
            </a:r>
          </a:p>
        </p:txBody>
      </p:sp>
    </p:spTree>
    <p:extLst>
      <p:ext uri="{BB962C8B-B14F-4D97-AF65-F5344CB8AC3E}">
        <p14:creationId xmlns:p14="http://schemas.microsoft.com/office/powerpoint/2010/main" val="63081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0013" y="836712"/>
            <a:ext cx="7313612" cy="4114800"/>
          </a:xfrm>
        </p:spPr>
        <p:txBody>
          <a:bodyPr/>
          <a:lstStyle/>
          <a:p>
            <a:r>
              <a:rPr lang="pt-BR" dirty="0" smtClean="0"/>
              <a:t>Desde </a:t>
            </a:r>
            <a:r>
              <a:rPr lang="pt-BR" dirty="0"/>
              <a:t>a promulgação do Decreto </a:t>
            </a:r>
            <a:r>
              <a:rPr lang="pt-BR" i="1" dirty="0"/>
              <a:t>Ad gentes</a:t>
            </a:r>
            <a:r>
              <a:rPr lang="pt-BR" dirty="0"/>
              <a:t>, até a exortação </a:t>
            </a:r>
            <a:r>
              <a:rPr lang="pt-BR" i="1" dirty="0" err="1"/>
              <a:t>Evengelii</a:t>
            </a:r>
            <a:r>
              <a:rPr lang="pt-BR" i="1" dirty="0"/>
              <a:t> </a:t>
            </a:r>
            <a:r>
              <a:rPr lang="pt-BR" i="1" dirty="0" err="1"/>
              <a:t>gaudium</a:t>
            </a:r>
            <a:r>
              <a:rPr lang="pt-BR" dirty="0"/>
              <a:t>, </a:t>
            </a:r>
            <a:r>
              <a:rPr lang="pt-BR" b="1" dirty="0"/>
              <a:t>a missão assumiu novos rostos, mas nunca parou. </a:t>
            </a:r>
            <a:r>
              <a:rPr lang="pt-BR" dirty="0"/>
              <a:t>A palavra “missão” tornou-se sinônimo de: “saída”, “portas abertas”, “periferias”, “colocar-se a caminho”, “encontrar”… </a:t>
            </a:r>
            <a:endParaRPr lang="pt-BR" dirty="0" smtClean="0"/>
          </a:p>
          <a:p>
            <a:r>
              <a:rPr lang="pt-BR" b="1" dirty="0" smtClean="0"/>
              <a:t>Na </a:t>
            </a:r>
            <a:r>
              <a:rPr lang="pt-BR" b="1" dirty="0"/>
              <a:t>verdade, a Igreja não sabe fazer outra coisa, senão anunciar o Evangelho.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332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475656" y="1473746"/>
            <a:ext cx="64807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missão é o rosto que a Igreja precisa recuperar. </a:t>
            </a:r>
            <a:r>
              <a:rPr lang="pt-B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missão é a força que nos impulsiona a ir aonde o Evangelho ainda não chegou, a sair daquilo que já temos para encontrar as esperanças da humanidade que são o rosto concreto da </a:t>
            </a:r>
            <a:r>
              <a:rPr lang="pt-BR" sz="28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parusia</a:t>
            </a:r>
            <a:r>
              <a:rPr lang="pt-B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422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x-none" smtClean="0"/>
              <a:t>“</a:t>
            </a:r>
            <a:r>
              <a:rPr lang="x-none"/>
              <a:t>Não nos deixemos roubar o entusiasmo missionário!” (EG 80)</a:t>
            </a:r>
            <a:r>
              <a:rPr lang="pt-BR" dirty="0"/>
              <a:t>. </a:t>
            </a:r>
            <a:endParaRPr lang="pt-BR" dirty="0" smtClean="0"/>
          </a:p>
          <a:p>
            <a:pPr marL="0" indent="0">
              <a:buNone/>
            </a:pPr>
            <a:r>
              <a:rPr lang="x-none" smtClean="0"/>
              <a:t>“</a:t>
            </a:r>
            <a:r>
              <a:rPr lang="x-none"/>
              <a:t>Não deixemos que nos roubem a alegria da evangelização!” (EG 83).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795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692696"/>
            <a:ext cx="7568009" cy="5472608"/>
          </a:xfrm>
        </p:spPr>
        <p:txBody>
          <a:bodyPr/>
          <a:lstStyle/>
          <a:p>
            <a:pPr marL="0" indent="0" algn="ctr">
              <a:buNone/>
            </a:pPr>
            <a:r>
              <a:rPr lang="it-IT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it-IT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BIBLIOGRAFIA</a:t>
            </a:r>
          </a:p>
          <a:p>
            <a:pPr marL="0" indent="0" algn="ctr">
              <a:buNone/>
            </a:pPr>
            <a:endParaRPr lang="pt-B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</a:p>
          <a:p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BONANOMI, A. </a:t>
            </a:r>
            <a:r>
              <a:rPr lang="it-IT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Dall’Ad Gentes all’Evangelii </a:t>
            </a:r>
            <a:r>
              <a:rPr lang="it-IT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Gaudium </a:t>
            </a:r>
            <a:r>
              <a:rPr lang="it-IT" sz="16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(http</a:t>
            </a:r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://www.rivistamissioniconsolata.it/2015/12/04/la-missione-anima-della-chiesa).</a:t>
            </a:r>
            <a:endParaRPr lang="pt-BR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BOSCH, D. </a:t>
            </a:r>
            <a:r>
              <a:rPr lang="pt-BR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Missão transformadora. 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Mudança de paradigma na Teologia da Missão. </a:t>
            </a:r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São Leopoldo (RS): Sinodal, 2002.</a:t>
            </a:r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MENIN, M. </a:t>
            </a:r>
            <a:r>
              <a:rPr lang="it-IT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Storia e modelli della presenza missionaria della Chiesa</a:t>
            </a:r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http://webcache.googleusercontent.com/search?q=cache:WraR812fOyYJ:www.webdiocesi.chiesacattolica.it/cci_new/documenti_diocesi/132/2007-05/14-98/MENIN.rtf+&amp;cd=1&amp;hl=pt-BR&amp;ct=clnk&amp;gl=br</a:t>
            </a:r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RASCHIETTI E.</a:t>
            </a:r>
            <a:r>
              <a:rPr lang="pt-BR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natureza missionária da Igreja e as circunstâncias atuais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PT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(http:// www.missiologia.org.br/cms/UserFiles/cms_artigos_pdf_60.pdf</a:t>
            </a:r>
            <a:r>
              <a:rPr lang="pt-P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39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>
            <a:spLocks noGrp="1"/>
          </p:cNvSpPr>
          <p:nvPr>
            <p:ph idx="1"/>
          </p:nvPr>
        </p:nvSpPr>
        <p:spPr>
          <a:xfrm>
            <a:off x="755576" y="504056"/>
            <a:ext cx="8280920" cy="5661248"/>
          </a:xfrm>
        </p:spPr>
        <p:txBody>
          <a:bodyPr/>
          <a:lstStyle/>
          <a:p>
            <a:r>
              <a:rPr lang="pt-BR" sz="2600" dirty="0"/>
              <a:t>À luz da historiografia missionária tentaremos:</a:t>
            </a:r>
          </a:p>
          <a:p>
            <a:pPr marL="0" indent="0">
              <a:buNone/>
            </a:pPr>
            <a:r>
              <a:rPr lang="pt-BR" sz="2600" dirty="0" smtClean="0"/>
              <a:t>	- </a:t>
            </a:r>
            <a:r>
              <a:rPr lang="pt-BR" sz="2600" dirty="0"/>
              <a:t>evidenciar alguns dos momentos </a:t>
            </a:r>
            <a:r>
              <a:rPr lang="pt-BR" sz="2600" dirty="0" smtClean="0"/>
              <a:t>	cruciais </a:t>
            </a:r>
            <a:r>
              <a:rPr lang="pt-BR" sz="2600" dirty="0"/>
              <a:t>da evangelização a partir dos </a:t>
            </a:r>
            <a:r>
              <a:rPr lang="pt-BR" sz="2600" dirty="0" smtClean="0"/>
              <a:t>	sujeitos </a:t>
            </a:r>
            <a:r>
              <a:rPr lang="pt-BR" sz="2600" dirty="0"/>
              <a:t>da missão e das suas ideias;</a:t>
            </a:r>
          </a:p>
          <a:p>
            <a:pPr marL="0" indent="0">
              <a:buNone/>
            </a:pPr>
            <a:r>
              <a:rPr lang="pt-BR" sz="2600" dirty="0" smtClean="0"/>
              <a:t>	- </a:t>
            </a:r>
            <a:r>
              <a:rPr lang="pt-BR" sz="2600" dirty="0"/>
              <a:t>analisar </a:t>
            </a:r>
            <a:r>
              <a:rPr lang="pt-BR" sz="2600" dirty="0" smtClean="0"/>
              <a:t>oito conjunturas </a:t>
            </a:r>
            <a:r>
              <a:rPr lang="pt-BR" sz="2600" dirty="0"/>
              <a:t>históricas, </a:t>
            </a:r>
            <a:r>
              <a:rPr lang="pt-BR" sz="2600" dirty="0" smtClean="0"/>
              <a:t>	dentro </a:t>
            </a:r>
            <a:r>
              <a:rPr lang="pt-BR" sz="2600" dirty="0"/>
              <a:t>das quais se desenvolvem </a:t>
            </a:r>
            <a:r>
              <a:rPr lang="pt-BR" sz="2600" dirty="0" smtClean="0"/>
              <a:t>	diferentes </a:t>
            </a:r>
            <a:r>
              <a:rPr lang="pt-BR" sz="2600" dirty="0"/>
              <a:t>modelos ou métodos </a:t>
            </a:r>
            <a:r>
              <a:rPr lang="pt-BR" sz="2600" dirty="0" smtClean="0"/>
              <a:t>	missionários</a:t>
            </a:r>
            <a:r>
              <a:rPr lang="pt-BR" sz="2600" dirty="0"/>
              <a:t>.</a:t>
            </a:r>
          </a:p>
          <a:p>
            <a:r>
              <a:rPr lang="pt-BR" sz="2600" dirty="0"/>
              <a:t>A cada período histórico não corresponde necessariamente um único modelo ou método missionário, porque no mesmo período coexistem, entrelaçados ou justapostos ou contrapostos, diferentes modelos ou métodos.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313612" cy="1143000"/>
          </a:xfrm>
        </p:spPr>
        <p:txBody>
          <a:bodyPr/>
          <a:lstStyle/>
          <a:p>
            <a:r>
              <a:rPr lang="pt-BR" sz="2800" b="1" dirty="0"/>
              <a:t>1. Os primeiros três séculos: </a:t>
            </a: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800" b="1" dirty="0"/>
              <a:t> </a:t>
            </a:r>
            <a:r>
              <a:rPr lang="pt-BR" sz="2800" b="1" dirty="0" smtClean="0"/>
              <a:t>   a </a:t>
            </a:r>
            <a:r>
              <a:rPr lang="pt-BR" sz="2800" b="1" dirty="0"/>
              <a:t>missão de cristãos comuns</a:t>
            </a:r>
            <a:r>
              <a:rPr lang="pt-BR" sz="2800" dirty="0"/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556792"/>
            <a:ext cx="8388424" cy="4114800"/>
          </a:xfrm>
        </p:spPr>
        <p:txBody>
          <a:bodyPr/>
          <a:lstStyle/>
          <a:p>
            <a:r>
              <a:rPr lang="pt-BR" dirty="0"/>
              <a:t>Nesta época, apesar das perseguições, assistimos a uma expansão quase natural e incontrolável da Igreja, mesmo na ausência de projetos especiais e departamentos missionários. </a:t>
            </a:r>
            <a:endParaRPr lang="pt-BR" dirty="0" smtClean="0"/>
          </a:p>
          <a:p>
            <a:r>
              <a:rPr lang="pt-BR" dirty="0" smtClean="0"/>
              <a:t>Já no séc. I registramos a presença de comunidades cristãs na Ásia Menor e na Europa. A </a:t>
            </a:r>
            <a:r>
              <a:rPr lang="pt-BR" dirty="0"/>
              <a:t>Evangelização ultrapassa os limites do Império Romano, rumo a Mesopotâmia, o Império Persa, e na Índia ou à Armênia, Geórgia e na Etiópia.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469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548680"/>
            <a:ext cx="7704856" cy="5393333"/>
          </a:xfrm>
        </p:spPr>
        <p:txBody>
          <a:bodyPr/>
          <a:lstStyle/>
          <a:p>
            <a:r>
              <a:rPr lang="pt-BR" sz="2800" dirty="0"/>
              <a:t>Sobre os sujeitos da evangelização, os missionários mais numerosos foram as pessoas mais simples entre os cristãos com a demonstração de lealdade e força que eles deram ao mundo.</a:t>
            </a:r>
          </a:p>
          <a:p>
            <a:r>
              <a:rPr lang="pt-BR" sz="2800" dirty="0"/>
              <a:t>Essencialmente não havia nenhuma distinção entre mandantes e enviados, porque todos saiam em missão. A Igreja primitiva era totalmente missionária. Em outras palavras, nos três primeiros séculos, todos os cristãos estavam em "estado de missão”.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5390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03648" y="826368"/>
            <a:ext cx="7313612" cy="5482952"/>
          </a:xfrm>
        </p:spPr>
        <p:txBody>
          <a:bodyPr/>
          <a:lstStyle/>
          <a:p>
            <a:r>
              <a:rPr lang="pt-BR" dirty="0"/>
              <a:t>Neste sentido a evangelização parece ocorrer preferencialmente por osmose, enquanto confiada à espontaneidade das relações pessoais e sociais de cada cristão. O ministério é confiado igualmente a homens e mulheres, se for verdade que Paulo, pouco depois da metade do primeiro século, em sua Carta aos Romanos (16,7) já designa como "apóstolos" </a:t>
            </a:r>
            <a:r>
              <a:rPr lang="pt-BR" dirty="0" err="1" smtClean="0"/>
              <a:t>Andrônico</a:t>
            </a:r>
            <a:r>
              <a:rPr lang="pt-BR" dirty="0" smtClean="0"/>
              <a:t> e </a:t>
            </a:r>
            <a:r>
              <a:rPr lang="pt-BR" dirty="0" err="1" smtClean="0"/>
              <a:t>Júnia</a:t>
            </a:r>
            <a:r>
              <a:rPr lang="pt-BR" dirty="0"/>
              <a:t>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192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10143</TotalTime>
  <Words>3879</Words>
  <Application>Microsoft Office PowerPoint</Application>
  <PresentationFormat>Apresentação na tela (4:3)</PresentationFormat>
  <Paragraphs>108</Paragraphs>
  <Slides>59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59</vt:i4>
      </vt:variant>
    </vt:vector>
  </HeadingPairs>
  <TitlesOfParts>
    <vt:vector size="60" baseType="lpstr">
      <vt:lpstr>Eclipse</vt:lpstr>
      <vt:lpstr>Elementos históricos e teológicos  da missão</vt:lpstr>
      <vt:lpstr>Premissa</vt:lpstr>
      <vt:lpstr>Apresentação do PowerPoint</vt:lpstr>
      <vt:lpstr>Apresentação do PowerPoint</vt:lpstr>
      <vt:lpstr>Apresentação do PowerPoint</vt:lpstr>
      <vt:lpstr>Apresentação do PowerPoint</vt:lpstr>
      <vt:lpstr>1. Os primeiros três séculos:      a missão de cristãos comuns </vt:lpstr>
      <vt:lpstr>Apresentação do PowerPoint</vt:lpstr>
      <vt:lpstr>Apresentação do PowerPoint</vt:lpstr>
      <vt:lpstr>Apresentação do PowerPoint</vt:lpstr>
      <vt:lpstr>2. A evangelização dos povos germânicos e eslavos: a missão dos príncipes e bispos "peregrinos pro fide" </vt:lpstr>
      <vt:lpstr>Apresentação do PowerPoint</vt:lpstr>
      <vt:lpstr>Apresentação do PowerPoint</vt:lpstr>
      <vt:lpstr>Apresentação do PowerPoint</vt:lpstr>
      <vt:lpstr>Apresentação do PowerPoint</vt:lpstr>
      <vt:lpstr>3. O Monaquismo: o primeiro grande "movimento missionário" </vt:lpstr>
      <vt:lpstr>Apresentação do PowerPoint</vt:lpstr>
      <vt:lpstr>4. As Cruzadas ou "peregrinação armada": a missão "contra gentes" e o retorno ao espírito do Evangelho  </vt:lpstr>
      <vt:lpstr>Apresentação do PowerPoint</vt:lpstr>
      <vt:lpstr>Apresentação do PowerPoint</vt:lpstr>
      <vt:lpstr>5. A evangelização da América: o monopólio do "Padroado"  </vt:lpstr>
      <vt:lpstr>Apresentação do PowerPoint</vt:lpstr>
      <vt:lpstr>Apresentação do PowerPoint</vt:lpstr>
      <vt:lpstr>Apresentação do PowerPoint</vt:lpstr>
      <vt:lpstr>6. Algumas tentativas de inculturação no Leste da Ásia: a questão dos ritos </vt:lpstr>
      <vt:lpstr>Apresentação do PowerPoint</vt:lpstr>
      <vt:lpstr>Apresentação do PowerPoint</vt:lpstr>
      <vt:lpstr>Apresentação do PowerPoint</vt:lpstr>
      <vt:lpstr>7. África: a evangelização colonial entre luzes e sombras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8. A partir do Concílio Vaticano II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Conclusão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...........................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novos caminhos no anúncio</dc:title>
  <dc:creator>Sociedade Missionarios N.Sra Consoladora</dc:creator>
  <cp:lastModifiedBy>Giovanni Crippa giocri</cp:lastModifiedBy>
  <cp:revision>224</cp:revision>
  <dcterms:created xsi:type="dcterms:W3CDTF">2006-06-04T19:47:18Z</dcterms:created>
  <dcterms:modified xsi:type="dcterms:W3CDTF">2019-04-01T16:38:51Z</dcterms:modified>
</cp:coreProperties>
</file>