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9" r:id="rId6"/>
    <p:sldId id="270" r:id="rId7"/>
    <p:sldId id="260" r:id="rId8"/>
    <p:sldId id="261" r:id="rId9"/>
    <p:sldId id="262" r:id="rId10"/>
    <p:sldId id="268" r:id="rId11"/>
    <p:sldId id="271" r:id="rId12"/>
    <p:sldId id="263" r:id="rId13"/>
    <p:sldId id="265" r:id="rId14"/>
    <p:sldId id="266" r:id="rId15"/>
    <p:sldId id="267" r:id="rId16"/>
    <p:sldId id="264"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5" d="100"/>
          <a:sy n="55" d="100"/>
        </p:scale>
        <p:origin x="6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C4690B-AFD4-4D92-8EE9-B6EA0F6DB8FA}"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495212294"/>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4690B-AFD4-4D92-8EE9-B6EA0F6DB8FA}"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55705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4690B-AFD4-4D92-8EE9-B6EA0F6DB8FA}"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2812445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4690B-AFD4-4D92-8EE9-B6EA0F6DB8FA}"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63A3F-EC73-4F3B-94FC-A2ED26C808EA}"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5338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4690B-AFD4-4D92-8EE9-B6EA0F6DB8FA}"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3736900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8C4690B-AFD4-4D92-8EE9-B6EA0F6DB8FA}" type="datetimeFigureOut">
              <a:rPr lang="en-US" smtClean="0"/>
              <a:t>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1702436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8C4690B-AFD4-4D92-8EE9-B6EA0F6DB8FA}" type="datetimeFigureOut">
              <a:rPr lang="en-US" smtClean="0"/>
              <a:t>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687918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C4690B-AFD4-4D92-8EE9-B6EA0F6DB8FA}"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3697706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C4690B-AFD4-4D92-8EE9-B6EA0F6DB8FA}"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4017086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C4690B-AFD4-4D92-8EE9-B6EA0F6DB8FA}"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40992455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C4690B-AFD4-4D92-8EE9-B6EA0F6DB8FA}"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1501863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C4690B-AFD4-4D92-8EE9-B6EA0F6DB8FA}"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3088361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C4690B-AFD4-4D92-8EE9-B6EA0F6DB8FA}" type="datetimeFigureOut">
              <a:rPr lang="en-US" smtClean="0"/>
              <a:t>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2658104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C4690B-AFD4-4D92-8EE9-B6EA0F6DB8FA}" type="datetimeFigureOut">
              <a:rPr lang="en-US" smtClean="0"/>
              <a:t>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1631132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8C4690B-AFD4-4D92-8EE9-B6EA0F6DB8FA}" type="datetimeFigureOut">
              <a:rPr lang="en-US" smtClean="0"/>
              <a:t>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4943766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4690B-AFD4-4D92-8EE9-B6EA0F6DB8FA}"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193440650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4690B-AFD4-4D92-8EE9-B6EA0F6DB8FA}"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363A3F-EC73-4F3B-94FC-A2ED26C808EA}" type="slidenum">
              <a:rPr lang="en-US" smtClean="0"/>
              <a:t>‹#›</a:t>
            </a:fld>
            <a:endParaRPr lang="en-US"/>
          </a:p>
        </p:txBody>
      </p:sp>
    </p:spTree>
    <p:extLst>
      <p:ext uri="{BB962C8B-B14F-4D97-AF65-F5344CB8AC3E}">
        <p14:creationId xmlns:p14="http://schemas.microsoft.com/office/powerpoint/2010/main" val="2404047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8C4690B-AFD4-4D92-8EE9-B6EA0F6DB8FA}" type="datetimeFigureOut">
              <a:rPr lang="en-US" smtClean="0"/>
              <a:t>2/6/2019</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E363A3F-EC73-4F3B-94FC-A2ED26C808EA}" type="slidenum">
              <a:rPr lang="en-US" smtClean="0"/>
              <a:t>‹#›</a:t>
            </a:fld>
            <a:endParaRPr lang="en-US"/>
          </a:p>
        </p:txBody>
      </p:sp>
    </p:spTree>
    <p:extLst>
      <p:ext uri="{BB962C8B-B14F-4D97-AF65-F5344CB8AC3E}">
        <p14:creationId xmlns:p14="http://schemas.microsoft.com/office/powerpoint/2010/main" val="30767041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latin typeface="Agency FB" panose="020B0503020202020204" pitchFamily="34" charset="0"/>
              </a:rPr>
              <a:t>Reflection Group on Islam 25-29/11/2018 </a:t>
            </a:r>
            <a:endParaRPr lang="en-US" sz="4400" dirty="0">
              <a:latin typeface="Agency FB" panose="020B0503020202020204" pitchFamily="34" charset="0"/>
            </a:endParaRPr>
          </a:p>
        </p:txBody>
      </p:sp>
      <p:sp>
        <p:nvSpPr>
          <p:cNvPr id="3" name="Subtitle 2"/>
          <p:cNvSpPr>
            <a:spLocks noGrp="1"/>
          </p:cNvSpPr>
          <p:nvPr>
            <p:ph type="subTitle" idx="1"/>
          </p:nvPr>
        </p:nvSpPr>
        <p:spPr>
          <a:xfrm>
            <a:off x="1524000" y="4308764"/>
            <a:ext cx="9144000" cy="1787236"/>
          </a:xfrm>
        </p:spPr>
        <p:txBody>
          <a:bodyPr>
            <a:normAutofit/>
          </a:bodyPr>
          <a:lstStyle/>
          <a:p>
            <a:r>
              <a:rPr lang="en-US" sz="4400" dirty="0" smtClean="0">
                <a:latin typeface="Agency FB" panose="020B0503020202020204" pitchFamily="34" charset="0"/>
              </a:rPr>
              <a:t>Lilongwe (Malawi) </a:t>
            </a:r>
            <a:endParaRPr lang="en-US" sz="4400" dirty="0">
              <a:latin typeface="Agency FB" panose="020B0503020202020204" pitchFamily="34" charset="0"/>
            </a:endParaRPr>
          </a:p>
        </p:txBody>
      </p:sp>
    </p:spTree>
    <p:extLst>
      <p:ext uri="{BB962C8B-B14F-4D97-AF65-F5344CB8AC3E}">
        <p14:creationId xmlns:p14="http://schemas.microsoft.com/office/powerpoint/2010/main" val="2739294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gency FB" panose="020B0503020202020204" pitchFamily="34" charset="0"/>
              </a:rPr>
              <a:t>Continues….</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lstStyle/>
          <a:p>
            <a:r>
              <a:rPr lang="en-US" dirty="0" smtClean="0">
                <a:latin typeface="Agency FB" panose="020B0503020202020204" pitchFamily="34" charset="0"/>
              </a:rPr>
              <a:t>We should accept and believe that the problem of Islam is our problem and it is reality </a:t>
            </a:r>
          </a:p>
          <a:p>
            <a:r>
              <a:rPr lang="en-US" dirty="0" smtClean="0">
                <a:latin typeface="Agency FB" panose="020B0503020202020204" pitchFamily="34" charset="0"/>
              </a:rPr>
              <a:t>We need to get more reflation times </a:t>
            </a:r>
          </a:p>
          <a:p>
            <a:r>
              <a:rPr lang="en-US" dirty="0" smtClean="0">
                <a:latin typeface="Agency FB" panose="020B0503020202020204" pitchFamily="34" charset="0"/>
              </a:rPr>
              <a:t>Share </a:t>
            </a:r>
          </a:p>
          <a:p>
            <a:r>
              <a:rPr lang="en-US" dirty="0" smtClean="0">
                <a:latin typeface="Agency FB" panose="020B0503020202020204" pitchFamily="34" charset="0"/>
              </a:rPr>
              <a:t>Awareness programs </a:t>
            </a:r>
          </a:p>
          <a:p>
            <a:r>
              <a:rPr lang="en-US" dirty="0" smtClean="0">
                <a:latin typeface="Agency FB" panose="020B0503020202020204" pitchFamily="34" charset="0"/>
              </a:rPr>
              <a:t>Try to meet all the church leaders and educate them  </a:t>
            </a:r>
          </a:p>
          <a:p>
            <a:endParaRPr lang="en-US" dirty="0"/>
          </a:p>
        </p:txBody>
      </p:sp>
      <p:sp>
        <p:nvSpPr>
          <p:cNvPr id="4" name="Content Placeholder 3"/>
          <p:cNvSpPr>
            <a:spLocks noGrp="1"/>
          </p:cNvSpPr>
          <p:nvPr>
            <p:ph sz="quarter" idx="14"/>
          </p:nvPr>
        </p:nvSpPr>
        <p:spPr/>
        <p:txBody>
          <a:bodyPr/>
          <a:lstStyle/>
          <a:p>
            <a:r>
              <a:rPr lang="en-US" dirty="0" smtClean="0">
                <a:latin typeface="Agency FB" panose="020B0503020202020204" pitchFamily="34" charset="0"/>
              </a:rPr>
              <a:t>Gather more information </a:t>
            </a:r>
          </a:p>
          <a:p>
            <a:r>
              <a:rPr lang="en-US" dirty="0" smtClean="0">
                <a:latin typeface="Agency FB" panose="020B0503020202020204" pitchFamily="34" charset="0"/>
              </a:rPr>
              <a:t>Look at it in different levels of our institutes</a:t>
            </a:r>
          </a:p>
          <a:p>
            <a:r>
              <a:rPr lang="en-US" dirty="0" smtClean="0">
                <a:latin typeface="Agency FB" panose="020B0503020202020204" pitchFamily="34" charset="0"/>
              </a:rPr>
              <a:t>Use the structures of our church's in the education and mobilization programs </a:t>
            </a:r>
          </a:p>
          <a:p>
            <a:r>
              <a:rPr lang="en-US" dirty="0" smtClean="0">
                <a:latin typeface="Agency FB" panose="020B0503020202020204" pitchFamily="34" charset="0"/>
              </a:rPr>
              <a:t>Educate from the root  </a:t>
            </a:r>
            <a:endParaRPr lang="en-US" dirty="0">
              <a:latin typeface="Agency FB" panose="020B0503020202020204" pitchFamily="34" charset="0"/>
            </a:endParaRPr>
          </a:p>
        </p:txBody>
      </p:sp>
    </p:spTree>
    <p:extLst>
      <p:ext uri="{BB962C8B-B14F-4D97-AF65-F5344CB8AC3E}">
        <p14:creationId xmlns:p14="http://schemas.microsoft.com/office/powerpoint/2010/main" val="375509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 calcmode="lin" valueType="num">
                                      <p:cBhvr additive="base">
                                        <p:cTn id="5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
                                            <p:txEl>
                                              <p:pRg st="3" end="3"/>
                                            </p:txEl>
                                          </p:spTgt>
                                        </p:tgtEl>
                                        <p:attrNameLst>
                                          <p:attrName>style.visibility</p:attrName>
                                        </p:attrNameLst>
                                      </p:cBhvr>
                                      <p:to>
                                        <p:strVal val="visible"/>
                                      </p:to>
                                    </p:set>
                                    <p:anim calcmode="lin" valueType="num">
                                      <p:cBhvr additive="base">
                                        <p:cTn id="6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gency FB" panose="020B0503020202020204" pitchFamily="34" charset="0"/>
              </a:rPr>
              <a:t>Finance /source of Income/ </a:t>
            </a:r>
            <a:endParaRPr lang="en-US" sz="5400" dirty="0">
              <a:latin typeface="Agency FB" panose="020B0503020202020204" pitchFamily="34" charset="0"/>
            </a:endParaRPr>
          </a:p>
        </p:txBody>
      </p:sp>
      <p:sp>
        <p:nvSpPr>
          <p:cNvPr id="3" name="Content Placeholder 2"/>
          <p:cNvSpPr>
            <a:spLocks noGrp="1"/>
          </p:cNvSpPr>
          <p:nvPr>
            <p:ph sz="quarter" idx="13"/>
          </p:nvPr>
        </p:nvSpPr>
        <p:spPr/>
        <p:txBody>
          <a:bodyPr/>
          <a:lstStyle/>
          <a:p>
            <a:r>
              <a:rPr lang="en-US" dirty="0" smtClean="0"/>
              <a:t>Outside donations </a:t>
            </a:r>
          </a:p>
          <a:p>
            <a:r>
              <a:rPr lang="en-US" dirty="0" smtClean="0"/>
              <a:t>Zakat (mandatory contribution) </a:t>
            </a:r>
          </a:p>
          <a:p>
            <a:r>
              <a:rPr lang="en-US" dirty="0" smtClean="0"/>
              <a:t>Muslim development funds </a:t>
            </a:r>
          </a:p>
          <a:p>
            <a:endParaRPr lang="en-US" dirty="0"/>
          </a:p>
        </p:txBody>
      </p:sp>
    </p:spTree>
    <p:extLst>
      <p:ext uri="{BB962C8B-B14F-4D97-AF65-F5344CB8AC3E}">
        <p14:creationId xmlns:p14="http://schemas.microsoft.com/office/powerpoint/2010/main" val="107079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latin typeface="Agency FB" panose="020B0503020202020204" pitchFamily="34" charset="0"/>
              </a:rPr>
              <a:t>Marriage (</a:t>
            </a:r>
            <a:r>
              <a:rPr lang="en-US" sz="4800" dirty="0" err="1" smtClean="0">
                <a:latin typeface="Agency FB" panose="020B0503020202020204" pitchFamily="34" charset="0"/>
              </a:rPr>
              <a:t>Nikah</a:t>
            </a:r>
            <a:r>
              <a:rPr lang="en-US" sz="4800" dirty="0" smtClean="0">
                <a:latin typeface="Agency FB" panose="020B0503020202020204" pitchFamily="34" charset="0"/>
              </a:rPr>
              <a:t>) in Islam </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normAutofit/>
          </a:bodyPr>
          <a:lstStyle/>
          <a:p>
            <a:r>
              <a:rPr lang="en-US" dirty="0" smtClean="0">
                <a:latin typeface="Agency FB" panose="020B0503020202020204" pitchFamily="34" charset="0"/>
              </a:rPr>
              <a:t>Is a contract (covenant) </a:t>
            </a:r>
          </a:p>
          <a:p>
            <a:r>
              <a:rPr lang="en-US" dirty="0" smtClean="0">
                <a:latin typeface="Agency FB" panose="020B0503020202020204" pitchFamily="34" charset="0"/>
              </a:rPr>
              <a:t>A legal bond (indefinite) </a:t>
            </a:r>
          </a:p>
          <a:p>
            <a:r>
              <a:rPr lang="en-US" dirty="0" smtClean="0">
                <a:latin typeface="Agency FB" panose="020B0503020202020204" pitchFamily="34" charset="0"/>
              </a:rPr>
              <a:t>Divorce is allowed </a:t>
            </a:r>
          </a:p>
          <a:p>
            <a:r>
              <a:rPr lang="en-US" dirty="0" smtClean="0">
                <a:latin typeface="Agency FB" panose="020B0503020202020204" pitchFamily="34" charset="0"/>
              </a:rPr>
              <a:t>Done according to the sharia law </a:t>
            </a:r>
          </a:p>
          <a:p>
            <a:r>
              <a:rPr lang="en-US" dirty="0" smtClean="0">
                <a:latin typeface="Agency FB" panose="020B0503020202020204" pitchFamily="34" charset="0"/>
              </a:rPr>
              <a:t>The children belongs to the man </a:t>
            </a:r>
          </a:p>
          <a:p>
            <a:r>
              <a:rPr lang="en-US" dirty="0" smtClean="0">
                <a:latin typeface="Agency FB" panose="020B0503020202020204" pitchFamily="34" charset="0"/>
              </a:rPr>
              <a:t>During marriage in the contract during signing other conditions can be added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a:bodyPr>
          <a:lstStyle/>
          <a:p>
            <a:r>
              <a:rPr lang="en-US" dirty="0" smtClean="0">
                <a:latin typeface="Agency FB" panose="020B0503020202020204" pitchFamily="34" charset="0"/>
              </a:rPr>
              <a:t>The wife is suppose to obey in everything except in religious aspects </a:t>
            </a:r>
          </a:p>
          <a:p>
            <a:r>
              <a:rPr lang="en-US" dirty="0" smtClean="0">
                <a:latin typeface="Agency FB" panose="020B0503020202020204" pitchFamily="34" charset="0"/>
              </a:rPr>
              <a:t>A husband can divorce a lady two times but not three times unless she is married by someone </a:t>
            </a:r>
          </a:p>
          <a:p>
            <a:r>
              <a:rPr lang="en-US" dirty="0" smtClean="0">
                <a:latin typeface="Agency FB" panose="020B0503020202020204" pitchFamily="34" charset="0"/>
              </a:rPr>
              <a:t>The wife can divorce in two ways </a:t>
            </a:r>
          </a:p>
          <a:p>
            <a:r>
              <a:rPr lang="en-US" dirty="0" smtClean="0">
                <a:latin typeface="Agency FB" panose="020B0503020202020204" pitchFamily="34" charset="0"/>
              </a:rPr>
              <a:t>1. court </a:t>
            </a:r>
          </a:p>
          <a:p>
            <a:r>
              <a:rPr lang="en-US" dirty="0" smtClean="0">
                <a:latin typeface="Agency FB" panose="020B0503020202020204" pitchFamily="34" charset="0"/>
              </a:rPr>
              <a:t>2. convincing the husband </a:t>
            </a:r>
            <a:endParaRPr lang="en-US" dirty="0">
              <a:latin typeface="Agency FB" panose="020B0503020202020204" pitchFamily="34" charset="0"/>
            </a:endParaRPr>
          </a:p>
        </p:txBody>
      </p:sp>
    </p:spTree>
    <p:extLst>
      <p:ext uri="{BB962C8B-B14F-4D97-AF65-F5344CB8AC3E}">
        <p14:creationId xmlns:p14="http://schemas.microsoft.com/office/powerpoint/2010/main" val="179841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 calcmode="lin" valueType="num">
                                      <p:cBhvr>
                                        <p:cTn id="5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5" presetClass="entr" presetSubtype="0" fill="hold" grpId="0" nodeType="clickEffect">
                                  <p:stCondLst>
                                    <p:cond delay="0"/>
                                  </p:stCondLst>
                                  <p:childTnLst>
                                    <p:set>
                                      <p:cBhvr>
                                        <p:cTn id="59" dur="1" fill="hold">
                                          <p:stCondLst>
                                            <p:cond delay="0"/>
                                          </p:stCondLst>
                                        </p:cTn>
                                        <p:tgtEl>
                                          <p:spTgt spid="4">
                                            <p:txEl>
                                              <p:pRg st="0" end="0"/>
                                            </p:txEl>
                                          </p:spTgt>
                                        </p:tgtEl>
                                        <p:attrNameLst>
                                          <p:attrName>style.visibility</p:attrName>
                                        </p:attrNameLst>
                                      </p:cBhvr>
                                      <p:to>
                                        <p:strVal val="visible"/>
                                      </p:to>
                                    </p:set>
                                    <p:animEffect transition="in" filter="fade">
                                      <p:cBhvr>
                                        <p:cTn id="60" dur="2000"/>
                                        <p:tgtEl>
                                          <p:spTgt spid="4">
                                            <p:txEl>
                                              <p:pRg st="0" end="0"/>
                                            </p:txEl>
                                          </p:spTgt>
                                        </p:tgtEl>
                                      </p:cBhvr>
                                    </p:animEffect>
                                    <p:anim calcmode="lin" valueType="num">
                                      <p:cBhvr>
                                        <p:cTn id="61" dur="20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62" dur="20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45" presetClass="entr" presetSubtype="0" fill="hold" grpId="0" nodeType="clickEffect">
                                  <p:stCondLst>
                                    <p:cond delay="0"/>
                                  </p:stCondLst>
                                  <p:childTnLst>
                                    <p:set>
                                      <p:cBhvr>
                                        <p:cTn id="66" dur="1" fill="hold">
                                          <p:stCondLst>
                                            <p:cond delay="0"/>
                                          </p:stCondLst>
                                        </p:cTn>
                                        <p:tgtEl>
                                          <p:spTgt spid="4">
                                            <p:txEl>
                                              <p:pRg st="1" end="1"/>
                                            </p:txEl>
                                          </p:spTgt>
                                        </p:tgtEl>
                                        <p:attrNameLst>
                                          <p:attrName>style.visibility</p:attrName>
                                        </p:attrNameLst>
                                      </p:cBhvr>
                                      <p:to>
                                        <p:strVal val="visible"/>
                                      </p:to>
                                    </p:set>
                                    <p:animEffect transition="in" filter="fade">
                                      <p:cBhvr>
                                        <p:cTn id="67" dur="2000"/>
                                        <p:tgtEl>
                                          <p:spTgt spid="4">
                                            <p:txEl>
                                              <p:pRg st="1" end="1"/>
                                            </p:txEl>
                                          </p:spTgt>
                                        </p:tgtEl>
                                      </p:cBhvr>
                                    </p:animEffect>
                                    <p:anim calcmode="lin" valueType="num">
                                      <p:cBhvr>
                                        <p:cTn id="68" dur="2000" fill="hold"/>
                                        <p:tgtEl>
                                          <p:spTgt spid="4">
                                            <p:txEl>
                                              <p:pRg st="1" end="1"/>
                                            </p:txEl>
                                          </p:spTgt>
                                        </p:tgtEl>
                                        <p:attrNameLst>
                                          <p:attrName>ppt_w</p:attrName>
                                        </p:attrNameLst>
                                      </p:cBhvr>
                                      <p:tavLst>
                                        <p:tav tm="0" fmla="#ppt_w*sin(2.5*pi*$)">
                                          <p:val>
                                            <p:fltVal val="0"/>
                                          </p:val>
                                        </p:tav>
                                        <p:tav tm="100000">
                                          <p:val>
                                            <p:fltVal val="1"/>
                                          </p:val>
                                        </p:tav>
                                      </p:tavLst>
                                    </p:anim>
                                    <p:anim calcmode="lin" valueType="num">
                                      <p:cBhvr>
                                        <p:cTn id="69" dur="2000" fill="hold"/>
                                        <p:tgtEl>
                                          <p:spTgt spid="4">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70" fill="hold">
                      <p:stCondLst>
                        <p:cond delay="indefinite"/>
                      </p:stCondLst>
                      <p:childTnLst>
                        <p:par>
                          <p:cTn id="71" fill="hold">
                            <p:stCondLst>
                              <p:cond delay="0"/>
                            </p:stCondLst>
                            <p:childTnLst>
                              <p:par>
                                <p:cTn id="72" presetID="45" presetClass="entr" presetSubtype="0" fill="hold" grpId="0" nodeType="clickEffect">
                                  <p:stCondLst>
                                    <p:cond delay="0"/>
                                  </p:stCondLst>
                                  <p:childTnLst>
                                    <p:set>
                                      <p:cBhvr>
                                        <p:cTn id="73" dur="1" fill="hold">
                                          <p:stCondLst>
                                            <p:cond delay="0"/>
                                          </p:stCondLst>
                                        </p:cTn>
                                        <p:tgtEl>
                                          <p:spTgt spid="4">
                                            <p:txEl>
                                              <p:pRg st="2" end="2"/>
                                            </p:txEl>
                                          </p:spTgt>
                                        </p:tgtEl>
                                        <p:attrNameLst>
                                          <p:attrName>style.visibility</p:attrName>
                                        </p:attrNameLst>
                                      </p:cBhvr>
                                      <p:to>
                                        <p:strVal val="visible"/>
                                      </p:to>
                                    </p:set>
                                    <p:animEffect transition="in" filter="fade">
                                      <p:cBhvr>
                                        <p:cTn id="74" dur="2000"/>
                                        <p:tgtEl>
                                          <p:spTgt spid="4">
                                            <p:txEl>
                                              <p:pRg st="2" end="2"/>
                                            </p:txEl>
                                          </p:spTgt>
                                        </p:tgtEl>
                                      </p:cBhvr>
                                    </p:animEffect>
                                    <p:anim calcmode="lin" valueType="num">
                                      <p:cBhvr>
                                        <p:cTn id="75" dur="2000" fill="hold"/>
                                        <p:tgtEl>
                                          <p:spTgt spid="4">
                                            <p:txEl>
                                              <p:pRg st="2" end="2"/>
                                            </p:txEl>
                                          </p:spTgt>
                                        </p:tgtEl>
                                        <p:attrNameLst>
                                          <p:attrName>ppt_w</p:attrName>
                                        </p:attrNameLst>
                                      </p:cBhvr>
                                      <p:tavLst>
                                        <p:tav tm="0" fmla="#ppt_w*sin(2.5*pi*$)">
                                          <p:val>
                                            <p:fltVal val="0"/>
                                          </p:val>
                                        </p:tav>
                                        <p:tav tm="100000">
                                          <p:val>
                                            <p:fltVal val="1"/>
                                          </p:val>
                                        </p:tav>
                                      </p:tavLst>
                                    </p:anim>
                                    <p:anim calcmode="lin" valueType="num">
                                      <p:cBhvr>
                                        <p:cTn id="76" dur="2000" fill="hold"/>
                                        <p:tgtEl>
                                          <p:spTgt spid="4">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77" fill="hold">
                      <p:stCondLst>
                        <p:cond delay="indefinite"/>
                      </p:stCondLst>
                      <p:childTnLst>
                        <p:par>
                          <p:cTn id="78" fill="hold">
                            <p:stCondLst>
                              <p:cond delay="0"/>
                            </p:stCondLst>
                            <p:childTnLst>
                              <p:par>
                                <p:cTn id="79" presetID="45" presetClass="entr" presetSubtype="0" fill="hold" grpId="0" nodeType="clickEffect">
                                  <p:stCondLst>
                                    <p:cond delay="0"/>
                                  </p:stCondLst>
                                  <p:childTnLst>
                                    <p:set>
                                      <p:cBhvr>
                                        <p:cTn id="80" dur="1" fill="hold">
                                          <p:stCondLst>
                                            <p:cond delay="0"/>
                                          </p:stCondLst>
                                        </p:cTn>
                                        <p:tgtEl>
                                          <p:spTgt spid="4">
                                            <p:txEl>
                                              <p:pRg st="3" end="3"/>
                                            </p:txEl>
                                          </p:spTgt>
                                        </p:tgtEl>
                                        <p:attrNameLst>
                                          <p:attrName>style.visibility</p:attrName>
                                        </p:attrNameLst>
                                      </p:cBhvr>
                                      <p:to>
                                        <p:strVal val="visible"/>
                                      </p:to>
                                    </p:set>
                                    <p:animEffect transition="in" filter="fade">
                                      <p:cBhvr>
                                        <p:cTn id="81" dur="2000"/>
                                        <p:tgtEl>
                                          <p:spTgt spid="4">
                                            <p:txEl>
                                              <p:pRg st="3" end="3"/>
                                            </p:txEl>
                                          </p:spTgt>
                                        </p:tgtEl>
                                      </p:cBhvr>
                                    </p:animEffect>
                                    <p:anim calcmode="lin" valueType="num">
                                      <p:cBhvr>
                                        <p:cTn id="82" dur="2000" fill="hold"/>
                                        <p:tgtEl>
                                          <p:spTgt spid="4">
                                            <p:txEl>
                                              <p:pRg st="3" end="3"/>
                                            </p:txEl>
                                          </p:spTgt>
                                        </p:tgtEl>
                                        <p:attrNameLst>
                                          <p:attrName>ppt_w</p:attrName>
                                        </p:attrNameLst>
                                      </p:cBhvr>
                                      <p:tavLst>
                                        <p:tav tm="0" fmla="#ppt_w*sin(2.5*pi*$)">
                                          <p:val>
                                            <p:fltVal val="0"/>
                                          </p:val>
                                        </p:tav>
                                        <p:tav tm="100000">
                                          <p:val>
                                            <p:fltVal val="1"/>
                                          </p:val>
                                        </p:tav>
                                      </p:tavLst>
                                    </p:anim>
                                    <p:anim calcmode="lin" valueType="num">
                                      <p:cBhvr>
                                        <p:cTn id="83" dur="2000" fill="hold"/>
                                        <p:tgtEl>
                                          <p:spTgt spid="4">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84" fill="hold">
                      <p:stCondLst>
                        <p:cond delay="indefinite"/>
                      </p:stCondLst>
                      <p:childTnLst>
                        <p:par>
                          <p:cTn id="85" fill="hold">
                            <p:stCondLst>
                              <p:cond delay="0"/>
                            </p:stCondLst>
                            <p:childTnLst>
                              <p:par>
                                <p:cTn id="86" presetID="45" presetClass="entr" presetSubtype="0" fill="hold" grpId="0" nodeType="clickEffect">
                                  <p:stCondLst>
                                    <p:cond delay="0"/>
                                  </p:stCondLst>
                                  <p:childTnLst>
                                    <p:set>
                                      <p:cBhvr>
                                        <p:cTn id="87" dur="1" fill="hold">
                                          <p:stCondLst>
                                            <p:cond delay="0"/>
                                          </p:stCondLst>
                                        </p:cTn>
                                        <p:tgtEl>
                                          <p:spTgt spid="4">
                                            <p:txEl>
                                              <p:pRg st="4" end="4"/>
                                            </p:txEl>
                                          </p:spTgt>
                                        </p:tgtEl>
                                        <p:attrNameLst>
                                          <p:attrName>style.visibility</p:attrName>
                                        </p:attrNameLst>
                                      </p:cBhvr>
                                      <p:to>
                                        <p:strVal val="visible"/>
                                      </p:to>
                                    </p:set>
                                    <p:animEffect transition="in" filter="fade">
                                      <p:cBhvr>
                                        <p:cTn id="88" dur="2000"/>
                                        <p:tgtEl>
                                          <p:spTgt spid="4">
                                            <p:txEl>
                                              <p:pRg st="4" end="4"/>
                                            </p:txEl>
                                          </p:spTgt>
                                        </p:tgtEl>
                                      </p:cBhvr>
                                    </p:animEffect>
                                    <p:anim calcmode="lin" valueType="num">
                                      <p:cBhvr>
                                        <p:cTn id="89" dur="2000" fill="hold"/>
                                        <p:tgtEl>
                                          <p:spTgt spid="4">
                                            <p:txEl>
                                              <p:pRg st="4" end="4"/>
                                            </p:txEl>
                                          </p:spTgt>
                                        </p:tgtEl>
                                        <p:attrNameLst>
                                          <p:attrName>ppt_w</p:attrName>
                                        </p:attrNameLst>
                                      </p:cBhvr>
                                      <p:tavLst>
                                        <p:tav tm="0" fmla="#ppt_w*sin(2.5*pi*$)">
                                          <p:val>
                                            <p:fltVal val="0"/>
                                          </p:val>
                                        </p:tav>
                                        <p:tav tm="100000">
                                          <p:val>
                                            <p:fltVal val="1"/>
                                          </p:val>
                                        </p:tav>
                                      </p:tavLst>
                                    </p:anim>
                                    <p:anim calcmode="lin" valueType="num">
                                      <p:cBhvr>
                                        <p:cTn id="90" dur="2000" fill="hold"/>
                                        <p:tgtEl>
                                          <p:spTgt spid="4">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anose="020B0503020202020204" pitchFamily="34" charset="0"/>
              </a:rPr>
              <a:t>Continues…..</a:t>
            </a:r>
            <a:endParaRPr lang="en-US" dirty="0">
              <a:latin typeface="Agency FB" panose="020B0503020202020204" pitchFamily="34" charset="0"/>
            </a:endParaRPr>
          </a:p>
        </p:txBody>
      </p:sp>
      <p:sp>
        <p:nvSpPr>
          <p:cNvPr id="3" name="Content Placeholder 2"/>
          <p:cNvSpPr>
            <a:spLocks noGrp="1"/>
          </p:cNvSpPr>
          <p:nvPr>
            <p:ph sz="quarter" idx="13"/>
          </p:nvPr>
        </p:nvSpPr>
        <p:spPr/>
        <p:txBody>
          <a:bodyPr>
            <a:normAutofit/>
          </a:bodyPr>
          <a:lstStyle/>
          <a:p>
            <a:r>
              <a:rPr lang="en-US" dirty="0" smtClean="0">
                <a:latin typeface="Agency FB" panose="020B0503020202020204" pitchFamily="34" charset="0"/>
              </a:rPr>
              <a:t>A man can marry up to 4 wives provided that he exercise equality (</a:t>
            </a:r>
            <a:r>
              <a:rPr lang="en-US" dirty="0" err="1" smtClean="0">
                <a:latin typeface="Agency FB" panose="020B0503020202020204" pitchFamily="34" charset="0"/>
              </a:rPr>
              <a:t>Sura</a:t>
            </a:r>
            <a:r>
              <a:rPr lang="en-US" dirty="0" smtClean="0">
                <a:latin typeface="Agency FB" panose="020B0503020202020204" pitchFamily="34" charset="0"/>
              </a:rPr>
              <a:t> 4:3) </a:t>
            </a:r>
          </a:p>
          <a:p>
            <a:r>
              <a:rPr lang="en-US" dirty="0" smtClean="0">
                <a:latin typeface="Agency FB" panose="020B0503020202020204" pitchFamily="34" charset="0"/>
              </a:rPr>
              <a:t>Polygamy is accepted in Islam but there are countries which forbids such as Tunisia and Greece </a:t>
            </a:r>
          </a:p>
          <a:p>
            <a:r>
              <a:rPr lang="en-US" dirty="0" smtClean="0">
                <a:latin typeface="Agency FB" panose="020B0503020202020204" pitchFamily="34" charset="0"/>
              </a:rPr>
              <a:t>During divorce the children remain with the husband </a:t>
            </a:r>
          </a:p>
          <a:p>
            <a:r>
              <a:rPr lang="en-US" dirty="0" smtClean="0">
                <a:latin typeface="Agency FB" panose="020B0503020202020204" pitchFamily="34" charset="0"/>
              </a:rPr>
              <a:t>Muslim man can marry a non Muslim woman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fontScale="92500" lnSpcReduction="10000"/>
          </a:bodyPr>
          <a:lstStyle/>
          <a:p>
            <a:r>
              <a:rPr lang="en-US" b="1" u="sng" dirty="0" smtClean="0">
                <a:latin typeface="Agency FB" panose="020B0503020202020204" pitchFamily="34" charset="0"/>
              </a:rPr>
              <a:t>Inheritance</a:t>
            </a:r>
            <a:r>
              <a:rPr lang="en-US" dirty="0" smtClean="0">
                <a:latin typeface="Agency FB" panose="020B0503020202020204" pitchFamily="34" charset="0"/>
              </a:rPr>
              <a:t>: - when a man dies the following shares his property </a:t>
            </a:r>
          </a:p>
          <a:p>
            <a:r>
              <a:rPr lang="en-US" dirty="0" smtClean="0">
                <a:latin typeface="Agency FB" panose="020B0503020202020204" pitchFamily="34" charset="0"/>
              </a:rPr>
              <a:t>1. parents </a:t>
            </a:r>
          </a:p>
          <a:p>
            <a:r>
              <a:rPr lang="en-US" dirty="0" smtClean="0">
                <a:latin typeface="Agency FB" panose="020B0503020202020204" pitchFamily="34" charset="0"/>
              </a:rPr>
              <a:t>2. siblings </a:t>
            </a:r>
          </a:p>
          <a:p>
            <a:r>
              <a:rPr lang="en-US" dirty="0" smtClean="0">
                <a:latin typeface="Agency FB" panose="020B0503020202020204" pitchFamily="34" charset="0"/>
              </a:rPr>
              <a:t>3. wives </a:t>
            </a:r>
          </a:p>
          <a:p>
            <a:r>
              <a:rPr lang="en-US" dirty="0" smtClean="0">
                <a:latin typeface="Agency FB" panose="020B0503020202020204" pitchFamily="34" charset="0"/>
              </a:rPr>
              <a:t>4. children </a:t>
            </a:r>
          </a:p>
          <a:p>
            <a:r>
              <a:rPr lang="en-US" dirty="0" smtClean="0">
                <a:latin typeface="Agency FB" panose="020B0503020202020204" pitchFamily="34" charset="0"/>
              </a:rPr>
              <a:t>Women have less financial burdens </a:t>
            </a:r>
          </a:p>
          <a:p>
            <a:r>
              <a:rPr lang="en-US" dirty="0" smtClean="0">
                <a:latin typeface="Agency FB" panose="020B0503020202020204" pitchFamily="34" charset="0"/>
              </a:rPr>
              <a:t>Muslim woman can marry only Muslim Man.  </a:t>
            </a:r>
            <a:endParaRPr lang="en-US" dirty="0">
              <a:latin typeface="Agency FB" panose="020B0503020202020204" pitchFamily="34" charset="0"/>
            </a:endParaRPr>
          </a:p>
        </p:txBody>
      </p:sp>
    </p:spTree>
    <p:extLst>
      <p:ext uri="{BB962C8B-B14F-4D97-AF65-F5344CB8AC3E}">
        <p14:creationId xmlns:p14="http://schemas.microsoft.com/office/powerpoint/2010/main" val="148145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Effect transition="in" filter="randombar(horizontal)">
                                      <p:cBhvr>
                                        <p:cTn id="33" dur="500"/>
                                        <p:tgtEl>
                                          <p:spTgt spid="4">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4">
                                            <p:txEl>
                                              <p:pRg st="1" end="1"/>
                                            </p:txEl>
                                          </p:spTgt>
                                        </p:tgtEl>
                                        <p:attrNameLst>
                                          <p:attrName>style.visibility</p:attrName>
                                        </p:attrNameLst>
                                      </p:cBhvr>
                                      <p:to>
                                        <p:strVal val="visible"/>
                                      </p:to>
                                    </p:set>
                                    <p:animEffect transition="in" filter="randombar(horizontal)">
                                      <p:cBhvr>
                                        <p:cTn id="38" dur="500"/>
                                        <p:tgtEl>
                                          <p:spTgt spid="4">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Effect transition="in" filter="randombar(horizontal)">
                                      <p:cBhvr>
                                        <p:cTn id="43" dur="500"/>
                                        <p:tgtEl>
                                          <p:spTgt spid="4">
                                            <p:txEl>
                                              <p:pRg st="2" end="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4">
                                            <p:txEl>
                                              <p:pRg st="3" end="3"/>
                                            </p:txEl>
                                          </p:spTgt>
                                        </p:tgtEl>
                                        <p:attrNameLst>
                                          <p:attrName>style.visibility</p:attrName>
                                        </p:attrNameLst>
                                      </p:cBhvr>
                                      <p:to>
                                        <p:strVal val="visible"/>
                                      </p:to>
                                    </p:set>
                                    <p:animEffect transition="in" filter="randombar(horizontal)">
                                      <p:cBhvr>
                                        <p:cTn id="48" dur="500"/>
                                        <p:tgtEl>
                                          <p:spTgt spid="4">
                                            <p:txEl>
                                              <p:pRg st="3" end="3"/>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4">
                                            <p:txEl>
                                              <p:pRg st="4" end="4"/>
                                            </p:txEl>
                                          </p:spTgt>
                                        </p:tgtEl>
                                        <p:attrNameLst>
                                          <p:attrName>style.visibility</p:attrName>
                                        </p:attrNameLst>
                                      </p:cBhvr>
                                      <p:to>
                                        <p:strVal val="visible"/>
                                      </p:to>
                                    </p:set>
                                    <p:animEffect transition="in" filter="randombar(horizontal)">
                                      <p:cBhvr>
                                        <p:cTn id="53" dur="500"/>
                                        <p:tgtEl>
                                          <p:spTgt spid="4">
                                            <p:txEl>
                                              <p:pRg st="4" end="4"/>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4">
                                            <p:txEl>
                                              <p:pRg st="5" end="5"/>
                                            </p:txEl>
                                          </p:spTgt>
                                        </p:tgtEl>
                                        <p:attrNameLst>
                                          <p:attrName>style.visibility</p:attrName>
                                        </p:attrNameLst>
                                      </p:cBhvr>
                                      <p:to>
                                        <p:strVal val="visible"/>
                                      </p:to>
                                    </p:set>
                                    <p:animEffect transition="in" filter="randombar(horizontal)">
                                      <p:cBhvr>
                                        <p:cTn id="58" dur="500"/>
                                        <p:tgtEl>
                                          <p:spTgt spid="4">
                                            <p:txEl>
                                              <p:pRg st="5" end="5"/>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4" presetClass="entr" presetSubtype="10" fill="hold" grpId="0" nodeType="clickEffect">
                                  <p:stCondLst>
                                    <p:cond delay="0"/>
                                  </p:stCondLst>
                                  <p:childTnLst>
                                    <p:set>
                                      <p:cBhvr>
                                        <p:cTn id="62" dur="1" fill="hold">
                                          <p:stCondLst>
                                            <p:cond delay="0"/>
                                          </p:stCondLst>
                                        </p:cTn>
                                        <p:tgtEl>
                                          <p:spTgt spid="4">
                                            <p:txEl>
                                              <p:pRg st="6" end="6"/>
                                            </p:txEl>
                                          </p:spTgt>
                                        </p:tgtEl>
                                        <p:attrNameLst>
                                          <p:attrName>style.visibility</p:attrName>
                                        </p:attrNameLst>
                                      </p:cBhvr>
                                      <p:to>
                                        <p:strVal val="visible"/>
                                      </p:to>
                                    </p:set>
                                    <p:animEffect transition="in" filter="randombar(horizontal)">
                                      <p:cBhvr>
                                        <p:cTn id="6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anose="020B0503020202020204" pitchFamily="34" charset="0"/>
              </a:rPr>
              <a:t>Continues…..</a:t>
            </a:r>
            <a:endParaRPr lang="en-US" dirty="0">
              <a:latin typeface="Agency FB" panose="020B0503020202020204" pitchFamily="34" charset="0"/>
            </a:endParaRPr>
          </a:p>
        </p:txBody>
      </p:sp>
      <p:sp>
        <p:nvSpPr>
          <p:cNvPr id="3" name="Content Placeholder 2"/>
          <p:cNvSpPr>
            <a:spLocks noGrp="1"/>
          </p:cNvSpPr>
          <p:nvPr>
            <p:ph sz="quarter" idx="13"/>
          </p:nvPr>
        </p:nvSpPr>
        <p:spPr/>
        <p:txBody>
          <a:bodyPr>
            <a:normAutofit fontScale="92500" lnSpcReduction="20000"/>
          </a:bodyPr>
          <a:lstStyle/>
          <a:p>
            <a:r>
              <a:rPr lang="en-US" dirty="0" smtClean="0">
                <a:latin typeface="Agency FB" panose="020B0503020202020204" pitchFamily="34" charset="0"/>
              </a:rPr>
              <a:t>Woman is not allowed to marry non Muslim because </a:t>
            </a:r>
          </a:p>
          <a:p>
            <a:r>
              <a:rPr lang="en-US" dirty="0" smtClean="0">
                <a:latin typeface="Agency FB" panose="020B0503020202020204" pitchFamily="34" charset="0"/>
              </a:rPr>
              <a:t>1. children upbringing </a:t>
            </a:r>
          </a:p>
          <a:p>
            <a:r>
              <a:rPr lang="en-US" dirty="0" smtClean="0">
                <a:latin typeface="Agency FB" panose="020B0503020202020204" pitchFamily="34" charset="0"/>
              </a:rPr>
              <a:t>2. respect and values of the religion </a:t>
            </a:r>
          </a:p>
          <a:p>
            <a:r>
              <a:rPr lang="en-US" dirty="0" smtClean="0">
                <a:latin typeface="Agency FB" panose="020B0503020202020204" pitchFamily="34" charset="0"/>
              </a:rPr>
              <a:t>3. it is looked as enslavement </a:t>
            </a:r>
          </a:p>
          <a:p>
            <a:r>
              <a:rPr lang="en-US" dirty="0" smtClean="0">
                <a:latin typeface="Agency FB" panose="020B0503020202020204" pitchFamily="34" charset="0"/>
              </a:rPr>
              <a:t>If she marries non Muslim: - </a:t>
            </a:r>
          </a:p>
          <a:p>
            <a:r>
              <a:rPr lang="en-US" dirty="0" smtClean="0">
                <a:latin typeface="Agency FB" panose="020B0503020202020204" pitchFamily="34" charset="0"/>
              </a:rPr>
              <a:t>1. social, physical and rejection </a:t>
            </a:r>
          </a:p>
          <a:p>
            <a:r>
              <a:rPr lang="en-US" dirty="0" smtClean="0">
                <a:latin typeface="Agency FB" panose="020B0503020202020204" pitchFamily="34" charset="0"/>
              </a:rPr>
              <a:t>2. excommunication </a:t>
            </a:r>
          </a:p>
          <a:p>
            <a:r>
              <a:rPr lang="en-US" dirty="0" smtClean="0">
                <a:latin typeface="Agency FB" panose="020B0503020202020204" pitchFamily="34" charset="0"/>
              </a:rPr>
              <a:t>3. denial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lnSpcReduction="10000"/>
          </a:bodyPr>
          <a:lstStyle/>
          <a:p>
            <a:r>
              <a:rPr lang="en-US" dirty="0" smtClean="0">
                <a:latin typeface="Agency FB" panose="020B0503020202020204" pitchFamily="34" charset="0"/>
              </a:rPr>
              <a:t>Uncommon forms of Marriage in Islam </a:t>
            </a:r>
          </a:p>
          <a:p>
            <a:r>
              <a:rPr lang="en-US" dirty="0" smtClean="0">
                <a:latin typeface="Agency FB" panose="020B0503020202020204" pitchFamily="34" charset="0"/>
              </a:rPr>
              <a:t>1. marriage for sexual need </a:t>
            </a:r>
          </a:p>
          <a:p>
            <a:r>
              <a:rPr lang="en-US" dirty="0" smtClean="0">
                <a:latin typeface="Agency FB" panose="020B0503020202020204" pitchFamily="34" charset="0"/>
              </a:rPr>
              <a:t>2. a marriage does not fulfill the requirement (half marriage) </a:t>
            </a:r>
          </a:p>
          <a:p>
            <a:r>
              <a:rPr lang="en-US" dirty="0" smtClean="0">
                <a:latin typeface="Agency FB" panose="020B0503020202020204" pitchFamily="34" charset="0"/>
              </a:rPr>
              <a:t>If a Christian lady marries a Muslim man and the man dies she will not inherit and she shall lose her children </a:t>
            </a:r>
          </a:p>
          <a:p>
            <a:r>
              <a:rPr lang="en-US" dirty="0" smtClean="0">
                <a:latin typeface="Agency FB" panose="020B0503020202020204" pitchFamily="34" charset="0"/>
              </a:rPr>
              <a:t>Muslim doesn’t believe in inter-faith inheritance </a:t>
            </a:r>
            <a:endParaRPr lang="en-US" dirty="0">
              <a:latin typeface="Agency FB" panose="020B0503020202020204" pitchFamily="34" charset="0"/>
            </a:endParaRPr>
          </a:p>
        </p:txBody>
      </p:sp>
    </p:spTree>
    <p:extLst>
      <p:ext uri="{BB962C8B-B14F-4D97-AF65-F5344CB8AC3E}">
        <p14:creationId xmlns:p14="http://schemas.microsoft.com/office/powerpoint/2010/main" val="223354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6"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7" dur="1000"/>
                                        <p:tgtEl>
                                          <p:spTgt spid="3">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grpId="0"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 calcmode="lin" valueType="num">
                                      <p:cBhvr>
                                        <p:cTn id="6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4"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5" dur="1000"/>
                                        <p:tgtEl>
                                          <p:spTgt spid="3">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31" presetClass="entr" presetSubtype="0" fill="hold" grpId="0" nodeType="click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 calcmode="lin" valueType="num">
                                      <p:cBhvr>
                                        <p:cTn id="70"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1"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2"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3" dur="1000"/>
                                        <p:tgtEl>
                                          <p:spTgt spid="3">
                                            <p:txEl>
                                              <p:pRg st="7" end="7"/>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6" presetClass="entr" presetSubtype="0" fill="hold" nodeType="clickEffect">
                                  <p:stCondLst>
                                    <p:cond delay="0"/>
                                  </p:stCondLst>
                                  <p:childTnLst>
                                    <p:set>
                                      <p:cBhvr>
                                        <p:cTn id="77" dur="1" fill="hold">
                                          <p:stCondLst>
                                            <p:cond delay="0"/>
                                          </p:stCondLst>
                                        </p:cTn>
                                        <p:tgtEl>
                                          <p:spTgt spid="4">
                                            <p:txEl>
                                              <p:pRg st="2" end="2"/>
                                            </p:txEl>
                                          </p:spTgt>
                                        </p:tgtEl>
                                        <p:attrNameLst>
                                          <p:attrName>style.visibility</p:attrName>
                                        </p:attrNameLst>
                                      </p:cBhvr>
                                      <p:to>
                                        <p:strVal val="visible"/>
                                      </p:to>
                                    </p:set>
                                    <p:animEffect transition="in" filter="wipe(down)">
                                      <p:cBhvr>
                                        <p:cTn id="78" dur="580">
                                          <p:stCondLst>
                                            <p:cond delay="0"/>
                                          </p:stCondLst>
                                        </p:cTn>
                                        <p:tgtEl>
                                          <p:spTgt spid="4">
                                            <p:txEl>
                                              <p:pRg st="2" end="2"/>
                                            </p:txEl>
                                          </p:spTgt>
                                        </p:tgtEl>
                                      </p:cBhvr>
                                    </p:animEffect>
                                    <p:anim calcmode="lin" valueType="num">
                                      <p:cBhvr>
                                        <p:cTn id="79"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80"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81"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82"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83"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84" dur="26">
                                          <p:stCondLst>
                                            <p:cond delay="650"/>
                                          </p:stCondLst>
                                        </p:cTn>
                                        <p:tgtEl>
                                          <p:spTgt spid="4">
                                            <p:txEl>
                                              <p:pRg st="2" end="2"/>
                                            </p:txEl>
                                          </p:spTgt>
                                        </p:tgtEl>
                                      </p:cBhvr>
                                      <p:to x="100000" y="60000"/>
                                    </p:animScale>
                                    <p:animScale>
                                      <p:cBhvr>
                                        <p:cTn id="85" dur="166" decel="50000">
                                          <p:stCondLst>
                                            <p:cond delay="676"/>
                                          </p:stCondLst>
                                        </p:cTn>
                                        <p:tgtEl>
                                          <p:spTgt spid="4">
                                            <p:txEl>
                                              <p:pRg st="2" end="2"/>
                                            </p:txEl>
                                          </p:spTgt>
                                        </p:tgtEl>
                                      </p:cBhvr>
                                      <p:to x="100000" y="100000"/>
                                    </p:animScale>
                                    <p:animScale>
                                      <p:cBhvr>
                                        <p:cTn id="86" dur="26">
                                          <p:stCondLst>
                                            <p:cond delay="1312"/>
                                          </p:stCondLst>
                                        </p:cTn>
                                        <p:tgtEl>
                                          <p:spTgt spid="4">
                                            <p:txEl>
                                              <p:pRg st="2" end="2"/>
                                            </p:txEl>
                                          </p:spTgt>
                                        </p:tgtEl>
                                      </p:cBhvr>
                                      <p:to x="100000" y="80000"/>
                                    </p:animScale>
                                    <p:animScale>
                                      <p:cBhvr>
                                        <p:cTn id="87" dur="166" decel="50000">
                                          <p:stCondLst>
                                            <p:cond delay="1338"/>
                                          </p:stCondLst>
                                        </p:cTn>
                                        <p:tgtEl>
                                          <p:spTgt spid="4">
                                            <p:txEl>
                                              <p:pRg st="2" end="2"/>
                                            </p:txEl>
                                          </p:spTgt>
                                        </p:tgtEl>
                                      </p:cBhvr>
                                      <p:to x="100000" y="100000"/>
                                    </p:animScale>
                                    <p:animScale>
                                      <p:cBhvr>
                                        <p:cTn id="88" dur="26">
                                          <p:stCondLst>
                                            <p:cond delay="1642"/>
                                          </p:stCondLst>
                                        </p:cTn>
                                        <p:tgtEl>
                                          <p:spTgt spid="4">
                                            <p:txEl>
                                              <p:pRg st="2" end="2"/>
                                            </p:txEl>
                                          </p:spTgt>
                                        </p:tgtEl>
                                      </p:cBhvr>
                                      <p:to x="100000" y="90000"/>
                                    </p:animScale>
                                    <p:animScale>
                                      <p:cBhvr>
                                        <p:cTn id="89" dur="166" decel="50000">
                                          <p:stCondLst>
                                            <p:cond delay="1668"/>
                                          </p:stCondLst>
                                        </p:cTn>
                                        <p:tgtEl>
                                          <p:spTgt spid="4">
                                            <p:txEl>
                                              <p:pRg st="2" end="2"/>
                                            </p:txEl>
                                          </p:spTgt>
                                        </p:tgtEl>
                                      </p:cBhvr>
                                      <p:to x="100000" y="100000"/>
                                    </p:animScale>
                                    <p:animScale>
                                      <p:cBhvr>
                                        <p:cTn id="90" dur="26">
                                          <p:stCondLst>
                                            <p:cond delay="1808"/>
                                          </p:stCondLst>
                                        </p:cTn>
                                        <p:tgtEl>
                                          <p:spTgt spid="4">
                                            <p:txEl>
                                              <p:pRg st="2" end="2"/>
                                            </p:txEl>
                                          </p:spTgt>
                                        </p:tgtEl>
                                      </p:cBhvr>
                                      <p:to x="100000" y="95000"/>
                                    </p:animScale>
                                    <p:animScale>
                                      <p:cBhvr>
                                        <p:cTn id="91" dur="166" decel="50000">
                                          <p:stCondLst>
                                            <p:cond delay="1834"/>
                                          </p:stCondLst>
                                        </p:cTn>
                                        <p:tgtEl>
                                          <p:spTgt spid="4">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latin typeface="Agency FB" panose="020B0503020202020204" pitchFamily="34" charset="0"/>
              </a:rPr>
              <a:t>What makes marriage valid </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lstStyle/>
          <a:p>
            <a:r>
              <a:rPr lang="en-US" dirty="0" smtClean="0">
                <a:latin typeface="Agency FB" panose="020B0503020202020204" pitchFamily="34" charset="0"/>
              </a:rPr>
              <a:t>1. a man and a woman </a:t>
            </a:r>
          </a:p>
          <a:p>
            <a:r>
              <a:rPr lang="en-US" dirty="0" smtClean="0">
                <a:latin typeface="Agency FB" panose="020B0503020202020204" pitchFamily="34" charset="0"/>
              </a:rPr>
              <a:t>2. request and acceptance of the two parties </a:t>
            </a:r>
          </a:p>
          <a:p>
            <a:r>
              <a:rPr lang="en-US" dirty="0" smtClean="0">
                <a:latin typeface="Agency FB" panose="020B0503020202020204" pitchFamily="34" charset="0"/>
              </a:rPr>
              <a:t>3. Two witnesses (Male) </a:t>
            </a:r>
          </a:p>
          <a:p>
            <a:r>
              <a:rPr lang="en-US" dirty="0" smtClean="0">
                <a:latin typeface="Agency FB" panose="020B0503020202020204" pitchFamily="34" charset="0"/>
              </a:rPr>
              <a:t>4. Virginity </a:t>
            </a:r>
          </a:p>
          <a:p>
            <a:r>
              <a:rPr lang="en-US" dirty="0" smtClean="0">
                <a:latin typeface="Agency FB" panose="020B0503020202020204" pitchFamily="34" charset="0"/>
              </a:rPr>
              <a:t>5. if one of the person is not present a representative </a:t>
            </a:r>
          </a:p>
          <a:p>
            <a:r>
              <a:rPr lang="en-US" dirty="0" smtClean="0">
                <a:latin typeface="Agency FB" panose="020B0503020202020204" pitchFamily="34" charset="0"/>
              </a:rPr>
              <a:t>6. consummation (presence of blood after first sexual inter-</a:t>
            </a:r>
            <a:r>
              <a:rPr lang="en-US" dirty="0" err="1" smtClean="0">
                <a:latin typeface="Agency FB" panose="020B0503020202020204" pitchFamily="34" charset="0"/>
              </a:rPr>
              <a:t>corse</a:t>
            </a:r>
            <a:r>
              <a:rPr lang="en-US" dirty="0" smtClean="0">
                <a:latin typeface="Agency FB" panose="020B0503020202020204" pitchFamily="34" charset="0"/>
              </a:rPr>
              <a:t>) </a:t>
            </a:r>
          </a:p>
          <a:p>
            <a:r>
              <a:rPr lang="en-US" dirty="0" smtClean="0">
                <a:latin typeface="Agency FB" panose="020B0503020202020204" pitchFamily="34" charset="0"/>
              </a:rPr>
              <a:t>7. signature </a:t>
            </a:r>
            <a:endParaRPr lang="en-US" dirty="0">
              <a:latin typeface="Agency FB" panose="020B0503020202020204" pitchFamily="34" charset="0"/>
            </a:endParaRPr>
          </a:p>
        </p:txBody>
      </p:sp>
    </p:spTree>
    <p:extLst>
      <p:ext uri="{BB962C8B-B14F-4D97-AF65-F5344CB8AC3E}">
        <p14:creationId xmlns:p14="http://schemas.microsoft.com/office/powerpoint/2010/main" val="887332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gency FB" panose="020B0503020202020204" pitchFamily="34" charset="0"/>
              </a:rPr>
              <a:t>The Accusations </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noAutofit/>
          </a:bodyPr>
          <a:lstStyle/>
          <a:p>
            <a:r>
              <a:rPr lang="en-US" sz="3600" dirty="0" smtClean="0">
                <a:latin typeface="Agency FB" panose="020B0503020202020204" pitchFamily="34" charset="0"/>
              </a:rPr>
              <a:t>The contract is not done on equal grounds </a:t>
            </a:r>
          </a:p>
          <a:p>
            <a:r>
              <a:rPr lang="en-US" sz="3600" dirty="0" smtClean="0">
                <a:latin typeface="Agency FB" panose="020B0503020202020204" pitchFamily="34" charset="0"/>
              </a:rPr>
              <a:t>The husband can divorce the wife easily but not the wife </a:t>
            </a:r>
          </a:p>
          <a:p>
            <a:r>
              <a:rPr lang="en-US" sz="3600" dirty="0" smtClean="0">
                <a:latin typeface="Agency FB" panose="020B0503020202020204" pitchFamily="34" charset="0"/>
              </a:rPr>
              <a:t>The children belongs to the husband </a:t>
            </a:r>
          </a:p>
          <a:p>
            <a:r>
              <a:rPr lang="en-US" sz="3600" dirty="0" smtClean="0">
                <a:latin typeface="Agency FB" panose="020B0503020202020204" pitchFamily="34" charset="0"/>
              </a:rPr>
              <a:t>Quran gives the husband a power to punish the wife slightly </a:t>
            </a:r>
            <a:endParaRPr lang="en-US" sz="3600" dirty="0">
              <a:latin typeface="Agency FB" panose="020B0503020202020204" pitchFamily="34" charset="0"/>
            </a:endParaRPr>
          </a:p>
        </p:txBody>
      </p:sp>
      <p:sp>
        <p:nvSpPr>
          <p:cNvPr id="4" name="Content Placeholder 3"/>
          <p:cNvSpPr>
            <a:spLocks noGrp="1"/>
          </p:cNvSpPr>
          <p:nvPr>
            <p:ph sz="quarter" idx="14"/>
          </p:nvPr>
        </p:nvSpPr>
        <p:spPr/>
        <p:txBody>
          <a:bodyPr>
            <a:normAutofit/>
          </a:bodyPr>
          <a:lstStyle/>
          <a:p>
            <a:r>
              <a:rPr lang="en-US" sz="3600" dirty="0" smtClean="0">
                <a:latin typeface="Agency FB" panose="020B0503020202020204" pitchFamily="34" charset="0"/>
              </a:rPr>
              <a:t>In any accusation there should be 4 eyewitness (male) </a:t>
            </a:r>
            <a:endParaRPr lang="en-US" sz="3600" dirty="0">
              <a:latin typeface="Agency FB" panose="020B0503020202020204" pitchFamily="34" charset="0"/>
            </a:endParaRPr>
          </a:p>
        </p:txBody>
      </p:sp>
    </p:spTree>
    <p:extLst>
      <p:ext uri="{BB962C8B-B14F-4D97-AF65-F5344CB8AC3E}">
        <p14:creationId xmlns:p14="http://schemas.microsoft.com/office/powerpoint/2010/main" val="911534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par>
                                <p:cTn id="18" presetID="31"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par>
                                <p:cTn id="24" presetID="31" presetClass="entr" presetSubtype="0"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2" end="2"/>
                                            </p:txEl>
                                          </p:spTgt>
                                        </p:tgtEl>
                                      </p:cBhvr>
                                    </p:animEffect>
                                  </p:childTnLst>
                                </p:cTn>
                              </p:par>
                              <p:par>
                                <p:cTn id="30" presetID="31" presetClass="entr" presetSubtype="0"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animEffect transition="in" filter="fade">
                                      <p:cBhvr>
                                        <p:cTn id="40" dur="1000"/>
                                        <p:tgtEl>
                                          <p:spTgt spid="4">
                                            <p:txEl>
                                              <p:pRg st="0" end="0"/>
                                            </p:txEl>
                                          </p:spTgt>
                                        </p:tgtEl>
                                      </p:cBhvr>
                                    </p:animEffect>
                                    <p:anim calcmode="lin" valueType="num">
                                      <p:cBhvr>
                                        <p:cTn id="41"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anose="020B0503020202020204" pitchFamily="34" charset="0"/>
              </a:rPr>
              <a:t>Arab Spring </a:t>
            </a:r>
            <a:endParaRPr lang="en-US" dirty="0">
              <a:latin typeface="Agency FB" panose="020B0503020202020204" pitchFamily="34" charset="0"/>
            </a:endParaRPr>
          </a:p>
        </p:txBody>
      </p:sp>
      <p:sp>
        <p:nvSpPr>
          <p:cNvPr id="3" name="Content Placeholder 2"/>
          <p:cNvSpPr>
            <a:spLocks noGrp="1"/>
          </p:cNvSpPr>
          <p:nvPr>
            <p:ph sz="quarter" idx="13"/>
          </p:nvPr>
        </p:nvSpPr>
        <p:spPr/>
        <p:txBody>
          <a:bodyPr>
            <a:normAutofit/>
          </a:bodyPr>
          <a:lstStyle/>
          <a:p>
            <a:r>
              <a:rPr lang="en-US" dirty="0" smtClean="0">
                <a:latin typeface="Agency FB" panose="020B0503020202020204" pitchFamily="34" charset="0"/>
              </a:rPr>
              <a:t>Uprising, anti-government protest </a:t>
            </a:r>
          </a:p>
          <a:p>
            <a:r>
              <a:rPr lang="en-US" dirty="0">
                <a:latin typeface="Agency FB" panose="020B0503020202020204" pitchFamily="34" charset="0"/>
              </a:rPr>
              <a:t>The series of protests and demonstrations across the Middle East and North Africa that commenced in 2010, became known as the "</a:t>
            </a:r>
            <a:r>
              <a:rPr lang="en-US" b="1" dirty="0">
                <a:latin typeface="Agency FB" panose="020B0503020202020204" pitchFamily="34" charset="0"/>
              </a:rPr>
              <a:t>Arab Spring</a:t>
            </a:r>
            <a:r>
              <a:rPr lang="en-US" dirty="0">
                <a:latin typeface="Agency FB" panose="020B0503020202020204" pitchFamily="34" charset="0"/>
              </a:rPr>
              <a:t>", and sometimes as the "</a:t>
            </a:r>
            <a:r>
              <a:rPr lang="en-US" b="1" dirty="0">
                <a:latin typeface="Agency FB" panose="020B0503020202020204" pitchFamily="34" charset="0"/>
              </a:rPr>
              <a:t>Arab Spring</a:t>
            </a:r>
            <a:r>
              <a:rPr lang="en-US" dirty="0">
                <a:latin typeface="Agency FB" panose="020B0503020202020204" pitchFamily="34" charset="0"/>
              </a:rPr>
              <a:t> and Winter", "</a:t>
            </a:r>
            <a:r>
              <a:rPr lang="en-US" b="1" dirty="0">
                <a:latin typeface="Agency FB" panose="020B0503020202020204" pitchFamily="34" charset="0"/>
              </a:rPr>
              <a:t>Arab</a:t>
            </a:r>
            <a:r>
              <a:rPr lang="en-US" dirty="0">
                <a:latin typeface="Agency FB" panose="020B0503020202020204" pitchFamily="34" charset="0"/>
              </a:rPr>
              <a:t> Awakening" or "</a:t>
            </a:r>
            <a:r>
              <a:rPr lang="en-US" b="1" dirty="0">
                <a:latin typeface="Agency FB" panose="020B0503020202020204" pitchFamily="34" charset="0"/>
              </a:rPr>
              <a:t>Arab</a:t>
            </a:r>
            <a:r>
              <a:rPr lang="en-US" dirty="0">
                <a:latin typeface="Agency FB" panose="020B0503020202020204" pitchFamily="34" charset="0"/>
              </a:rPr>
              <a:t> Uprisings" even though not all the participants in the protests were </a:t>
            </a:r>
            <a:r>
              <a:rPr lang="en-US" b="1" dirty="0">
                <a:latin typeface="Agency FB" panose="020B0503020202020204" pitchFamily="34" charset="0"/>
              </a:rPr>
              <a:t>Arab</a:t>
            </a:r>
            <a:r>
              <a:rPr lang="en-US" dirty="0">
                <a:latin typeface="Agency FB" panose="020B0503020202020204" pitchFamily="34" charset="0"/>
              </a:rPr>
              <a:t>.</a:t>
            </a:r>
            <a:endParaRPr lang="en-US" dirty="0" smtClean="0">
              <a:latin typeface="Agency FB" panose="020B0503020202020204" pitchFamily="34" charset="0"/>
            </a:endParaRPr>
          </a:p>
          <a:p>
            <a:r>
              <a:rPr lang="en-US" dirty="0">
                <a:latin typeface="Agency FB" panose="020B0503020202020204" pitchFamily="34" charset="0"/>
              </a:rPr>
              <a:t>The Tunisian Revolution, or Jasmine Revolution, began on Dec. 17, 2010 after Mohammed </a:t>
            </a:r>
            <a:r>
              <a:rPr lang="en-US" dirty="0" err="1">
                <a:latin typeface="Agency FB" panose="020B0503020202020204" pitchFamily="34" charset="0"/>
              </a:rPr>
              <a:t>Bouazizi</a:t>
            </a:r>
            <a:r>
              <a:rPr lang="en-US" dirty="0">
                <a:latin typeface="Agency FB" panose="020B0503020202020204" pitchFamily="34" charset="0"/>
              </a:rPr>
              <a:t>, a 26-year-old Tunisian man, set himself on fire in front of a local municipal office. According to </a:t>
            </a:r>
            <a:r>
              <a:rPr lang="en-US" i="1" dirty="0">
                <a:latin typeface="Agency FB" panose="020B0503020202020204" pitchFamily="34" charset="0"/>
              </a:rPr>
              <a:t>Aljazeera</a:t>
            </a:r>
            <a:r>
              <a:rPr lang="en-US" dirty="0">
                <a:latin typeface="Agency FB" panose="020B0503020202020204" pitchFamily="34" charset="0"/>
              </a:rPr>
              <a:t>, earlier that day, Tunisian police confiscated his cart and beat him because he did not have a permit. He went to the municipal office to file a complaint, where workers there ignored him. </a:t>
            </a:r>
            <a:r>
              <a:rPr lang="en-US" dirty="0" err="1">
                <a:latin typeface="Agency FB" panose="020B0503020202020204" pitchFamily="34" charset="0"/>
              </a:rPr>
              <a:t>Bouazizi</a:t>
            </a:r>
            <a:r>
              <a:rPr lang="en-US" dirty="0">
                <a:latin typeface="Agency FB" panose="020B0503020202020204" pitchFamily="34" charset="0"/>
              </a:rPr>
              <a:t> then set himself on fire.</a:t>
            </a:r>
          </a:p>
        </p:txBody>
      </p:sp>
    </p:spTree>
    <p:extLst>
      <p:ext uri="{BB962C8B-B14F-4D97-AF65-F5344CB8AC3E}">
        <p14:creationId xmlns:p14="http://schemas.microsoft.com/office/powerpoint/2010/main" val="183786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gency FB" panose="020B0503020202020204" pitchFamily="34" charset="0"/>
              </a:rPr>
              <a:t>Continues…..</a:t>
            </a:r>
            <a:endParaRPr lang="en-US" sz="5400" dirty="0">
              <a:latin typeface="Agency FB" panose="020B0503020202020204" pitchFamily="34" charset="0"/>
            </a:endParaRPr>
          </a:p>
        </p:txBody>
      </p:sp>
      <p:sp>
        <p:nvSpPr>
          <p:cNvPr id="3" name="Content Placeholder 2"/>
          <p:cNvSpPr>
            <a:spLocks noGrp="1"/>
          </p:cNvSpPr>
          <p:nvPr>
            <p:ph sz="quarter" idx="13"/>
          </p:nvPr>
        </p:nvSpPr>
        <p:spPr/>
        <p:txBody>
          <a:bodyPr>
            <a:normAutofit fontScale="85000" lnSpcReduction="10000"/>
          </a:bodyPr>
          <a:lstStyle/>
          <a:p>
            <a:r>
              <a:rPr lang="en-US" sz="3200" dirty="0">
                <a:latin typeface="Agency FB" panose="020B0503020202020204" pitchFamily="34" charset="0"/>
              </a:rPr>
              <a:t>According to Aljazeera English, “A UN investigative panel reports that at least 219 people were killed during the uprising against Ben Ali, a figure it says is likely to rise. Another 510 Tunisians were injured, according to </a:t>
            </a:r>
            <a:r>
              <a:rPr lang="en-US" sz="3200" dirty="0" err="1">
                <a:latin typeface="Agency FB" panose="020B0503020202020204" pitchFamily="34" charset="0"/>
              </a:rPr>
              <a:t>Bacre</a:t>
            </a:r>
            <a:r>
              <a:rPr lang="en-US" sz="3200" dirty="0">
                <a:latin typeface="Agency FB" panose="020B0503020202020204" pitchFamily="34" charset="0"/>
              </a:rPr>
              <a:t> </a:t>
            </a:r>
            <a:r>
              <a:rPr lang="en-US" sz="3200" dirty="0" err="1">
                <a:latin typeface="Agency FB" panose="020B0503020202020204" pitchFamily="34" charset="0"/>
              </a:rPr>
              <a:t>Waly</a:t>
            </a:r>
            <a:r>
              <a:rPr lang="en-US" sz="3200" dirty="0">
                <a:latin typeface="Agency FB" panose="020B0503020202020204" pitchFamily="34" charset="0"/>
              </a:rPr>
              <a:t> </a:t>
            </a:r>
            <a:r>
              <a:rPr lang="en-US" sz="3200" dirty="0" err="1">
                <a:latin typeface="Agency FB" panose="020B0503020202020204" pitchFamily="34" charset="0"/>
              </a:rPr>
              <a:t>Ndiaye</a:t>
            </a:r>
            <a:r>
              <a:rPr lang="en-US" sz="3200" dirty="0" smtClean="0">
                <a:latin typeface="Agency FB" panose="020B0503020202020204" pitchFamily="34" charset="0"/>
              </a:rPr>
              <a:t>.”</a:t>
            </a:r>
          </a:p>
          <a:p>
            <a:endParaRPr lang="en-US" dirty="0"/>
          </a:p>
        </p:txBody>
      </p:sp>
      <p:sp>
        <p:nvSpPr>
          <p:cNvPr id="4" name="Content Placeholder 3"/>
          <p:cNvSpPr>
            <a:spLocks noGrp="1"/>
          </p:cNvSpPr>
          <p:nvPr>
            <p:ph sz="quarter" idx="14"/>
          </p:nvPr>
        </p:nvSpPr>
        <p:spPr/>
        <p:txBody>
          <a:bodyPr>
            <a:normAutofit fontScale="92500" lnSpcReduction="20000"/>
          </a:bodyPr>
          <a:lstStyle/>
          <a:p>
            <a:r>
              <a:rPr lang="en-US" dirty="0" smtClean="0">
                <a:latin typeface="Agency FB" panose="020B0503020202020204" pitchFamily="34" charset="0"/>
              </a:rPr>
              <a:t>Causes: - human right abuse</a:t>
            </a:r>
          </a:p>
          <a:p>
            <a:r>
              <a:rPr lang="en-US" dirty="0" smtClean="0">
                <a:latin typeface="Agency FB" panose="020B0503020202020204" pitchFamily="34" charset="0"/>
              </a:rPr>
              <a:t>Arab awakening </a:t>
            </a:r>
          </a:p>
          <a:p>
            <a:r>
              <a:rPr lang="en-US" dirty="0" smtClean="0">
                <a:latin typeface="Agency FB" panose="020B0503020202020204" pitchFamily="34" charset="0"/>
              </a:rPr>
              <a:t>Corruption </a:t>
            </a:r>
          </a:p>
          <a:p>
            <a:r>
              <a:rPr lang="en-US" dirty="0" smtClean="0">
                <a:latin typeface="Agency FB" panose="020B0503020202020204" pitchFamily="34" charset="0"/>
              </a:rPr>
              <a:t>Anger </a:t>
            </a:r>
          </a:p>
          <a:p>
            <a:r>
              <a:rPr lang="en-US" dirty="0" smtClean="0">
                <a:latin typeface="Agency FB" panose="020B0503020202020204" pitchFamily="34" charset="0"/>
              </a:rPr>
              <a:t>Poverty </a:t>
            </a:r>
          </a:p>
          <a:p>
            <a:r>
              <a:rPr lang="en-US" dirty="0" smtClean="0">
                <a:latin typeface="Agency FB" panose="020B0503020202020204" pitchFamily="34" charset="0"/>
              </a:rPr>
              <a:t>Unemployment </a:t>
            </a:r>
          </a:p>
          <a:p>
            <a:r>
              <a:rPr lang="en-US" dirty="0" smtClean="0">
                <a:latin typeface="Agency FB" panose="020B0503020202020204" pitchFamily="34" charset="0"/>
              </a:rPr>
              <a:t>Repression </a:t>
            </a:r>
          </a:p>
          <a:p>
            <a:r>
              <a:rPr lang="en-US" dirty="0" smtClean="0">
                <a:latin typeface="Agency FB" panose="020B0503020202020204" pitchFamily="34" charset="0"/>
              </a:rPr>
              <a:t>Ageing leaders (Dictators)  </a:t>
            </a:r>
          </a:p>
          <a:p>
            <a:endParaRPr lang="en-US" dirty="0"/>
          </a:p>
        </p:txBody>
      </p:sp>
    </p:spTree>
    <p:extLst>
      <p:ext uri="{BB962C8B-B14F-4D97-AF65-F5344CB8AC3E}">
        <p14:creationId xmlns:p14="http://schemas.microsoft.com/office/powerpoint/2010/main" val="3707446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1000"/>
                                        <p:tgtEl>
                                          <p:spTgt spid="4">
                                            <p:txEl>
                                              <p:pRg st="0" end="0"/>
                                            </p:txEl>
                                          </p:spTgt>
                                        </p:tgtEl>
                                      </p:cBhvr>
                                    </p:animEffect>
                                    <p:anim calcmode="lin" valueType="num">
                                      <p:cBhvr>
                                        <p:cTn id="1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Effect transition="in" filter="fade">
                                      <p:cBhvr>
                                        <p:cTn id="30" dur="1000"/>
                                        <p:tgtEl>
                                          <p:spTgt spid="4">
                                            <p:txEl>
                                              <p:pRg st="2" end="2"/>
                                            </p:txEl>
                                          </p:spTgt>
                                        </p:tgtEl>
                                      </p:cBhvr>
                                    </p:animEffect>
                                    <p:anim calcmode="lin" valueType="num">
                                      <p:cBhvr>
                                        <p:cTn id="3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Effect transition="in" filter="fade">
                                      <p:cBhvr>
                                        <p:cTn id="37" dur="1000"/>
                                        <p:tgtEl>
                                          <p:spTgt spid="4">
                                            <p:txEl>
                                              <p:pRg st="3" end="3"/>
                                            </p:txEl>
                                          </p:spTgt>
                                        </p:tgtEl>
                                      </p:cBhvr>
                                    </p:animEffect>
                                    <p:anim calcmode="lin" valueType="num">
                                      <p:cBhvr>
                                        <p:cTn id="3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4">
                                            <p:txEl>
                                              <p:pRg st="4" end="4"/>
                                            </p:txEl>
                                          </p:spTgt>
                                        </p:tgtEl>
                                        <p:attrNameLst>
                                          <p:attrName>style.visibility</p:attrName>
                                        </p:attrNameLst>
                                      </p:cBhvr>
                                      <p:to>
                                        <p:strVal val="visible"/>
                                      </p:to>
                                    </p:set>
                                    <p:animEffect transition="in" filter="fade">
                                      <p:cBhvr>
                                        <p:cTn id="44" dur="1000"/>
                                        <p:tgtEl>
                                          <p:spTgt spid="4">
                                            <p:txEl>
                                              <p:pRg st="4" end="4"/>
                                            </p:txEl>
                                          </p:spTgt>
                                        </p:tgtEl>
                                      </p:cBhvr>
                                    </p:animEffect>
                                    <p:anim calcmode="lin" valueType="num">
                                      <p:cBhvr>
                                        <p:cTn id="4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Effect transition="in" filter="fade">
                                      <p:cBhvr>
                                        <p:cTn id="51" dur="1000"/>
                                        <p:tgtEl>
                                          <p:spTgt spid="4">
                                            <p:txEl>
                                              <p:pRg st="5" end="5"/>
                                            </p:txEl>
                                          </p:spTgt>
                                        </p:tgtEl>
                                      </p:cBhvr>
                                    </p:animEffect>
                                    <p:anim calcmode="lin" valueType="num">
                                      <p:cBhvr>
                                        <p:cTn id="5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4">
                                            <p:txEl>
                                              <p:pRg st="6" end="6"/>
                                            </p:txEl>
                                          </p:spTgt>
                                        </p:tgtEl>
                                        <p:attrNameLst>
                                          <p:attrName>style.visibility</p:attrName>
                                        </p:attrNameLst>
                                      </p:cBhvr>
                                      <p:to>
                                        <p:strVal val="visible"/>
                                      </p:to>
                                    </p:set>
                                    <p:animEffect transition="in" filter="fade">
                                      <p:cBhvr>
                                        <p:cTn id="58" dur="1000"/>
                                        <p:tgtEl>
                                          <p:spTgt spid="4">
                                            <p:txEl>
                                              <p:pRg st="6" end="6"/>
                                            </p:txEl>
                                          </p:spTgt>
                                        </p:tgtEl>
                                      </p:cBhvr>
                                    </p:animEffect>
                                    <p:anim calcmode="lin" valueType="num">
                                      <p:cBhvr>
                                        <p:cTn id="5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4">
                                            <p:txEl>
                                              <p:pRg st="7" end="7"/>
                                            </p:txEl>
                                          </p:spTgt>
                                        </p:tgtEl>
                                        <p:attrNameLst>
                                          <p:attrName>style.visibility</p:attrName>
                                        </p:attrNameLst>
                                      </p:cBhvr>
                                      <p:to>
                                        <p:strVal val="visible"/>
                                      </p:to>
                                    </p:set>
                                    <p:animEffect transition="in" filter="fade">
                                      <p:cBhvr>
                                        <p:cTn id="65" dur="1000"/>
                                        <p:tgtEl>
                                          <p:spTgt spid="4">
                                            <p:txEl>
                                              <p:pRg st="7" end="7"/>
                                            </p:txEl>
                                          </p:spTgt>
                                        </p:tgtEl>
                                      </p:cBhvr>
                                    </p:animEffect>
                                    <p:anim calcmode="lin" valueType="num">
                                      <p:cBhvr>
                                        <p:cTn id="6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anose="020B0503020202020204" pitchFamily="34" charset="0"/>
              </a:rPr>
              <a:t>Arab-Spring was both success and failure </a:t>
            </a:r>
            <a:endParaRPr lang="en-US" dirty="0">
              <a:latin typeface="Agency FB" panose="020B0503020202020204" pitchFamily="34" charset="0"/>
            </a:endParaRPr>
          </a:p>
        </p:txBody>
      </p:sp>
      <p:sp>
        <p:nvSpPr>
          <p:cNvPr id="3" name="Text Placeholder 2"/>
          <p:cNvSpPr>
            <a:spLocks noGrp="1"/>
          </p:cNvSpPr>
          <p:nvPr>
            <p:ph type="body" idx="1"/>
          </p:nvPr>
        </p:nvSpPr>
        <p:spPr/>
        <p:txBody>
          <a:bodyPr>
            <a:normAutofit lnSpcReduction="10000"/>
          </a:bodyPr>
          <a:lstStyle/>
          <a:p>
            <a:r>
              <a:rPr lang="en-US" sz="4800" dirty="0" smtClean="0"/>
              <a:t>Failure </a:t>
            </a:r>
            <a:endParaRPr lang="en-US" sz="4800" dirty="0"/>
          </a:p>
        </p:txBody>
      </p:sp>
      <p:sp>
        <p:nvSpPr>
          <p:cNvPr id="4" name="Content Placeholder 3"/>
          <p:cNvSpPr>
            <a:spLocks noGrp="1"/>
          </p:cNvSpPr>
          <p:nvPr>
            <p:ph sz="quarter" idx="13"/>
          </p:nvPr>
        </p:nvSpPr>
        <p:spPr/>
        <p:txBody>
          <a:bodyPr/>
          <a:lstStyle/>
          <a:p>
            <a:r>
              <a:rPr lang="en-US" dirty="0" smtClean="0">
                <a:latin typeface="Agency FB" panose="020B0503020202020204" pitchFamily="34" charset="0"/>
              </a:rPr>
              <a:t>It didn’t bring the expected result </a:t>
            </a:r>
            <a:endParaRPr lang="en-US" dirty="0">
              <a:latin typeface="Agency FB" panose="020B0503020202020204" pitchFamily="34" charset="0"/>
            </a:endParaRPr>
          </a:p>
        </p:txBody>
      </p:sp>
      <p:sp>
        <p:nvSpPr>
          <p:cNvPr id="5" name="Text Placeholder 4"/>
          <p:cNvSpPr>
            <a:spLocks noGrp="1"/>
          </p:cNvSpPr>
          <p:nvPr>
            <p:ph type="body" sz="quarter" idx="3"/>
          </p:nvPr>
        </p:nvSpPr>
        <p:spPr/>
        <p:txBody>
          <a:bodyPr>
            <a:normAutofit lnSpcReduction="10000"/>
          </a:bodyPr>
          <a:lstStyle/>
          <a:p>
            <a:r>
              <a:rPr lang="en-US" sz="4800" dirty="0" smtClean="0"/>
              <a:t>Success </a:t>
            </a:r>
            <a:endParaRPr lang="en-US" sz="4800" dirty="0"/>
          </a:p>
        </p:txBody>
      </p:sp>
      <p:sp>
        <p:nvSpPr>
          <p:cNvPr id="6" name="Content Placeholder 5"/>
          <p:cNvSpPr>
            <a:spLocks noGrp="1"/>
          </p:cNvSpPr>
          <p:nvPr>
            <p:ph sz="quarter" idx="14"/>
          </p:nvPr>
        </p:nvSpPr>
        <p:spPr/>
        <p:txBody>
          <a:bodyPr/>
          <a:lstStyle/>
          <a:p>
            <a:r>
              <a:rPr lang="en-US" dirty="0" smtClean="0">
                <a:latin typeface="Agency FB" panose="020B0503020202020204" pitchFamily="34" charset="0"/>
              </a:rPr>
              <a:t>It is a process </a:t>
            </a:r>
          </a:p>
          <a:p>
            <a:r>
              <a:rPr lang="en-US" dirty="0" smtClean="0">
                <a:latin typeface="Agency FB" panose="020B0503020202020204" pitchFamily="34" charset="0"/>
              </a:rPr>
              <a:t>Government can’t look at people as before and them for granted </a:t>
            </a:r>
            <a:endParaRPr lang="en-US" dirty="0">
              <a:latin typeface="Agency FB" panose="020B0503020202020204" pitchFamily="34" charset="0"/>
            </a:endParaRPr>
          </a:p>
        </p:txBody>
      </p:sp>
    </p:spTree>
    <p:extLst>
      <p:ext uri="{BB962C8B-B14F-4D97-AF65-F5344CB8AC3E}">
        <p14:creationId xmlns:p14="http://schemas.microsoft.com/office/powerpoint/2010/main" val="266744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1000"/>
                                        <p:tgtEl>
                                          <p:spTgt spid="5">
                                            <p:txEl>
                                              <p:pRg st="0" end="0"/>
                                            </p:txEl>
                                          </p:spTgt>
                                        </p:tgtEl>
                                      </p:cBhvr>
                                    </p:animEffect>
                                    <p:anim calcmode="lin" valueType="num">
                                      <p:cBhvr>
                                        <p:cTn id="17"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 calcmode="lin" valueType="num">
                                      <p:cBhvr additive="base">
                                        <p:cTn id="2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animEffect transition="in" filter="fade">
                                      <p:cBhvr>
                                        <p:cTn id="29" dur="1000"/>
                                        <p:tgtEl>
                                          <p:spTgt spid="6">
                                            <p:txEl>
                                              <p:pRg st="0" end="0"/>
                                            </p:txEl>
                                          </p:spTgt>
                                        </p:tgtEl>
                                      </p:cBhvr>
                                    </p:animEffect>
                                    <p:anim calcmode="lin" valueType="num">
                                      <p:cBhvr>
                                        <p:cTn id="3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6">
                                            <p:txEl>
                                              <p:pRg st="1" end="1"/>
                                            </p:txEl>
                                          </p:spTgt>
                                        </p:tgtEl>
                                        <p:attrNameLst>
                                          <p:attrName>style.visibility</p:attrName>
                                        </p:attrNameLst>
                                      </p:cBhvr>
                                      <p:to>
                                        <p:strVal val="visible"/>
                                      </p:to>
                                    </p:set>
                                    <p:animEffect transition="in" filter="fade">
                                      <p:cBhvr>
                                        <p:cTn id="36" dur="1000"/>
                                        <p:tgtEl>
                                          <p:spTgt spid="6">
                                            <p:txEl>
                                              <p:pRg st="1" end="1"/>
                                            </p:txEl>
                                          </p:spTgt>
                                        </p:tgtEl>
                                      </p:cBhvr>
                                    </p:animEffect>
                                    <p:anim calcmode="lin" valueType="num">
                                      <p:cBhvr>
                                        <p:cTn id="3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P spid="5" grpId="0" build="p"/>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gency FB" panose="020B0503020202020204" pitchFamily="34" charset="0"/>
              </a:rPr>
              <a:t>Welcoming and some remarks </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normAutofit/>
          </a:bodyPr>
          <a:lstStyle/>
          <a:p>
            <a:r>
              <a:rPr lang="en-US" dirty="0" smtClean="0">
                <a:latin typeface="Agency FB" panose="020B0503020202020204" pitchFamily="34" charset="0"/>
              </a:rPr>
              <a:t>10 circumscription were represented out of 14 </a:t>
            </a:r>
          </a:p>
          <a:p>
            <a:r>
              <a:rPr lang="en-US" dirty="0" smtClean="0">
                <a:latin typeface="Agency FB" panose="020B0503020202020204" pitchFamily="34" charset="0"/>
              </a:rPr>
              <a:t>It is the 7</a:t>
            </a:r>
            <a:r>
              <a:rPr lang="en-US" baseline="30000" dirty="0" smtClean="0">
                <a:latin typeface="Agency FB" panose="020B0503020202020204" pitchFamily="34" charset="0"/>
              </a:rPr>
              <a:t>th</a:t>
            </a:r>
            <a:r>
              <a:rPr lang="en-US" dirty="0" smtClean="0">
                <a:latin typeface="Agency FB" panose="020B0503020202020204" pitchFamily="34" charset="0"/>
              </a:rPr>
              <a:t> meeting since 2005 </a:t>
            </a:r>
          </a:p>
          <a:p>
            <a:r>
              <a:rPr lang="en-US" dirty="0" smtClean="0">
                <a:latin typeface="Agency FB" panose="020B0503020202020204" pitchFamily="34" charset="0"/>
              </a:rPr>
              <a:t>It was started in Cairo </a:t>
            </a:r>
          </a:p>
          <a:p>
            <a:r>
              <a:rPr lang="en-US" dirty="0" smtClean="0">
                <a:latin typeface="Agency FB" panose="020B0503020202020204" pitchFamily="34" charset="0"/>
              </a:rPr>
              <a:t>All the provinces were encouraged to attend the meeting even if they do not have Muslims at present</a:t>
            </a:r>
          </a:p>
          <a:p>
            <a:r>
              <a:rPr lang="en-US" dirty="0" smtClean="0">
                <a:latin typeface="Agency FB" panose="020B0503020202020204" pitchFamily="34" charset="0"/>
              </a:rPr>
              <a:t>Lack of consistency of the attendance was questioned.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a:bodyPr>
          <a:lstStyle/>
          <a:p>
            <a:r>
              <a:rPr lang="en-US" dirty="0" smtClean="0">
                <a:latin typeface="Agency FB" panose="020B0503020202020204" pitchFamily="34" charset="0"/>
              </a:rPr>
              <a:t>The presence of the intolerance Islam is a concern. It urges us to develop a strategy and method</a:t>
            </a:r>
          </a:p>
          <a:p>
            <a:r>
              <a:rPr lang="en-US" dirty="0" smtClean="0">
                <a:latin typeface="Agency FB" panose="020B0503020202020204" pitchFamily="34" charset="0"/>
              </a:rPr>
              <a:t>It requires us to continue and raise concerns in our groups of the Christian communities we serve. The need for dialogue is important  </a:t>
            </a:r>
          </a:p>
          <a:p>
            <a:r>
              <a:rPr lang="en-US" dirty="0" smtClean="0">
                <a:latin typeface="Agency FB" panose="020B0503020202020204" pitchFamily="34" charset="0"/>
              </a:rPr>
              <a:t>Concern was raised in regard to our interests towards this religion  </a:t>
            </a:r>
          </a:p>
          <a:p>
            <a:r>
              <a:rPr lang="en-US" dirty="0" smtClean="0">
                <a:latin typeface="Agency FB" panose="020B0503020202020204" pitchFamily="34" charset="0"/>
              </a:rPr>
              <a:t>Concern on national security </a:t>
            </a:r>
            <a:endParaRPr lang="en-US" dirty="0">
              <a:latin typeface="Agency FB" panose="020B0503020202020204" pitchFamily="34" charset="0"/>
            </a:endParaRPr>
          </a:p>
        </p:txBody>
      </p:sp>
    </p:spTree>
    <p:extLst>
      <p:ext uri="{BB962C8B-B14F-4D97-AF65-F5344CB8AC3E}">
        <p14:creationId xmlns:p14="http://schemas.microsoft.com/office/powerpoint/2010/main" val="347718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Effect transition="in" filter="fade">
                                      <p:cBhvr>
                                        <p:cTn id="41" dur="1000"/>
                                        <p:tgtEl>
                                          <p:spTgt spid="4">
                                            <p:txEl>
                                              <p:pRg st="0" end="0"/>
                                            </p:txEl>
                                          </p:spTgt>
                                        </p:tgtEl>
                                      </p:cBhvr>
                                    </p:animEffect>
                                    <p:anim calcmode="lin" valueType="num">
                                      <p:cBhvr>
                                        <p:cTn id="4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0" end="0"/>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1" end="1"/>
                                            </p:txEl>
                                          </p:spTgt>
                                        </p:tgtEl>
                                        <p:attrNameLst>
                                          <p:attrName>style.visibility</p:attrName>
                                        </p:attrNameLst>
                                      </p:cBhvr>
                                      <p:to>
                                        <p:strVal val="visible"/>
                                      </p:to>
                                    </p:set>
                                    <p:animEffect transition="in" filter="fade">
                                      <p:cBhvr>
                                        <p:cTn id="46" dur="1000"/>
                                        <p:tgtEl>
                                          <p:spTgt spid="4">
                                            <p:txEl>
                                              <p:pRg st="1" end="1"/>
                                            </p:txEl>
                                          </p:spTgt>
                                        </p:tgtEl>
                                      </p:cBhvr>
                                    </p:animEffect>
                                    <p:anim calcmode="lin" valueType="num">
                                      <p:cBhvr>
                                        <p:cTn id="4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1" end="1"/>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animEffect transition="in" filter="fade">
                                      <p:cBhvr>
                                        <p:cTn id="51" dur="1000"/>
                                        <p:tgtEl>
                                          <p:spTgt spid="4">
                                            <p:txEl>
                                              <p:pRg st="2" end="2"/>
                                            </p:txEl>
                                          </p:spTgt>
                                        </p:tgtEl>
                                      </p:cBhvr>
                                    </p:animEffect>
                                    <p:anim calcmode="lin" valueType="num">
                                      <p:cBhvr>
                                        <p:cTn id="5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2" end="2"/>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3" end="3"/>
                                            </p:txEl>
                                          </p:spTgt>
                                        </p:tgtEl>
                                        <p:attrNameLst>
                                          <p:attrName>style.visibility</p:attrName>
                                        </p:attrNameLst>
                                      </p:cBhvr>
                                      <p:to>
                                        <p:strVal val="visible"/>
                                      </p:to>
                                    </p:set>
                                    <p:animEffect transition="in" filter="fade">
                                      <p:cBhvr>
                                        <p:cTn id="56" dur="1000"/>
                                        <p:tgtEl>
                                          <p:spTgt spid="4">
                                            <p:txEl>
                                              <p:pRg st="3" end="3"/>
                                            </p:txEl>
                                          </p:spTgt>
                                        </p:tgtEl>
                                      </p:cBhvr>
                                    </p:animEffect>
                                    <p:anim calcmode="lin" valueType="num">
                                      <p:cBhvr>
                                        <p:cTn id="5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gency FB" panose="020B0503020202020204" pitchFamily="34" charset="0"/>
              </a:rPr>
              <a:t>Conclusion </a:t>
            </a:r>
            <a:endParaRPr lang="en-US" sz="5400" dirty="0">
              <a:latin typeface="Agency FB" panose="020B0503020202020204" pitchFamily="34" charset="0"/>
            </a:endParaRPr>
          </a:p>
        </p:txBody>
      </p:sp>
      <p:sp>
        <p:nvSpPr>
          <p:cNvPr id="3" name="Content Placeholder 2"/>
          <p:cNvSpPr>
            <a:spLocks noGrp="1"/>
          </p:cNvSpPr>
          <p:nvPr>
            <p:ph sz="quarter" idx="13"/>
          </p:nvPr>
        </p:nvSpPr>
        <p:spPr/>
        <p:txBody>
          <a:bodyPr>
            <a:normAutofit fontScale="92500" lnSpcReduction="20000"/>
          </a:bodyPr>
          <a:lstStyle/>
          <a:p>
            <a:r>
              <a:rPr lang="en-US" b="1" u="sng" dirty="0" smtClean="0">
                <a:latin typeface="Agency FB" panose="020B0503020202020204" pitchFamily="34" charset="0"/>
              </a:rPr>
              <a:t>What can we expect to do as Christian </a:t>
            </a:r>
          </a:p>
          <a:p>
            <a:r>
              <a:rPr lang="en-US" dirty="0" smtClean="0">
                <a:latin typeface="Agency FB" panose="020B0503020202020204" pitchFamily="34" charset="0"/>
              </a:rPr>
              <a:t>Pray </a:t>
            </a:r>
          </a:p>
          <a:p>
            <a:r>
              <a:rPr lang="en-US" dirty="0" smtClean="0">
                <a:latin typeface="Agency FB" panose="020B0503020202020204" pitchFamily="34" charset="0"/>
              </a:rPr>
              <a:t>Solidarity </a:t>
            </a:r>
          </a:p>
          <a:p>
            <a:r>
              <a:rPr lang="en-US" dirty="0" smtClean="0">
                <a:latin typeface="Agency FB" panose="020B0503020202020204" pitchFamily="34" charset="0"/>
              </a:rPr>
              <a:t>Condemn </a:t>
            </a:r>
          </a:p>
          <a:p>
            <a:r>
              <a:rPr lang="en-US" dirty="0" smtClean="0">
                <a:latin typeface="Agency FB" panose="020B0503020202020204" pitchFamily="34" charset="0"/>
              </a:rPr>
              <a:t>Avoid hatred </a:t>
            </a:r>
          </a:p>
          <a:p>
            <a:r>
              <a:rPr lang="en-US" dirty="0" smtClean="0">
                <a:latin typeface="Agency FB" panose="020B0503020202020204" pitchFamily="34" charset="0"/>
              </a:rPr>
              <a:t>Support peace initiatives </a:t>
            </a:r>
          </a:p>
          <a:p>
            <a:r>
              <a:rPr lang="en-US" dirty="0" smtClean="0">
                <a:latin typeface="Agency FB" panose="020B0503020202020204" pitchFamily="34" charset="0"/>
              </a:rPr>
              <a:t>Trust in the power of Christ</a:t>
            </a:r>
            <a:r>
              <a:rPr lang="en-US" dirty="0" smtClean="0"/>
              <a:t> </a:t>
            </a:r>
          </a:p>
          <a:p>
            <a:r>
              <a:rPr lang="en-US" dirty="0" smtClean="0">
                <a:latin typeface="Agency FB" panose="020B0503020202020204" pitchFamily="34" charset="0"/>
              </a:rPr>
              <a:t>More seminars/workshops on Islam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fontScale="85000" lnSpcReduction="10000"/>
          </a:bodyPr>
          <a:lstStyle/>
          <a:p>
            <a:r>
              <a:rPr lang="en-US" dirty="0" smtClean="0">
                <a:latin typeface="Agency FB" panose="020B0503020202020204" pitchFamily="34" charset="0"/>
              </a:rPr>
              <a:t>Make awareness /write more in our magazines about Islam/ </a:t>
            </a:r>
          </a:p>
          <a:p>
            <a:r>
              <a:rPr lang="en-US" dirty="0" smtClean="0">
                <a:latin typeface="Agency FB" panose="020B0503020202020204" pitchFamily="34" charset="0"/>
              </a:rPr>
              <a:t>Look out on the foreign influences </a:t>
            </a:r>
          </a:p>
          <a:p>
            <a:r>
              <a:rPr lang="en-US" dirty="0" smtClean="0">
                <a:latin typeface="Agency FB" panose="020B0503020202020204" pitchFamily="34" charset="0"/>
              </a:rPr>
              <a:t>Alert the possible danger to the authority </a:t>
            </a:r>
          </a:p>
          <a:p>
            <a:r>
              <a:rPr lang="en-US" dirty="0" smtClean="0">
                <a:latin typeface="Agency FB" panose="020B0503020202020204" pitchFamily="34" charset="0"/>
              </a:rPr>
              <a:t>Encourage dialogue </a:t>
            </a:r>
          </a:p>
          <a:p>
            <a:r>
              <a:rPr lang="en-US" dirty="0" smtClean="0">
                <a:latin typeface="Agency FB" panose="020B0503020202020204" pitchFamily="34" charset="0"/>
              </a:rPr>
              <a:t>Train qualified personnel </a:t>
            </a:r>
          </a:p>
          <a:p>
            <a:r>
              <a:rPr lang="en-US" dirty="0" smtClean="0">
                <a:latin typeface="Agency FB" panose="020B0503020202020204" pitchFamily="34" charset="0"/>
              </a:rPr>
              <a:t>Look very carefully on our candidates those who join us after been converted </a:t>
            </a:r>
          </a:p>
          <a:p>
            <a:r>
              <a:rPr lang="en-US" dirty="0" smtClean="0">
                <a:latin typeface="Agency FB" panose="020B0503020202020204" pitchFamily="34" charset="0"/>
              </a:rPr>
              <a:t>Let our secretariats be more pro-active  </a:t>
            </a:r>
            <a:endParaRPr lang="en-US" dirty="0">
              <a:latin typeface="Agency FB" panose="020B0503020202020204" pitchFamily="34" charset="0"/>
            </a:endParaRPr>
          </a:p>
        </p:txBody>
      </p:sp>
    </p:spTree>
    <p:extLst>
      <p:ext uri="{BB962C8B-B14F-4D97-AF65-F5344CB8AC3E}">
        <p14:creationId xmlns:p14="http://schemas.microsoft.com/office/powerpoint/2010/main" val="379761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additive="base">
                                        <p:cTn id="4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additive="base">
                                        <p:cTn id="5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4">
                                            <p:txEl>
                                              <p:pRg st="0" end="0"/>
                                            </p:txEl>
                                          </p:spTgt>
                                        </p:tgtEl>
                                        <p:attrNameLst>
                                          <p:attrName>style.visibility</p:attrName>
                                        </p:attrNameLst>
                                      </p:cBhvr>
                                      <p:to>
                                        <p:strVal val="visible"/>
                                      </p:to>
                                    </p:set>
                                    <p:animEffect transition="in" filter="fade">
                                      <p:cBhvr>
                                        <p:cTn id="59" dur="1000"/>
                                        <p:tgtEl>
                                          <p:spTgt spid="4">
                                            <p:txEl>
                                              <p:pRg st="0" end="0"/>
                                            </p:txEl>
                                          </p:spTgt>
                                        </p:tgtEl>
                                      </p:cBhvr>
                                    </p:animEffect>
                                    <p:anim calcmode="lin" valueType="num">
                                      <p:cBhvr>
                                        <p:cTn id="6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4">
                                            <p:txEl>
                                              <p:pRg st="1" end="1"/>
                                            </p:txEl>
                                          </p:spTgt>
                                        </p:tgtEl>
                                        <p:attrNameLst>
                                          <p:attrName>style.visibility</p:attrName>
                                        </p:attrNameLst>
                                      </p:cBhvr>
                                      <p:to>
                                        <p:strVal val="visible"/>
                                      </p:to>
                                    </p:set>
                                    <p:animEffect transition="in" filter="fade">
                                      <p:cBhvr>
                                        <p:cTn id="66" dur="1000"/>
                                        <p:tgtEl>
                                          <p:spTgt spid="4">
                                            <p:txEl>
                                              <p:pRg st="1" end="1"/>
                                            </p:txEl>
                                          </p:spTgt>
                                        </p:tgtEl>
                                      </p:cBhvr>
                                    </p:animEffect>
                                    <p:anim calcmode="lin" valueType="num">
                                      <p:cBhvr>
                                        <p:cTn id="67"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4">
                                            <p:txEl>
                                              <p:pRg st="2" end="2"/>
                                            </p:txEl>
                                          </p:spTgt>
                                        </p:tgtEl>
                                        <p:attrNameLst>
                                          <p:attrName>style.visibility</p:attrName>
                                        </p:attrNameLst>
                                      </p:cBhvr>
                                      <p:to>
                                        <p:strVal val="visible"/>
                                      </p:to>
                                    </p:set>
                                    <p:animEffect transition="in" filter="fade">
                                      <p:cBhvr>
                                        <p:cTn id="73" dur="1000"/>
                                        <p:tgtEl>
                                          <p:spTgt spid="4">
                                            <p:txEl>
                                              <p:pRg st="2" end="2"/>
                                            </p:txEl>
                                          </p:spTgt>
                                        </p:tgtEl>
                                      </p:cBhvr>
                                    </p:animEffect>
                                    <p:anim calcmode="lin" valueType="num">
                                      <p:cBhvr>
                                        <p:cTn id="7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4">
                                            <p:txEl>
                                              <p:pRg st="3" end="3"/>
                                            </p:txEl>
                                          </p:spTgt>
                                        </p:tgtEl>
                                        <p:attrNameLst>
                                          <p:attrName>style.visibility</p:attrName>
                                        </p:attrNameLst>
                                      </p:cBhvr>
                                      <p:to>
                                        <p:strVal val="visible"/>
                                      </p:to>
                                    </p:set>
                                    <p:animEffect transition="in" filter="fade">
                                      <p:cBhvr>
                                        <p:cTn id="80" dur="1000"/>
                                        <p:tgtEl>
                                          <p:spTgt spid="4">
                                            <p:txEl>
                                              <p:pRg st="3" end="3"/>
                                            </p:txEl>
                                          </p:spTgt>
                                        </p:tgtEl>
                                      </p:cBhvr>
                                    </p:animEffect>
                                    <p:anim calcmode="lin" valueType="num">
                                      <p:cBhvr>
                                        <p:cTn id="8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82"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4">
                                            <p:txEl>
                                              <p:pRg st="4" end="4"/>
                                            </p:txEl>
                                          </p:spTgt>
                                        </p:tgtEl>
                                        <p:attrNameLst>
                                          <p:attrName>style.visibility</p:attrName>
                                        </p:attrNameLst>
                                      </p:cBhvr>
                                      <p:to>
                                        <p:strVal val="visible"/>
                                      </p:to>
                                    </p:set>
                                    <p:animEffect transition="in" filter="fade">
                                      <p:cBhvr>
                                        <p:cTn id="87" dur="1000"/>
                                        <p:tgtEl>
                                          <p:spTgt spid="4">
                                            <p:txEl>
                                              <p:pRg st="4" end="4"/>
                                            </p:txEl>
                                          </p:spTgt>
                                        </p:tgtEl>
                                      </p:cBhvr>
                                    </p:animEffect>
                                    <p:anim calcmode="lin" valueType="num">
                                      <p:cBhvr>
                                        <p:cTn id="8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8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2" presetClass="entr" presetSubtype="0" fill="hold" grpId="0" nodeType="clickEffect">
                                  <p:stCondLst>
                                    <p:cond delay="0"/>
                                  </p:stCondLst>
                                  <p:childTnLst>
                                    <p:set>
                                      <p:cBhvr>
                                        <p:cTn id="93" dur="1" fill="hold">
                                          <p:stCondLst>
                                            <p:cond delay="0"/>
                                          </p:stCondLst>
                                        </p:cTn>
                                        <p:tgtEl>
                                          <p:spTgt spid="4">
                                            <p:txEl>
                                              <p:pRg st="5" end="5"/>
                                            </p:txEl>
                                          </p:spTgt>
                                        </p:tgtEl>
                                        <p:attrNameLst>
                                          <p:attrName>style.visibility</p:attrName>
                                        </p:attrNameLst>
                                      </p:cBhvr>
                                      <p:to>
                                        <p:strVal val="visible"/>
                                      </p:to>
                                    </p:set>
                                    <p:animEffect transition="in" filter="fade">
                                      <p:cBhvr>
                                        <p:cTn id="94" dur="1000"/>
                                        <p:tgtEl>
                                          <p:spTgt spid="4">
                                            <p:txEl>
                                              <p:pRg st="5" end="5"/>
                                            </p:txEl>
                                          </p:spTgt>
                                        </p:tgtEl>
                                      </p:cBhvr>
                                    </p:animEffect>
                                    <p:anim calcmode="lin" valueType="num">
                                      <p:cBhvr>
                                        <p:cTn id="9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6"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42" presetClass="entr" presetSubtype="0" fill="hold" grpId="0" nodeType="clickEffect">
                                  <p:stCondLst>
                                    <p:cond delay="0"/>
                                  </p:stCondLst>
                                  <p:childTnLst>
                                    <p:set>
                                      <p:cBhvr>
                                        <p:cTn id="100" dur="1" fill="hold">
                                          <p:stCondLst>
                                            <p:cond delay="0"/>
                                          </p:stCondLst>
                                        </p:cTn>
                                        <p:tgtEl>
                                          <p:spTgt spid="4">
                                            <p:txEl>
                                              <p:pRg st="6" end="6"/>
                                            </p:txEl>
                                          </p:spTgt>
                                        </p:tgtEl>
                                        <p:attrNameLst>
                                          <p:attrName>style.visibility</p:attrName>
                                        </p:attrNameLst>
                                      </p:cBhvr>
                                      <p:to>
                                        <p:strVal val="visible"/>
                                      </p:to>
                                    </p:set>
                                    <p:animEffect transition="in" filter="fade">
                                      <p:cBhvr>
                                        <p:cTn id="101" dur="1000"/>
                                        <p:tgtEl>
                                          <p:spTgt spid="4">
                                            <p:txEl>
                                              <p:pRg st="6" end="6"/>
                                            </p:txEl>
                                          </p:spTgt>
                                        </p:tgtEl>
                                      </p:cBhvr>
                                    </p:animEffect>
                                    <p:anim calcmode="lin" valueType="num">
                                      <p:cBhvr>
                                        <p:cTn id="102"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03"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latin typeface="Agency FB" panose="020B0503020202020204" pitchFamily="34" charset="0"/>
              </a:rPr>
              <a:t>The major issues raised in the reflection </a:t>
            </a:r>
            <a:endParaRPr lang="en-US" sz="5400" dirty="0">
              <a:latin typeface="Agency FB" panose="020B0503020202020204" pitchFamily="34" charset="0"/>
            </a:endParaRPr>
          </a:p>
        </p:txBody>
      </p:sp>
      <p:sp>
        <p:nvSpPr>
          <p:cNvPr id="3" name="Content Placeholder 2"/>
          <p:cNvSpPr>
            <a:spLocks noGrp="1"/>
          </p:cNvSpPr>
          <p:nvPr>
            <p:ph sz="quarter" idx="13"/>
          </p:nvPr>
        </p:nvSpPr>
        <p:spPr/>
        <p:txBody>
          <a:bodyPr>
            <a:normAutofit/>
          </a:bodyPr>
          <a:lstStyle/>
          <a:p>
            <a:r>
              <a:rPr lang="en-US" dirty="0" smtClean="0">
                <a:latin typeface="Agency FB" panose="020B0503020202020204" pitchFamily="34" charset="0"/>
              </a:rPr>
              <a:t>The importance of dialogue, sharing and understanding if essential </a:t>
            </a:r>
          </a:p>
          <a:p>
            <a:r>
              <a:rPr lang="en-US" dirty="0" smtClean="0">
                <a:latin typeface="Agency FB" panose="020B0503020202020204" pitchFamily="34" charset="0"/>
              </a:rPr>
              <a:t>Promotion of friendship and peaceful co-existence </a:t>
            </a:r>
          </a:p>
          <a:p>
            <a:r>
              <a:rPr lang="en-US" dirty="0" smtClean="0">
                <a:latin typeface="Agency FB" panose="020B0503020202020204" pitchFamily="34" charset="0"/>
              </a:rPr>
              <a:t>Conferences </a:t>
            </a:r>
          </a:p>
          <a:p>
            <a:r>
              <a:rPr lang="en-US" dirty="0" smtClean="0">
                <a:latin typeface="Agency FB" panose="020B0503020202020204" pitchFamily="34" charset="0"/>
              </a:rPr>
              <a:t>Cultural activities as a means of dialogue </a:t>
            </a:r>
          </a:p>
          <a:p>
            <a:r>
              <a:rPr lang="en-US" dirty="0" smtClean="0">
                <a:latin typeface="Agency FB" panose="020B0503020202020204" pitchFamily="34" charset="0"/>
              </a:rPr>
              <a:t>Dialogue in everyday life and knowing each other should be our focus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lnSpcReduction="10000"/>
          </a:bodyPr>
          <a:lstStyle/>
          <a:p>
            <a:r>
              <a:rPr lang="en-US" dirty="0" smtClean="0">
                <a:latin typeface="Agency FB" panose="020B0503020202020204" pitchFamily="34" charset="0"/>
              </a:rPr>
              <a:t>Using the local resources (people) offers a positive result </a:t>
            </a:r>
          </a:p>
          <a:p>
            <a:r>
              <a:rPr lang="en-US" dirty="0" smtClean="0">
                <a:latin typeface="Agency FB" panose="020B0503020202020204" pitchFamily="34" charset="0"/>
              </a:rPr>
              <a:t>Collaboration with other religions without losing our values </a:t>
            </a:r>
          </a:p>
          <a:p>
            <a:r>
              <a:rPr lang="en-US" dirty="0" smtClean="0">
                <a:latin typeface="Agency FB" panose="020B0503020202020204" pitchFamily="34" charset="0"/>
              </a:rPr>
              <a:t>It is still a challenge because we, Comboni, have no people prepared for such ministry </a:t>
            </a:r>
          </a:p>
          <a:p>
            <a:r>
              <a:rPr lang="en-US" dirty="0" smtClean="0">
                <a:latin typeface="Agency FB" panose="020B0503020202020204" pitchFamily="34" charset="0"/>
              </a:rPr>
              <a:t>We need to accept that Islam is a reality </a:t>
            </a:r>
          </a:p>
          <a:p>
            <a:r>
              <a:rPr lang="en-US" dirty="0" smtClean="0">
                <a:latin typeface="Agency FB" panose="020B0503020202020204" pitchFamily="34" charset="0"/>
              </a:rPr>
              <a:t>Create working together situation </a:t>
            </a:r>
            <a:endParaRPr lang="en-US" dirty="0">
              <a:latin typeface="Agency FB" panose="020B0503020202020204" pitchFamily="34" charset="0"/>
            </a:endParaRPr>
          </a:p>
        </p:txBody>
      </p:sp>
    </p:spTree>
    <p:extLst>
      <p:ext uri="{BB962C8B-B14F-4D97-AF65-F5344CB8AC3E}">
        <p14:creationId xmlns:p14="http://schemas.microsoft.com/office/powerpoint/2010/main" val="419857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additive="base">
                                        <p:cTn id="2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 calcmode="lin" valueType="num">
                                      <p:cBhvr additive="base">
                                        <p:cTn id="3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 calcmode="lin" valueType="num">
                                      <p:cBhvr additive="base">
                                        <p:cTn id="4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gency FB" panose="020B0503020202020204" pitchFamily="34" charset="0"/>
              </a:rPr>
              <a:t>Expansion </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noAutofit/>
          </a:bodyPr>
          <a:lstStyle/>
          <a:p>
            <a:r>
              <a:rPr lang="en-US" dirty="0" smtClean="0">
                <a:latin typeface="Agency FB" panose="020B0503020202020204" pitchFamily="34" charset="0"/>
              </a:rPr>
              <a:t>Trade (business) </a:t>
            </a:r>
          </a:p>
          <a:p>
            <a:r>
              <a:rPr lang="en-US" dirty="0" smtClean="0">
                <a:latin typeface="Agency FB" panose="020B0503020202020204" pitchFamily="34" charset="0"/>
              </a:rPr>
              <a:t>Health sectors </a:t>
            </a:r>
          </a:p>
          <a:p>
            <a:r>
              <a:rPr lang="en-US" dirty="0" smtClean="0">
                <a:latin typeface="Agency FB" panose="020B0503020202020204" pitchFamily="34" charset="0"/>
              </a:rPr>
              <a:t>Schools (education)  </a:t>
            </a:r>
          </a:p>
          <a:p>
            <a:r>
              <a:rPr lang="en-US" dirty="0" smtClean="0">
                <a:latin typeface="Agency FB" panose="020B0503020202020204" pitchFamily="34" charset="0"/>
              </a:rPr>
              <a:t>Using healing ministry as a means to spread </a:t>
            </a:r>
          </a:p>
          <a:p>
            <a:r>
              <a:rPr lang="en-US" dirty="0" smtClean="0">
                <a:latin typeface="Agency FB" panose="020B0503020202020204" pitchFamily="34" charset="0"/>
              </a:rPr>
              <a:t>Poverty (humanitarian aid) </a:t>
            </a:r>
          </a:p>
          <a:p>
            <a:r>
              <a:rPr lang="en-US" dirty="0" smtClean="0">
                <a:latin typeface="Agency FB" panose="020B0503020202020204" pitchFamily="34" charset="0"/>
              </a:rPr>
              <a:t>Giving gifts , marriage </a:t>
            </a:r>
          </a:p>
          <a:p>
            <a:r>
              <a:rPr lang="en-US" dirty="0" smtClean="0">
                <a:latin typeface="Agency FB" panose="020B0503020202020204" pitchFamily="34" charset="0"/>
              </a:rPr>
              <a:t>Employment </a:t>
            </a:r>
          </a:p>
          <a:p>
            <a:r>
              <a:rPr lang="en-US" dirty="0" smtClean="0">
                <a:latin typeface="Agency FB" panose="020B0503020202020204" pitchFamily="34" charset="0"/>
              </a:rPr>
              <a:t>Politics, conflict, tribalism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a:bodyPr>
          <a:lstStyle/>
          <a:p>
            <a:r>
              <a:rPr lang="en-US" dirty="0" smtClean="0">
                <a:latin typeface="Agency FB" panose="020B0503020202020204" pitchFamily="34" charset="0"/>
              </a:rPr>
              <a:t>The main reason for war could be trade and religious expansions in some countries. </a:t>
            </a:r>
          </a:p>
          <a:p>
            <a:r>
              <a:rPr lang="en-US" dirty="0" smtClean="0">
                <a:latin typeface="Agency FB" panose="020B0503020202020204" pitchFamily="34" charset="0"/>
              </a:rPr>
              <a:t>We should look carefully in the case of peaceful co-existence </a:t>
            </a:r>
          </a:p>
          <a:p>
            <a:r>
              <a:rPr lang="en-US" dirty="0" smtClean="0">
                <a:latin typeface="Agency FB" panose="020B0503020202020204" pitchFamily="34" charset="0"/>
              </a:rPr>
              <a:t>Fundamentalism is a reality in all religions </a:t>
            </a:r>
          </a:p>
          <a:p>
            <a:r>
              <a:rPr lang="en-US" dirty="0" smtClean="0">
                <a:latin typeface="Agency FB" panose="020B0503020202020204" pitchFamily="34" charset="0"/>
              </a:rPr>
              <a:t>Media </a:t>
            </a:r>
          </a:p>
          <a:p>
            <a:r>
              <a:rPr lang="en-US" dirty="0" smtClean="0">
                <a:latin typeface="Agency FB" panose="020B0503020202020204" pitchFamily="34" charset="0"/>
              </a:rPr>
              <a:t>Economic power </a:t>
            </a:r>
            <a:endParaRPr lang="en-US" dirty="0">
              <a:latin typeface="Agency FB" panose="020B0503020202020204" pitchFamily="34" charset="0"/>
            </a:endParaRPr>
          </a:p>
        </p:txBody>
      </p:sp>
    </p:spTree>
    <p:extLst>
      <p:ext uri="{BB962C8B-B14F-4D97-AF65-F5344CB8AC3E}">
        <p14:creationId xmlns:p14="http://schemas.microsoft.com/office/powerpoint/2010/main" val="326222962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4">
                                            <p:txEl>
                                              <p:pRg st="0" end="0"/>
                                            </p:txEl>
                                          </p:spTgt>
                                        </p:tgtEl>
                                        <p:attrNameLst>
                                          <p:attrName>style.visibility</p:attrName>
                                        </p:attrNameLst>
                                      </p:cBhvr>
                                      <p:to>
                                        <p:strVal val="visible"/>
                                      </p:to>
                                    </p:set>
                                    <p:animEffect transition="in" filter="fade">
                                      <p:cBhvr>
                                        <p:cTn id="47" dur="1000"/>
                                        <p:tgtEl>
                                          <p:spTgt spid="4">
                                            <p:txEl>
                                              <p:pRg st="0" end="0"/>
                                            </p:txEl>
                                          </p:spTgt>
                                        </p:tgtEl>
                                      </p:cBhvr>
                                    </p:animEffect>
                                    <p:anim calcmode="lin" valueType="num">
                                      <p:cBhvr>
                                        <p:cTn id="4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
                                            <p:txEl>
                                              <p:pRg st="1" end="1"/>
                                            </p:txEl>
                                          </p:spTgt>
                                        </p:tgtEl>
                                        <p:attrNameLst>
                                          <p:attrName>style.visibility</p:attrName>
                                        </p:attrNameLst>
                                      </p:cBhvr>
                                      <p:to>
                                        <p:strVal val="visible"/>
                                      </p:to>
                                    </p:set>
                                    <p:animEffect transition="in" filter="fade">
                                      <p:cBhvr>
                                        <p:cTn id="52" dur="1000"/>
                                        <p:tgtEl>
                                          <p:spTgt spid="4">
                                            <p:txEl>
                                              <p:pRg st="1" end="1"/>
                                            </p:txEl>
                                          </p:spTgt>
                                        </p:tgtEl>
                                      </p:cBhvr>
                                    </p:animEffect>
                                    <p:anim calcmode="lin" valueType="num">
                                      <p:cBhvr>
                                        <p:cTn id="5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4">
                                            <p:txEl>
                                              <p:pRg st="2" end="2"/>
                                            </p:txEl>
                                          </p:spTgt>
                                        </p:tgtEl>
                                        <p:attrNameLst>
                                          <p:attrName>style.visibility</p:attrName>
                                        </p:attrNameLst>
                                      </p:cBhvr>
                                      <p:to>
                                        <p:strVal val="visible"/>
                                      </p:to>
                                    </p:set>
                                    <p:animEffect transition="in" filter="fade">
                                      <p:cBhvr>
                                        <p:cTn id="57" dur="1000"/>
                                        <p:tgtEl>
                                          <p:spTgt spid="4">
                                            <p:txEl>
                                              <p:pRg st="2" end="2"/>
                                            </p:txEl>
                                          </p:spTgt>
                                        </p:tgtEl>
                                      </p:cBhvr>
                                    </p:animEffect>
                                    <p:anim calcmode="lin" valueType="num">
                                      <p:cBhvr>
                                        <p:cTn id="5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4">
                                            <p:txEl>
                                              <p:pRg st="3" end="3"/>
                                            </p:txEl>
                                          </p:spTgt>
                                        </p:tgtEl>
                                        <p:attrNameLst>
                                          <p:attrName>style.visibility</p:attrName>
                                        </p:attrNameLst>
                                      </p:cBhvr>
                                      <p:to>
                                        <p:strVal val="visible"/>
                                      </p:to>
                                    </p:set>
                                    <p:animEffect transition="in" filter="fade">
                                      <p:cBhvr>
                                        <p:cTn id="62" dur="1000"/>
                                        <p:tgtEl>
                                          <p:spTgt spid="4">
                                            <p:txEl>
                                              <p:pRg st="3" end="3"/>
                                            </p:txEl>
                                          </p:spTgt>
                                        </p:tgtEl>
                                      </p:cBhvr>
                                    </p:animEffect>
                                    <p:anim calcmode="lin" valueType="num">
                                      <p:cBhvr>
                                        <p:cTn id="6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4">
                                            <p:txEl>
                                              <p:pRg st="4" end="4"/>
                                            </p:txEl>
                                          </p:spTgt>
                                        </p:tgtEl>
                                        <p:attrNameLst>
                                          <p:attrName>style.visibility</p:attrName>
                                        </p:attrNameLst>
                                      </p:cBhvr>
                                      <p:to>
                                        <p:strVal val="visible"/>
                                      </p:to>
                                    </p:set>
                                    <p:animEffect transition="in" filter="fade">
                                      <p:cBhvr>
                                        <p:cTn id="67" dur="1000"/>
                                        <p:tgtEl>
                                          <p:spTgt spid="4">
                                            <p:txEl>
                                              <p:pRg st="4" end="4"/>
                                            </p:txEl>
                                          </p:spTgt>
                                        </p:tgtEl>
                                      </p:cBhvr>
                                    </p:animEffect>
                                    <p:anim calcmode="lin" valueType="num">
                                      <p:cBhvr>
                                        <p:cTn id="6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6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gency FB" panose="020B0503020202020204" pitchFamily="34" charset="0"/>
              </a:rPr>
              <a:t>Expansion continues….</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normAutofit lnSpcReduction="10000"/>
          </a:bodyPr>
          <a:lstStyle/>
          <a:p>
            <a:pPr algn="just"/>
            <a:r>
              <a:rPr lang="en-US" dirty="0" smtClean="0">
                <a:latin typeface="Agency FB" panose="020B0503020202020204" pitchFamily="34" charset="0"/>
              </a:rPr>
              <a:t>There is no one way of spreading or centralized system used by all. They used different systems at once. From the beginning Islam has a missionary dimension. They are on a move to achieve universality through conversion of others at all cost. Muslim believes Islam is the religion of the world humanity. Every Muslim is clear about this idea. To achieve they everything it takes. Methods used are: - </a:t>
            </a:r>
          </a:p>
          <a:p>
            <a:pPr algn="just"/>
            <a:r>
              <a:rPr lang="en-US" dirty="0" smtClean="0">
                <a:latin typeface="Agency FB" panose="020B0503020202020204" pitchFamily="34" charset="0"/>
              </a:rPr>
              <a:t>1. Da’wah </a:t>
            </a:r>
            <a:r>
              <a:rPr lang="en-US" dirty="0" err="1" smtClean="0">
                <a:latin typeface="Agency FB" panose="020B0503020202020204" pitchFamily="34" charset="0"/>
              </a:rPr>
              <a:t>Islamia</a:t>
            </a:r>
            <a:r>
              <a:rPr lang="en-US" dirty="0" smtClean="0">
                <a:latin typeface="Agency FB" panose="020B0503020202020204" pitchFamily="34" charset="0"/>
              </a:rPr>
              <a:t> (Spontaneous missionary drive) </a:t>
            </a:r>
          </a:p>
          <a:p>
            <a:pPr algn="just"/>
            <a:r>
              <a:rPr lang="en-US" dirty="0" smtClean="0">
                <a:latin typeface="Agency FB" panose="020B0503020202020204" pitchFamily="34" charset="0"/>
              </a:rPr>
              <a:t>2. </a:t>
            </a:r>
            <a:r>
              <a:rPr lang="en-US" dirty="0" err="1" smtClean="0">
                <a:latin typeface="Agency FB" panose="020B0503020202020204" pitchFamily="34" charset="0"/>
              </a:rPr>
              <a:t>Ji’had</a:t>
            </a:r>
            <a:r>
              <a:rPr lang="en-US" dirty="0" smtClean="0">
                <a:latin typeface="Agency FB" panose="020B0503020202020204" pitchFamily="34" charset="0"/>
              </a:rPr>
              <a:t> (forceful way) (different groups with one aim) started in the time of the Prophet  </a:t>
            </a:r>
          </a:p>
          <a:p>
            <a:pPr algn="just"/>
            <a:r>
              <a:rPr lang="en-US" dirty="0" smtClean="0">
                <a:latin typeface="Agency FB" panose="020B0503020202020204" pitchFamily="34" charset="0"/>
              </a:rPr>
              <a:t>3. Islamatization (reform, Activism and Intellectualism) </a:t>
            </a:r>
          </a:p>
          <a:p>
            <a:pPr algn="just"/>
            <a:r>
              <a:rPr lang="en-US" dirty="0" smtClean="0">
                <a:latin typeface="Agency FB" panose="020B0503020202020204" pitchFamily="34" charset="0"/>
              </a:rPr>
              <a:t>A. </a:t>
            </a:r>
            <a:r>
              <a:rPr lang="en-US" dirty="0" err="1" smtClean="0">
                <a:latin typeface="Agency FB" panose="020B0503020202020204" pitchFamily="34" charset="0"/>
              </a:rPr>
              <a:t>Abasid</a:t>
            </a:r>
            <a:r>
              <a:rPr lang="en-US" dirty="0" smtClean="0">
                <a:latin typeface="Agency FB" panose="020B0503020202020204" pitchFamily="34" charset="0"/>
              </a:rPr>
              <a:t>     B. Fatimid     C. </a:t>
            </a:r>
            <a:r>
              <a:rPr lang="en-US" dirty="0" err="1" smtClean="0">
                <a:latin typeface="Agency FB" panose="020B0503020202020204" pitchFamily="34" charset="0"/>
              </a:rPr>
              <a:t>Suni</a:t>
            </a:r>
            <a:r>
              <a:rPr lang="en-US" dirty="0" smtClean="0">
                <a:latin typeface="Agency FB" panose="020B0503020202020204" pitchFamily="34" charset="0"/>
              </a:rPr>
              <a:t>     D. </a:t>
            </a:r>
            <a:r>
              <a:rPr lang="en-US" dirty="0" err="1" smtClean="0">
                <a:latin typeface="Agency FB" panose="020B0503020202020204" pitchFamily="34" charset="0"/>
              </a:rPr>
              <a:t>Massmidia</a:t>
            </a:r>
            <a:r>
              <a:rPr lang="en-US" dirty="0" smtClean="0">
                <a:latin typeface="Agency FB" panose="020B0503020202020204" pitchFamily="34" charset="0"/>
              </a:rPr>
              <a:t>   </a:t>
            </a:r>
          </a:p>
          <a:p>
            <a:pPr algn="just"/>
            <a:endParaRPr lang="en-US" dirty="0">
              <a:latin typeface="Agency FB" panose="020B0503020202020204" pitchFamily="34" charset="0"/>
            </a:endParaRPr>
          </a:p>
        </p:txBody>
      </p:sp>
    </p:spTree>
    <p:extLst>
      <p:ext uri="{BB962C8B-B14F-4D97-AF65-F5344CB8AC3E}">
        <p14:creationId xmlns:p14="http://schemas.microsoft.com/office/powerpoint/2010/main" val="1870586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gency FB" panose="020B0503020202020204" pitchFamily="34" charset="0"/>
              </a:rPr>
              <a:t>Continues…..</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normAutofit fontScale="92500" lnSpcReduction="20000"/>
          </a:bodyPr>
          <a:lstStyle/>
          <a:p>
            <a:r>
              <a:rPr lang="en-US" dirty="0" smtClean="0">
                <a:latin typeface="Agency FB" panose="020B0503020202020204" pitchFamily="34" charset="0"/>
              </a:rPr>
              <a:t>1. Da’wah: - meaning invitation or mission </a:t>
            </a:r>
          </a:p>
          <a:p>
            <a:r>
              <a:rPr lang="en-US" dirty="0" smtClean="0">
                <a:latin typeface="Agency FB" panose="020B0503020202020204" pitchFamily="34" charset="0"/>
              </a:rPr>
              <a:t>After the death of Mohamed there happened problem of succession which brought division between Sunni and Shi’a </a:t>
            </a:r>
          </a:p>
          <a:p>
            <a:r>
              <a:rPr lang="en-US" dirty="0" smtClean="0">
                <a:latin typeface="Agency FB" panose="020B0503020202020204" pitchFamily="34" charset="0"/>
              </a:rPr>
              <a:t>The main concern was leadership </a:t>
            </a:r>
          </a:p>
          <a:p>
            <a:r>
              <a:rPr lang="en-US" dirty="0" smtClean="0">
                <a:latin typeface="Agency FB" panose="020B0503020202020204" pitchFamily="34" charset="0"/>
              </a:rPr>
              <a:t>They have no space for personal reflection or reasoning </a:t>
            </a:r>
          </a:p>
          <a:p>
            <a:r>
              <a:rPr lang="en-US" dirty="0" smtClean="0">
                <a:latin typeface="Agency FB" panose="020B0503020202020204" pitchFamily="34" charset="0"/>
              </a:rPr>
              <a:t>The missionary activities of the Islam </a:t>
            </a:r>
          </a:p>
          <a:p>
            <a:r>
              <a:rPr lang="en-US" dirty="0" smtClean="0">
                <a:latin typeface="Agency FB" panose="020B0503020202020204" pitchFamily="34" charset="0"/>
              </a:rPr>
              <a:t>(</a:t>
            </a:r>
            <a:r>
              <a:rPr lang="en-US" dirty="0" err="1" smtClean="0">
                <a:latin typeface="Agency FB" panose="020B0503020202020204" pitchFamily="34" charset="0"/>
              </a:rPr>
              <a:t>Sura</a:t>
            </a:r>
            <a:r>
              <a:rPr lang="en-US" dirty="0" smtClean="0">
                <a:latin typeface="Agency FB" panose="020B0503020202020204" pitchFamily="34" charset="0"/>
              </a:rPr>
              <a:t> 42: 43, 28:56, 2:256, 16:125)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fontScale="92500" lnSpcReduction="20000"/>
          </a:bodyPr>
          <a:lstStyle/>
          <a:p>
            <a:r>
              <a:rPr lang="en-US" dirty="0" smtClean="0">
                <a:latin typeface="Agency FB" panose="020B0503020202020204" pitchFamily="34" charset="0"/>
              </a:rPr>
              <a:t>Started as edification and education </a:t>
            </a:r>
          </a:p>
          <a:p>
            <a:r>
              <a:rPr lang="en-US" dirty="0" smtClean="0">
                <a:latin typeface="Agency FB" panose="020B0503020202020204" pitchFamily="34" charset="0"/>
              </a:rPr>
              <a:t>Islamatization from below </a:t>
            </a:r>
          </a:p>
          <a:p>
            <a:r>
              <a:rPr lang="en-US" dirty="0" smtClean="0">
                <a:latin typeface="Agency FB" panose="020B0503020202020204" pitchFamily="34" charset="0"/>
              </a:rPr>
              <a:t>Making the Muslim community better and educate well about the religion </a:t>
            </a:r>
          </a:p>
          <a:p>
            <a:r>
              <a:rPr lang="en-US" b="1" dirty="0" smtClean="0">
                <a:latin typeface="Agency FB" panose="020B0503020202020204" pitchFamily="34" charset="0"/>
              </a:rPr>
              <a:t>Problem</a:t>
            </a:r>
            <a:r>
              <a:rPr lang="en-US" dirty="0" smtClean="0">
                <a:latin typeface="Agency FB" panose="020B0503020202020204" pitchFamily="34" charset="0"/>
              </a:rPr>
              <a:t>: - they have forgotten the above and started dealing with Modernization </a:t>
            </a:r>
          </a:p>
          <a:p>
            <a:r>
              <a:rPr lang="en-US" b="1" dirty="0" smtClean="0">
                <a:latin typeface="Agency FB" panose="020B0503020202020204" pitchFamily="34" charset="0"/>
              </a:rPr>
              <a:t>Used by</a:t>
            </a:r>
            <a:r>
              <a:rPr lang="en-US" dirty="0" smtClean="0">
                <a:latin typeface="Agency FB" panose="020B0503020202020204" pitchFamily="34" charset="0"/>
              </a:rPr>
              <a:t>: - 1. government </a:t>
            </a:r>
          </a:p>
          <a:p>
            <a:r>
              <a:rPr lang="en-US" dirty="0" smtClean="0">
                <a:latin typeface="Agency FB" panose="020B0503020202020204" pitchFamily="34" charset="0"/>
              </a:rPr>
              <a:t>2. Muslim organizations 3. Muslim world League 4. African Muslim agencies </a:t>
            </a:r>
            <a:endParaRPr lang="en-US" dirty="0">
              <a:latin typeface="Agency FB" panose="020B0503020202020204" pitchFamily="34" charset="0"/>
            </a:endParaRPr>
          </a:p>
        </p:txBody>
      </p:sp>
    </p:spTree>
    <p:extLst>
      <p:ext uri="{BB962C8B-B14F-4D97-AF65-F5344CB8AC3E}">
        <p14:creationId xmlns:p14="http://schemas.microsoft.com/office/powerpoint/2010/main" val="3626435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 calcmode="lin" valueType="num">
                                      <p:cBhvr additive="base">
                                        <p:cTn id="26"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 calcmode="lin" valueType="num">
                                      <p:cBhvr additive="base">
                                        <p:cTn id="30"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4">
                                            <p:txEl>
                                              <p:pRg st="2" end="2"/>
                                            </p:txEl>
                                          </p:spTgt>
                                        </p:tgtEl>
                                        <p:attrNameLst>
                                          <p:attrName>style.visibility</p:attrName>
                                        </p:attrNameLst>
                                      </p:cBhvr>
                                      <p:to>
                                        <p:strVal val="visible"/>
                                      </p:to>
                                    </p:set>
                                    <p:anim calcmode="lin" valueType="num">
                                      <p:cBhvr additive="base">
                                        <p:cTn id="34"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 calcmode="lin" valueType="num">
                                      <p:cBhvr additive="base">
                                        <p:cTn id="38"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 calcmode="lin" valueType="num">
                                      <p:cBhvr additive="base">
                                        <p:cTn id="42"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4" end="4"/>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4">
                                            <p:txEl>
                                              <p:pRg st="5" end="5"/>
                                            </p:txEl>
                                          </p:spTgt>
                                        </p:tgtEl>
                                        <p:attrNameLst>
                                          <p:attrName>style.visibility</p:attrName>
                                        </p:attrNameLst>
                                      </p:cBhvr>
                                      <p:to>
                                        <p:strVal val="visible"/>
                                      </p:to>
                                    </p:set>
                                    <p:anim calcmode="lin" valueType="num">
                                      <p:cBhvr additive="base">
                                        <p:cTn id="46"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gency FB" panose="020B0503020202020204" pitchFamily="34" charset="0"/>
              </a:rPr>
              <a:t>Methods of spread </a:t>
            </a:r>
            <a:endParaRPr lang="en-US" sz="4800" dirty="0">
              <a:latin typeface="Agency FB" panose="020B0503020202020204" pitchFamily="34" charset="0"/>
            </a:endParaRPr>
          </a:p>
        </p:txBody>
      </p:sp>
      <p:sp>
        <p:nvSpPr>
          <p:cNvPr id="3" name="Content Placeholder 2"/>
          <p:cNvSpPr>
            <a:spLocks noGrp="1"/>
          </p:cNvSpPr>
          <p:nvPr>
            <p:ph sz="quarter" idx="13"/>
          </p:nvPr>
        </p:nvSpPr>
        <p:spPr>
          <a:xfrm>
            <a:off x="838199" y="1825625"/>
            <a:ext cx="5188527" cy="4699866"/>
          </a:xfrm>
        </p:spPr>
        <p:txBody>
          <a:bodyPr>
            <a:normAutofit/>
          </a:bodyPr>
          <a:lstStyle/>
          <a:p>
            <a:r>
              <a:rPr lang="en-US" dirty="0" smtClean="0">
                <a:latin typeface="Agency FB" panose="020B0503020202020204" pitchFamily="34" charset="0"/>
              </a:rPr>
              <a:t>Creating Islamic consciousness </a:t>
            </a:r>
          </a:p>
          <a:p>
            <a:r>
              <a:rPr lang="en-US" dirty="0" smtClean="0">
                <a:latin typeface="Agency FB" panose="020B0503020202020204" pitchFamily="34" charset="0"/>
              </a:rPr>
              <a:t>Islamic organization </a:t>
            </a:r>
          </a:p>
          <a:p>
            <a:r>
              <a:rPr lang="en-US" dirty="0" smtClean="0">
                <a:latin typeface="Agency FB" panose="020B0503020202020204" pitchFamily="34" charset="0"/>
              </a:rPr>
              <a:t>Engaging in politics and social activities</a:t>
            </a:r>
          </a:p>
          <a:p>
            <a:r>
              <a:rPr lang="en-US" dirty="0" smtClean="0">
                <a:latin typeface="Agency FB" panose="020B0503020202020204" pitchFamily="34" charset="0"/>
              </a:rPr>
              <a:t>Charity work </a:t>
            </a:r>
          </a:p>
          <a:p>
            <a:r>
              <a:rPr lang="en-US" dirty="0" smtClean="0">
                <a:latin typeface="Agency FB" panose="020B0503020202020204" pitchFamily="34" charset="0"/>
              </a:rPr>
              <a:t>Relief programs  </a:t>
            </a:r>
          </a:p>
          <a:p>
            <a:r>
              <a:rPr lang="en-US" dirty="0" smtClean="0">
                <a:latin typeface="Agency FB" panose="020B0503020202020204" pitchFamily="34" charset="0"/>
              </a:rPr>
              <a:t>Threat or using violence </a:t>
            </a:r>
          </a:p>
          <a:p>
            <a:r>
              <a:rPr lang="en-US" dirty="0" smtClean="0">
                <a:latin typeface="Agency FB" panose="020B0503020202020204" pitchFamily="34" charset="0"/>
              </a:rPr>
              <a:t>Some believes that Islam provides answer to: -</a:t>
            </a:r>
          </a:p>
          <a:p>
            <a:r>
              <a:rPr lang="en-US" dirty="0" smtClean="0">
                <a:latin typeface="Agency FB" panose="020B0503020202020204" pitchFamily="34" charset="0"/>
              </a:rPr>
              <a:t>1. Sex</a:t>
            </a:r>
          </a:p>
          <a:p>
            <a:r>
              <a:rPr lang="en-US" dirty="0" smtClean="0">
                <a:latin typeface="Agency FB" panose="020B0503020202020204" pitchFamily="34" charset="0"/>
              </a:rPr>
              <a:t>2. drinking problems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a:bodyPr>
          <a:lstStyle/>
          <a:p>
            <a:r>
              <a:rPr lang="en-US" dirty="0" smtClean="0">
                <a:latin typeface="Agency FB" panose="020B0503020202020204" pitchFamily="34" charset="0"/>
              </a:rPr>
              <a:t>Charity work </a:t>
            </a:r>
          </a:p>
          <a:p>
            <a:r>
              <a:rPr lang="en-US" dirty="0" smtClean="0">
                <a:latin typeface="Agency FB" panose="020B0503020202020204" pitchFamily="34" charset="0"/>
              </a:rPr>
              <a:t>Using fund from outside </a:t>
            </a:r>
          </a:p>
          <a:p>
            <a:r>
              <a:rPr lang="en-US" dirty="0" smtClean="0">
                <a:latin typeface="Agency FB" panose="020B0503020202020204" pitchFamily="34" charset="0"/>
              </a:rPr>
              <a:t>Competition</a:t>
            </a:r>
          </a:p>
          <a:p>
            <a:r>
              <a:rPr lang="en-US" dirty="0" smtClean="0">
                <a:latin typeface="Agency FB" panose="020B0503020202020204" pitchFamily="34" charset="0"/>
              </a:rPr>
              <a:t>Fear </a:t>
            </a:r>
          </a:p>
          <a:p>
            <a:r>
              <a:rPr lang="en-US" dirty="0" smtClean="0">
                <a:latin typeface="Agency FB" panose="020B0503020202020204" pitchFamily="34" charset="0"/>
              </a:rPr>
              <a:t>Politics</a:t>
            </a:r>
            <a:r>
              <a:rPr lang="en-US" dirty="0" smtClean="0"/>
              <a:t> </a:t>
            </a:r>
          </a:p>
          <a:p>
            <a:r>
              <a:rPr lang="en-US" dirty="0" smtClean="0"/>
              <a:t> </a:t>
            </a:r>
            <a:r>
              <a:rPr lang="en-US" dirty="0" err="1" smtClean="0"/>
              <a:t>agracive</a:t>
            </a:r>
            <a:r>
              <a:rPr lang="en-US" dirty="0" smtClean="0"/>
              <a:t> campaigns for converts </a:t>
            </a:r>
          </a:p>
          <a:p>
            <a:endParaRPr lang="en-US" dirty="0"/>
          </a:p>
        </p:txBody>
      </p:sp>
    </p:spTree>
    <p:extLst>
      <p:ext uri="{BB962C8B-B14F-4D97-AF65-F5344CB8AC3E}">
        <p14:creationId xmlns:p14="http://schemas.microsoft.com/office/powerpoint/2010/main" val="76810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Agency FB" panose="020B0503020202020204" pitchFamily="34" charset="0"/>
              </a:rPr>
              <a:t>What can we do </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normAutofit lnSpcReduction="10000"/>
          </a:bodyPr>
          <a:lstStyle/>
          <a:p>
            <a:r>
              <a:rPr lang="en-US" dirty="0" smtClean="0">
                <a:latin typeface="Agency FB" panose="020B0503020202020204" pitchFamily="34" charset="0"/>
              </a:rPr>
              <a:t>Create moments of sharing about Islam and its challenge </a:t>
            </a:r>
          </a:p>
          <a:p>
            <a:r>
              <a:rPr lang="en-US" dirty="0" smtClean="0">
                <a:latin typeface="Agency FB" panose="020B0503020202020204" pitchFamily="34" charset="0"/>
              </a:rPr>
              <a:t>Educate the society </a:t>
            </a:r>
          </a:p>
          <a:p>
            <a:r>
              <a:rPr lang="en-US" dirty="0" smtClean="0">
                <a:latin typeface="Agency FB" panose="020B0503020202020204" pitchFamily="34" charset="0"/>
              </a:rPr>
              <a:t>Mobilize the society in all aspects of the religion and Christianity </a:t>
            </a:r>
          </a:p>
          <a:p>
            <a:r>
              <a:rPr lang="en-US" dirty="0" smtClean="0">
                <a:latin typeface="Agency FB" panose="020B0503020202020204" pitchFamily="34" charset="0"/>
              </a:rPr>
              <a:t>Have a balanced relationship </a:t>
            </a:r>
          </a:p>
          <a:p>
            <a:r>
              <a:rPr lang="en-US" dirty="0" smtClean="0">
                <a:latin typeface="Agency FB" panose="020B0503020202020204" pitchFamily="34" charset="0"/>
              </a:rPr>
              <a:t>Encounter without conditions </a:t>
            </a:r>
          </a:p>
          <a:p>
            <a:r>
              <a:rPr lang="en-US" dirty="0" smtClean="0">
                <a:latin typeface="Agency FB" panose="020B0503020202020204" pitchFamily="34" charset="0"/>
              </a:rPr>
              <a:t>Be factual </a:t>
            </a:r>
          </a:p>
          <a:p>
            <a:endParaRPr lang="en-US" dirty="0"/>
          </a:p>
        </p:txBody>
      </p:sp>
      <p:sp>
        <p:nvSpPr>
          <p:cNvPr id="4" name="Content Placeholder 3"/>
          <p:cNvSpPr>
            <a:spLocks noGrp="1"/>
          </p:cNvSpPr>
          <p:nvPr>
            <p:ph sz="quarter" idx="14"/>
          </p:nvPr>
        </p:nvSpPr>
        <p:spPr/>
        <p:txBody>
          <a:bodyPr/>
          <a:lstStyle/>
          <a:p>
            <a:r>
              <a:rPr lang="en-US" dirty="0" smtClean="0">
                <a:latin typeface="Agency FB" panose="020B0503020202020204" pitchFamily="34" charset="0"/>
              </a:rPr>
              <a:t>Know oneself more profoundly and others with harmony </a:t>
            </a:r>
          </a:p>
          <a:p>
            <a:r>
              <a:rPr lang="en-US" dirty="0" smtClean="0">
                <a:latin typeface="Agency FB" panose="020B0503020202020204" pitchFamily="34" charset="0"/>
              </a:rPr>
              <a:t>Work as a team </a:t>
            </a:r>
          </a:p>
          <a:p>
            <a:r>
              <a:rPr lang="en-US" dirty="0" smtClean="0">
                <a:latin typeface="Agency FB" panose="020B0503020202020204" pitchFamily="34" charset="0"/>
              </a:rPr>
              <a:t>Discipline in prayers, faithfulness to prayers </a:t>
            </a:r>
          </a:p>
          <a:p>
            <a:r>
              <a:rPr lang="en-US" dirty="0" smtClean="0">
                <a:latin typeface="Agency FB" panose="020B0503020202020204" pitchFamily="34" charset="0"/>
              </a:rPr>
              <a:t>Authentic dialogue than cleric</a:t>
            </a:r>
          </a:p>
          <a:p>
            <a:r>
              <a:rPr lang="en-US" dirty="0" smtClean="0">
                <a:latin typeface="Agency FB" panose="020B0503020202020204" pitchFamily="34" charset="0"/>
              </a:rPr>
              <a:t>Cooperate, visit, and pray together with others </a:t>
            </a:r>
          </a:p>
          <a:p>
            <a:r>
              <a:rPr lang="en-US" dirty="0" smtClean="0">
                <a:latin typeface="Agency FB" panose="020B0503020202020204" pitchFamily="34" charset="0"/>
              </a:rPr>
              <a:t>Avoid fear  </a:t>
            </a:r>
          </a:p>
          <a:p>
            <a:endParaRPr lang="en-US" dirty="0"/>
          </a:p>
        </p:txBody>
      </p:sp>
    </p:spTree>
    <p:extLst>
      <p:ext uri="{BB962C8B-B14F-4D97-AF65-F5344CB8AC3E}">
        <p14:creationId xmlns:p14="http://schemas.microsoft.com/office/powerpoint/2010/main" val="12346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fade">
                                      <p:cBhvr>
                                        <p:cTn id="42" dur="1000"/>
                                        <p:tgtEl>
                                          <p:spTgt spid="4">
                                            <p:txEl>
                                              <p:pRg st="1" end="1"/>
                                            </p:txEl>
                                          </p:spTgt>
                                        </p:tgtEl>
                                      </p:cBhvr>
                                    </p:animEffect>
                                    <p:anim calcmode="lin" valueType="num">
                                      <p:cBhvr>
                                        <p:cTn id="4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latin typeface="Agency FB" panose="020B0503020202020204" pitchFamily="34" charset="0"/>
              </a:rPr>
              <a:t>What to remember </a:t>
            </a:r>
            <a:endParaRPr lang="en-US" sz="4800" dirty="0">
              <a:latin typeface="Agency FB" panose="020B0503020202020204" pitchFamily="34" charset="0"/>
            </a:endParaRPr>
          </a:p>
        </p:txBody>
      </p:sp>
      <p:sp>
        <p:nvSpPr>
          <p:cNvPr id="3" name="Content Placeholder 2"/>
          <p:cNvSpPr>
            <a:spLocks noGrp="1"/>
          </p:cNvSpPr>
          <p:nvPr>
            <p:ph sz="quarter" idx="13"/>
          </p:nvPr>
        </p:nvSpPr>
        <p:spPr/>
        <p:txBody>
          <a:bodyPr>
            <a:normAutofit lnSpcReduction="10000"/>
          </a:bodyPr>
          <a:lstStyle/>
          <a:p>
            <a:r>
              <a:rPr lang="en-US" dirty="0" smtClean="0">
                <a:latin typeface="Agency FB" panose="020B0503020202020204" pitchFamily="34" charset="0"/>
              </a:rPr>
              <a:t>Dialogue is not an option but a reality and a need to change once attitude towards another religions and religious views </a:t>
            </a:r>
          </a:p>
          <a:p>
            <a:r>
              <a:rPr lang="en-US" dirty="0" smtClean="0">
                <a:latin typeface="Agency FB" panose="020B0503020202020204" pitchFamily="34" charset="0"/>
              </a:rPr>
              <a:t>Dialogue is not a process of getting more converts , Islam sometimes is a hypocrite society </a:t>
            </a:r>
          </a:p>
          <a:p>
            <a:r>
              <a:rPr lang="en-US" dirty="0" smtClean="0">
                <a:latin typeface="Agency FB" panose="020B0503020202020204" pitchFamily="34" charset="0"/>
              </a:rPr>
              <a:t>It is not a weakness </a:t>
            </a:r>
          </a:p>
          <a:p>
            <a:r>
              <a:rPr lang="en-US" dirty="0" smtClean="0">
                <a:latin typeface="Agency FB" panose="020B0503020202020204" pitchFamily="34" charset="0"/>
              </a:rPr>
              <a:t>There is a possibility of living in harmony </a:t>
            </a:r>
          </a:p>
          <a:p>
            <a:r>
              <a:rPr lang="en-US" dirty="0" smtClean="0">
                <a:latin typeface="Agency FB" panose="020B0503020202020204" pitchFamily="34" charset="0"/>
              </a:rPr>
              <a:t>Intermarriage is a possibility </a:t>
            </a:r>
            <a:endParaRPr lang="en-US" dirty="0">
              <a:latin typeface="Agency FB" panose="020B0503020202020204" pitchFamily="34" charset="0"/>
            </a:endParaRPr>
          </a:p>
        </p:txBody>
      </p:sp>
      <p:sp>
        <p:nvSpPr>
          <p:cNvPr id="4" name="Content Placeholder 3"/>
          <p:cNvSpPr>
            <a:spLocks noGrp="1"/>
          </p:cNvSpPr>
          <p:nvPr>
            <p:ph sz="quarter" idx="14"/>
          </p:nvPr>
        </p:nvSpPr>
        <p:spPr/>
        <p:txBody>
          <a:bodyPr>
            <a:normAutofit fontScale="92500" lnSpcReduction="10000"/>
          </a:bodyPr>
          <a:lstStyle/>
          <a:p>
            <a:r>
              <a:rPr lang="en-US" dirty="0" smtClean="0">
                <a:latin typeface="Agency FB" panose="020B0503020202020204" pitchFamily="34" charset="0"/>
              </a:rPr>
              <a:t>Dialogue should aim at the promotion of tolerance </a:t>
            </a:r>
          </a:p>
          <a:p>
            <a:r>
              <a:rPr lang="en-US" dirty="0" smtClean="0">
                <a:latin typeface="Agency FB" panose="020B0503020202020204" pitchFamily="34" charset="0"/>
              </a:rPr>
              <a:t>Muslim do have homosexuals </a:t>
            </a:r>
          </a:p>
          <a:p>
            <a:r>
              <a:rPr lang="en-US" b="1" dirty="0" smtClean="0">
                <a:latin typeface="Agency FB" panose="020B0503020202020204" pitchFamily="34" charset="0"/>
              </a:rPr>
              <a:t>A Muslim man targets the following in our churches </a:t>
            </a:r>
          </a:p>
          <a:p>
            <a:r>
              <a:rPr lang="en-US" dirty="0" smtClean="0">
                <a:latin typeface="Agency FB" panose="020B0503020202020204" pitchFamily="34" charset="0"/>
              </a:rPr>
              <a:t>1. the most influential /successful Ladies </a:t>
            </a:r>
          </a:p>
          <a:p>
            <a:r>
              <a:rPr lang="en-US" dirty="0" smtClean="0">
                <a:latin typeface="Agency FB" panose="020B0503020202020204" pitchFamily="34" charset="0"/>
              </a:rPr>
              <a:t>2. aims at humiliating the Christians </a:t>
            </a:r>
          </a:p>
          <a:p>
            <a:r>
              <a:rPr lang="en-US" dirty="0" smtClean="0">
                <a:latin typeface="Agency FB" panose="020B0503020202020204" pitchFamily="34" charset="0"/>
              </a:rPr>
              <a:t>3. demographic war </a:t>
            </a:r>
          </a:p>
          <a:p>
            <a:r>
              <a:rPr lang="en-US" dirty="0" smtClean="0">
                <a:latin typeface="Agency FB" panose="020B0503020202020204" pitchFamily="34" charset="0"/>
              </a:rPr>
              <a:t>4. acquiring more converts </a:t>
            </a:r>
            <a:endParaRPr lang="en-US" dirty="0">
              <a:latin typeface="Agency FB" panose="020B0503020202020204" pitchFamily="34" charset="0"/>
            </a:endParaRPr>
          </a:p>
        </p:txBody>
      </p:sp>
    </p:spTree>
    <p:extLst>
      <p:ext uri="{BB962C8B-B14F-4D97-AF65-F5344CB8AC3E}">
        <p14:creationId xmlns:p14="http://schemas.microsoft.com/office/powerpoint/2010/main" val="51925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fade">
                                      <p:cBhvr>
                                        <p:cTn id="37" dur="1000"/>
                                        <p:tgtEl>
                                          <p:spTgt spid="4">
                                            <p:txEl>
                                              <p:pRg st="0" end="0"/>
                                            </p:txEl>
                                          </p:spTgt>
                                        </p:tgtEl>
                                      </p:cBhvr>
                                    </p:animEffect>
                                    <p:anim calcmode="lin" valueType="num">
                                      <p:cBhvr>
                                        <p:cTn id="3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4">
                                            <p:txEl>
                                              <p:pRg st="1" end="1"/>
                                            </p:txEl>
                                          </p:spTgt>
                                        </p:tgtEl>
                                        <p:attrNameLst>
                                          <p:attrName>style.visibility</p:attrName>
                                        </p:attrNameLst>
                                      </p:cBhvr>
                                      <p:to>
                                        <p:strVal val="visible"/>
                                      </p:to>
                                    </p:set>
                                    <p:animEffect transition="in" filter="fade">
                                      <p:cBhvr>
                                        <p:cTn id="44" dur="1000"/>
                                        <p:tgtEl>
                                          <p:spTgt spid="4">
                                            <p:txEl>
                                              <p:pRg st="1" end="1"/>
                                            </p:txEl>
                                          </p:spTgt>
                                        </p:tgtEl>
                                      </p:cBhvr>
                                    </p:animEffect>
                                    <p:anim calcmode="lin" valueType="num">
                                      <p:cBhvr>
                                        <p:cTn id="4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animEffect transition="in" filter="fade">
                                      <p:cBhvr>
                                        <p:cTn id="51" dur="1000"/>
                                        <p:tgtEl>
                                          <p:spTgt spid="4">
                                            <p:txEl>
                                              <p:pRg st="2" end="2"/>
                                            </p:txEl>
                                          </p:spTgt>
                                        </p:tgtEl>
                                      </p:cBhvr>
                                    </p:animEffect>
                                    <p:anim calcmode="lin" valueType="num">
                                      <p:cBhvr>
                                        <p:cTn id="5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4">
                                            <p:txEl>
                                              <p:pRg st="3" end="3"/>
                                            </p:txEl>
                                          </p:spTgt>
                                        </p:tgtEl>
                                        <p:attrNameLst>
                                          <p:attrName>style.visibility</p:attrName>
                                        </p:attrNameLst>
                                      </p:cBhvr>
                                      <p:to>
                                        <p:strVal val="visible"/>
                                      </p:to>
                                    </p:set>
                                    <p:animEffect transition="in" filter="fade">
                                      <p:cBhvr>
                                        <p:cTn id="58" dur="1000"/>
                                        <p:tgtEl>
                                          <p:spTgt spid="4">
                                            <p:txEl>
                                              <p:pRg st="3" end="3"/>
                                            </p:txEl>
                                          </p:spTgt>
                                        </p:tgtEl>
                                      </p:cBhvr>
                                    </p:animEffect>
                                    <p:anim calcmode="lin" valueType="num">
                                      <p:cBhvr>
                                        <p:cTn id="5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4">
                                            <p:txEl>
                                              <p:pRg st="4" end="4"/>
                                            </p:txEl>
                                          </p:spTgt>
                                        </p:tgtEl>
                                        <p:attrNameLst>
                                          <p:attrName>style.visibility</p:attrName>
                                        </p:attrNameLst>
                                      </p:cBhvr>
                                      <p:to>
                                        <p:strVal val="visible"/>
                                      </p:to>
                                    </p:set>
                                    <p:animEffect transition="in" filter="fade">
                                      <p:cBhvr>
                                        <p:cTn id="65" dur="1000"/>
                                        <p:tgtEl>
                                          <p:spTgt spid="4">
                                            <p:txEl>
                                              <p:pRg st="4" end="4"/>
                                            </p:txEl>
                                          </p:spTgt>
                                        </p:tgtEl>
                                      </p:cBhvr>
                                    </p:animEffect>
                                    <p:anim calcmode="lin" valueType="num">
                                      <p:cBhvr>
                                        <p:cTn id="6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txEl>
                                              <p:pRg st="5" end="5"/>
                                            </p:txEl>
                                          </p:spTgt>
                                        </p:tgtEl>
                                        <p:attrNameLst>
                                          <p:attrName>style.visibility</p:attrName>
                                        </p:attrNameLst>
                                      </p:cBhvr>
                                      <p:to>
                                        <p:strVal val="visible"/>
                                      </p:to>
                                    </p:set>
                                    <p:animEffect transition="in" filter="fade">
                                      <p:cBhvr>
                                        <p:cTn id="72" dur="1000"/>
                                        <p:tgtEl>
                                          <p:spTgt spid="4">
                                            <p:txEl>
                                              <p:pRg st="5" end="5"/>
                                            </p:txEl>
                                          </p:spTgt>
                                        </p:tgtEl>
                                      </p:cBhvr>
                                    </p:animEffect>
                                    <p:anim calcmode="lin" valueType="num">
                                      <p:cBhvr>
                                        <p:cTn id="7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7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4">
                                            <p:txEl>
                                              <p:pRg st="6" end="6"/>
                                            </p:txEl>
                                          </p:spTgt>
                                        </p:tgtEl>
                                        <p:attrNameLst>
                                          <p:attrName>style.visibility</p:attrName>
                                        </p:attrNameLst>
                                      </p:cBhvr>
                                      <p:to>
                                        <p:strVal val="visible"/>
                                      </p:to>
                                    </p:set>
                                    <p:animEffect transition="in" filter="fade">
                                      <p:cBhvr>
                                        <p:cTn id="79" dur="1000"/>
                                        <p:tgtEl>
                                          <p:spTgt spid="4">
                                            <p:txEl>
                                              <p:pRg st="6" end="6"/>
                                            </p:txEl>
                                          </p:spTgt>
                                        </p:tgtEl>
                                      </p:cBhvr>
                                    </p:animEffect>
                                    <p:anim calcmode="lin" valueType="num">
                                      <p:cBhvr>
                                        <p:cTn id="8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326</TotalTime>
  <Words>1426</Words>
  <Application>Microsoft Office PowerPoint</Application>
  <PresentationFormat>Widescreen</PresentationFormat>
  <Paragraphs>200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Agency FB</vt:lpstr>
      <vt:lpstr>Arial</vt:lpstr>
      <vt:lpstr>Tw Cen MT</vt:lpstr>
      <vt:lpstr>Droplet</vt:lpstr>
      <vt:lpstr>Reflection Group on Islam 25-29/11/2018 </vt:lpstr>
      <vt:lpstr>Welcoming and some remarks </vt:lpstr>
      <vt:lpstr>The major issues raised in the reflection </vt:lpstr>
      <vt:lpstr>Expansion </vt:lpstr>
      <vt:lpstr>Expansion continues….</vt:lpstr>
      <vt:lpstr>Continues…..</vt:lpstr>
      <vt:lpstr>Methods of spread </vt:lpstr>
      <vt:lpstr>What can we do </vt:lpstr>
      <vt:lpstr>What to remember </vt:lpstr>
      <vt:lpstr>Continues….</vt:lpstr>
      <vt:lpstr>Finance /source of Income/ </vt:lpstr>
      <vt:lpstr>Marriage (Nikah) in Islam </vt:lpstr>
      <vt:lpstr>Continues…..</vt:lpstr>
      <vt:lpstr>Continues…..</vt:lpstr>
      <vt:lpstr>What makes marriage valid </vt:lpstr>
      <vt:lpstr>The Accusations </vt:lpstr>
      <vt:lpstr>Arab Spring </vt:lpstr>
      <vt:lpstr>Continues…..</vt:lpstr>
      <vt:lpstr>Arab-Spring was both success and failure </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Reflection Group on Islam 25-29/11/2018</dc:title>
  <dc:creator>fasilkebede</dc:creator>
  <cp:lastModifiedBy>fasilkebede</cp:lastModifiedBy>
  <cp:revision>32</cp:revision>
  <dcterms:created xsi:type="dcterms:W3CDTF">2019-01-23T17:21:01Z</dcterms:created>
  <dcterms:modified xsi:type="dcterms:W3CDTF">2019-02-06T20:05:00Z</dcterms:modified>
</cp:coreProperties>
</file>