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3333FF"/>
    <a:srgbClr val="FF00FF"/>
    <a:srgbClr val="FF1D1D"/>
    <a:srgbClr val="2165A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3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02459-C8F5-4446-97C2-B7C867BE9184}" type="datetimeFigureOut">
              <a:rPr lang="it-IT" smtClean="0"/>
              <a:pPr/>
              <a:t>31/05/2013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CAA1A-3468-4BC9-8FEC-ACEA61E0283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70947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CAA1A-3468-4BC9-8FEC-ACEA61E0283D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39277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C43E-9FBD-4941-9783-E77F2EB87364}" type="datetimeFigureOut">
              <a:rPr lang="it-IT" smtClean="0"/>
              <a:pPr/>
              <a:t>31/05/2013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37B-3DED-4B33-8B3C-99FEC366765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3304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C43E-9FBD-4941-9783-E77F2EB87364}" type="datetimeFigureOut">
              <a:rPr lang="it-IT" smtClean="0"/>
              <a:pPr/>
              <a:t>31/05/2013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37B-3DED-4B33-8B3C-99FEC366765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13715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C43E-9FBD-4941-9783-E77F2EB87364}" type="datetimeFigureOut">
              <a:rPr lang="it-IT" smtClean="0"/>
              <a:pPr/>
              <a:t>31/05/2013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37B-3DED-4B33-8B3C-99FEC366765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8250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C43E-9FBD-4941-9783-E77F2EB87364}" type="datetimeFigureOut">
              <a:rPr lang="it-IT" smtClean="0"/>
              <a:pPr/>
              <a:t>31/05/2013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37B-3DED-4B33-8B3C-99FEC366765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35363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C43E-9FBD-4941-9783-E77F2EB87364}" type="datetimeFigureOut">
              <a:rPr lang="it-IT" smtClean="0"/>
              <a:pPr/>
              <a:t>31/05/2013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37B-3DED-4B33-8B3C-99FEC366765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21165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C43E-9FBD-4941-9783-E77F2EB87364}" type="datetimeFigureOut">
              <a:rPr lang="it-IT" smtClean="0"/>
              <a:pPr/>
              <a:t>31/05/2013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37B-3DED-4B33-8B3C-99FEC366765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59853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C43E-9FBD-4941-9783-E77F2EB87364}" type="datetimeFigureOut">
              <a:rPr lang="it-IT" smtClean="0"/>
              <a:pPr/>
              <a:t>31/05/2013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37B-3DED-4B33-8B3C-99FEC366765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22066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C43E-9FBD-4941-9783-E77F2EB87364}" type="datetimeFigureOut">
              <a:rPr lang="it-IT" smtClean="0"/>
              <a:pPr/>
              <a:t>31/05/2013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37B-3DED-4B33-8B3C-99FEC366765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91112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C43E-9FBD-4941-9783-E77F2EB87364}" type="datetimeFigureOut">
              <a:rPr lang="it-IT" smtClean="0"/>
              <a:pPr/>
              <a:t>31/05/2013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37B-3DED-4B33-8B3C-99FEC366765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87317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C43E-9FBD-4941-9783-E77F2EB87364}" type="datetimeFigureOut">
              <a:rPr lang="it-IT" smtClean="0"/>
              <a:pPr/>
              <a:t>31/05/2013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37B-3DED-4B33-8B3C-99FEC366765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75092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C43E-9FBD-4941-9783-E77F2EB87364}" type="datetimeFigureOut">
              <a:rPr lang="it-IT" smtClean="0"/>
              <a:pPr/>
              <a:t>31/05/2013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37B-3DED-4B33-8B3C-99FEC366765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23300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4C43E-9FBD-4941-9783-E77F2EB87364}" type="datetimeFigureOut">
              <a:rPr lang="it-IT" smtClean="0"/>
              <a:pPr/>
              <a:t>31/05/2013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8337B-3DED-4B33-8B3C-99FEC366765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28401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9.wav"/><Relationship Id="rId5" Type="http://schemas.openxmlformats.org/officeDocument/2006/relationships/image" Target="../media/image3.png"/><Relationship Id="rId4" Type="http://schemas.microsoft.com/office/2007/relationships/media" Target="../media/media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0.wav"/><Relationship Id="rId5" Type="http://schemas.openxmlformats.org/officeDocument/2006/relationships/image" Target="../media/image3.png"/><Relationship Id="rId4" Type="http://schemas.microsoft.com/office/2007/relationships/media" Target="../media/media10.wav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1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wav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microsoft.com/office/2007/relationships/media" Target="../media/media5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6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media" Target="../media/media6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7.wav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microsoft.com/office/2007/relationships/media" Target="../media/media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8.wav"/><Relationship Id="rId5" Type="http://schemas.openxmlformats.org/officeDocument/2006/relationships/image" Target="../media/image3.png"/><Relationship Id="rId4" Type="http://schemas.microsoft.com/office/2007/relationships/media" Target="../media/media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rgbClr val="FFC000"/>
            </a:gs>
            <a:gs pos="77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LA DIVINA COMMEDIA </a:t>
            </a:r>
            <a:endParaRPr lang="it-IT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400800" cy="1752600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  <a:latin typeface="Brush Script MT" pitchFamily="66" charset="0"/>
              </a:rPr>
              <a:t>Di Dante Alighieri </a:t>
            </a:r>
            <a:endParaRPr lang="it-IT" dirty="0">
              <a:solidFill>
                <a:srgbClr val="0070C0"/>
              </a:solidFill>
              <a:latin typeface="Brush Script MT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12" y="2636912"/>
            <a:ext cx="3810000" cy="337185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44428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bg1">
                <a:lumMod val="85000"/>
              </a:schemeClr>
            </a:gs>
            <a:gs pos="99000">
              <a:srgbClr val="F0EBD5"/>
            </a:gs>
            <a:gs pos="99000">
              <a:srgbClr val="D5C8A6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>
                <a:solidFill>
                  <a:srgbClr val="2165AF"/>
                </a:solidFill>
                <a:latin typeface="+mj-lt"/>
              </a:rPr>
              <a:t>CANTO </a:t>
            </a:r>
            <a:r>
              <a:rPr lang="it-IT" dirty="0" err="1" smtClean="0">
                <a:solidFill>
                  <a:srgbClr val="2165AF"/>
                </a:solidFill>
                <a:latin typeface="+mj-lt"/>
              </a:rPr>
              <a:t>XVll</a:t>
            </a:r>
            <a:endParaRPr lang="it-IT" dirty="0">
              <a:solidFill>
                <a:srgbClr val="2165AF"/>
              </a:solidFill>
              <a:latin typeface="+mj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51520" y="630932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Tu proverai si come sa di sale lo pane altrui …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835137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43000">
              <a:srgbClr val="9966FF"/>
            </a:gs>
            <a:gs pos="55000">
              <a:srgbClr val="CC99FF"/>
            </a:gs>
            <a:gs pos="83000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>
                <a:solidFill>
                  <a:srgbClr val="FF00FF"/>
                </a:solidFill>
              </a:rPr>
              <a:t>La candida rosa</a:t>
            </a:r>
            <a:endParaRPr lang="it-IT" dirty="0">
              <a:solidFill>
                <a:srgbClr val="FF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628800"/>
            <a:ext cx="4680520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7544" y="6093295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Vergine madre , figlia del tuo figlio ….</a:t>
            </a:r>
            <a:endParaRPr lang="it-IT" dirty="0"/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29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54000">
              <a:srgbClr val="0A128C"/>
            </a:gs>
            <a:gs pos="78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>
                <a:solidFill>
                  <a:srgbClr val="3333FF"/>
                </a:solidFill>
              </a:rPr>
              <a:t>La Madonna</a:t>
            </a:r>
            <a:endParaRPr lang="it-IT" dirty="0">
              <a:solidFill>
                <a:srgbClr val="3333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616530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Tu se colei che l’umana natura …. </a:t>
            </a:r>
            <a:endParaRPr lang="it-IT" dirty="0"/>
          </a:p>
        </p:txBody>
      </p:sp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537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C0066"/>
                </a:solidFill>
                <a:latin typeface="Algerian" pitchFamily="82" charset="0"/>
              </a:rPr>
              <a:t>I tre regni visitati da Dante</a:t>
            </a:r>
            <a:endParaRPr lang="it-IT" dirty="0">
              <a:solidFill>
                <a:srgbClr val="CC0066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t-IT" sz="6000" dirty="0" smtClean="0">
                <a:solidFill>
                  <a:srgbClr val="00B0F0"/>
                </a:solidFill>
                <a:latin typeface="Algerian" pitchFamily="82" charset="0"/>
              </a:rPr>
              <a:t>            PARADISO</a:t>
            </a:r>
          </a:p>
          <a:p>
            <a:pPr>
              <a:buNone/>
            </a:pPr>
            <a:r>
              <a:rPr lang="it-IT" sz="6000" dirty="0" smtClean="0">
                <a:solidFill>
                  <a:srgbClr val="00B0F0"/>
                </a:solidFill>
                <a:latin typeface="Baskerville Old Face" pitchFamily="18" charset="0"/>
              </a:rPr>
              <a:t>                                </a:t>
            </a:r>
          </a:p>
          <a:p>
            <a:pPr>
              <a:buNone/>
            </a:pPr>
            <a:r>
              <a:rPr lang="it-IT" sz="6000" dirty="0" smtClean="0">
                <a:latin typeface="Baskerville Old Face" pitchFamily="18" charset="0"/>
              </a:rPr>
              <a:t>                              </a:t>
            </a:r>
            <a:r>
              <a:rPr lang="it-IT" sz="60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PURGATORIO</a:t>
            </a:r>
          </a:p>
          <a:p>
            <a:pPr>
              <a:buNone/>
            </a:pPr>
            <a:endParaRPr lang="it-IT" sz="6000" dirty="0" smtClean="0">
              <a:latin typeface="Baskerville Old Face" pitchFamily="18" charset="0"/>
            </a:endParaRPr>
          </a:p>
          <a:p>
            <a:pPr>
              <a:buNone/>
            </a:pPr>
            <a:endParaRPr lang="it-IT" sz="6000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it-IT" sz="6000" dirty="0" smtClean="0">
                <a:solidFill>
                  <a:srgbClr val="FF0000"/>
                </a:solidFill>
                <a:latin typeface="Algerian" pitchFamily="82" charset="0"/>
              </a:rPr>
              <a:t>INFERNO</a:t>
            </a:r>
          </a:p>
          <a:p>
            <a:pPr>
              <a:buNone/>
            </a:pPr>
            <a:r>
              <a:rPr lang="it-IT" sz="6000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</a:p>
          <a:p>
            <a:pPr>
              <a:buNone/>
            </a:pPr>
            <a:r>
              <a:rPr lang="it-IT" sz="6000" dirty="0" smtClean="0">
                <a:latin typeface="Baskerville Old Face" pitchFamily="18" charset="0"/>
              </a:rPr>
              <a:t>  </a:t>
            </a:r>
          </a:p>
        </p:txBody>
      </p:sp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 cstate="print"/>
          <a:stretch>
            <a:fillRect/>
          </a:stretch>
        </p:blipFill>
        <p:spPr>
          <a:xfrm>
            <a:off x="3923928" y="3789040"/>
            <a:ext cx="244475" cy="244475"/>
          </a:xfrm>
          <a:prstGeom prst="rect">
            <a:avLst/>
          </a:prstGeom>
        </p:spPr>
      </p:pic>
      <p:pic>
        <p:nvPicPr>
          <p:cNvPr id="8" name="Segnale acust. registr.">
            <a:hlinkClick r:id="" action="ppaction://media"/>
          </p:cNvPr>
          <p:cNvPicPr>
            <a:picLocks noRot="1" noChangeAspect="1"/>
          </p:cNvPicPr>
          <p:nvPr>
            <a:wavAudioFile r:embed="rId2" name="Segnale acust. registr."/>
          </p:nvPr>
        </p:nvPicPr>
        <p:blipFill>
          <a:blip r:embed="rId6" cstate="print"/>
          <a:stretch>
            <a:fillRect/>
          </a:stretch>
        </p:blipFill>
        <p:spPr>
          <a:xfrm>
            <a:off x="4139952" y="4581128"/>
            <a:ext cx="244475" cy="244475"/>
          </a:xfrm>
          <a:prstGeom prst="rect">
            <a:avLst/>
          </a:prstGeom>
        </p:spPr>
      </p:pic>
      <p:pic>
        <p:nvPicPr>
          <p:cNvPr id="9" name="Segnale acust. registr.">
            <a:hlinkClick r:id="" action="ppaction://media"/>
          </p:cNvPr>
          <p:cNvPicPr>
            <a:picLocks noRot="1" noChangeAspect="1"/>
          </p:cNvPicPr>
          <p:nvPr>
            <a:wavAudioFile r:embed="rId3" name="Segnale acust. registr."/>
          </p:nvPr>
        </p:nvPicPr>
        <p:blipFill>
          <a:blip r:embed="rId7" cstate="print"/>
          <a:stretch>
            <a:fillRect/>
          </a:stretch>
        </p:blipFill>
        <p:spPr>
          <a:xfrm>
            <a:off x="4644008" y="400506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406" y="26064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Brush Script MT" pitchFamily="66" charset="0"/>
              </a:rPr>
              <a:t>L’ inferno</a:t>
            </a:r>
            <a:endParaRPr lang="it-IT" dirty="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  <a:solidFill>
            <a:srgbClr val="FF0000"/>
          </a:solidFill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840160" y="2780928"/>
            <a:ext cx="487363" cy="4873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3871"/>
            <a:ext cx="532859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95534" y="6381328"/>
            <a:ext cx="393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 mezzo del cammin  di nostra vita……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216149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>
                <a:solidFill>
                  <a:srgbClr val="7030A0"/>
                </a:solidFill>
                <a:latin typeface="Algerian" pitchFamily="82" charset="0"/>
              </a:rPr>
              <a:t>Canto V</a:t>
            </a:r>
            <a:endParaRPr lang="it-IT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496360"/>
            <a:ext cx="8229600" cy="452596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99992" y="3178318"/>
            <a:ext cx="487363" cy="4873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30480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361024" y="6150114"/>
            <a:ext cx="3905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lgerian" pitchFamily="82" charset="0"/>
              </a:rPr>
              <a:t>Noi leggiavamo un giorno per diletto</a:t>
            </a:r>
            <a:endParaRPr lang="it-IT" sz="2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1367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0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Canto XXVI</a:t>
            </a:r>
            <a:r>
              <a:rPr lang="it-IT" dirty="0" smtClean="0">
                <a:latin typeface="Algerian" pitchFamily="82" charset="0"/>
              </a:rPr>
              <a:t/>
            </a:r>
            <a:br>
              <a:rPr lang="it-IT" dirty="0" smtClean="0">
                <a:latin typeface="Algerian" pitchFamily="82" charset="0"/>
              </a:rPr>
            </a:br>
            <a:endParaRPr lang="it-IT" dirty="0"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17100" y="2391726"/>
            <a:ext cx="487363" cy="487363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01" y="1772816"/>
            <a:ext cx="5040560" cy="433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979712" y="639323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lgerian" pitchFamily="82" charset="0"/>
              </a:rPr>
              <a:t>Fatti non fosti a viver come bruti</a:t>
            </a:r>
            <a:r>
              <a:rPr lang="it-IT" dirty="0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404251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491880" y="3486512"/>
            <a:ext cx="936104" cy="93610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Blackadder ITC" pitchFamily="82" charset="0"/>
              </a:rPr>
              <a:t>Canto XXXIV</a:t>
            </a:r>
            <a:endParaRPr lang="it-IT" dirty="0">
              <a:latin typeface="Blackadder ITC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37339"/>
            <a:ext cx="3540026" cy="455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55576" y="623731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FF00"/>
                </a:solidFill>
                <a:latin typeface="Algerian" pitchFamily="82" charset="0"/>
              </a:rPr>
              <a:t>Quindi  </a:t>
            </a:r>
            <a:r>
              <a:rPr lang="it-IT" sz="3200" dirty="0" err="1" smtClean="0">
                <a:solidFill>
                  <a:srgbClr val="FFFF00"/>
                </a:solidFill>
                <a:latin typeface="Algerian" pitchFamily="82" charset="0"/>
              </a:rPr>
              <a:t>cocito</a:t>
            </a:r>
            <a:r>
              <a:rPr lang="it-IT" sz="3200" dirty="0" smtClean="0">
                <a:solidFill>
                  <a:srgbClr val="FFFF00"/>
                </a:solidFill>
                <a:latin typeface="Algerian" pitchFamily="82" charset="0"/>
              </a:rPr>
              <a:t>  tutto s’aggelava</a:t>
            </a:r>
            <a:endParaRPr lang="it-IT" sz="3200" dirty="0"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1256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DDEBCF"/>
            </a:gs>
            <a:gs pos="74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27984" y="3397289"/>
            <a:ext cx="487363" cy="48736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>
                <a:solidFill>
                  <a:srgbClr val="92D050"/>
                </a:solidFill>
              </a:rPr>
              <a:t>Il Purgatorio</a:t>
            </a:r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00" y="1594361"/>
            <a:ext cx="3960440" cy="458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3528" y="63813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E canterò di quel secondo regno…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9631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rot="10800000" flipH="1">
            <a:off x="5436096" y="2772033"/>
            <a:ext cx="720080" cy="48736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>
                <a:solidFill>
                  <a:srgbClr val="7030A0"/>
                </a:solidFill>
                <a:latin typeface="Blackadder ITC" pitchFamily="82" charset="0"/>
              </a:rPr>
              <a:t>Canto VIII</a:t>
            </a:r>
            <a:endParaRPr lang="it-IT" dirty="0">
              <a:solidFill>
                <a:srgbClr val="7030A0"/>
              </a:solidFill>
              <a:latin typeface="Blackadder ITC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92" y="2132856"/>
            <a:ext cx="5790014" cy="386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259632" y="616530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lackadder ITC" pitchFamily="82" charset="0"/>
              </a:rPr>
              <a:t>Era già l’ora che volge il disio</a:t>
            </a:r>
            <a:endParaRPr lang="it-IT" dirty="0"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5239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25000">
              <a:srgbClr val="99CCFF"/>
            </a:gs>
            <a:gs pos="49000">
              <a:srgbClr val="9966FF"/>
            </a:gs>
            <a:gs pos="67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020272" y="3421350"/>
            <a:ext cx="487363" cy="48736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PARADISO</a:t>
            </a:r>
            <a:endParaRPr lang="it-IT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628800"/>
            <a:ext cx="3384376" cy="466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9512" y="6272278"/>
            <a:ext cx="670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  <a:latin typeface="Algerian" pitchFamily="82" charset="0"/>
              </a:rPr>
              <a:t>E Vidi cose che ridire né sa né può chi di là su discende;</a:t>
            </a:r>
            <a:endParaRPr lang="it-IT" dirty="0"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650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FEFD1"/>
            </a:gs>
            <a:gs pos="64999">
              <a:srgbClr val="F0EBD5"/>
            </a:gs>
            <a:gs pos="95660">
              <a:srgbClr val="D5C8A6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>
                <a:solidFill>
                  <a:srgbClr val="CC0066"/>
                </a:solidFill>
                <a:latin typeface="Algerian" pitchFamily="82" charset="0"/>
              </a:rPr>
              <a:t>Canto </a:t>
            </a:r>
            <a:r>
              <a:rPr lang="it-IT" dirty="0" err="1" smtClean="0">
                <a:solidFill>
                  <a:srgbClr val="CC0066"/>
                </a:solidFill>
                <a:latin typeface="Algerian" pitchFamily="82" charset="0"/>
              </a:rPr>
              <a:t>XlV</a:t>
            </a:r>
            <a:endParaRPr lang="it-IT" dirty="0">
              <a:solidFill>
                <a:srgbClr val="CC0066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62274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Cielo di Marte…Beatrice</a:t>
            </a:r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76" y="2204864"/>
            <a:ext cx="52292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1832" y="598691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Ma Beatrice si bella e ridente …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9964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135</Words>
  <Application>Microsoft Office PowerPoint</Application>
  <PresentationFormat>Presentazione su schermo (4:3)</PresentationFormat>
  <Paragraphs>35</Paragraphs>
  <Slides>13</Slides>
  <Notes>1</Notes>
  <HiddenSlides>0</HiddenSlides>
  <MMClips>14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LA DIVINA COMMEDIA </vt:lpstr>
      <vt:lpstr>L’ inferno</vt:lpstr>
      <vt:lpstr>Canto V</vt:lpstr>
      <vt:lpstr>Canto XXVI </vt:lpstr>
      <vt:lpstr>Canto XXXIV</vt:lpstr>
      <vt:lpstr>Il Purgatorio</vt:lpstr>
      <vt:lpstr>Canto VIII</vt:lpstr>
      <vt:lpstr>PARADISO</vt:lpstr>
      <vt:lpstr>Canto XlV</vt:lpstr>
      <vt:lpstr>CANTO XVll</vt:lpstr>
      <vt:lpstr>La candida rosa</vt:lpstr>
      <vt:lpstr>La Madonna</vt:lpstr>
      <vt:lpstr>I tre regni visitati da Dante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DIVINA COMMEDIA</dc:title>
  <dc:creator>PRIMARIA VALLECORSA</dc:creator>
  <cp:lastModifiedBy>PRIMARIA VALLECORSA</cp:lastModifiedBy>
  <cp:revision>25</cp:revision>
  <dcterms:created xsi:type="dcterms:W3CDTF">2013-05-29T06:24:02Z</dcterms:created>
  <dcterms:modified xsi:type="dcterms:W3CDTF">2013-05-31T09:14:15Z</dcterms:modified>
</cp:coreProperties>
</file>