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3"/>
  </p:notesMasterIdLst>
  <p:sldIdLst>
    <p:sldId id="256" r:id="rId2"/>
    <p:sldId id="276" r:id="rId3"/>
    <p:sldId id="263" r:id="rId4"/>
    <p:sldId id="257" r:id="rId5"/>
    <p:sldId id="258" r:id="rId6"/>
    <p:sldId id="259" r:id="rId7"/>
    <p:sldId id="260" r:id="rId8"/>
    <p:sldId id="261" r:id="rId9"/>
    <p:sldId id="262" r:id="rId10"/>
    <p:sldId id="265" r:id="rId11"/>
    <p:sldId id="264"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Style moyen 1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Style moyen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66" d="100"/>
          <a:sy n="66" d="100"/>
        </p:scale>
        <p:origin x="-1506" y="-180"/>
      </p:cViewPr>
      <p:guideLst>
        <p:guide orient="horz" pos="2160"/>
        <p:guide pos="2880"/>
      </p:guideLst>
    </p:cSldViewPr>
  </p:slideViewPr>
  <p:outlineViewPr>
    <p:cViewPr>
      <p:scale>
        <a:sx n="33" d="100"/>
        <a:sy n="33" d="100"/>
      </p:scale>
      <p:origin x="0" y="8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de_calcul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Feuil1!$B$1</c:f>
              <c:strCache>
                <c:ptCount val="1"/>
                <c:pt idx="0">
                  <c:v>Série1</c:v>
                </c:pt>
              </c:strCache>
            </c:strRef>
          </c:tx>
          <c:invertIfNegative val="0"/>
          <c:cat>
            <c:numRef>
              <c:f>Feuil1!$A$2:$A$12</c:f>
              <c:numCache>
                <c:formatCode>General</c:formatCode>
                <c:ptCount val="11"/>
                <c:pt idx="0">
                  <c:v>2004</c:v>
                </c:pt>
                <c:pt idx="1">
                  <c:v>5</c:v>
                </c:pt>
                <c:pt idx="2">
                  <c:v>6</c:v>
                </c:pt>
                <c:pt idx="3">
                  <c:v>7</c:v>
                </c:pt>
                <c:pt idx="4">
                  <c:v>8</c:v>
                </c:pt>
                <c:pt idx="5">
                  <c:v>9</c:v>
                </c:pt>
                <c:pt idx="6">
                  <c:v>10</c:v>
                </c:pt>
                <c:pt idx="7">
                  <c:v>11</c:v>
                </c:pt>
                <c:pt idx="8">
                  <c:v>12</c:v>
                </c:pt>
                <c:pt idx="9">
                  <c:v>13</c:v>
                </c:pt>
                <c:pt idx="10">
                  <c:v>14</c:v>
                </c:pt>
              </c:numCache>
            </c:numRef>
          </c:cat>
          <c:val>
            <c:numRef>
              <c:f>Feuil1!$B$2:$B$12</c:f>
              <c:numCache>
                <c:formatCode>General</c:formatCode>
                <c:ptCount val="11"/>
                <c:pt idx="0">
                  <c:v>20</c:v>
                </c:pt>
                <c:pt idx="1">
                  <c:v>20</c:v>
                </c:pt>
                <c:pt idx="2">
                  <c:v>30</c:v>
                </c:pt>
                <c:pt idx="3">
                  <c:v>40</c:v>
                </c:pt>
                <c:pt idx="4">
                  <c:v>50</c:v>
                </c:pt>
                <c:pt idx="5">
                  <c:v>60</c:v>
                </c:pt>
                <c:pt idx="6">
                  <c:v>0</c:v>
                </c:pt>
                <c:pt idx="7">
                  <c:v>0</c:v>
                </c:pt>
                <c:pt idx="8">
                  <c:v>0</c:v>
                </c:pt>
                <c:pt idx="9">
                  <c:v>0</c:v>
                </c:pt>
                <c:pt idx="10">
                  <c:v>0</c:v>
                </c:pt>
              </c:numCache>
            </c:numRef>
          </c:val>
        </c:ser>
        <c:ser>
          <c:idx val="1"/>
          <c:order val="1"/>
          <c:tx>
            <c:strRef>
              <c:f>Feuil1!$C$1</c:f>
              <c:strCache>
                <c:ptCount val="1"/>
                <c:pt idx="0">
                  <c:v>Série 2</c:v>
                </c:pt>
              </c:strCache>
            </c:strRef>
          </c:tx>
          <c:invertIfNegative val="0"/>
          <c:cat>
            <c:numRef>
              <c:f>Feuil1!$A$2:$A$12</c:f>
              <c:numCache>
                <c:formatCode>General</c:formatCode>
                <c:ptCount val="11"/>
                <c:pt idx="0">
                  <c:v>2004</c:v>
                </c:pt>
                <c:pt idx="1">
                  <c:v>5</c:v>
                </c:pt>
                <c:pt idx="2">
                  <c:v>6</c:v>
                </c:pt>
                <c:pt idx="3">
                  <c:v>7</c:v>
                </c:pt>
                <c:pt idx="4">
                  <c:v>8</c:v>
                </c:pt>
                <c:pt idx="5">
                  <c:v>9</c:v>
                </c:pt>
                <c:pt idx="6">
                  <c:v>10</c:v>
                </c:pt>
                <c:pt idx="7">
                  <c:v>11</c:v>
                </c:pt>
                <c:pt idx="8">
                  <c:v>12</c:v>
                </c:pt>
                <c:pt idx="9">
                  <c:v>13</c:v>
                </c:pt>
                <c:pt idx="10">
                  <c:v>14</c:v>
                </c:pt>
              </c:numCache>
            </c:numRef>
          </c:cat>
          <c:val>
            <c:numRef>
              <c:f>Feuil1!$C$2:$C$12</c:f>
              <c:numCache>
                <c:formatCode>General</c:formatCode>
                <c:ptCount val="11"/>
                <c:pt idx="0">
                  <c:v>0</c:v>
                </c:pt>
                <c:pt idx="1">
                  <c:v>0</c:v>
                </c:pt>
                <c:pt idx="2">
                  <c:v>0</c:v>
                </c:pt>
                <c:pt idx="3">
                  <c:v>0</c:v>
                </c:pt>
                <c:pt idx="4">
                  <c:v>0</c:v>
                </c:pt>
                <c:pt idx="5">
                  <c:v>0</c:v>
                </c:pt>
                <c:pt idx="6">
                  <c:v>70</c:v>
                </c:pt>
                <c:pt idx="7">
                  <c:v>90</c:v>
                </c:pt>
                <c:pt idx="8">
                  <c:v>100</c:v>
                </c:pt>
                <c:pt idx="9">
                  <c:v>110</c:v>
                </c:pt>
                <c:pt idx="10">
                  <c:v>120</c:v>
                </c:pt>
              </c:numCache>
            </c:numRef>
          </c:val>
        </c:ser>
        <c:dLbls>
          <c:showLegendKey val="0"/>
          <c:showVal val="0"/>
          <c:showCatName val="0"/>
          <c:showSerName val="0"/>
          <c:showPercent val="0"/>
          <c:showBubbleSize val="0"/>
        </c:dLbls>
        <c:gapWidth val="150"/>
        <c:shape val="cylinder"/>
        <c:axId val="31824896"/>
        <c:axId val="38212352"/>
        <c:axId val="0"/>
      </c:bar3DChart>
      <c:catAx>
        <c:axId val="31824896"/>
        <c:scaling>
          <c:orientation val="minMax"/>
        </c:scaling>
        <c:delete val="0"/>
        <c:axPos val="b"/>
        <c:numFmt formatCode="General" sourceLinked="1"/>
        <c:majorTickMark val="out"/>
        <c:minorTickMark val="none"/>
        <c:tickLblPos val="nextTo"/>
        <c:crossAx val="38212352"/>
        <c:crosses val="autoZero"/>
        <c:auto val="1"/>
        <c:lblAlgn val="ctr"/>
        <c:lblOffset val="100"/>
        <c:noMultiLvlLbl val="0"/>
      </c:catAx>
      <c:valAx>
        <c:axId val="38212352"/>
        <c:scaling>
          <c:orientation val="minMax"/>
        </c:scaling>
        <c:delete val="0"/>
        <c:axPos val="l"/>
        <c:majorGridlines/>
        <c:numFmt formatCode="General" sourceLinked="1"/>
        <c:majorTickMark val="out"/>
        <c:minorTickMark val="none"/>
        <c:tickLblPos val="nextTo"/>
        <c:crossAx val="31824896"/>
        <c:crosses val="autoZero"/>
        <c:crossBetween val="between"/>
      </c:valAx>
    </c:plotArea>
    <c:legend>
      <c:legendPos val="r"/>
      <c:overlay val="0"/>
    </c:legend>
    <c:plotVisOnly val="1"/>
    <c:dispBlanksAs val="gap"/>
    <c:showDLblsOverMax val="0"/>
  </c:chart>
  <c:txPr>
    <a:bodyPr/>
    <a:lstStyle/>
    <a:p>
      <a:pPr>
        <a:defRPr sz="1800"/>
      </a:pPr>
      <a:endParaRPr lang="fr-F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7BE3B4-9842-4D05-ACC3-B5EADBC03FE2}" type="datetimeFigureOut">
              <a:rPr lang="fr-FR" smtClean="0"/>
              <a:t>07/01/2013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2A180E-04A7-4EDD-B1DD-32DEA3F4F65A}" type="slidenum">
              <a:rPr lang="fr-FR" smtClean="0"/>
              <a:t>‹N°›</a:t>
            </a:fld>
            <a:endParaRPr lang="fr-FR"/>
          </a:p>
        </p:txBody>
      </p:sp>
    </p:spTree>
    <p:extLst>
      <p:ext uri="{BB962C8B-B14F-4D97-AF65-F5344CB8AC3E}">
        <p14:creationId xmlns:p14="http://schemas.microsoft.com/office/powerpoint/2010/main" val="375571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03C5E0FA-04D5-4BEF-97B0-47487C5AF3DA}" type="datetime1">
              <a:rPr lang="fr-FR" smtClean="0"/>
              <a:t>07/01/2013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27B192-3A7E-4B17-8486-9D17D35329E5}"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AC7BD2E-CB4E-44D5-9E4C-70CD169B6D9A}" type="datetime1">
              <a:rPr lang="fr-FR" smtClean="0"/>
              <a:t>07/01/2013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27B192-3A7E-4B17-8486-9D17D35329E5}"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1EC9283-950D-4D23-98C1-C1D2B91167BE}" type="datetime1">
              <a:rPr lang="fr-FR" smtClean="0"/>
              <a:t>07/01/2013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27B192-3A7E-4B17-8486-9D17D35329E5}" type="slidenum">
              <a:rPr lang="fr-FR" smtClean="0"/>
              <a:t>‹N°›</a:t>
            </a:fld>
            <a:endParaRPr lang="fr-F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01E6EB9-8524-48B8-AD1C-5EA95417932B}" type="datetime1">
              <a:rPr lang="fr-FR" smtClean="0"/>
              <a:t>07/01/2013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27B192-3A7E-4B17-8486-9D17D35329E5}" type="slidenum">
              <a:rPr lang="fr-FR" smtClean="0"/>
              <a:t>‹N°›</a:t>
            </a:fld>
            <a:endParaRPr lang="fr-FR"/>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6584327-BECD-4C05-9968-B13DD04E59FF}" type="datetime1">
              <a:rPr lang="fr-FR" smtClean="0"/>
              <a:t>07/01/2013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D27B192-3A7E-4B17-8486-9D17D35329E5}"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A95E4279-491E-4641-8C72-994998B12C35}" type="datetime1">
              <a:rPr lang="fr-FR" smtClean="0"/>
              <a:t>07/01/2013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D27B192-3A7E-4B17-8486-9D17D35329E5}" type="slidenum">
              <a:rPr lang="fr-FR" smtClean="0"/>
              <a:t>‹N°›</a:t>
            </a:fld>
            <a:endParaRPr lang="fr-FR"/>
          </a:p>
        </p:txBody>
      </p:sp>
      <p:sp>
        <p:nvSpPr>
          <p:cNvPr id="9" name="Content Placeholder 8"/>
          <p:cNvSpPr>
            <a:spLocks noGrp="1"/>
          </p:cNvSpPr>
          <p:nvPr>
            <p:ph sz="quarter" idx="13"/>
          </p:nvPr>
        </p:nvSpPr>
        <p:spPr>
          <a:xfrm>
            <a:off x="676655"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0C1E4475-C4F4-4A43-9277-2DB2259259C5}" type="datetime1">
              <a:rPr lang="fr-FR" smtClean="0"/>
              <a:t>07/01/2013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D27B192-3A7E-4B17-8486-9D17D35329E5}"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E3B26860-B7B1-46AA-A4AC-09F26665A7BF}" type="datetime1">
              <a:rPr lang="fr-FR" smtClean="0"/>
              <a:t>07/01/2013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D27B192-3A7E-4B17-8486-9D17D35329E5}"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2DE8FAF-E957-4B22-9CEE-919C36552A95}" type="datetime1">
              <a:rPr lang="fr-FR" smtClean="0"/>
              <a:t>07/01/2013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D27B192-3A7E-4B17-8486-9D17D35329E5}"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C17DA85-BEE8-498D-901A-2E958F5D9FDF}" type="datetime1">
              <a:rPr lang="fr-FR" smtClean="0"/>
              <a:t>07/01/2013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D27B192-3A7E-4B17-8486-9D17D35329E5}" type="slidenum">
              <a:rPr lang="fr-FR" smtClean="0"/>
              <a:t>‹N°›</a:t>
            </a:fld>
            <a:endParaRPr lang="fr-F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FF3FF832-36C1-40EB-AF18-25142E5709E8}" type="datetime1">
              <a:rPr lang="fr-FR" smtClean="0"/>
              <a:t>07/01/2013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D27B192-3A7E-4B17-8486-9D17D35329E5}" type="slidenum">
              <a:rPr lang="fr-FR" smtClean="0"/>
              <a:t>‹N°›</a:t>
            </a:fld>
            <a:endParaRPr lang="fr-F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EB65752-6CE3-411E-B792-9FDF8F14E803}" type="datetime1">
              <a:rPr lang="fr-FR" smtClean="0"/>
              <a:t>07/01/2013</a:t>
            </a:fld>
            <a:endParaRPr lang="fr-F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r-F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D27B192-3A7E-4B17-8486-9D17D35329E5}" type="slidenum">
              <a:rPr lang="fr-FR" smtClean="0"/>
              <a:t>‹N°›</a:t>
            </a:fld>
            <a:endParaRPr lang="fr-F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20.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slide" Target="slide8.xml"/><Relationship Id="rId4" Type="http://schemas.openxmlformats.org/officeDocument/2006/relationships/slide" Target="slide6.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2276872"/>
            <a:ext cx="7772400" cy="1780108"/>
          </a:xfrm>
        </p:spPr>
        <p:txBody>
          <a:bodyPr/>
          <a:lstStyle/>
          <a:p>
            <a:r>
              <a:rPr lang="fr-FR" dirty="0" smtClean="0"/>
              <a:t>The construction </a:t>
            </a:r>
            <a:r>
              <a:rPr lang="fr-FR" dirty="0" err="1" smtClean="0"/>
              <a:t>sector</a:t>
            </a:r>
            <a:r>
              <a:rPr lang="fr-FR" dirty="0" smtClean="0"/>
              <a:t> of </a:t>
            </a:r>
            <a:r>
              <a:rPr lang="fr-FR" dirty="0" err="1" smtClean="0"/>
              <a:t>Indonesia</a:t>
            </a:r>
            <a:endParaRPr lang="fr-FR" dirty="0"/>
          </a:p>
        </p:txBody>
      </p:sp>
      <p:sp>
        <p:nvSpPr>
          <p:cNvPr id="3" name="Espace réservé du contenu 1"/>
          <p:cNvSpPr txBox="1">
            <a:spLocks/>
          </p:cNvSpPr>
          <p:nvPr/>
        </p:nvSpPr>
        <p:spPr>
          <a:xfrm>
            <a:off x="872066" y="404665"/>
            <a:ext cx="7408333" cy="1656184"/>
          </a:xfrm>
          <a:prstGeom prst="rect">
            <a:avLst/>
          </a:prstGeom>
        </p:spPr>
        <p:txBody>
          <a:bodyPr vert="horz" lIns="91440" tIns="45720" rIns="91440" bIns="45720" rtlCol="0">
            <a:normAutofit/>
          </a:bodyPr>
          <a:lstStyle>
            <a:lvl1pPr marL="0" indent="0" algn="ctr" defTabSz="914400" rtl="0" eaLnBrk="1" latinLnBrk="0" hangingPunct="1">
              <a:spcBef>
                <a:spcPct val="20000"/>
              </a:spcBef>
              <a:buClr>
                <a:schemeClr val="accent1"/>
              </a:buClr>
              <a:buSzPct val="100000"/>
              <a:buFont typeface="Symbol" pitchFamily="18" charset="2"/>
              <a:buNone/>
              <a:defRPr sz="2000" kern="1200">
                <a:solidFill>
                  <a:srgbClr val="FFFFFF"/>
                </a:solidFill>
                <a:latin typeface="+mn-lt"/>
                <a:ea typeface="+mn-ea"/>
                <a:cs typeface="+mn-cs"/>
              </a:defRPr>
            </a:lvl1pPr>
            <a:lvl2pPr marL="457200" indent="0" algn="ctr" defTabSz="914400" rtl="0" eaLnBrk="1" latinLnBrk="0" hangingPunct="1">
              <a:spcBef>
                <a:spcPct val="20000"/>
              </a:spcBef>
              <a:buClr>
                <a:schemeClr val="accent1"/>
              </a:buClr>
              <a:buSzPct val="100000"/>
              <a:buFont typeface="Symbol" pitchFamily="18" charset="2"/>
              <a:buNone/>
              <a:defRPr sz="22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100000"/>
              <a:buFont typeface="Symbol" pitchFamily="18" charset="2"/>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SzPct val="100000"/>
              <a:buFont typeface="Symbol"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Symbol" pitchFamily="18"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84"/>
              </a:spcBef>
              <a:buClr>
                <a:schemeClr val="accent1"/>
              </a:buClr>
              <a:buFont typeface="Symbol" pitchFamily="18" charset="2"/>
              <a:buNone/>
              <a:defRPr sz="1400" kern="1200">
                <a:solidFill>
                  <a:schemeClr val="tx1">
                    <a:tint val="75000"/>
                  </a:schemeClr>
                </a:solidFill>
                <a:latin typeface="+mn-lt"/>
                <a:ea typeface="+mn-ea"/>
                <a:cs typeface="+mn-cs"/>
              </a:defRPr>
            </a:lvl9pPr>
          </a:lstStyle>
          <a:p>
            <a:pPr algn="l"/>
            <a:r>
              <a:rPr lang="en-US" sz="2400" dirty="0" smtClean="0">
                <a:solidFill>
                  <a:schemeClr val="tx1"/>
                </a:solidFill>
              </a:rPr>
              <a:t>Ansumoudine MOHAMED</a:t>
            </a:r>
          </a:p>
          <a:p>
            <a:pPr algn="l"/>
            <a:r>
              <a:rPr lang="en-US" sz="2400" dirty="0" smtClean="0">
                <a:solidFill>
                  <a:schemeClr val="tx1"/>
                </a:solidFill>
              </a:rPr>
              <a:t>3</a:t>
            </a:r>
            <a:r>
              <a:rPr lang="en-US" sz="2400" baseline="30000" dirty="0" smtClean="0">
                <a:solidFill>
                  <a:schemeClr val="tx1"/>
                </a:solidFill>
              </a:rPr>
              <a:t>rd</a:t>
            </a:r>
            <a:r>
              <a:rPr lang="en-US" sz="2400" dirty="0" smtClean="0">
                <a:solidFill>
                  <a:schemeClr val="tx1"/>
                </a:solidFill>
              </a:rPr>
              <a:t> </a:t>
            </a:r>
            <a:r>
              <a:rPr lang="en-US" sz="2400" smtClean="0">
                <a:solidFill>
                  <a:schemeClr val="tx1"/>
                </a:solidFill>
              </a:rPr>
              <a:t>year </a:t>
            </a:r>
            <a:r>
              <a:rPr lang="en-US" sz="2400" smtClean="0">
                <a:solidFill>
                  <a:schemeClr val="tx1"/>
                </a:solidFill>
              </a:rPr>
              <a:t>Civil </a:t>
            </a:r>
            <a:r>
              <a:rPr lang="en-US" sz="2400" dirty="0" smtClean="0">
                <a:solidFill>
                  <a:schemeClr val="tx1"/>
                </a:solidFill>
              </a:rPr>
              <a:t>engineering &amp; infrastructure</a:t>
            </a:r>
          </a:p>
          <a:p>
            <a:pPr algn="l"/>
            <a:r>
              <a:rPr lang="fr-FR" sz="2400" dirty="0" err="1" smtClean="0">
                <a:solidFill>
                  <a:schemeClr val="tx1"/>
                </a:solidFill>
              </a:rPr>
              <a:t>University</a:t>
            </a:r>
            <a:r>
              <a:rPr lang="fr-FR" sz="2400" dirty="0" smtClean="0">
                <a:solidFill>
                  <a:schemeClr val="tx1"/>
                </a:solidFill>
              </a:rPr>
              <a:t> of  Cergy Pontoise</a:t>
            </a:r>
          </a:p>
          <a:p>
            <a:endParaRPr lang="fr-FR" dirty="0"/>
          </a:p>
        </p:txBody>
      </p:sp>
    </p:spTree>
    <p:extLst>
      <p:ext uri="{BB962C8B-B14F-4D97-AF65-F5344CB8AC3E}">
        <p14:creationId xmlns:p14="http://schemas.microsoft.com/office/powerpoint/2010/main" val="744122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txBox="1">
            <a:spLocks/>
          </p:cNvSpPr>
          <p:nvPr/>
        </p:nvSpPr>
        <p:spPr>
          <a:xfrm>
            <a:off x="573474" y="3140968"/>
            <a:ext cx="8208911" cy="936104"/>
          </a:xfrm>
          <a:prstGeom prst="rect">
            <a:avLst/>
          </a:prstGeom>
        </p:spPr>
        <p:txBody>
          <a:bodyP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en-US" dirty="0">
                <a:solidFill>
                  <a:schemeClr val="tx1"/>
                </a:solidFill>
              </a:rPr>
              <a:t>A more accurate picture can be obtained in the following </a:t>
            </a:r>
            <a:r>
              <a:rPr lang="en-US" dirty="0" smtClean="0">
                <a:solidFill>
                  <a:schemeClr val="tx1"/>
                </a:solidFill>
              </a:rPr>
              <a:t>tables </a:t>
            </a:r>
            <a:r>
              <a:rPr lang="en-US" dirty="0">
                <a:solidFill>
                  <a:schemeClr val="tx1"/>
                </a:solidFill>
              </a:rPr>
              <a:t>which </a:t>
            </a:r>
            <a:r>
              <a:rPr lang="en-US" dirty="0" smtClean="0">
                <a:solidFill>
                  <a:schemeClr val="tx1"/>
                </a:solidFill>
              </a:rPr>
              <a:t>illustrate </a:t>
            </a:r>
            <a:r>
              <a:rPr lang="en-US" dirty="0">
                <a:solidFill>
                  <a:schemeClr val="tx1"/>
                </a:solidFill>
              </a:rPr>
              <a:t>Ready for Offer PPP Projects. </a:t>
            </a:r>
            <a:endParaRPr lang="fr-FR" dirty="0">
              <a:solidFill>
                <a:schemeClr val="tx1"/>
              </a:solidFill>
            </a:endParaRPr>
          </a:p>
          <a:p>
            <a:pPr marL="0" indent="0">
              <a:buFont typeface="Symbol" pitchFamily="18" charset="2"/>
              <a:buNone/>
            </a:pPr>
            <a:endParaRPr lang="fr-FR" dirty="0"/>
          </a:p>
        </p:txBody>
      </p:sp>
      <p:sp>
        <p:nvSpPr>
          <p:cNvPr id="3" name="Espace réservé de la date 2"/>
          <p:cNvSpPr>
            <a:spLocks noGrp="1"/>
          </p:cNvSpPr>
          <p:nvPr>
            <p:ph type="dt" sz="half" idx="10"/>
          </p:nvPr>
        </p:nvSpPr>
        <p:spPr/>
        <p:txBody>
          <a:bodyPr/>
          <a:lstStyle/>
          <a:p>
            <a:fld id="{725BD54F-EE7A-4357-957E-50CEA4B06E7F}" type="datetime1">
              <a:rPr lang="fr-FR" smtClean="0"/>
              <a:t>07/01/2013</a:t>
            </a:fld>
            <a:endParaRPr lang="fr-FR"/>
          </a:p>
        </p:txBody>
      </p:sp>
      <p:sp>
        <p:nvSpPr>
          <p:cNvPr id="4" name="Espace réservé du numéro de diapositive 3"/>
          <p:cNvSpPr>
            <a:spLocks noGrp="1"/>
          </p:cNvSpPr>
          <p:nvPr>
            <p:ph type="sldNum" sz="quarter" idx="12"/>
          </p:nvPr>
        </p:nvSpPr>
        <p:spPr/>
        <p:txBody>
          <a:bodyPr/>
          <a:lstStyle/>
          <a:p>
            <a:fld id="{AD27B192-3A7E-4B17-8486-9D17D35329E5}" type="slidenum">
              <a:rPr lang="fr-FR" smtClean="0"/>
              <a:t>10</a:t>
            </a:fld>
            <a:endParaRPr lang="fr-FR"/>
          </a:p>
        </p:txBody>
      </p:sp>
    </p:spTree>
    <p:extLst>
      <p:ext uri="{BB962C8B-B14F-4D97-AF65-F5344CB8AC3E}">
        <p14:creationId xmlns:p14="http://schemas.microsoft.com/office/powerpoint/2010/main" val="1355957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err="1" smtClean="0"/>
              <a:t>Projects</a:t>
            </a:r>
            <a:r>
              <a:rPr lang="fr-FR" dirty="0" smtClean="0"/>
              <a:t> </a:t>
            </a:r>
            <a:r>
              <a:rPr lang="fr-FR" dirty="0" err="1" smtClean="0"/>
              <a:t>already</a:t>
            </a:r>
            <a:r>
              <a:rPr lang="fr-FR" dirty="0" smtClean="0"/>
              <a:t> </a:t>
            </a:r>
            <a:r>
              <a:rPr lang="fr-FR" dirty="0" err="1" smtClean="0"/>
              <a:t>tendered</a:t>
            </a:r>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368505793"/>
              </p:ext>
            </p:extLst>
          </p:nvPr>
        </p:nvGraphicFramePr>
        <p:xfrm>
          <a:off x="871538" y="2674938"/>
          <a:ext cx="7804918" cy="2768600"/>
        </p:xfrm>
        <a:graphic>
          <a:graphicData uri="http://schemas.openxmlformats.org/drawingml/2006/table">
            <a:tbl>
              <a:tblPr firstRow="1" bandRow="1">
                <a:tableStyleId>{E8B1032C-EA38-4F05-BA0D-38AFFFC7BED3}</a:tableStyleId>
              </a:tblPr>
              <a:tblGrid>
                <a:gridCol w="748134"/>
                <a:gridCol w="4752528"/>
                <a:gridCol w="2304256"/>
              </a:tblGrid>
              <a:tr h="370840">
                <a:tc>
                  <a:txBody>
                    <a:bodyPr/>
                    <a:lstStyle/>
                    <a:p>
                      <a:pPr algn="ctr"/>
                      <a:r>
                        <a:rPr lang="fr-FR" dirty="0" smtClean="0"/>
                        <a:t>No</a:t>
                      </a:r>
                      <a:endParaRPr lang="fr-FR" dirty="0"/>
                    </a:p>
                  </a:txBody>
                  <a:tcPr/>
                </a:tc>
                <a:tc>
                  <a:txBody>
                    <a:bodyPr/>
                    <a:lstStyle/>
                    <a:p>
                      <a:pPr algn="ctr"/>
                      <a:r>
                        <a:rPr lang="fr-FR" dirty="0" err="1" smtClean="0"/>
                        <a:t>Projects</a:t>
                      </a:r>
                      <a:endParaRPr lang="fr-FR" dirty="0"/>
                    </a:p>
                  </a:txBody>
                  <a:tcPr/>
                </a:tc>
                <a:tc>
                  <a:txBody>
                    <a:bodyPr/>
                    <a:lstStyle/>
                    <a:p>
                      <a:pPr algn="ctr"/>
                      <a:r>
                        <a:rPr lang="fr-FR" dirty="0" err="1" smtClean="0"/>
                        <a:t>Investment</a:t>
                      </a:r>
                      <a:r>
                        <a:rPr lang="fr-FR" dirty="0" smtClean="0"/>
                        <a:t> estimation</a:t>
                      </a:r>
                      <a:r>
                        <a:rPr lang="fr-FR" baseline="0" dirty="0" smtClean="0"/>
                        <a:t> </a:t>
                      </a:r>
                    </a:p>
                    <a:p>
                      <a:pPr algn="ctr"/>
                      <a:r>
                        <a:rPr lang="fr-FR" baseline="0" dirty="0" smtClean="0"/>
                        <a:t>(US$ Million)</a:t>
                      </a:r>
                      <a:endParaRPr lang="fr-FR" dirty="0"/>
                    </a:p>
                  </a:txBody>
                  <a:tcPr/>
                </a:tc>
              </a:tr>
              <a:tr h="370840">
                <a:tc>
                  <a:txBody>
                    <a:bodyPr/>
                    <a:lstStyle/>
                    <a:p>
                      <a:pPr algn="ctr"/>
                      <a:r>
                        <a:rPr lang="fr-FR" dirty="0" smtClean="0"/>
                        <a:t>1 </a:t>
                      </a:r>
                      <a:endParaRPr lang="fr-FR" dirty="0"/>
                    </a:p>
                  </a:txBody>
                  <a:tcPr/>
                </a:tc>
                <a:tc>
                  <a:txBody>
                    <a:bodyPr/>
                    <a:lstStyle/>
                    <a:p>
                      <a:pPr algn="ctr"/>
                      <a:r>
                        <a:rPr lang="fr-FR" dirty="0" smtClean="0"/>
                        <a:t>Central Java Coal </a:t>
                      </a:r>
                      <a:r>
                        <a:rPr lang="fr-FR" dirty="0" err="1" smtClean="0"/>
                        <a:t>Fired</a:t>
                      </a:r>
                      <a:r>
                        <a:rPr lang="fr-FR" dirty="0" smtClean="0"/>
                        <a:t> System Power Plant</a:t>
                      </a:r>
                      <a:endParaRPr lang="fr-FR" dirty="0"/>
                    </a:p>
                  </a:txBody>
                  <a:tcPr/>
                </a:tc>
                <a:tc>
                  <a:txBody>
                    <a:bodyPr/>
                    <a:lstStyle/>
                    <a:p>
                      <a:pPr algn="ctr"/>
                      <a:r>
                        <a:rPr lang="fr-FR" dirty="0" smtClean="0"/>
                        <a:t>3</a:t>
                      </a:r>
                      <a:r>
                        <a:rPr lang="fr-FR" baseline="0" dirty="0" smtClean="0"/>
                        <a:t> 000, 00</a:t>
                      </a:r>
                      <a:endParaRPr lang="fr-FR" dirty="0"/>
                    </a:p>
                  </a:txBody>
                  <a:tcPr/>
                </a:tc>
              </a:tr>
              <a:tr h="370840">
                <a:tc>
                  <a:txBody>
                    <a:bodyPr/>
                    <a:lstStyle/>
                    <a:p>
                      <a:pPr algn="ctr"/>
                      <a:r>
                        <a:rPr lang="fr-FR" dirty="0" smtClean="0"/>
                        <a:t>2</a:t>
                      </a:r>
                      <a:endParaRPr lang="fr-FR" dirty="0"/>
                    </a:p>
                  </a:txBody>
                  <a:tcPr/>
                </a:tc>
                <a:tc>
                  <a:txBody>
                    <a:bodyPr/>
                    <a:lstStyle/>
                    <a:p>
                      <a:pPr algn="ctr"/>
                      <a:r>
                        <a:rPr lang="fr-FR" dirty="0" err="1" smtClean="0"/>
                        <a:t>Soekarna</a:t>
                      </a:r>
                      <a:r>
                        <a:rPr lang="fr-FR" baseline="0" dirty="0" smtClean="0"/>
                        <a:t>  Hatta </a:t>
                      </a:r>
                      <a:r>
                        <a:rPr lang="fr-FR" baseline="0" dirty="0" err="1" smtClean="0"/>
                        <a:t>Airport</a:t>
                      </a:r>
                      <a:r>
                        <a:rPr lang="fr-FR" baseline="0" dirty="0" smtClean="0"/>
                        <a:t> – </a:t>
                      </a:r>
                      <a:r>
                        <a:rPr lang="fr-FR" baseline="0" dirty="0" err="1" smtClean="0"/>
                        <a:t>Manggaral</a:t>
                      </a:r>
                      <a:r>
                        <a:rPr lang="fr-FR" baseline="0" dirty="0" smtClean="0"/>
                        <a:t> </a:t>
                      </a:r>
                      <a:r>
                        <a:rPr lang="fr-FR" baseline="0" dirty="0" err="1" smtClean="0"/>
                        <a:t>Railway</a:t>
                      </a:r>
                      <a:endParaRPr lang="fr-FR" dirty="0"/>
                    </a:p>
                  </a:txBody>
                  <a:tcPr/>
                </a:tc>
                <a:tc>
                  <a:txBody>
                    <a:bodyPr/>
                    <a:lstStyle/>
                    <a:p>
                      <a:pPr algn="ctr"/>
                      <a:r>
                        <a:rPr lang="fr-FR" dirty="0" smtClean="0"/>
                        <a:t>1 100, 00</a:t>
                      </a:r>
                      <a:endParaRPr lang="fr-FR" dirty="0"/>
                    </a:p>
                  </a:txBody>
                  <a:tcPr/>
                </a:tc>
              </a:tr>
              <a:tr h="370840">
                <a:tc>
                  <a:txBody>
                    <a:bodyPr/>
                    <a:lstStyle/>
                    <a:p>
                      <a:pPr algn="ctr"/>
                      <a:r>
                        <a:rPr lang="fr-FR" dirty="0" smtClean="0"/>
                        <a:t>3</a:t>
                      </a:r>
                      <a:endParaRPr lang="fr-FR" dirty="0"/>
                    </a:p>
                  </a:txBody>
                  <a:tcPr/>
                </a:tc>
                <a:tc>
                  <a:txBody>
                    <a:bodyPr/>
                    <a:lstStyle/>
                    <a:p>
                      <a:pPr algn="ctr"/>
                      <a:r>
                        <a:rPr lang="fr-FR" dirty="0" err="1" smtClean="0"/>
                        <a:t>Umbulan</a:t>
                      </a:r>
                      <a:r>
                        <a:rPr lang="fr-FR" dirty="0" smtClean="0"/>
                        <a:t> Water </a:t>
                      </a:r>
                      <a:r>
                        <a:rPr lang="fr-FR" dirty="0" err="1" smtClean="0"/>
                        <a:t>Supply</a:t>
                      </a:r>
                      <a:endParaRPr lang="fr-FR" dirty="0"/>
                    </a:p>
                  </a:txBody>
                  <a:tcPr/>
                </a:tc>
                <a:tc>
                  <a:txBody>
                    <a:bodyPr/>
                    <a:lstStyle/>
                    <a:p>
                      <a:pPr algn="ctr"/>
                      <a:r>
                        <a:rPr lang="fr-FR" dirty="0" smtClean="0"/>
                        <a:t>240,20</a:t>
                      </a:r>
                      <a:endParaRPr lang="fr-FR" dirty="0"/>
                    </a:p>
                  </a:txBody>
                  <a:tcPr/>
                </a:tc>
              </a:tr>
              <a:tr h="370840">
                <a:tc>
                  <a:txBody>
                    <a:bodyPr/>
                    <a:lstStyle/>
                    <a:p>
                      <a:pPr algn="ctr"/>
                      <a:r>
                        <a:rPr lang="fr-FR" dirty="0" smtClean="0"/>
                        <a:t>4</a:t>
                      </a:r>
                      <a:endParaRPr lang="fr-FR" dirty="0"/>
                    </a:p>
                  </a:txBody>
                  <a:tcPr/>
                </a:tc>
                <a:tc>
                  <a:txBody>
                    <a:bodyPr/>
                    <a:lstStyle/>
                    <a:p>
                      <a:pPr algn="ctr"/>
                      <a:r>
                        <a:rPr lang="fr-FR" dirty="0" err="1" smtClean="0"/>
                        <a:t>Purukcahu</a:t>
                      </a:r>
                      <a:r>
                        <a:rPr lang="fr-FR" dirty="0" smtClean="0"/>
                        <a:t> – </a:t>
                      </a:r>
                      <a:r>
                        <a:rPr lang="fr-FR" dirty="0" err="1" smtClean="0"/>
                        <a:t>Bangkuang</a:t>
                      </a:r>
                      <a:r>
                        <a:rPr lang="fr-FR" dirty="0" smtClean="0"/>
                        <a:t> Coal </a:t>
                      </a:r>
                      <a:r>
                        <a:rPr lang="fr-FR" dirty="0" err="1" smtClean="0"/>
                        <a:t>Railway</a:t>
                      </a:r>
                      <a:endParaRPr lang="fr-FR" dirty="0"/>
                    </a:p>
                  </a:txBody>
                  <a:tcPr/>
                </a:tc>
                <a:tc>
                  <a:txBody>
                    <a:bodyPr/>
                    <a:lstStyle/>
                    <a:p>
                      <a:pPr algn="ctr"/>
                      <a:r>
                        <a:rPr lang="fr-FR" dirty="0" smtClean="0"/>
                        <a:t>2 100,00</a:t>
                      </a:r>
                      <a:endParaRPr lang="fr-FR" dirty="0"/>
                    </a:p>
                  </a:txBody>
                  <a:tcPr/>
                </a:tc>
              </a:tr>
              <a:tr h="370840">
                <a:tc>
                  <a:txBody>
                    <a:bodyPr/>
                    <a:lstStyle/>
                    <a:p>
                      <a:pPr algn="ctr"/>
                      <a:r>
                        <a:rPr lang="fr-FR" dirty="0" smtClean="0"/>
                        <a:t>5</a:t>
                      </a:r>
                      <a:endParaRPr lang="fr-FR" dirty="0"/>
                    </a:p>
                  </a:txBody>
                  <a:tcPr/>
                </a:tc>
                <a:tc>
                  <a:txBody>
                    <a:bodyPr/>
                    <a:lstStyle/>
                    <a:p>
                      <a:pPr algn="ctr"/>
                      <a:r>
                        <a:rPr lang="fr-FR" dirty="0" smtClean="0"/>
                        <a:t>Jakarta Monorail</a:t>
                      </a:r>
                      <a:endParaRPr lang="fr-FR" dirty="0"/>
                    </a:p>
                  </a:txBody>
                  <a:tcPr/>
                </a:tc>
                <a:tc>
                  <a:txBody>
                    <a:bodyPr/>
                    <a:lstStyle/>
                    <a:p>
                      <a:pPr algn="ctr"/>
                      <a:r>
                        <a:rPr lang="fr-FR" dirty="0" smtClean="0"/>
                        <a:t>475,00</a:t>
                      </a:r>
                      <a:endParaRPr lang="fr-FR" dirty="0"/>
                    </a:p>
                  </a:txBody>
                  <a:tcPr/>
                </a:tc>
              </a:tr>
            </a:tbl>
          </a:graphicData>
        </a:graphic>
      </p:graphicFrame>
      <p:sp>
        <p:nvSpPr>
          <p:cNvPr id="2" name="Espace réservé de la date 1"/>
          <p:cNvSpPr>
            <a:spLocks noGrp="1"/>
          </p:cNvSpPr>
          <p:nvPr>
            <p:ph type="dt" sz="half" idx="10"/>
          </p:nvPr>
        </p:nvSpPr>
        <p:spPr/>
        <p:txBody>
          <a:bodyPr/>
          <a:lstStyle/>
          <a:p>
            <a:fld id="{93496D2A-62DF-4293-8C66-A3635F4AE9A5}" type="datetime1">
              <a:rPr lang="fr-FR" smtClean="0"/>
              <a:t>07/01/2013</a:t>
            </a:fld>
            <a:endParaRPr lang="fr-FR"/>
          </a:p>
        </p:txBody>
      </p:sp>
      <p:sp>
        <p:nvSpPr>
          <p:cNvPr id="4" name="Espace réservé du numéro de diapositive 3"/>
          <p:cNvSpPr>
            <a:spLocks noGrp="1"/>
          </p:cNvSpPr>
          <p:nvPr>
            <p:ph type="sldNum" sz="quarter" idx="12"/>
          </p:nvPr>
        </p:nvSpPr>
        <p:spPr/>
        <p:txBody>
          <a:bodyPr/>
          <a:lstStyle/>
          <a:p>
            <a:fld id="{AD27B192-3A7E-4B17-8486-9D17D35329E5}" type="slidenum">
              <a:rPr lang="fr-FR" smtClean="0"/>
              <a:t>11</a:t>
            </a:fld>
            <a:endParaRPr lang="fr-FR"/>
          </a:p>
        </p:txBody>
      </p:sp>
    </p:spTree>
    <p:extLst>
      <p:ext uri="{BB962C8B-B14F-4D97-AF65-F5344CB8AC3E}">
        <p14:creationId xmlns:p14="http://schemas.microsoft.com/office/powerpoint/2010/main" val="319426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err="1" smtClean="0"/>
              <a:t>Projects</a:t>
            </a:r>
            <a:r>
              <a:rPr lang="fr-FR" dirty="0" smtClean="0"/>
              <a:t> not </a:t>
            </a:r>
            <a:r>
              <a:rPr lang="fr-FR" dirty="0" err="1" smtClean="0"/>
              <a:t>yet</a:t>
            </a:r>
            <a:r>
              <a:rPr lang="fr-FR" dirty="0" smtClean="0"/>
              <a:t> </a:t>
            </a:r>
            <a:r>
              <a:rPr lang="fr-FR" dirty="0" err="1" smtClean="0"/>
              <a:t>tendered</a:t>
            </a:r>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1356039524"/>
              </p:ext>
            </p:extLst>
          </p:nvPr>
        </p:nvGraphicFramePr>
        <p:xfrm>
          <a:off x="899592" y="2564904"/>
          <a:ext cx="7804918" cy="4048760"/>
        </p:xfrm>
        <a:graphic>
          <a:graphicData uri="http://schemas.openxmlformats.org/drawingml/2006/table">
            <a:tbl>
              <a:tblPr firstRow="1" bandRow="1">
                <a:tableStyleId>{E8B1032C-EA38-4F05-BA0D-38AFFFC7BED3}</a:tableStyleId>
              </a:tblPr>
              <a:tblGrid>
                <a:gridCol w="748134"/>
                <a:gridCol w="4752528"/>
                <a:gridCol w="2304256"/>
              </a:tblGrid>
              <a:tr h="370840">
                <a:tc>
                  <a:txBody>
                    <a:bodyPr/>
                    <a:lstStyle/>
                    <a:p>
                      <a:pPr algn="ctr"/>
                      <a:r>
                        <a:rPr lang="fr-FR" dirty="0" smtClean="0"/>
                        <a:t>No</a:t>
                      </a:r>
                      <a:endParaRPr lang="fr-FR" dirty="0"/>
                    </a:p>
                  </a:txBody>
                  <a:tcPr/>
                </a:tc>
                <a:tc>
                  <a:txBody>
                    <a:bodyPr/>
                    <a:lstStyle/>
                    <a:p>
                      <a:pPr algn="ctr"/>
                      <a:r>
                        <a:rPr lang="fr-FR" dirty="0" err="1" smtClean="0"/>
                        <a:t>Projects</a:t>
                      </a:r>
                      <a:endParaRPr lang="fr-FR" dirty="0"/>
                    </a:p>
                  </a:txBody>
                  <a:tcPr/>
                </a:tc>
                <a:tc>
                  <a:txBody>
                    <a:bodyPr/>
                    <a:lstStyle/>
                    <a:p>
                      <a:pPr algn="ctr"/>
                      <a:r>
                        <a:rPr lang="fr-FR" dirty="0" err="1" smtClean="0"/>
                        <a:t>Investment</a:t>
                      </a:r>
                      <a:r>
                        <a:rPr lang="fr-FR" dirty="0" smtClean="0"/>
                        <a:t> estimation</a:t>
                      </a:r>
                      <a:r>
                        <a:rPr lang="fr-FR" baseline="0" dirty="0" smtClean="0"/>
                        <a:t> </a:t>
                      </a:r>
                    </a:p>
                    <a:p>
                      <a:pPr algn="ctr"/>
                      <a:r>
                        <a:rPr lang="fr-FR" baseline="0" dirty="0" smtClean="0"/>
                        <a:t>(US$ Million)</a:t>
                      </a:r>
                      <a:endParaRPr lang="fr-FR" dirty="0"/>
                    </a:p>
                  </a:txBody>
                  <a:tcPr/>
                </a:tc>
              </a:tr>
              <a:tr h="370840">
                <a:tc>
                  <a:txBody>
                    <a:bodyPr/>
                    <a:lstStyle/>
                    <a:p>
                      <a:pPr algn="ctr"/>
                      <a:r>
                        <a:rPr lang="fr-FR" dirty="0" smtClean="0"/>
                        <a:t>6 </a:t>
                      </a:r>
                      <a:endParaRPr lang="fr-FR" dirty="0"/>
                    </a:p>
                  </a:txBody>
                  <a:tcPr/>
                </a:tc>
                <a:tc>
                  <a:txBody>
                    <a:bodyPr/>
                    <a:lstStyle/>
                    <a:p>
                      <a:pPr algn="ctr"/>
                      <a:r>
                        <a:rPr lang="fr-FR" dirty="0" err="1" smtClean="0"/>
                        <a:t>Southern</a:t>
                      </a:r>
                      <a:r>
                        <a:rPr lang="fr-FR" baseline="0" dirty="0" smtClean="0"/>
                        <a:t> </a:t>
                      </a:r>
                      <a:r>
                        <a:rPr lang="fr-FR" baseline="0" dirty="0" err="1" smtClean="0"/>
                        <a:t>Banten</a:t>
                      </a:r>
                      <a:r>
                        <a:rPr lang="fr-FR" baseline="0" dirty="0" smtClean="0"/>
                        <a:t> </a:t>
                      </a:r>
                      <a:r>
                        <a:rPr lang="fr-FR" baseline="0" dirty="0" err="1" smtClean="0"/>
                        <a:t>Airport</a:t>
                      </a:r>
                      <a:r>
                        <a:rPr lang="fr-FR" baseline="0" dirty="0" smtClean="0"/>
                        <a:t> </a:t>
                      </a:r>
                      <a:endParaRPr lang="fr-FR" dirty="0"/>
                    </a:p>
                  </a:txBody>
                  <a:tcPr/>
                </a:tc>
                <a:tc>
                  <a:txBody>
                    <a:bodyPr/>
                    <a:lstStyle/>
                    <a:p>
                      <a:pPr algn="ctr"/>
                      <a:r>
                        <a:rPr lang="fr-FR" dirty="0" smtClean="0"/>
                        <a:t>213,61</a:t>
                      </a:r>
                      <a:endParaRPr lang="fr-FR" dirty="0"/>
                    </a:p>
                  </a:txBody>
                  <a:tcPr/>
                </a:tc>
              </a:tr>
              <a:tr h="370840">
                <a:tc>
                  <a:txBody>
                    <a:bodyPr/>
                    <a:lstStyle/>
                    <a:p>
                      <a:pPr algn="ctr"/>
                      <a:r>
                        <a:rPr lang="fr-FR" dirty="0" smtClean="0"/>
                        <a:t>7</a:t>
                      </a:r>
                      <a:endParaRPr lang="fr-FR" dirty="0"/>
                    </a:p>
                  </a:txBody>
                  <a:tcPr/>
                </a:tc>
                <a:tc>
                  <a:txBody>
                    <a:bodyPr/>
                    <a:lstStyle/>
                    <a:p>
                      <a:pPr algn="ctr"/>
                      <a:r>
                        <a:rPr lang="fr-FR" dirty="0" smtClean="0"/>
                        <a:t>Expansion of</a:t>
                      </a:r>
                      <a:r>
                        <a:rPr lang="fr-FR" baseline="0" dirty="0" smtClean="0"/>
                        <a:t> </a:t>
                      </a:r>
                      <a:r>
                        <a:rPr lang="fr-FR" baseline="0" dirty="0" err="1" smtClean="0"/>
                        <a:t>Tanjung</a:t>
                      </a:r>
                      <a:r>
                        <a:rPr lang="fr-FR" baseline="0" dirty="0" smtClean="0"/>
                        <a:t> </a:t>
                      </a:r>
                      <a:r>
                        <a:rPr lang="fr-FR" baseline="0" dirty="0" err="1" smtClean="0"/>
                        <a:t>Priok</a:t>
                      </a:r>
                      <a:r>
                        <a:rPr lang="fr-FR" baseline="0" dirty="0" smtClean="0"/>
                        <a:t> Port, </a:t>
                      </a:r>
                      <a:r>
                        <a:rPr lang="fr-FR" baseline="0" dirty="0" err="1" smtClean="0"/>
                        <a:t>Kalibaru</a:t>
                      </a:r>
                      <a:r>
                        <a:rPr lang="fr-FR" baseline="0" dirty="0" smtClean="0"/>
                        <a:t>, DKI Jakarta</a:t>
                      </a:r>
                      <a:endParaRPr lang="fr-FR" dirty="0"/>
                    </a:p>
                  </a:txBody>
                  <a:tcPr/>
                </a:tc>
                <a:tc>
                  <a:txBody>
                    <a:bodyPr/>
                    <a:lstStyle/>
                    <a:p>
                      <a:pPr algn="ctr"/>
                      <a:r>
                        <a:rPr lang="fr-FR" dirty="0" smtClean="0"/>
                        <a:t>1 170,</a:t>
                      </a:r>
                      <a:r>
                        <a:rPr lang="fr-FR" baseline="0" dirty="0" smtClean="0"/>
                        <a:t> 20</a:t>
                      </a:r>
                      <a:endParaRPr lang="fr-FR" dirty="0"/>
                    </a:p>
                  </a:txBody>
                  <a:tcPr/>
                </a:tc>
              </a:tr>
              <a:tr h="370840">
                <a:tc>
                  <a:txBody>
                    <a:bodyPr/>
                    <a:lstStyle/>
                    <a:p>
                      <a:pPr algn="ctr"/>
                      <a:r>
                        <a:rPr lang="fr-FR" dirty="0" smtClean="0"/>
                        <a:t>8</a:t>
                      </a:r>
                      <a:endParaRPr lang="fr-FR" dirty="0"/>
                    </a:p>
                  </a:txBody>
                  <a:tcPr/>
                </a:tc>
                <a:tc>
                  <a:txBody>
                    <a:bodyPr/>
                    <a:lstStyle/>
                    <a:p>
                      <a:pPr algn="ctr"/>
                      <a:r>
                        <a:rPr lang="fr-FR" dirty="0" err="1" smtClean="0"/>
                        <a:t>Tanah</a:t>
                      </a:r>
                      <a:r>
                        <a:rPr lang="fr-FR" baseline="0" dirty="0" smtClean="0"/>
                        <a:t> </a:t>
                      </a:r>
                      <a:r>
                        <a:rPr lang="fr-FR" baseline="0" dirty="0" err="1" smtClean="0"/>
                        <a:t>Ampo</a:t>
                      </a:r>
                      <a:r>
                        <a:rPr lang="fr-FR" baseline="0" dirty="0" smtClean="0"/>
                        <a:t> Cruise Terminal</a:t>
                      </a:r>
                      <a:endParaRPr lang="fr-FR" dirty="0"/>
                    </a:p>
                  </a:txBody>
                  <a:tcPr/>
                </a:tc>
                <a:tc>
                  <a:txBody>
                    <a:bodyPr/>
                    <a:lstStyle/>
                    <a:p>
                      <a:pPr algn="ctr"/>
                      <a:r>
                        <a:rPr lang="fr-FR" dirty="0" smtClean="0"/>
                        <a:t>28,30</a:t>
                      </a:r>
                      <a:endParaRPr lang="fr-FR" dirty="0"/>
                    </a:p>
                  </a:txBody>
                  <a:tcPr/>
                </a:tc>
              </a:tr>
              <a:tr h="370840">
                <a:tc>
                  <a:txBody>
                    <a:bodyPr/>
                    <a:lstStyle/>
                    <a:p>
                      <a:pPr algn="ctr"/>
                      <a:r>
                        <a:rPr lang="fr-FR" dirty="0" smtClean="0"/>
                        <a:t>9</a:t>
                      </a:r>
                      <a:endParaRPr lang="fr-FR" dirty="0"/>
                    </a:p>
                  </a:txBody>
                  <a:tcPr/>
                </a:tc>
                <a:tc>
                  <a:txBody>
                    <a:bodyPr/>
                    <a:lstStyle/>
                    <a:p>
                      <a:pPr algn="ctr"/>
                      <a:r>
                        <a:rPr lang="fr-FR" dirty="0" smtClean="0"/>
                        <a:t>Medan</a:t>
                      </a:r>
                      <a:r>
                        <a:rPr lang="fr-FR" baseline="0" dirty="0" smtClean="0"/>
                        <a:t>  - Kuala Namu – </a:t>
                      </a:r>
                      <a:r>
                        <a:rPr lang="fr-FR" baseline="0" dirty="0" err="1" smtClean="0"/>
                        <a:t>Tebing</a:t>
                      </a:r>
                      <a:r>
                        <a:rPr lang="fr-FR" baseline="0" dirty="0" smtClean="0"/>
                        <a:t> </a:t>
                      </a:r>
                      <a:r>
                        <a:rPr lang="fr-FR" baseline="0" dirty="0" err="1" smtClean="0"/>
                        <a:t>Tinggi</a:t>
                      </a:r>
                      <a:r>
                        <a:rPr lang="fr-FR" baseline="0" dirty="0" smtClean="0"/>
                        <a:t> </a:t>
                      </a:r>
                      <a:r>
                        <a:rPr lang="fr-FR" baseline="0" dirty="0" err="1" smtClean="0"/>
                        <a:t>Toll</a:t>
                      </a:r>
                      <a:r>
                        <a:rPr lang="fr-FR" baseline="0" dirty="0" smtClean="0"/>
                        <a:t> Road</a:t>
                      </a:r>
                      <a:endParaRPr lang="fr-FR" dirty="0"/>
                    </a:p>
                  </a:txBody>
                  <a:tcPr/>
                </a:tc>
                <a:tc>
                  <a:txBody>
                    <a:bodyPr/>
                    <a:lstStyle/>
                    <a:p>
                      <a:pPr algn="ctr"/>
                      <a:r>
                        <a:rPr lang="fr-FR" dirty="0" smtClean="0"/>
                        <a:t>670,40</a:t>
                      </a:r>
                      <a:endParaRPr lang="fr-FR" dirty="0"/>
                    </a:p>
                  </a:txBody>
                  <a:tcPr/>
                </a:tc>
              </a:tr>
              <a:tr h="370840">
                <a:tc>
                  <a:txBody>
                    <a:bodyPr/>
                    <a:lstStyle/>
                    <a:p>
                      <a:pPr algn="ctr"/>
                      <a:r>
                        <a:rPr lang="fr-FR" dirty="0" smtClean="0"/>
                        <a:t>10</a:t>
                      </a:r>
                      <a:endParaRPr lang="fr-FR" dirty="0"/>
                    </a:p>
                  </a:txBody>
                  <a:tcPr/>
                </a:tc>
                <a:tc>
                  <a:txBody>
                    <a:bodyPr/>
                    <a:lstStyle/>
                    <a:p>
                      <a:pPr algn="ctr"/>
                      <a:r>
                        <a:rPr lang="fr-FR" dirty="0" err="1" smtClean="0"/>
                        <a:t>Sunda</a:t>
                      </a:r>
                      <a:r>
                        <a:rPr lang="fr-FR" baseline="0" dirty="0" smtClean="0"/>
                        <a:t> </a:t>
                      </a:r>
                      <a:r>
                        <a:rPr lang="fr-FR" baseline="0" dirty="0" err="1" smtClean="0"/>
                        <a:t>Strait</a:t>
                      </a:r>
                      <a:r>
                        <a:rPr lang="fr-FR" baseline="0" dirty="0" smtClean="0"/>
                        <a:t> Bridge</a:t>
                      </a:r>
                      <a:endParaRPr lang="fr-FR" dirty="0"/>
                    </a:p>
                  </a:txBody>
                  <a:tcPr/>
                </a:tc>
                <a:tc>
                  <a:txBody>
                    <a:bodyPr/>
                    <a:lstStyle/>
                    <a:p>
                      <a:pPr algn="ctr"/>
                      <a:r>
                        <a:rPr lang="fr-FR" dirty="0" smtClean="0"/>
                        <a:t>25 000,00</a:t>
                      </a:r>
                      <a:endParaRPr lang="fr-FR" dirty="0"/>
                    </a:p>
                  </a:txBody>
                  <a:tcPr/>
                </a:tc>
              </a:tr>
              <a:tr h="370840">
                <a:tc>
                  <a:txBody>
                    <a:bodyPr/>
                    <a:lstStyle/>
                    <a:p>
                      <a:pPr algn="ctr"/>
                      <a:r>
                        <a:rPr lang="fr-FR" dirty="0" smtClean="0"/>
                        <a:t>11</a:t>
                      </a:r>
                      <a:endParaRPr lang="fr-FR" dirty="0"/>
                    </a:p>
                  </a:txBody>
                  <a:tcPr/>
                </a:tc>
                <a:tc>
                  <a:txBody>
                    <a:bodyPr/>
                    <a:lstStyle/>
                    <a:p>
                      <a:pPr algn="ctr"/>
                      <a:r>
                        <a:rPr lang="fr-FR" dirty="0" smtClean="0"/>
                        <a:t>Bandar Lampung</a:t>
                      </a:r>
                      <a:r>
                        <a:rPr lang="fr-FR" baseline="0" dirty="0" smtClean="0"/>
                        <a:t> Municipal water </a:t>
                      </a:r>
                      <a:r>
                        <a:rPr lang="fr-FR" baseline="0" dirty="0" err="1" smtClean="0"/>
                        <a:t>Supply</a:t>
                      </a:r>
                      <a:r>
                        <a:rPr lang="fr-FR" baseline="0" dirty="0" smtClean="0"/>
                        <a:t>, Lampung</a:t>
                      </a:r>
                      <a:endParaRPr lang="fr-FR" dirty="0"/>
                    </a:p>
                  </a:txBody>
                  <a:tcPr/>
                </a:tc>
                <a:tc>
                  <a:txBody>
                    <a:bodyPr/>
                    <a:lstStyle/>
                    <a:p>
                      <a:pPr algn="ctr"/>
                      <a:r>
                        <a:rPr lang="fr-FR" dirty="0" smtClean="0"/>
                        <a:t>38,00</a:t>
                      </a:r>
                      <a:endParaRPr lang="fr-FR" dirty="0"/>
                    </a:p>
                  </a:txBody>
                  <a:tcPr/>
                </a:tc>
              </a:tr>
              <a:tr h="370840">
                <a:tc>
                  <a:txBody>
                    <a:bodyPr/>
                    <a:lstStyle/>
                    <a:p>
                      <a:pPr algn="ctr"/>
                      <a:r>
                        <a:rPr lang="fr-FR" dirty="0" smtClean="0"/>
                        <a:t>12</a:t>
                      </a:r>
                      <a:endParaRPr lang="fr-FR" dirty="0"/>
                    </a:p>
                  </a:txBody>
                  <a:tcPr/>
                </a:tc>
                <a:tc>
                  <a:txBody>
                    <a:bodyPr/>
                    <a:lstStyle/>
                    <a:p>
                      <a:pPr algn="ctr"/>
                      <a:r>
                        <a:rPr lang="fr-FR" dirty="0" err="1" smtClean="0"/>
                        <a:t>Jatiluhur</a:t>
                      </a:r>
                      <a:r>
                        <a:rPr lang="fr-FR" baseline="0" dirty="0" smtClean="0"/>
                        <a:t> Water </a:t>
                      </a:r>
                      <a:r>
                        <a:rPr lang="fr-FR" baseline="0" dirty="0" err="1" smtClean="0"/>
                        <a:t>Supply</a:t>
                      </a:r>
                      <a:endParaRPr lang="fr-FR" dirty="0"/>
                    </a:p>
                  </a:txBody>
                  <a:tcPr/>
                </a:tc>
                <a:tc>
                  <a:txBody>
                    <a:bodyPr/>
                    <a:lstStyle/>
                    <a:p>
                      <a:pPr algn="ctr"/>
                      <a:r>
                        <a:rPr lang="fr-FR" dirty="0" smtClean="0"/>
                        <a:t>189,30</a:t>
                      </a:r>
                      <a:endParaRPr lang="fr-FR" dirty="0"/>
                    </a:p>
                  </a:txBody>
                  <a:tcPr/>
                </a:tc>
              </a:tr>
            </a:tbl>
          </a:graphicData>
        </a:graphic>
      </p:graphicFrame>
      <p:sp>
        <p:nvSpPr>
          <p:cNvPr id="2" name="Espace réservé de la date 1"/>
          <p:cNvSpPr>
            <a:spLocks noGrp="1"/>
          </p:cNvSpPr>
          <p:nvPr>
            <p:ph type="dt" sz="half" idx="10"/>
          </p:nvPr>
        </p:nvSpPr>
        <p:spPr/>
        <p:txBody>
          <a:bodyPr/>
          <a:lstStyle/>
          <a:p>
            <a:fld id="{AFC9B7B0-70C8-439E-AED8-E15824F50BF6}" type="datetime1">
              <a:rPr lang="fr-FR" smtClean="0"/>
              <a:t>07/01/2013</a:t>
            </a:fld>
            <a:endParaRPr lang="fr-FR"/>
          </a:p>
        </p:txBody>
      </p:sp>
      <p:sp>
        <p:nvSpPr>
          <p:cNvPr id="4" name="Espace réservé du numéro de diapositive 3"/>
          <p:cNvSpPr>
            <a:spLocks noGrp="1"/>
          </p:cNvSpPr>
          <p:nvPr>
            <p:ph type="sldNum" sz="quarter" idx="12"/>
          </p:nvPr>
        </p:nvSpPr>
        <p:spPr/>
        <p:txBody>
          <a:bodyPr/>
          <a:lstStyle/>
          <a:p>
            <a:fld id="{AD27B192-3A7E-4B17-8486-9D17D35329E5}" type="slidenum">
              <a:rPr lang="fr-FR" smtClean="0"/>
              <a:t>12</a:t>
            </a:fld>
            <a:endParaRPr lang="fr-FR"/>
          </a:p>
        </p:txBody>
      </p:sp>
    </p:spTree>
    <p:extLst>
      <p:ext uri="{BB962C8B-B14F-4D97-AF65-F5344CB8AC3E}">
        <p14:creationId xmlns:p14="http://schemas.microsoft.com/office/powerpoint/2010/main" val="2815243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662085848"/>
              </p:ext>
            </p:extLst>
          </p:nvPr>
        </p:nvGraphicFramePr>
        <p:xfrm>
          <a:off x="467544" y="2348880"/>
          <a:ext cx="8280921" cy="2865120"/>
        </p:xfrm>
        <a:graphic>
          <a:graphicData uri="http://schemas.openxmlformats.org/drawingml/2006/table">
            <a:tbl>
              <a:tblPr firstRow="1" bandRow="1">
                <a:tableStyleId>{E8B1032C-EA38-4F05-BA0D-38AFFFC7BED3}</a:tableStyleId>
              </a:tblPr>
              <a:tblGrid>
                <a:gridCol w="1173804"/>
                <a:gridCol w="4597400"/>
                <a:gridCol w="2509717"/>
              </a:tblGrid>
              <a:tr h="370840">
                <a:tc>
                  <a:txBody>
                    <a:bodyPr/>
                    <a:lstStyle/>
                    <a:p>
                      <a:pPr algn="ctr"/>
                      <a:r>
                        <a:rPr lang="fr-FR" dirty="0" smtClean="0"/>
                        <a:t>No</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err="1" smtClean="0"/>
                        <a:t>Projects</a:t>
                      </a:r>
                      <a:endParaRPr lang="fr-FR" dirty="0" smtClean="0"/>
                    </a:p>
                    <a:p>
                      <a:pPr algn="ctr"/>
                      <a:endParaRPr lang="fr-FR" dirty="0"/>
                    </a:p>
                  </a:txBody>
                  <a:tcPr/>
                </a:tc>
                <a:tc>
                  <a:txBody>
                    <a:bodyPr/>
                    <a:lstStyle/>
                    <a:p>
                      <a:pPr algn="ctr"/>
                      <a:r>
                        <a:rPr lang="fr-FR" dirty="0" err="1" smtClean="0"/>
                        <a:t>Investment</a:t>
                      </a:r>
                      <a:r>
                        <a:rPr lang="fr-FR" dirty="0" smtClean="0"/>
                        <a:t> estimation</a:t>
                      </a:r>
                      <a:r>
                        <a:rPr lang="fr-FR" baseline="0" dirty="0" smtClean="0"/>
                        <a:t> </a:t>
                      </a:r>
                    </a:p>
                    <a:p>
                      <a:pPr algn="ctr"/>
                      <a:r>
                        <a:rPr lang="fr-FR" baseline="0" dirty="0" smtClean="0"/>
                        <a:t>(US$ Million)</a:t>
                      </a:r>
                      <a:endParaRPr lang="fr-FR" dirty="0" smtClean="0"/>
                    </a:p>
                  </a:txBody>
                  <a:tcPr/>
                </a:tc>
              </a:tr>
              <a:tr h="370840">
                <a:tc>
                  <a:txBody>
                    <a:bodyPr/>
                    <a:lstStyle/>
                    <a:p>
                      <a:pPr algn="ctr"/>
                      <a:r>
                        <a:rPr lang="fr-FR" dirty="0" smtClean="0"/>
                        <a:t>13</a:t>
                      </a:r>
                      <a:endParaRPr lang="fr-FR" dirty="0"/>
                    </a:p>
                  </a:txBody>
                  <a:tcPr/>
                </a:tc>
                <a:tc>
                  <a:txBody>
                    <a:bodyPr/>
                    <a:lstStyle/>
                    <a:p>
                      <a:pPr algn="ctr"/>
                      <a:r>
                        <a:rPr lang="fr-FR" dirty="0" err="1" smtClean="0"/>
                        <a:t>Pondok</a:t>
                      </a:r>
                      <a:r>
                        <a:rPr lang="fr-FR" dirty="0" smtClean="0"/>
                        <a:t> </a:t>
                      </a:r>
                      <a:r>
                        <a:rPr lang="fr-FR" dirty="0" err="1" smtClean="0"/>
                        <a:t>Gede</a:t>
                      </a:r>
                      <a:r>
                        <a:rPr lang="fr-FR" dirty="0" smtClean="0"/>
                        <a:t> Water</a:t>
                      </a:r>
                      <a:r>
                        <a:rPr lang="fr-FR" baseline="0" dirty="0" smtClean="0"/>
                        <a:t> </a:t>
                      </a:r>
                      <a:r>
                        <a:rPr lang="fr-FR" baseline="0" dirty="0" err="1" smtClean="0"/>
                        <a:t>Supply</a:t>
                      </a:r>
                      <a:endParaRPr lang="fr-FR" dirty="0"/>
                    </a:p>
                  </a:txBody>
                  <a:tcPr/>
                </a:tc>
                <a:tc>
                  <a:txBody>
                    <a:bodyPr/>
                    <a:lstStyle/>
                    <a:p>
                      <a:pPr algn="ctr"/>
                      <a:r>
                        <a:rPr lang="fr-FR" dirty="0" smtClean="0"/>
                        <a:t>22,40</a:t>
                      </a:r>
                      <a:endParaRPr lang="fr-FR" dirty="0"/>
                    </a:p>
                  </a:txBody>
                  <a:tcPr/>
                </a:tc>
              </a:tr>
              <a:tr h="370840">
                <a:tc>
                  <a:txBody>
                    <a:bodyPr/>
                    <a:lstStyle/>
                    <a:p>
                      <a:pPr algn="ctr"/>
                      <a:r>
                        <a:rPr lang="fr-FR" dirty="0" smtClean="0"/>
                        <a:t>14</a:t>
                      </a:r>
                      <a:endParaRPr lang="fr-FR" dirty="0"/>
                    </a:p>
                  </a:txBody>
                  <a:tcPr/>
                </a:tc>
                <a:tc>
                  <a:txBody>
                    <a:bodyPr/>
                    <a:lstStyle/>
                    <a:p>
                      <a:pPr algn="ctr"/>
                      <a:r>
                        <a:rPr lang="fr-FR" dirty="0" smtClean="0"/>
                        <a:t>Surakarta Water </a:t>
                      </a:r>
                      <a:r>
                        <a:rPr lang="fr-FR" dirty="0" err="1" smtClean="0"/>
                        <a:t>Supply</a:t>
                      </a:r>
                      <a:r>
                        <a:rPr lang="fr-FR" dirty="0" smtClean="0"/>
                        <a:t>, Bekasi, West</a:t>
                      </a:r>
                      <a:r>
                        <a:rPr lang="fr-FR" baseline="0" dirty="0" smtClean="0"/>
                        <a:t> Java</a:t>
                      </a:r>
                      <a:endParaRPr lang="fr-FR" dirty="0"/>
                    </a:p>
                  </a:txBody>
                  <a:tcPr/>
                </a:tc>
                <a:tc>
                  <a:txBody>
                    <a:bodyPr/>
                    <a:lstStyle/>
                    <a:p>
                      <a:pPr algn="ctr"/>
                      <a:r>
                        <a:rPr lang="fr-FR" dirty="0" smtClean="0"/>
                        <a:t>6,74</a:t>
                      </a:r>
                      <a:endParaRPr lang="fr-FR" dirty="0"/>
                    </a:p>
                  </a:txBody>
                  <a:tcPr/>
                </a:tc>
              </a:tr>
              <a:tr h="370840">
                <a:tc>
                  <a:txBody>
                    <a:bodyPr/>
                    <a:lstStyle/>
                    <a:p>
                      <a:pPr algn="ctr"/>
                      <a:r>
                        <a:rPr lang="fr-FR" dirty="0" smtClean="0"/>
                        <a:t>15</a:t>
                      </a:r>
                      <a:endParaRPr lang="fr-FR" dirty="0"/>
                    </a:p>
                  </a:txBody>
                  <a:tcPr/>
                </a:tc>
                <a:tc>
                  <a:txBody>
                    <a:bodyPr/>
                    <a:lstStyle/>
                    <a:p>
                      <a:pPr algn="ctr"/>
                      <a:r>
                        <a:rPr lang="fr-FR" dirty="0" err="1" smtClean="0"/>
                        <a:t>Southern</a:t>
                      </a:r>
                      <a:r>
                        <a:rPr lang="fr-FR" baseline="0" dirty="0" smtClean="0"/>
                        <a:t> Bali Water </a:t>
                      </a:r>
                      <a:r>
                        <a:rPr lang="fr-FR" baseline="0" dirty="0" err="1" smtClean="0"/>
                        <a:t>Treatment</a:t>
                      </a:r>
                      <a:r>
                        <a:rPr lang="fr-FR" baseline="0" dirty="0" smtClean="0"/>
                        <a:t> </a:t>
                      </a:r>
                      <a:r>
                        <a:rPr lang="fr-FR" baseline="0" dirty="0" err="1" smtClean="0"/>
                        <a:t>Facility</a:t>
                      </a:r>
                      <a:endParaRPr lang="fr-FR" dirty="0"/>
                    </a:p>
                  </a:txBody>
                  <a:tcPr/>
                </a:tc>
                <a:tc>
                  <a:txBody>
                    <a:bodyPr/>
                    <a:lstStyle/>
                    <a:p>
                      <a:pPr algn="ctr"/>
                      <a:r>
                        <a:rPr lang="fr-FR" dirty="0" smtClean="0"/>
                        <a:t>43,50</a:t>
                      </a:r>
                      <a:endParaRPr lang="fr-FR" dirty="0"/>
                    </a:p>
                  </a:txBody>
                  <a:tcPr/>
                </a:tc>
              </a:tr>
              <a:tr h="370840">
                <a:tc>
                  <a:txBody>
                    <a:bodyPr/>
                    <a:lstStyle/>
                    <a:p>
                      <a:pPr algn="ctr"/>
                      <a:r>
                        <a:rPr lang="fr-FR" dirty="0" smtClean="0"/>
                        <a:t>16</a:t>
                      </a:r>
                      <a:endParaRPr lang="fr-FR" dirty="0"/>
                    </a:p>
                  </a:txBody>
                  <a:tcPr/>
                </a:tc>
                <a:tc>
                  <a:txBody>
                    <a:bodyPr/>
                    <a:lstStyle/>
                    <a:p>
                      <a:pPr algn="ctr"/>
                      <a:r>
                        <a:rPr lang="fr-FR" dirty="0" smtClean="0"/>
                        <a:t>Maros Water </a:t>
                      </a:r>
                      <a:r>
                        <a:rPr lang="fr-FR" dirty="0" err="1" smtClean="0"/>
                        <a:t>Supply</a:t>
                      </a:r>
                      <a:endParaRPr lang="fr-FR" dirty="0"/>
                    </a:p>
                  </a:txBody>
                  <a:tcPr/>
                </a:tc>
                <a:tc>
                  <a:txBody>
                    <a:bodyPr/>
                    <a:lstStyle/>
                    <a:p>
                      <a:pPr algn="ctr"/>
                      <a:r>
                        <a:rPr lang="fr-FR" dirty="0" smtClean="0"/>
                        <a:t>11,50</a:t>
                      </a:r>
                      <a:endParaRPr lang="fr-FR" dirty="0"/>
                    </a:p>
                  </a:txBody>
                  <a:tcPr/>
                </a:tc>
              </a:tr>
              <a:tr h="370840">
                <a:tc>
                  <a:txBody>
                    <a:bodyPr/>
                    <a:lstStyle/>
                    <a:p>
                      <a:pPr algn="ctr"/>
                      <a:r>
                        <a:rPr lang="fr-FR" dirty="0" smtClean="0"/>
                        <a:t>17</a:t>
                      </a:r>
                      <a:endParaRPr lang="fr-FR" dirty="0"/>
                    </a:p>
                  </a:txBody>
                  <a:tcPr/>
                </a:tc>
                <a:tc>
                  <a:txBody>
                    <a:bodyPr/>
                    <a:lstStyle/>
                    <a:p>
                      <a:pPr algn="ctr"/>
                      <a:r>
                        <a:rPr lang="fr-FR" dirty="0" smtClean="0"/>
                        <a:t>Bandung Solid </a:t>
                      </a:r>
                      <a:r>
                        <a:rPr lang="fr-FR" dirty="0" err="1" smtClean="0"/>
                        <a:t>Waste</a:t>
                      </a:r>
                      <a:r>
                        <a:rPr lang="fr-FR" dirty="0" smtClean="0"/>
                        <a:t> Management</a:t>
                      </a:r>
                      <a:r>
                        <a:rPr lang="fr-FR" baseline="0" dirty="0" smtClean="0"/>
                        <a:t> </a:t>
                      </a:r>
                      <a:endParaRPr lang="fr-FR" dirty="0"/>
                    </a:p>
                  </a:txBody>
                  <a:tcPr/>
                </a:tc>
                <a:tc>
                  <a:txBody>
                    <a:bodyPr/>
                    <a:lstStyle/>
                    <a:p>
                      <a:pPr algn="ctr"/>
                      <a:r>
                        <a:rPr lang="fr-FR" dirty="0" smtClean="0"/>
                        <a:t>100,00</a:t>
                      </a:r>
                      <a:endParaRPr lang="fr-FR" dirty="0"/>
                    </a:p>
                  </a:txBody>
                  <a:tcPr/>
                </a:tc>
              </a:tr>
              <a:tr h="370840">
                <a:tc>
                  <a:txBody>
                    <a:bodyPr/>
                    <a:lstStyle/>
                    <a:p>
                      <a:pPr algn="ctr"/>
                      <a:r>
                        <a:rPr lang="fr-FR" dirty="0" smtClean="0"/>
                        <a:t>18</a:t>
                      </a:r>
                      <a:endParaRPr lang="fr-FR" dirty="0"/>
                    </a:p>
                  </a:txBody>
                  <a:tcPr/>
                </a:tc>
                <a:tc>
                  <a:txBody>
                    <a:bodyPr/>
                    <a:lstStyle/>
                    <a:p>
                      <a:pPr algn="ctr"/>
                      <a:r>
                        <a:rPr lang="fr-FR" dirty="0" smtClean="0"/>
                        <a:t>Surakarta Solid </a:t>
                      </a:r>
                      <a:r>
                        <a:rPr lang="fr-FR" dirty="0" err="1" smtClean="0"/>
                        <a:t>Waste</a:t>
                      </a:r>
                      <a:r>
                        <a:rPr lang="fr-FR" dirty="0" smtClean="0"/>
                        <a:t> Management</a:t>
                      </a:r>
                      <a:endParaRPr lang="fr-FR" dirty="0"/>
                    </a:p>
                  </a:txBody>
                  <a:tcPr/>
                </a:tc>
                <a:tc>
                  <a:txBody>
                    <a:bodyPr/>
                    <a:lstStyle/>
                    <a:p>
                      <a:pPr algn="ctr"/>
                      <a:r>
                        <a:rPr lang="fr-FR" dirty="0" smtClean="0"/>
                        <a:t>30,00</a:t>
                      </a:r>
                      <a:endParaRPr lang="fr-FR" dirty="0"/>
                    </a:p>
                  </a:txBody>
                  <a:tcPr/>
                </a:tc>
              </a:tr>
            </a:tbl>
          </a:graphicData>
        </a:graphic>
      </p:graphicFrame>
      <p:sp>
        <p:nvSpPr>
          <p:cNvPr id="4" name="ZoneTexte 3"/>
          <p:cNvSpPr txBox="1"/>
          <p:nvPr/>
        </p:nvSpPr>
        <p:spPr>
          <a:xfrm>
            <a:off x="6156176" y="5701341"/>
            <a:ext cx="2608406" cy="369332"/>
          </a:xfrm>
          <a:prstGeom prst="rect">
            <a:avLst/>
          </a:prstGeom>
          <a:noFill/>
        </p:spPr>
        <p:txBody>
          <a:bodyPr wrap="none" rtlCol="0">
            <a:spAutoFit/>
          </a:bodyPr>
          <a:lstStyle/>
          <a:p>
            <a:r>
              <a:rPr lang="fr-FR" dirty="0" smtClean="0">
                <a:solidFill>
                  <a:schemeClr val="bg2">
                    <a:lumMod val="50000"/>
                  </a:schemeClr>
                </a:solidFill>
              </a:rPr>
              <a:t>Source: PPP Books (2011)</a:t>
            </a:r>
            <a:endParaRPr lang="fr-FR" dirty="0">
              <a:solidFill>
                <a:schemeClr val="bg2">
                  <a:lumMod val="50000"/>
                </a:schemeClr>
              </a:solidFill>
            </a:endParaRPr>
          </a:p>
        </p:txBody>
      </p:sp>
      <p:sp>
        <p:nvSpPr>
          <p:cNvPr id="2" name="Espace réservé de la date 1"/>
          <p:cNvSpPr>
            <a:spLocks noGrp="1"/>
          </p:cNvSpPr>
          <p:nvPr>
            <p:ph type="dt" sz="half" idx="10"/>
          </p:nvPr>
        </p:nvSpPr>
        <p:spPr/>
        <p:txBody>
          <a:bodyPr/>
          <a:lstStyle/>
          <a:p>
            <a:fld id="{03F9715D-9CEE-4185-A460-BAC0F0802381}" type="datetime1">
              <a:rPr lang="fr-FR" smtClean="0"/>
              <a:t>07/01/2013</a:t>
            </a:fld>
            <a:endParaRPr lang="fr-FR"/>
          </a:p>
        </p:txBody>
      </p:sp>
      <p:sp>
        <p:nvSpPr>
          <p:cNvPr id="5" name="Espace réservé du numéro de diapositive 4"/>
          <p:cNvSpPr>
            <a:spLocks noGrp="1"/>
          </p:cNvSpPr>
          <p:nvPr>
            <p:ph type="sldNum" sz="quarter" idx="12"/>
          </p:nvPr>
        </p:nvSpPr>
        <p:spPr/>
        <p:txBody>
          <a:bodyPr/>
          <a:lstStyle/>
          <a:p>
            <a:fld id="{AD27B192-3A7E-4B17-8486-9D17D35329E5}" type="slidenum">
              <a:rPr lang="fr-FR" smtClean="0"/>
              <a:t>13</a:t>
            </a:fld>
            <a:endParaRPr lang="fr-FR"/>
          </a:p>
        </p:txBody>
      </p:sp>
    </p:spTree>
    <p:extLst>
      <p:ext uri="{BB962C8B-B14F-4D97-AF65-F5344CB8AC3E}">
        <p14:creationId xmlns:p14="http://schemas.microsoft.com/office/powerpoint/2010/main" val="126115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1"/>
          <p:cNvSpPr txBox="1">
            <a:spLocks/>
          </p:cNvSpPr>
          <p:nvPr/>
        </p:nvSpPr>
        <p:spPr>
          <a:xfrm>
            <a:off x="555539" y="1988840"/>
            <a:ext cx="8208911" cy="3600400"/>
          </a:xfrm>
          <a:prstGeom prst="rect">
            <a:avLst/>
          </a:prstGeom>
        </p:spPr>
        <p:txBody>
          <a:bodyP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en-US" dirty="0">
                <a:solidFill>
                  <a:schemeClr val="tx1"/>
                </a:solidFill>
              </a:rPr>
              <a:t>Public works investment is one of key government plan to deliver roads, water </a:t>
            </a:r>
            <a:r>
              <a:rPr lang="en-US" dirty="0" smtClean="0">
                <a:solidFill>
                  <a:schemeClr val="tx1"/>
                </a:solidFill>
              </a:rPr>
              <a:t>resources and </a:t>
            </a:r>
            <a:r>
              <a:rPr lang="en-US" dirty="0">
                <a:solidFill>
                  <a:schemeClr val="tx1"/>
                </a:solidFill>
              </a:rPr>
              <a:t>human settlement </a:t>
            </a:r>
            <a:r>
              <a:rPr lang="en-US" dirty="0" smtClean="0">
                <a:solidFill>
                  <a:schemeClr val="tx1"/>
                </a:solidFill>
              </a:rPr>
              <a:t>infrastructures.</a:t>
            </a:r>
          </a:p>
          <a:p>
            <a:pPr marL="0" indent="0">
              <a:buNone/>
            </a:pPr>
            <a:r>
              <a:rPr lang="en-US" dirty="0" smtClean="0">
                <a:solidFill>
                  <a:schemeClr val="tx1"/>
                </a:solidFill>
              </a:rPr>
              <a:t>See the following table witch </a:t>
            </a:r>
            <a:r>
              <a:rPr lang="en-US" dirty="0">
                <a:solidFill>
                  <a:schemeClr val="tx1"/>
                </a:solidFill>
              </a:rPr>
              <a:t>include </a:t>
            </a:r>
            <a:endParaRPr lang="en-US" dirty="0" smtClean="0">
              <a:solidFill>
                <a:schemeClr val="tx1"/>
              </a:solidFill>
            </a:endParaRPr>
          </a:p>
          <a:p>
            <a:r>
              <a:rPr lang="en-US" dirty="0" smtClean="0">
                <a:solidFill>
                  <a:srgbClr val="FF0000"/>
                </a:solidFill>
              </a:rPr>
              <a:t>Roads </a:t>
            </a:r>
          </a:p>
          <a:p>
            <a:r>
              <a:rPr lang="en-US" dirty="0" smtClean="0">
                <a:solidFill>
                  <a:srgbClr val="FF0000"/>
                </a:solidFill>
              </a:rPr>
              <a:t>Bridges</a:t>
            </a:r>
          </a:p>
          <a:p>
            <a:r>
              <a:rPr lang="en-US" dirty="0" smtClean="0">
                <a:solidFill>
                  <a:srgbClr val="FF0000"/>
                </a:solidFill>
              </a:rPr>
              <a:t>water Resources </a:t>
            </a:r>
          </a:p>
          <a:p>
            <a:r>
              <a:rPr lang="en-US" dirty="0" smtClean="0">
                <a:solidFill>
                  <a:srgbClr val="FF0000"/>
                </a:solidFill>
              </a:rPr>
              <a:t>human </a:t>
            </a:r>
            <a:r>
              <a:rPr lang="en-US" dirty="0">
                <a:solidFill>
                  <a:srgbClr val="FF0000"/>
                </a:solidFill>
              </a:rPr>
              <a:t>settlements</a:t>
            </a:r>
            <a:endParaRPr lang="en-US" dirty="0" smtClean="0">
              <a:solidFill>
                <a:srgbClr val="FF0000"/>
              </a:solidFill>
            </a:endParaRPr>
          </a:p>
          <a:p>
            <a:pPr marL="0" indent="0">
              <a:buNone/>
            </a:pPr>
            <a:endParaRPr lang="fr-FR" dirty="0">
              <a:solidFill>
                <a:schemeClr val="tx1"/>
              </a:solidFill>
            </a:endParaRPr>
          </a:p>
        </p:txBody>
      </p:sp>
      <p:sp>
        <p:nvSpPr>
          <p:cNvPr id="2" name="Espace réservé de la date 1"/>
          <p:cNvSpPr>
            <a:spLocks noGrp="1"/>
          </p:cNvSpPr>
          <p:nvPr>
            <p:ph type="dt" sz="half" idx="10"/>
          </p:nvPr>
        </p:nvSpPr>
        <p:spPr/>
        <p:txBody>
          <a:bodyPr/>
          <a:lstStyle/>
          <a:p>
            <a:fld id="{B25C49D9-2064-4ECD-A54E-824839D10C07}" type="datetime1">
              <a:rPr lang="fr-FR" smtClean="0"/>
              <a:t>07/01/2013</a:t>
            </a:fld>
            <a:endParaRPr lang="fr-FR"/>
          </a:p>
        </p:txBody>
      </p:sp>
      <p:sp>
        <p:nvSpPr>
          <p:cNvPr id="4" name="Espace réservé du numéro de diapositive 3"/>
          <p:cNvSpPr>
            <a:spLocks noGrp="1"/>
          </p:cNvSpPr>
          <p:nvPr>
            <p:ph type="sldNum" sz="quarter" idx="12"/>
          </p:nvPr>
        </p:nvSpPr>
        <p:spPr/>
        <p:txBody>
          <a:bodyPr/>
          <a:lstStyle/>
          <a:p>
            <a:fld id="{AD27B192-3A7E-4B17-8486-9D17D35329E5}" type="slidenum">
              <a:rPr lang="fr-FR" smtClean="0"/>
              <a:t>14</a:t>
            </a:fld>
            <a:endParaRPr lang="fr-FR"/>
          </a:p>
        </p:txBody>
      </p:sp>
    </p:spTree>
    <p:extLst>
      <p:ext uri="{BB962C8B-B14F-4D97-AF65-F5344CB8AC3E}">
        <p14:creationId xmlns:p14="http://schemas.microsoft.com/office/powerpoint/2010/main" val="2221021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717196692"/>
              </p:ext>
            </p:extLst>
          </p:nvPr>
        </p:nvGraphicFramePr>
        <p:xfrm>
          <a:off x="323528" y="2708920"/>
          <a:ext cx="8399061" cy="2392680"/>
        </p:xfrm>
        <a:graphic>
          <a:graphicData uri="http://schemas.openxmlformats.org/drawingml/2006/table">
            <a:tbl>
              <a:tblPr firstRow="1" bandRow="1">
                <a:tableStyleId>{E8B1032C-EA38-4F05-BA0D-38AFFFC7BED3}</a:tableStyleId>
              </a:tblPr>
              <a:tblGrid>
                <a:gridCol w="569786"/>
                <a:gridCol w="1518445"/>
                <a:gridCol w="824230"/>
                <a:gridCol w="956466"/>
                <a:gridCol w="879513"/>
                <a:gridCol w="949643"/>
                <a:gridCol w="886334"/>
                <a:gridCol w="1814644"/>
              </a:tblGrid>
              <a:tr h="370840">
                <a:tc rowSpan="2">
                  <a:txBody>
                    <a:bodyPr/>
                    <a:lstStyle/>
                    <a:p>
                      <a:pPr algn="ctr"/>
                      <a:r>
                        <a:rPr lang="fr-FR" dirty="0" smtClean="0"/>
                        <a:t>No</a:t>
                      </a:r>
                      <a:endParaRPr lang="fr-FR" dirty="0"/>
                    </a:p>
                  </a:txBody>
                  <a:tcPr/>
                </a:tc>
                <a:tc rowSpan="2">
                  <a:txBody>
                    <a:bodyPr/>
                    <a:lstStyle/>
                    <a:p>
                      <a:pPr algn="ctr"/>
                      <a:r>
                        <a:rPr lang="fr-FR" dirty="0" smtClean="0"/>
                        <a:t>Public Works</a:t>
                      </a:r>
                      <a:endParaRPr lang="fr-FR" dirty="0"/>
                    </a:p>
                  </a:txBody>
                  <a:tcPr/>
                </a:tc>
                <a:tc gridSpan="5">
                  <a:txBody>
                    <a:bodyPr/>
                    <a:lstStyle/>
                    <a:p>
                      <a:pPr algn="ctr"/>
                      <a:r>
                        <a:rPr lang="fr-FR" dirty="0" smtClean="0"/>
                        <a:t>YEAR</a:t>
                      </a:r>
                      <a:endParaRPr lang="fr-FR" dirty="0"/>
                    </a:p>
                  </a:txBody>
                  <a:tcPr/>
                </a:tc>
                <a:tc hMerge="1">
                  <a:txBody>
                    <a:bodyPr/>
                    <a:lstStyle/>
                    <a:p>
                      <a:endParaRPr lang="fr-FR" dirty="0"/>
                    </a:p>
                  </a:txBody>
                  <a:tcPr/>
                </a:tc>
                <a:tc hMerge="1">
                  <a:txBody>
                    <a:bodyPr/>
                    <a:lstStyle/>
                    <a:p>
                      <a:endParaRPr lang="fr-FR"/>
                    </a:p>
                  </a:txBody>
                  <a:tcPr/>
                </a:tc>
                <a:tc hMerge="1">
                  <a:txBody>
                    <a:bodyPr/>
                    <a:lstStyle/>
                    <a:p>
                      <a:endParaRPr lang="fr-FR"/>
                    </a:p>
                  </a:txBody>
                  <a:tcPr/>
                </a:tc>
                <a:tc hMerge="1">
                  <a:txBody>
                    <a:bodyPr/>
                    <a:lstStyle/>
                    <a:p>
                      <a:endParaRPr lang="fr-FR" dirty="0"/>
                    </a:p>
                  </a:txBody>
                  <a:tcPr/>
                </a:tc>
                <a:tc rowSpan="2">
                  <a:txBody>
                    <a:bodyPr/>
                    <a:lstStyle/>
                    <a:p>
                      <a:pPr algn="ctr"/>
                      <a:r>
                        <a:rPr lang="fr-FR" dirty="0" smtClean="0"/>
                        <a:t>Total</a:t>
                      </a:r>
                      <a:endParaRPr lang="fr-FR" dirty="0"/>
                    </a:p>
                  </a:txBody>
                  <a:tcPr/>
                </a:tc>
              </a:tr>
              <a:tr h="370840">
                <a:tc vMerge="1">
                  <a:txBody>
                    <a:bodyPr/>
                    <a:lstStyle/>
                    <a:p>
                      <a:endParaRPr lang="fr-FR" dirty="0"/>
                    </a:p>
                  </a:txBody>
                  <a:tcPr/>
                </a:tc>
                <a:tc vMerge="1">
                  <a:txBody>
                    <a:bodyPr/>
                    <a:lstStyle/>
                    <a:p>
                      <a:endParaRPr lang="fr-FR" dirty="0"/>
                    </a:p>
                  </a:txBody>
                  <a:tcPr/>
                </a:tc>
                <a:tc>
                  <a:txBody>
                    <a:bodyPr/>
                    <a:lstStyle/>
                    <a:p>
                      <a:pPr algn="ctr"/>
                      <a:r>
                        <a:rPr lang="fr-FR" dirty="0" smtClean="0"/>
                        <a:t>2010</a:t>
                      </a:r>
                      <a:endParaRPr lang="fr-FR" dirty="0"/>
                    </a:p>
                  </a:txBody>
                  <a:tcPr/>
                </a:tc>
                <a:tc>
                  <a:txBody>
                    <a:bodyPr/>
                    <a:lstStyle/>
                    <a:p>
                      <a:pPr algn="ctr"/>
                      <a:r>
                        <a:rPr lang="fr-FR" dirty="0" smtClean="0"/>
                        <a:t>2011</a:t>
                      </a:r>
                      <a:endParaRPr lang="fr-FR" dirty="0"/>
                    </a:p>
                  </a:txBody>
                  <a:tcPr/>
                </a:tc>
                <a:tc>
                  <a:txBody>
                    <a:bodyPr/>
                    <a:lstStyle/>
                    <a:p>
                      <a:pPr algn="ctr"/>
                      <a:r>
                        <a:rPr lang="fr-FR" dirty="0" smtClean="0"/>
                        <a:t>2012</a:t>
                      </a:r>
                      <a:endParaRPr lang="fr-FR" dirty="0"/>
                    </a:p>
                  </a:txBody>
                  <a:tcPr/>
                </a:tc>
                <a:tc>
                  <a:txBody>
                    <a:bodyPr/>
                    <a:lstStyle/>
                    <a:p>
                      <a:pPr algn="ctr"/>
                      <a:r>
                        <a:rPr lang="fr-FR" dirty="0" smtClean="0"/>
                        <a:t>2013</a:t>
                      </a:r>
                      <a:endParaRPr lang="fr-FR" dirty="0"/>
                    </a:p>
                  </a:txBody>
                  <a:tcPr/>
                </a:tc>
                <a:tc>
                  <a:txBody>
                    <a:bodyPr/>
                    <a:lstStyle/>
                    <a:p>
                      <a:pPr algn="ctr"/>
                      <a:r>
                        <a:rPr lang="fr-FR" dirty="0" smtClean="0"/>
                        <a:t>2014</a:t>
                      </a:r>
                      <a:endParaRPr lang="fr-FR" dirty="0"/>
                    </a:p>
                  </a:txBody>
                  <a:tcPr/>
                </a:tc>
                <a:tc vMerge="1">
                  <a:txBody>
                    <a:bodyPr/>
                    <a:lstStyle/>
                    <a:p>
                      <a:endParaRPr lang="fr-FR" dirty="0"/>
                    </a:p>
                  </a:txBody>
                  <a:tcPr/>
                </a:tc>
              </a:tr>
              <a:tr h="370840">
                <a:tc>
                  <a:txBody>
                    <a:bodyPr/>
                    <a:lstStyle/>
                    <a:p>
                      <a:pPr algn="ctr"/>
                      <a:r>
                        <a:rPr lang="fr-FR" dirty="0" smtClean="0"/>
                        <a:t>1</a:t>
                      </a:r>
                      <a:endParaRPr lang="fr-FR" dirty="0"/>
                    </a:p>
                  </a:txBody>
                  <a:tcPr/>
                </a:tc>
                <a:tc>
                  <a:txBody>
                    <a:bodyPr/>
                    <a:lstStyle/>
                    <a:p>
                      <a:pPr algn="ctr"/>
                      <a:r>
                        <a:rPr lang="fr-FR" dirty="0" smtClean="0"/>
                        <a:t>Water</a:t>
                      </a:r>
                      <a:r>
                        <a:rPr lang="fr-FR" baseline="0" dirty="0" smtClean="0"/>
                        <a:t> Ressources</a:t>
                      </a:r>
                      <a:endParaRPr lang="fr-FR" dirty="0"/>
                    </a:p>
                  </a:txBody>
                  <a:tcPr/>
                </a:tc>
                <a:tc>
                  <a:txBody>
                    <a:bodyPr/>
                    <a:lstStyle/>
                    <a:p>
                      <a:pPr algn="ctr"/>
                      <a:r>
                        <a:rPr lang="fr-FR" sz="1800" b="0" i="0" u="none" strike="noStrike" kern="1200" baseline="0" dirty="0" smtClean="0">
                          <a:solidFill>
                            <a:schemeClr val="tx1"/>
                          </a:solidFill>
                          <a:latin typeface="+mn-lt"/>
                          <a:ea typeface="+mn-ea"/>
                          <a:cs typeface="+mn-cs"/>
                        </a:rPr>
                        <a:t>11,468</a:t>
                      </a:r>
                      <a:endParaRPr lang="fr-FR" dirty="0"/>
                    </a:p>
                  </a:txBody>
                  <a:tcPr/>
                </a:tc>
                <a:tc>
                  <a:txBody>
                    <a:bodyPr/>
                    <a:lstStyle/>
                    <a:p>
                      <a:pPr algn="ctr"/>
                      <a:r>
                        <a:rPr lang="fr-FR" dirty="0" smtClean="0"/>
                        <a:t>14</a:t>
                      </a:r>
                      <a:r>
                        <a:rPr lang="fr-FR" baseline="0" dirty="0" smtClean="0"/>
                        <a:t>,</a:t>
                      </a:r>
                      <a:r>
                        <a:rPr lang="fr-FR" dirty="0" smtClean="0"/>
                        <a:t>908</a:t>
                      </a:r>
                      <a:endParaRPr lang="fr-FR" dirty="0"/>
                    </a:p>
                  </a:txBody>
                  <a:tcPr/>
                </a:tc>
                <a:tc>
                  <a:txBody>
                    <a:bodyPr/>
                    <a:lstStyle/>
                    <a:p>
                      <a:pPr algn="ctr"/>
                      <a:r>
                        <a:rPr lang="fr-FR" dirty="0" smtClean="0"/>
                        <a:t>19</a:t>
                      </a:r>
                      <a:r>
                        <a:rPr lang="fr-FR" baseline="0" dirty="0" smtClean="0"/>
                        <a:t>,</a:t>
                      </a:r>
                      <a:r>
                        <a:rPr lang="fr-FR" dirty="0" smtClean="0"/>
                        <a:t>320</a:t>
                      </a:r>
                      <a:endParaRPr lang="fr-FR" dirty="0"/>
                    </a:p>
                  </a:txBody>
                  <a:tcPr/>
                </a:tc>
                <a:tc>
                  <a:txBody>
                    <a:bodyPr/>
                    <a:lstStyle/>
                    <a:p>
                      <a:pPr algn="ctr"/>
                      <a:r>
                        <a:rPr lang="fr-FR" dirty="0" smtClean="0"/>
                        <a:t>25</a:t>
                      </a:r>
                      <a:r>
                        <a:rPr lang="fr-FR" baseline="0" dirty="0" smtClean="0"/>
                        <a:t>,</a:t>
                      </a:r>
                      <a:r>
                        <a:rPr lang="fr-FR" dirty="0" smtClean="0"/>
                        <a:t>125</a:t>
                      </a:r>
                      <a:endParaRPr lang="fr-FR" dirty="0"/>
                    </a:p>
                  </a:txBody>
                  <a:tcPr/>
                </a:tc>
                <a:tc>
                  <a:txBody>
                    <a:bodyPr/>
                    <a:lstStyle/>
                    <a:p>
                      <a:pPr algn="ctr"/>
                      <a:r>
                        <a:rPr lang="fr-FR" dirty="0" smtClean="0"/>
                        <a:t>32</a:t>
                      </a:r>
                      <a:r>
                        <a:rPr lang="fr-FR" baseline="0" dirty="0" smtClean="0"/>
                        <a:t>,</a:t>
                      </a:r>
                      <a:r>
                        <a:rPr lang="fr-FR" dirty="0" smtClean="0"/>
                        <a:t>679</a:t>
                      </a:r>
                      <a:endParaRPr lang="fr-FR" dirty="0"/>
                    </a:p>
                  </a:txBody>
                  <a:tcPr/>
                </a:tc>
                <a:tc>
                  <a:txBody>
                    <a:bodyPr/>
                    <a:lstStyle/>
                    <a:p>
                      <a:pPr algn="ctr"/>
                      <a:r>
                        <a:rPr lang="fr-FR" dirty="0" smtClean="0"/>
                        <a:t>103,500</a:t>
                      </a:r>
                      <a:endParaRPr lang="fr-FR" dirty="0"/>
                    </a:p>
                  </a:txBody>
                  <a:tcPr/>
                </a:tc>
              </a:tr>
              <a:tr h="370840">
                <a:tc>
                  <a:txBody>
                    <a:bodyPr/>
                    <a:lstStyle/>
                    <a:p>
                      <a:pPr algn="ctr"/>
                      <a:r>
                        <a:rPr lang="fr-FR" dirty="0" smtClean="0"/>
                        <a:t>2</a:t>
                      </a:r>
                      <a:endParaRPr lang="fr-FR" dirty="0"/>
                    </a:p>
                  </a:txBody>
                  <a:tcPr/>
                </a:tc>
                <a:tc>
                  <a:txBody>
                    <a:bodyPr/>
                    <a:lstStyle/>
                    <a:p>
                      <a:pPr algn="ctr"/>
                      <a:r>
                        <a:rPr lang="fr-FR" dirty="0" err="1" smtClean="0"/>
                        <a:t>Roads</a:t>
                      </a:r>
                      <a:endParaRPr lang="fr-FR" dirty="0"/>
                    </a:p>
                  </a:txBody>
                  <a:tcPr/>
                </a:tc>
                <a:tc>
                  <a:txBody>
                    <a:bodyPr/>
                    <a:lstStyle/>
                    <a:p>
                      <a:pPr algn="ctr"/>
                      <a:r>
                        <a:rPr lang="fr-FR" dirty="0" smtClean="0"/>
                        <a:t>20</a:t>
                      </a:r>
                      <a:r>
                        <a:rPr lang="fr-FR" baseline="0" dirty="0" smtClean="0"/>
                        <a:t>,</a:t>
                      </a:r>
                      <a:r>
                        <a:rPr lang="fr-FR" dirty="0" smtClean="0"/>
                        <a:t>102</a:t>
                      </a:r>
                      <a:endParaRPr lang="fr-FR" dirty="0"/>
                    </a:p>
                  </a:txBody>
                  <a:tcPr/>
                </a:tc>
                <a:tc>
                  <a:txBody>
                    <a:bodyPr/>
                    <a:lstStyle/>
                    <a:p>
                      <a:pPr algn="ctr"/>
                      <a:r>
                        <a:rPr lang="fr-FR" dirty="0" smtClean="0"/>
                        <a:t>24</a:t>
                      </a:r>
                      <a:r>
                        <a:rPr lang="fr-FR" baseline="0" dirty="0" smtClean="0"/>
                        <a:t>,</a:t>
                      </a:r>
                      <a:r>
                        <a:rPr lang="fr-FR" dirty="0" smtClean="0"/>
                        <a:t>360</a:t>
                      </a:r>
                      <a:endParaRPr lang="fr-FR" dirty="0"/>
                    </a:p>
                  </a:txBody>
                  <a:tcPr/>
                </a:tc>
                <a:tc>
                  <a:txBody>
                    <a:bodyPr/>
                    <a:lstStyle/>
                    <a:p>
                      <a:pPr algn="ctr"/>
                      <a:r>
                        <a:rPr lang="fr-FR" dirty="0" smtClean="0"/>
                        <a:t>30,033</a:t>
                      </a:r>
                      <a:endParaRPr lang="fr-FR" dirty="0"/>
                    </a:p>
                  </a:txBody>
                  <a:tcPr/>
                </a:tc>
                <a:tc>
                  <a:txBody>
                    <a:bodyPr/>
                    <a:lstStyle/>
                    <a:p>
                      <a:pPr algn="ctr"/>
                      <a:r>
                        <a:rPr lang="fr-FR" dirty="0" smtClean="0"/>
                        <a:t>37,061</a:t>
                      </a:r>
                      <a:endParaRPr lang="fr-FR" dirty="0"/>
                    </a:p>
                  </a:txBody>
                  <a:tcPr/>
                </a:tc>
                <a:tc>
                  <a:txBody>
                    <a:bodyPr/>
                    <a:lstStyle/>
                    <a:p>
                      <a:pPr algn="ctr"/>
                      <a:r>
                        <a:rPr lang="fr-FR" dirty="0" smtClean="0"/>
                        <a:t>45,344</a:t>
                      </a:r>
                      <a:endParaRPr lang="fr-FR" dirty="0"/>
                    </a:p>
                  </a:txBody>
                  <a:tcPr/>
                </a:tc>
                <a:tc>
                  <a:txBody>
                    <a:bodyPr/>
                    <a:lstStyle/>
                    <a:p>
                      <a:pPr algn="ctr"/>
                      <a:r>
                        <a:rPr lang="fr-FR" dirty="0" smtClean="0"/>
                        <a:t>156,900</a:t>
                      </a:r>
                      <a:endParaRPr lang="fr-FR" dirty="0"/>
                    </a:p>
                  </a:txBody>
                  <a:tcPr/>
                </a:tc>
              </a:tr>
              <a:tr h="370840">
                <a:tc>
                  <a:txBody>
                    <a:bodyPr/>
                    <a:lstStyle/>
                    <a:p>
                      <a:pPr algn="ctr"/>
                      <a:r>
                        <a:rPr lang="fr-FR" dirty="0" smtClean="0"/>
                        <a:t>3</a:t>
                      </a:r>
                      <a:endParaRPr lang="fr-FR" dirty="0"/>
                    </a:p>
                  </a:txBody>
                  <a:tcPr/>
                </a:tc>
                <a:tc>
                  <a:txBody>
                    <a:bodyPr/>
                    <a:lstStyle/>
                    <a:p>
                      <a:pPr algn="ctr"/>
                      <a:r>
                        <a:rPr lang="fr-FR" dirty="0" err="1" smtClean="0"/>
                        <a:t>Human</a:t>
                      </a:r>
                      <a:r>
                        <a:rPr lang="fr-FR" dirty="0" smtClean="0"/>
                        <a:t> </a:t>
                      </a:r>
                      <a:r>
                        <a:rPr lang="fr-FR" dirty="0" err="1" smtClean="0"/>
                        <a:t>Settlements</a:t>
                      </a:r>
                      <a:endParaRPr lang="fr-FR" dirty="0"/>
                    </a:p>
                  </a:txBody>
                  <a:tcPr/>
                </a:tc>
                <a:tc>
                  <a:txBody>
                    <a:bodyPr/>
                    <a:lstStyle/>
                    <a:p>
                      <a:pPr algn="ctr"/>
                      <a:r>
                        <a:rPr lang="fr-FR" dirty="0" smtClean="0"/>
                        <a:t>9</a:t>
                      </a:r>
                      <a:r>
                        <a:rPr lang="fr-FR" baseline="0" dirty="0" smtClean="0"/>
                        <a:t>,</a:t>
                      </a:r>
                      <a:r>
                        <a:rPr lang="fr-FR" dirty="0" smtClean="0"/>
                        <a:t>081</a:t>
                      </a:r>
                      <a:endParaRPr lang="fr-FR" dirty="0"/>
                    </a:p>
                  </a:txBody>
                  <a:tcPr/>
                </a:tc>
                <a:tc>
                  <a:txBody>
                    <a:bodyPr/>
                    <a:lstStyle/>
                    <a:p>
                      <a:pPr algn="ctr"/>
                      <a:r>
                        <a:rPr lang="fr-FR" dirty="0" smtClean="0"/>
                        <a:t>11</a:t>
                      </a:r>
                      <a:r>
                        <a:rPr lang="fr-FR" baseline="0" dirty="0" smtClean="0"/>
                        <a:t>,</a:t>
                      </a:r>
                      <a:r>
                        <a:rPr lang="fr-FR" dirty="0" smtClean="0"/>
                        <a:t>033</a:t>
                      </a:r>
                      <a:endParaRPr lang="fr-FR" dirty="0"/>
                    </a:p>
                  </a:txBody>
                  <a:tcPr/>
                </a:tc>
                <a:tc>
                  <a:txBody>
                    <a:bodyPr/>
                    <a:lstStyle/>
                    <a:p>
                      <a:pPr algn="ctr"/>
                      <a:r>
                        <a:rPr lang="fr-FR" dirty="0" smtClean="0"/>
                        <a:t>13,413</a:t>
                      </a:r>
                      <a:endParaRPr lang="fr-FR" dirty="0"/>
                    </a:p>
                  </a:txBody>
                  <a:tcPr/>
                </a:tc>
                <a:tc>
                  <a:txBody>
                    <a:bodyPr/>
                    <a:lstStyle/>
                    <a:p>
                      <a:pPr algn="ctr"/>
                      <a:r>
                        <a:rPr lang="fr-FR" dirty="0" smtClean="0"/>
                        <a:t>15,964</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dirty="0" smtClean="0"/>
                        <a:t>19</a:t>
                      </a:r>
                      <a:r>
                        <a:rPr lang="fr-FR" baseline="0" dirty="0" smtClean="0"/>
                        <a:t>,</a:t>
                      </a:r>
                      <a:r>
                        <a:rPr lang="fr-FR" dirty="0" smtClean="0"/>
                        <a:t>509</a:t>
                      </a:r>
                    </a:p>
                    <a:p>
                      <a:pPr algn="ctr"/>
                      <a:endParaRPr lang="fr-FR" dirty="0"/>
                    </a:p>
                  </a:txBody>
                  <a:tcPr/>
                </a:tc>
                <a:tc>
                  <a:txBody>
                    <a:bodyPr/>
                    <a:lstStyle/>
                    <a:p>
                      <a:pPr algn="ctr"/>
                      <a:r>
                        <a:rPr lang="fr-FR" dirty="0" smtClean="0"/>
                        <a:t>69,000</a:t>
                      </a:r>
                      <a:endParaRPr lang="fr-FR" dirty="0"/>
                    </a:p>
                  </a:txBody>
                  <a:tcPr/>
                </a:tc>
              </a:tr>
            </a:tbl>
          </a:graphicData>
        </a:graphic>
      </p:graphicFrame>
      <p:sp>
        <p:nvSpPr>
          <p:cNvPr id="3" name="Titre 2"/>
          <p:cNvSpPr>
            <a:spLocks noGrp="1"/>
          </p:cNvSpPr>
          <p:nvPr>
            <p:ph type="title"/>
          </p:nvPr>
        </p:nvSpPr>
        <p:spPr/>
        <p:txBody>
          <a:bodyPr>
            <a:normAutofit fontScale="90000"/>
          </a:bodyPr>
          <a:lstStyle/>
          <a:p>
            <a:r>
              <a:rPr lang="fr-FR" dirty="0" smtClean="0"/>
              <a:t>Public </a:t>
            </a:r>
            <a:r>
              <a:rPr lang="fr-FR" dirty="0" err="1" smtClean="0"/>
              <a:t>works</a:t>
            </a:r>
            <a:r>
              <a:rPr lang="fr-FR" dirty="0" smtClean="0"/>
              <a:t> </a:t>
            </a:r>
            <a:r>
              <a:rPr lang="fr-FR" dirty="0" err="1" smtClean="0"/>
              <a:t>investment</a:t>
            </a:r>
            <a:r>
              <a:rPr lang="fr-FR" dirty="0" smtClean="0"/>
              <a:t> plan </a:t>
            </a:r>
            <a:br>
              <a:rPr lang="fr-FR" dirty="0" smtClean="0"/>
            </a:br>
            <a:r>
              <a:rPr lang="fr-FR" dirty="0" smtClean="0"/>
              <a:t>(2010 – 2011) (IDR Trillion)</a:t>
            </a:r>
            <a:endParaRPr lang="fr-FR" dirty="0"/>
          </a:p>
        </p:txBody>
      </p:sp>
      <p:sp>
        <p:nvSpPr>
          <p:cNvPr id="5" name="ZoneTexte 4"/>
          <p:cNvSpPr txBox="1"/>
          <p:nvPr/>
        </p:nvSpPr>
        <p:spPr>
          <a:xfrm>
            <a:off x="1691680" y="5460361"/>
            <a:ext cx="7141442" cy="369332"/>
          </a:xfrm>
          <a:prstGeom prst="rect">
            <a:avLst/>
          </a:prstGeom>
          <a:noFill/>
        </p:spPr>
        <p:txBody>
          <a:bodyPr wrap="none" rtlCol="0">
            <a:spAutoFit/>
          </a:bodyPr>
          <a:lstStyle/>
          <a:p>
            <a:r>
              <a:rPr lang="en-US" dirty="0">
                <a:solidFill>
                  <a:schemeClr val="bg2">
                    <a:lumMod val="50000"/>
                  </a:schemeClr>
                </a:solidFill>
              </a:rPr>
              <a:t>Source: Center for Strategic Studies, the Ministry of Public Works (2010)</a:t>
            </a:r>
            <a:endParaRPr lang="fr-FR" dirty="0">
              <a:solidFill>
                <a:schemeClr val="bg2">
                  <a:lumMod val="50000"/>
                </a:schemeClr>
              </a:solidFill>
            </a:endParaRPr>
          </a:p>
        </p:txBody>
      </p:sp>
      <p:sp>
        <p:nvSpPr>
          <p:cNvPr id="2" name="Espace réservé de la date 1"/>
          <p:cNvSpPr>
            <a:spLocks noGrp="1"/>
          </p:cNvSpPr>
          <p:nvPr>
            <p:ph type="dt" sz="half" idx="10"/>
          </p:nvPr>
        </p:nvSpPr>
        <p:spPr/>
        <p:txBody>
          <a:bodyPr/>
          <a:lstStyle/>
          <a:p>
            <a:fld id="{50AF59E7-371D-4734-8653-CA2F0A56453A}" type="datetime1">
              <a:rPr lang="fr-FR" smtClean="0"/>
              <a:t>07/01/2013</a:t>
            </a:fld>
            <a:endParaRPr lang="fr-FR"/>
          </a:p>
        </p:txBody>
      </p:sp>
      <p:sp>
        <p:nvSpPr>
          <p:cNvPr id="6" name="Espace réservé du numéro de diapositive 5"/>
          <p:cNvSpPr>
            <a:spLocks noGrp="1"/>
          </p:cNvSpPr>
          <p:nvPr>
            <p:ph type="sldNum" sz="quarter" idx="12"/>
          </p:nvPr>
        </p:nvSpPr>
        <p:spPr/>
        <p:txBody>
          <a:bodyPr/>
          <a:lstStyle/>
          <a:p>
            <a:fld id="{AD27B192-3A7E-4B17-8486-9D17D35329E5}" type="slidenum">
              <a:rPr lang="fr-FR" smtClean="0"/>
              <a:t>15</a:t>
            </a:fld>
            <a:endParaRPr lang="fr-FR"/>
          </a:p>
        </p:txBody>
      </p:sp>
    </p:spTree>
    <p:extLst>
      <p:ext uri="{BB962C8B-B14F-4D97-AF65-F5344CB8AC3E}">
        <p14:creationId xmlns:p14="http://schemas.microsoft.com/office/powerpoint/2010/main" val="139874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txBox="1">
            <a:spLocks/>
          </p:cNvSpPr>
          <p:nvPr/>
        </p:nvSpPr>
        <p:spPr>
          <a:xfrm>
            <a:off x="555539" y="2276872"/>
            <a:ext cx="8208911" cy="3816424"/>
          </a:xfrm>
          <a:prstGeom prst="rect">
            <a:avLst/>
          </a:prstGeom>
        </p:spPr>
        <p:txBody>
          <a:bodyPr>
            <a:normAutofit lnSpcReduction="1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en-US" dirty="0" smtClean="0">
                <a:solidFill>
                  <a:schemeClr val="tx1"/>
                </a:solidFill>
              </a:rPr>
              <a:t>To </a:t>
            </a:r>
            <a:r>
              <a:rPr lang="en-US" dirty="0">
                <a:solidFill>
                  <a:schemeClr val="tx1"/>
                </a:solidFill>
              </a:rPr>
              <a:t>avert a looming power crisis in the energy sector and develop the domestic gas market, substantial investments, close to $25 billion in the power sector and $3-4 in the downstream gas sector, are required</a:t>
            </a:r>
            <a:r>
              <a:rPr lang="en-US" dirty="0" smtClean="0">
                <a:solidFill>
                  <a:schemeClr val="tx1"/>
                </a:solidFill>
              </a:rPr>
              <a:t>.</a:t>
            </a:r>
          </a:p>
          <a:p>
            <a:pPr marL="0" indent="0">
              <a:buNone/>
            </a:pPr>
            <a:endParaRPr lang="en-US" dirty="0">
              <a:solidFill>
                <a:schemeClr val="tx1"/>
              </a:solidFill>
            </a:endParaRPr>
          </a:p>
          <a:p>
            <a:pPr marL="0" indent="0">
              <a:buNone/>
            </a:pPr>
            <a:r>
              <a:rPr lang="en-US" dirty="0" smtClean="0">
                <a:solidFill>
                  <a:schemeClr val="tx1"/>
                </a:solidFill>
              </a:rPr>
              <a:t>The following table represents value </a:t>
            </a:r>
            <a:r>
              <a:rPr lang="en-US" dirty="0">
                <a:solidFill>
                  <a:schemeClr val="tx1"/>
                </a:solidFill>
              </a:rPr>
              <a:t>of Construction Completed by Type of Construction 2006 – 2011 Based on Contract Price (CBS, 2011)   </a:t>
            </a:r>
            <a:endParaRPr lang="fr-FR" dirty="0">
              <a:solidFill>
                <a:schemeClr val="tx1"/>
              </a:solidFill>
            </a:endParaRPr>
          </a:p>
          <a:p>
            <a:pPr marL="0" indent="0">
              <a:buNone/>
            </a:pPr>
            <a:endParaRPr lang="fr-FR" dirty="0">
              <a:solidFill>
                <a:schemeClr val="tx1"/>
              </a:solidFill>
            </a:endParaRPr>
          </a:p>
          <a:p>
            <a:pPr marL="0" indent="0">
              <a:buNone/>
            </a:pPr>
            <a:r>
              <a:rPr lang="en-US" dirty="0">
                <a:solidFill>
                  <a:schemeClr val="tx1"/>
                </a:solidFill>
              </a:rPr>
              <a:t> </a:t>
            </a:r>
            <a:endParaRPr lang="fr-FR" dirty="0">
              <a:solidFill>
                <a:schemeClr val="tx1"/>
              </a:solidFill>
            </a:endParaRPr>
          </a:p>
        </p:txBody>
      </p:sp>
      <p:sp>
        <p:nvSpPr>
          <p:cNvPr id="3" name="Espace réservé de la date 2"/>
          <p:cNvSpPr>
            <a:spLocks noGrp="1"/>
          </p:cNvSpPr>
          <p:nvPr>
            <p:ph type="dt" sz="half" idx="10"/>
          </p:nvPr>
        </p:nvSpPr>
        <p:spPr/>
        <p:txBody>
          <a:bodyPr/>
          <a:lstStyle/>
          <a:p>
            <a:fld id="{03E5F086-4DBF-4DE6-BC68-4D4B994D3A80}" type="datetime1">
              <a:rPr lang="fr-FR" smtClean="0"/>
              <a:t>07/01/2013</a:t>
            </a:fld>
            <a:endParaRPr lang="fr-FR"/>
          </a:p>
        </p:txBody>
      </p:sp>
      <p:sp>
        <p:nvSpPr>
          <p:cNvPr id="4" name="Espace réservé du numéro de diapositive 3"/>
          <p:cNvSpPr>
            <a:spLocks noGrp="1"/>
          </p:cNvSpPr>
          <p:nvPr>
            <p:ph type="sldNum" sz="quarter" idx="12"/>
          </p:nvPr>
        </p:nvSpPr>
        <p:spPr/>
        <p:txBody>
          <a:bodyPr/>
          <a:lstStyle/>
          <a:p>
            <a:fld id="{AD27B192-3A7E-4B17-8486-9D17D35329E5}" type="slidenum">
              <a:rPr lang="fr-FR" smtClean="0"/>
              <a:t>16</a:t>
            </a:fld>
            <a:endParaRPr lang="fr-FR"/>
          </a:p>
        </p:txBody>
      </p:sp>
    </p:spTree>
    <p:extLst>
      <p:ext uri="{BB962C8B-B14F-4D97-AF65-F5344CB8AC3E}">
        <p14:creationId xmlns:p14="http://schemas.microsoft.com/office/powerpoint/2010/main" val="2314815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74991763"/>
              </p:ext>
            </p:extLst>
          </p:nvPr>
        </p:nvGraphicFramePr>
        <p:xfrm>
          <a:off x="0" y="2492896"/>
          <a:ext cx="9145016" cy="3947160"/>
        </p:xfrm>
        <a:graphic>
          <a:graphicData uri="http://schemas.openxmlformats.org/drawingml/2006/table">
            <a:tbl>
              <a:tblPr firstRow="1" bandRow="1">
                <a:tableStyleId>{E8B1032C-EA38-4F05-BA0D-38AFFFC7BED3}</a:tableStyleId>
              </a:tblPr>
              <a:tblGrid>
                <a:gridCol w="1512168"/>
                <a:gridCol w="1270318"/>
                <a:gridCol w="1263968"/>
                <a:gridCol w="1319563"/>
                <a:gridCol w="1227455"/>
                <a:gridCol w="1268730"/>
                <a:gridCol w="1282814"/>
              </a:tblGrid>
              <a:tr h="370840">
                <a:tc>
                  <a:txBody>
                    <a:bodyPr/>
                    <a:lstStyle/>
                    <a:p>
                      <a:r>
                        <a:rPr lang="fr-FR" dirty="0" smtClean="0"/>
                        <a:t>Construction</a:t>
                      </a:r>
                      <a:endParaRPr lang="fr-FR" dirty="0"/>
                    </a:p>
                  </a:txBody>
                  <a:tcPr/>
                </a:tc>
                <a:tc>
                  <a:txBody>
                    <a:bodyPr/>
                    <a:lstStyle/>
                    <a:p>
                      <a:r>
                        <a:rPr lang="fr-FR" dirty="0" smtClean="0"/>
                        <a:t>2006</a:t>
                      </a:r>
                      <a:endParaRPr lang="fr-FR" dirty="0"/>
                    </a:p>
                  </a:txBody>
                  <a:tcPr/>
                </a:tc>
                <a:tc>
                  <a:txBody>
                    <a:bodyPr/>
                    <a:lstStyle/>
                    <a:p>
                      <a:r>
                        <a:rPr lang="fr-FR" dirty="0" smtClean="0"/>
                        <a:t>2007</a:t>
                      </a:r>
                      <a:endParaRPr lang="fr-FR" dirty="0"/>
                    </a:p>
                  </a:txBody>
                  <a:tcPr/>
                </a:tc>
                <a:tc>
                  <a:txBody>
                    <a:bodyPr/>
                    <a:lstStyle/>
                    <a:p>
                      <a:r>
                        <a:rPr lang="fr-FR" dirty="0" smtClean="0"/>
                        <a:t>2008</a:t>
                      </a:r>
                      <a:endParaRPr lang="fr-FR" dirty="0"/>
                    </a:p>
                  </a:txBody>
                  <a:tcPr/>
                </a:tc>
                <a:tc>
                  <a:txBody>
                    <a:bodyPr/>
                    <a:lstStyle/>
                    <a:p>
                      <a:r>
                        <a:rPr lang="fr-FR" dirty="0" smtClean="0"/>
                        <a:t>2009</a:t>
                      </a:r>
                      <a:endParaRPr lang="fr-FR" dirty="0"/>
                    </a:p>
                  </a:txBody>
                  <a:tcPr/>
                </a:tc>
                <a:tc>
                  <a:txBody>
                    <a:bodyPr/>
                    <a:lstStyle/>
                    <a:p>
                      <a:r>
                        <a:rPr lang="fr-FR" dirty="0" smtClean="0"/>
                        <a:t>2010</a:t>
                      </a:r>
                      <a:endParaRPr lang="fr-FR" dirty="0"/>
                    </a:p>
                  </a:txBody>
                  <a:tcPr/>
                </a:tc>
                <a:tc>
                  <a:txBody>
                    <a:bodyPr/>
                    <a:lstStyle/>
                    <a:p>
                      <a:r>
                        <a:rPr lang="fr-FR" dirty="0" smtClean="0"/>
                        <a:t>2011</a:t>
                      </a:r>
                      <a:endParaRPr lang="fr-FR" dirty="0"/>
                    </a:p>
                  </a:txBody>
                  <a:tcPr/>
                </a:tc>
              </a:tr>
              <a:tr h="370840">
                <a:tc>
                  <a:txBody>
                    <a:bodyPr/>
                    <a:lstStyle/>
                    <a:p>
                      <a:r>
                        <a:rPr lang="fr-FR" dirty="0" err="1" smtClean="0"/>
                        <a:t>Residential</a:t>
                      </a:r>
                      <a:endParaRPr lang="fr-FR" dirty="0"/>
                    </a:p>
                  </a:txBody>
                  <a:tcPr/>
                </a:tc>
                <a:tc>
                  <a:txBody>
                    <a:bodyPr/>
                    <a:lstStyle/>
                    <a:p>
                      <a:r>
                        <a:rPr lang="fr-FR" sz="1800" b="0" i="0" u="none" strike="noStrike" kern="1200" baseline="0" dirty="0" smtClean="0">
                          <a:solidFill>
                            <a:schemeClr val="tx1"/>
                          </a:solidFill>
                          <a:latin typeface="+mn-lt"/>
                          <a:ea typeface="+mn-ea"/>
                          <a:cs typeface="+mn-cs"/>
                        </a:rPr>
                        <a:t>9 305 172</a:t>
                      </a:r>
                      <a:endParaRPr lang="fr-FR" dirty="0"/>
                    </a:p>
                  </a:txBody>
                  <a:tcPr/>
                </a:tc>
                <a:tc>
                  <a:txBody>
                    <a:bodyPr/>
                    <a:lstStyle/>
                    <a:p>
                      <a:r>
                        <a:rPr lang="fr-FR" sz="1800" b="0" i="0" u="none" strike="noStrike" kern="1200" baseline="0" dirty="0" smtClean="0">
                          <a:solidFill>
                            <a:schemeClr val="tx1"/>
                          </a:solidFill>
                          <a:latin typeface="+mn-lt"/>
                          <a:ea typeface="+mn-ea"/>
                          <a:cs typeface="+mn-cs"/>
                        </a:rPr>
                        <a:t>9 305 172</a:t>
                      </a:r>
                      <a:endParaRPr lang="fr-FR" dirty="0"/>
                    </a:p>
                  </a:txBody>
                  <a:tcPr/>
                </a:tc>
                <a:tc>
                  <a:txBody>
                    <a:bodyPr/>
                    <a:lstStyle/>
                    <a:p>
                      <a:r>
                        <a:rPr lang="fr-FR" dirty="0" smtClean="0"/>
                        <a:t>11  2363 484</a:t>
                      </a:r>
                      <a:endParaRPr lang="fr-FR" dirty="0"/>
                    </a:p>
                  </a:txBody>
                  <a:tcPr/>
                </a:tc>
                <a:tc>
                  <a:txBody>
                    <a:bodyPr/>
                    <a:lstStyle/>
                    <a:p>
                      <a:r>
                        <a:rPr lang="fr-FR" dirty="0" smtClean="0"/>
                        <a:t>12 448 707</a:t>
                      </a:r>
                      <a:endParaRPr lang="fr-FR" dirty="0"/>
                    </a:p>
                  </a:txBody>
                  <a:tcPr/>
                </a:tc>
                <a:tc>
                  <a:txBody>
                    <a:bodyPr/>
                    <a:lstStyle/>
                    <a:p>
                      <a:r>
                        <a:rPr lang="fr-FR" dirty="0" smtClean="0"/>
                        <a:t>13 758 648</a:t>
                      </a:r>
                      <a:endParaRPr lang="fr-FR" dirty="0"/>
                    </a:p>
                  </a:txBody>
                  <a:tcPr/>
                </a:tc>
                <a:tc>
                  <a:txBody>
                    <a:bodyPr/>
                    <a:lstStyle/>
                    <a:p>
                      <a:r>
                        <a:rPr lang="fr-FR" dirty="0" smtClean="0"/>
                        <a:t>15 206 431</a:t>
                      </a:r>
                      <a:endParaRPr lang="fr-FR" dirty="0"/>
                    </a:p>
                  </a:txBody>
                  <a:tcPr/>
                </a:tc>
              </a:tr>
              <a:tr h="370840">
                <a:tc>
                  <a:txBody>
                    <a:bodyPr/>
                    <a:lstStyle/>
                    <a:p>
                      <a:r>
                        <a:rPr lang="fr-FR" dirty="0" smtClean="0"/>
                        <a:t>Non</a:t>
                      </a:r>
                      <a:r>
                        <a:rPr lang="fr-FR" baseline="0" dirty="0" smtClean="0"/>
                        <a:t> </a:t>
                      </a:r>
                      <a:r>
                        <a:rPr lang="fr-FR" baseline="0" dirty="0" err="1" smtClean="0"/>
                        <a:t>residential</a:t>
                      </a:r>
                      <a:endParaRPr lang="fr-FR" dirty="0"/>
                    </a:p>
                  </a:txBody>
                  <a:tcPr/>
                </a:tc>
                <a:tc>
                  <a:txBody>
                    <a:bodyPr/>
                    <a:lstStyle/>
                    <a:p>
                      <a:r>
                        <a:rPr lang="fr-FR" sz="1800" b="0" i="0" u="none" strike="noStrike" kern="1200" baseline="0" dirty="0" smtClean="0">
                          <a:solidFill>
                            <a:schemeClr val="tx1"/>
                          </a:solidFill>
                          <a:latin typeface="+mn-lt"/>
                          <a:ea typeface="+mn-ea"/>
                          <a:cs typeface="+mn-cs"/>
                        </a:rPr>
                        <a:t>22 069 558</a:t>
                      </a:r>
                      <a:endParaRPr lang="fr-FR" dirty="0"/>
                    </a:p>
                  </a:txBody>
                  <a:tcPr/>
                </a:tc>
                <a:tc>
                  <a:txBody>
                    <a:bodyPr/>
                    <a:lstStyle/>
                    <a:p>
                      <a:r>
                        <a:rPr lang="fr-FR" sz="1800" b="0" i="0" u="none" strike="noStrike" kern="1200" baseline="0" dirty="0" smtClean="0">
                          <a:solidFill>
                            <a:schemeClr val="tx1"/>
                          </a:solidFill>
                          <a:latin typeface="+mn-lt"/>
                          <a:ea typeface="+mn-ea"/>
                          <a:cs typeface="+mn-cs"/>
                        </a:rPr>
                        <a:t>23 528 407</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29</a:t>
                      </a:r>
                      <a:r>
                        <a:rPr lang="fr-FR" baseline="0" dirty="0" smtClean="0"/>
                        <a:t> 613  637 </a:t>
                      </a:r>
                      <a:endParaRPr lang="fr-FR" dirty="0" smtClean="0"/>
                    </a:p>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0" i="0" u="none" strike="noStrike" kern="1200" baseline="0" dirty="0" smtClean="0">
                          <a:solidFill>
                            <a:schemeClr val="tx1"/>
                          </a:solidFill>
                          <a:latin typeface="+mn-lt"/>
                          <a:ea typeface="+mn-ea"/>
                          <a:cs typeface="+mn-cs"/>
                        </a:rPr>
                        <a:t>34 421 939</a:t>
                      </a:r>
                      <a:endParaRPr lang="fr-FR" dirty="0" smtClean="0"/>
                    </a:p>
                    <a:p>
                      <a:endParaRPr lang="fr-FR" dirty="0"/>
                    </a:p>
                  </a:txBody>
                  <a:tcPr/>
                </a:tc>
                <a:tc>
                  <a:txBody>
                    <a:bodyPr/>
                    <a:lstStyle/>
                    <a:p>
                      <a:r>
                        <a:rPr lang="fr-FR" sz="1800" b="0" i="0" u="none" strike="noStrike" kern="1200" baseline="0" dirty="0" smtClean="0">
                          <a:solidFill>
                            <a:schemeClr val="tx1"/>
                          </a:solidFill>
                          <a:latin typeface="+mn-lt"/>
                          <a:ea typeface="+mn-ea"/>
                          <a:cs typeface="+mn-cs"/>
                        </a:rPr>
                        <a:t>40 010 954</a:t>
                      </a:r>
                      <a:endParaRPr lang="fr-FR" dirty="0"/>
                    </a:p>
                  </a:txBody>
                  <a:tcPr/>
                </a:tc>
                <a:tc>
                  <a:txBody>
                    <a:bodyPr/>
                    <a:lstStyle/>
                    <a:p>
                      <a:r>
                        <a:rPr lang="fr-FR" sz="1800" b="0" i="0" u="none" strike="noStrike" kern="1200" baseline="0" dirty="0" smtClean="0">
                          <a:solidFill>
                            <a:schemeClr val="tx1"/>
                          </a:solidFill>
                          <a:latin typeface="+mn-lt"/>
                          <a:ea typeface="+mn-ea"/>
                          <a:cs typeface="+mn-cs"/>
                        </a:rPr>
                        <a:t>46 507 445</a:t>
                      </a:r>
                      <a:endParaRPr lang="fr-FR" dirty="0"/>
                    </a:p>
                  </a:txBody>
                  <a:tcPr/>
                </a:tc>
              </a:tr>
              <a:tr h="370840">
                <a:tc>
                  <a:txBody>
                    <a:bodyPr/>
                    <a:lstStyle/>
                    <a:p>
                      <a:r>
                        <a:rPr lang="fr-FR" dirty="0" err="1" smtClean="0"/>
                        <a:t>Electrical</a:t>
                      </a:r>
                      <a:r>
                        <a:rPr lang="fr-FR" dirty="0" smtClean="0"/>
                        <a:t> Installation</a:t>
                      </a:r>
                      <a:endParaRPr lang="fr-FR" dirty="0"/>
                    </a:p>
                  </a:txBody>
                  <a:tcPr/>
                </a:tc>
                <a:tc>
                  <a:txBody>
                    <a:bodyPr/>
                    <a:lstStyle/>
                    <a:p>
                      <a:r>
                        <a:rPr lang="fr-FR" sz="1800" b="0" i="0" u="none" strike="noStrike" kern="1200" baseline="0" dirty="0" smtClean="0">
                          <a:solidFill>
                            <a:schemeClr val="tx1"/>
                          </a:solidFill>
                          <a:latin typeface="+mn-lt"/>
                          <a:ea typeface="+mn-ea"/>
                          <a:cs typeface="+mn-cs"/>
                        </a:rPr>
                        <a:t>3 363 393</a:t>
                      </a:r>
                      <a:endParaRPr lang="fr-FR" dirty="0"/>
                    </a:p>
                  </a:txBody>
                  <a:tcPr/>
                </a:tc>
                <a:tc>
                  <a:txBody>
                    <a:bodyPr/>
                    <a:lstStyle/>
                    <a:p>
                      <a:r>
                        <a:rPr lang="fr-FR" sz="1800" b="0" i="0" u="none" strike="noStrike" kern="1200" baseline="0" dirty="0" smtClean="0">
                          <a:solidFill>
                            <a:schemeClr val="tx1"/>
                          </a:solidFill>
                          <a:latin typeface="+mn-lt"/>
                          <a:ea typeface="+mn-ea"/>
                          <a:cs typeface="+mn-cs"/>
                        </a:rPr>
                        <a:t>3 563 451</a:t>
                      </a:r>
                      <a:endParaRPr lang="fr-FR" dirty="0"/>
                    </a:p>
                  </a:txBody>
                  <a:tcPr/>
                </a:tc>
                <a:tc>
                  <a:txBody>
                    <a:bodyPr/>
                    <a:lstStyle/>
                    <a:p>
                      <a:r>
                        <a:rPr lang="fr-FR" dirty="0" smtClean="0"/>
                        <a:t>3 775  409</a:t>
                      </a:r>
                      <a:endParaRPr lang="fr-FR" dirty="0"/>
                    </a:p>
                  </a:txBody>
                  <a:tcPr/>
                </a:tc>
                <a:tc>
                  <a:txBody>
                    <a:bodyPr/>
                    <a:lstStyle/>
                    <a:p>
                      <a:r>
                        <a:rPr lang="fr-FR" sz="1800" b="0" i="0" u="none" strike="noStrike" kern="1200" baseline="0" dirty="0" smtClean="0">
                          <a:solidFill>
                            <a:schemeClr val="tx1"/>
                          </a:solidFill>
                          <a:latin typeface="+mn-lt"/>
                          <a:ea typeface="+mn-ea"/>
                          <a:cs typeface="+mn-cs"/>
                        </a:rPr>
                        <a:t>3 999 974</a:t>
                      </a:r>
                      <a:endParaRPr lang="fr-FR" dirty="0"/>
                    </a:p>
                  </a:txBody>
                  <a:tcPr/>
                </a:tc>
                <a:tc>
                  <a:txBody>
                    <a:bodyPr/>
                    <a:lstStyle/>
                    <a:p>
                      <a:r>
                        <a:rPr lang="fr-FR" sz="1800" b="0" i="0" u="none" strike="noStrike" kern="1200" baseline="0" dirty="0" smtClean="0">
                          <a:solidFill>
                            <a:schemeClr val="tx1"/>
                          </a:solidFill>
                          <a:latin typeface="+mn-lt"/>
                          <a:ea typeface="+mn-ea"/>
                          <a:cs typeface="+mn-cs"/>
                        </a:rPr>
                        <a:t>4 237 897</a:t>
                      </a:r>
                      <a:endParaRPr lang="fr-FR" dirty="0"/>
                    </a:p>
                  </a:txBody>
                  <a:tcPr/>
                </a:tc>
                <a:tc>
                  <a:txBody>
                    <a:bodyPr/>
                    <a:lstStyle/>
                    <a:p>
                      <a:r>
                        <a:rPr lang="fr-FR" sz="1800" b="0" i="0" u="none" strike="noStrike" kern="1200" baseline="0" dirty="0" smtClean="0">
                          <a:solidFill>
                            <a:schemeClr val="tx1"/>
                          </a:solidFill>
                          <a:latin typeface="+mn-lt"/>
                          <a:ea typeface="+mn-ea"/>
                          <a:cs typeface="+mn-cs"/>
                        </a:rPr>
                        <a:t>4 489 972</a:t>
                      </a:r>
                      <a:endParaRPr lang="fr-FR" dirty="0"/>
                    </a:p>
                  </a:txBody>
                  <a:tcPr/>
                </a:tc>
              </a:tr>
              <a:tr h="370840">
                <a:tc>
                  <a:txBody>
                    <a:bodyPr/>
                    <a:lstStyle/>
                    <a:p>
                      <a:r>
                        <a:rPr lang="fr-FR" dirty="0" err="1" smtClean="0"/>
                        <a:t>Gas</a:t>
                      </a:r>
                      <a:r>
                        <a:rPr lang="fr-FR" baseline="0" dirty="0" smtClean="0"/>
                        <a:t> and Water </a:t>
                      </a:r>
                      <a:r>
                        <a:rPr lang="fr-FR" baseline="0" dirty="0" err="1" smtClean="0"/>
                        <a:t>Supply</a:t>
                      </a:r>
                      <a:r>
                        <a:rPr lang="fr-FR" baseline="0" dirty="0" smtClean="0"/>
                        <a:t> installation</a:t>
                      </a:r>
                      <a:endParaRPr lang="fr-FR" dirty="0"/>
                    </a:p>
                  </a:txBody>
                  <a:tcPr/>
                </a:tc>
                <a:tc>
                  <a:txBody>
                    <a:bodyPr/>
                    <a:lstStyle/>
                    <a:p>
                      <a:r>
                        <a:rPr lang="fr-FR" sz="1800" b="0" i="0" u="none" strike="noStrike" kern="1200" baseline="0" dirty="0" smtClean="0">
                          <a:solidFill>
                            <a:schemeClr val="tx1"/>
                          </a:solidFill>
                          <a:latin typeface="+mn-lt"/>
                          <a:ea typeface="+mn-ea"/>
                          <a:cs typeface="+mn-cs"/>
                        </a:rPr>
                        <a:t>371,544</a:t>
                      </a:r>
                      <a:endParaRPr lang="fr-FR" dirty="0"/>
                    </a:p>
                  </a:txBody>
                  <a:tcPr/>
                </a:tc>
                <a:tc>
                  <a:txBody>
                    <a:bodyPr/>
                    <a:lstStyle/>
                    <a:p>
                      <a:r>
                        <a:rPr lang="fr-FR" sz="1800" b="0" i="0" u="none" strike="noStrike" kern="1200" baseline="0" dirty="0" smtClean="0">
                          <a:solidFill>
                            <a:schemeClr val="tx1"/>
                          </a:solidFill>
                          <a:latin typeface="+mn-lt"/>
                          <a:ea typeface="+mn-ea"/>
                          <a:cs typeface="+mn-cs"/>
                        </a:rPr>
                        <a:t>319,911</a:t>
                      </a:r>
                      <a:endParaRPr lang="fr-FR" dirty="0"/>
                    </a:p>
                  </a:txBody>
                  <a:tcPr/>
                </a:tc>
                <a:tc>
                  <a:txBody>
                    <a:bodyPr/>
                    <a:lstStyle/>
                    <a:p>
                      <a:r>
                        <a:rPr lang="fr-FR" dirty="0" smtClean="0"/>
                        <a:t>275 453</a:t>
                      </a:r>
                      <a:endParaRPr lang="fr-FR" dirty="0"/>
                    </a:p>
                  </a:txBody>
                  <a:tcPr/>
                </a:tc>
                <a:tc>
                  <a:txBody>
                    <a:bodyPr/>
                    <a:lstStyle/>
                    <a:p>
                      <a:r>
                        <a:rPr lang="fr-FR" sz="1800" b="0" i="0" u="none" strike="noStrike" kern="1200" baseline="0" dirty="0" smtClean="0">
                          <a:solidFill>
                            <a:schemeClr val="tx1"/>
                          </a:solidFill>
                          <a:latin typeface="+mn-lt"/>
                          <a:ea typeface="+mn-ea"/>
                          <a:cs typeface="+mn-cs"/>
                        </a:rPr>
                        <a:t>237,173</a:t>
                      </a:r>
                      <a:endParaRPr lang="fr-FR" dirty="0"/>
                    </a:p>
                  </a:txBody>
                  <a:tcPr/>
                </a:tc>
                <a:tc>
                  <a:txBody>
                    <a:bodyPr/>
                    <a:lstStyle/>
                    <a:p>
                      <a:r>
                        <a:rPr lang="fr-FR" sz="1800" b="0" i="0" u="none" strike="noStrike" kern="1200" baseline="0" dirty="0" smtClean="0">
                          <a:solidFill>
                            <a:schemeClr val="tx1"/>
                          </a:solidFill>
                          <a:latin typeface="+mn-lt"/>
                          <a:ea typeface="+mn-ea"/>
                          <a:cs typeface="+mn-cs"/>
                        </a:rPr>
                        <a:t>204,214</a:t>
                      </a:r>
                      <a:endParaRPr lang="fr-FR" dirty="0"/>
                    </a:p>
                  </a:txBody>
                  <a:tcPr/>
                </a:tc>
                <a:tc>
                  <a:txBody>
                    <a:bodyPr/>
                    <a:lstStyle/>
                    <a:p>
                      <a:r>
                        <a:rPr lang="fr-FR" sz="1800" b="0" i="0" u="none" strike="noStrike" kern="1200" baseline="0" dirty="0" smtClean="0">
                          <a:solidFill>
                            <a:schemeClr val="tx1"/>
                          </a:solidFill>
                          <a:latin typeface="+mn-lt"/>
                          <a:ea typeface="+mn-ea"/>
                          <a:cs typeface="+mn-cs"/>
                        </a:rPr>
                        <a:t>175,834</a:t>
                      </a:r>
                      <a:endParaRPr lang="fr-FR" dirty="0"/>
                    </a:p>
                  </a:txBody>
                  <a:tcPr/>
                </a:tc>
              </a:tr>
              <a:tr h="370840">
                <a:tc>
                  <a:txBody>
                    <a:bodyPr/>
                    <a:lstStyle/>
                    <a:p>
                      <a:r>
                        <a:rPr lang="fr-FR" dirty="0" err="1" smtClean="0"/>
                        <a:t>Ect</a:t>
                      </a:r>
                      <a:r>
                        <a:rPr lang="fr-FR" dirty="0" smtClean="0"/>
                        <a:t> </a:t>
                      </a:r>
                      <a:endParaRPr lang="fr-FR" dirty="0"/>
                    </a:p>
                  </a:txBody>
                  <a:tcPr/>
                </a:tc>
                <a:tc>
                  <a:txBody>
                    <a:bodyPr/>
                    <a:lstStyle/>
                    <a:p>
                      <a:r>
                        <a:rPr lang="fr-FR" dirty="0" smtClean="0"/>
                        <a:t>…</a:t>
                      </a:r>
                      <a:endParaRPr lang="fr-FR" dirty="0"/>
                    </a:p>
                  </a:txBody>
                  <a:tcPr/>
                </a:tc>
                <a:tc>
                  <a:txBody>
                    <a:bodyPr/>
                    <a:lstStyle/>
                    <a:p>
                      <a:r>
                        <a:rPr lang="fr-FR" dirty="0" smtClean="0"/>
                        <a:t>…</a:t>
                      </a:r>
                      <a:endParaRPr lang="fr-FR" dirty="0"/>
                    </a:p>
                  </a:txBody>
                  <a:tcPr/>
                </a:tc>
                <a:tc>
                  <a:txBody>
                    <a:bodyPr/>
                    <a:lstStyle/>
                    <a:p>
                      <a:r>
                        <a:rPr lang="fr-FR" dirty="0" smtClean="0"/>
                        <a:t>…</a:t>
                      </a:r>
                      <a:endParaRPr lang="fr-FR" dirty="0"/>
                    </a:p>
                  </a:txBody>
                  <a:tcPr/>
                </a:tc>
                <a:tc>
                  <a:txBody>
                    <a:bodyPr/>
                    <a:lstStyle/>
                    <a:p>
                      <a:r>
                        <a:rPr lang="fr-FR" dirty="0" smtClean="0"/>
                        <a:t>…</a:t>
                      </a:r>
                      <a:endParaRPr lang="fr-FR" dirty="0"/>
                    </a:p>
                  </a:txBody>
                  <a:tcPr/>
                </a:tc>
                <a:tc>
                  <a:txBody>
                    <a:bodyPr/>
                    <a:lstStyle/>
                    <a:p>
                      <a:r>
                        <a:rPr lang="fr-FR" dirty="0" smtClean="0"/>
                        <a:t>…</a:t>
                      </a:r>
                      <a:endParaRPr lang="fr-FR" dirty="0"/>
                    </a:p>
                  </a:txBody>
                  <a:tcPr/>
                </a:tc>
                <a:tc>
                  <a:txBody>
                    <a:bodyPr/>
                    <a:lstStyle/>
                    <a:p>
                      <a:r>
                        <a:rPr lang="fr-FR" dirty="0" smtClean="0"/>
                        <a:t>…</a:t>
                      </a:r>
                      <a:endParaRPr lang="fr-FR" dirty="0"/>
                    </a:p>
                  </a:txBody>
                  <a:tcPr/>
                </a:tc>
              </a:tr>
              <a:tr h="370840">
                <a:tc>
                  <a:txBody>
                    <a:bodyPr/>
                    <a:lstStyle/>
                    <a:p>
                      <a:r>
                        <a:rPr lang="fr-FR" b="1" dirty="0" smtClean="0"/>
                        <a:t>Total </a:t>
                      </a:r>
                      <a:endParaRPr lang="fr-FR" b="1" dirty="0"/>
                    </a:p>
                  </a:txBody>
                  <a:tcPr/>
                </a:tc>
                <a:tc>
                  <a:txBody>
                    <a:bodyPr/>
                    <a:lstStyle/>
                    <a:p>
                      <a:r>
                        <a:rPr lang="fr-FR" sz="1800" b="1" i="0" u="none" strike="noStrike" kern="1200" baseline="0" dirty="0" smtClean="0">
                          <a:solidFill>
                            <a:srgbClr val="FF0000"/>
                          </a:solidFill>
                          <a:latin typeface="+mn-lt"/>
                          <a:ea typeface="+mn-ea"/>
                          <a:cs typeface="+mn-cs"/>
                        </a:rPr>
                        <a:t>71 943 309</a:t>
                      </a:r>
                      <a:endParaRPr lang="fr-FR" b="1" dirty="0">
                        <a:solidFill>
                          <a:srgbClr val="FF0000"/>
                        </a:solidFill>
                      </a:endParaRPr>
                    </a:p>
                  </a:txBody>
                  <a:tcPr/>
                </a:tc>
                <a:tc>
                  <a:txBody>
                    <a:bodyPr/>
                    <a:lstStyle/>
                    <a:p>
                      <a:r>
                        <a:rPr lang="fr-FR" sz="1800" b="1" i="0" u="none" strike="noStrike" kern="1200" baseline="0" dirty="0" smtClean="0">
                          <a:solidFill>
                            <a:srgbClr val="FF0000"/>
                          </a:solidFill>
                          <a:latin typeface="+mn-lt"/>
                          <a:ea typeface="+mn-ea"/>
                          <a:cs typeface="+mn-cs"/>
                        </a:rPr>
                        <a:t>79 391 287</a:t>
                      </a:r>
                      <a:endParaRPr lang="fr-FR" b="1" dirty="0">
                        <a:solidFill>
                          <a:srgbClr val="FF0000"/>
                        </a:solidFill>
                      </a:endParaRPr>
                    </a:p>
                  </a:txBody>
                  <a:tcPr/>
                </a:tc>
                <a:tc>
                  <a:txBody>
                    <a:bodyPr/>
                    <a:lstStyle/>
                    <a:p>
                      <a:r>
                        <a:rPr lang="fr-FR" b="1" dirty="0" smtClean="0">
                          <a:solidFill>
                            <a:srgbClr val="FF0000"/>
                          </a:solidFill>
                        </a:rPr>
                        <a:t>94 484 668</a:t>
                      </a:r>
                      <a:endParaRPr lang="fr-FR"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i="0" u="none" strike="noStrike" kern="1200" baseline="0" dirty="0" smtClean="0">
                          <a:solidFill>
                            <a:srgbClr val="FF0000"/>
                          </a:solidFill>
                          <a:latin typeface="+mn-lt"/>
                          <a:ea typeface="+mn-ea"/>
                          <a:cs typeface="+mn-cs"/>
                        </a:rPr>
                        <a:t>111 988 121</a:t>
                      </a:r>
                      <a:endParaRPr lang="fr-FR" b="1" dirty="0" smtClean="0">
                        <a:solidFill>
                          <a:srgbClr val="FF0000"/>
                        </a:solidFill>
                      </a:endParaRPr>
                    </a:p>
                    <a:p>
                      <a:endParaRPr lang="fr-FR"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i="0" u="none" strike="noStrike" kern="1200" baseline="0" dirty="0" smtClean="0">
                          <a:solidFill>
                            <a:srgbClr val="FF0000"/>
                          </a:solidFill>
                          <a:latin typeface="+mn-lt"/>
                          <a:ea typeface="+mn-ea"/>
                          <a:cs typeface="+mn-cs"/>
                        </a:rPr>
                        <a:t>135 743665</a:t>
                      </a:r>
                      <a:endParaRPr lang="fr-FR" b="1" dirty="0" smtClean="0">
                        <a:solidFill>
                          <a:srgbClr val="FF0000"/>
                        </a:solidFill>
                      </a:endParaRPr>
                    </a:p>
                    <a:p>
                      <a:endParaRPr lang="fr-FR" b="1" dirty="0">
                        <a:solidFill>
                          <a:srgbClr val="FF0000"/>
                        </a:solidFill>
                      </a:endParaRPr>
                    </a:p>
                  </a:txBody>
                  <a:tcPr/>
                </a:tc>
                <a:tc>
                  <a:txBody>
                    <a:bodyPr/>
                    <a:lstStyle/>
                    <a:p>
                      <a:r>
                        <a:rPr lang="fr-FR" sz="1800" b="1" i="0" u="none" strike="noStrike" kern="1200" baseline="0" dirty="0" smtClean="0">
                          <a:solidFill>
                            <a:srgbClr val="FF0000"/>
                          </a:solidFill>
                          <a:latin typeface="+mn-lt"/>
                          <a:ea typeface="+mn-ea"/>
                          <a:cs typeface="+mn-cs"/>
                        </a:rPr>
                        <a:t>169 697259</a:t>
                      </a:r>
                      <a:endParaRPr lang="fr-FR" b="1" dirty="0">
                        <a:solidFill>
                          <a:srgbClr val="FF0000"/>
                        </a:solidFill>
                      </a:endParaRPr>
                    </a:p>
                  </a:txBody>
                  <a:tcPr/>
                </a:tc>
              </a:tr>
            </a:tbl>
          </a:graphicData>
        </a:graphic>
      </p:graphicFrame>
      <p:sp>
        <p:nvSpPr>
          <p:cNvPr id="3" name="Titre 2"/>
          <p:cNvSpPr>
            <a:spLocks noGrp="1"/>
          </p:cNvSpPr>
          <p:nvPr>
            <p:ph type="title"/>
          </p:nvPr>
        </p:nvSpPr>
        <p:spPr/>
        <p:txBody>
          <a:bodyPr>
            <a:normAutofit/>
          </a:bodyPr>
          <a:lstStyle/>
          <a:p>
            <a:r>
              <a:rPr lang="fr-FR" dirty="0" smtClean="0"/>
              <a:t>Value of Construction</a:t>
            </a:r>
            <a:endParaRPr lang="fr-FR" dirty="0"/>
          </a:p>
        </p:txBody>
      </p:sp>
      <p:sp>
        <p:nvSpPr>
          <p:cNvPr id="5" name="ZoneTexte 4"/>
          <p:cNvSpPr txBox="1"/>
          <p:nvPr/>
        </p:nvSpPr>
        <p:spPr>
          <a:xfrm>
            <a:off x="7133157" y="6453336"/>
            <a:ext cx="2047355" cy="369332"/>
          </a:xfrm>
          <a:prstGeom prst="rect">
            <a:avLst/>
          </a:prstGeom>
          <a:noFill/>
        </p:spPr>
        <p:txBody>
          <a:bodyPr wrap="none" rtlCol="0">
            <a:spAutoFit/>
          </a:bodyPr>
          <a:lstStyle/>
          <a:p>
            <a:r>
              <a:rPr lang="fr-FR" dirty="0" smtClean="0">
                <a:solidFill>
                  <a:schemeClr val="bg2">
                    <a:lumMod val="50000"/>
                  </a:schemeClr>
                </a:solidFill>
              </a:rPr>
              <a:t>Source: SBC (2009)</a:t>
            </a:r>
            <a:endParaRPr lang="fr-FR" dirty="0">
              <a:solidFill>
                <a:schemeClr val="bg2">
                  <a:lumMod val="50000"/>
                </a:schemeClr>
              </a:solidFill>
            </a:endParaRPr>
          </a:p>
        </p:txBody>
      </p:sp>
      <p:sp>
        <p:nvSpPr>
          <p:cNvPr id="2" name="Espace réservé de la date 1"/>
          <p:cNvSpPr>
            <a:spLocks noGrp="1"/>
          </p:cNvSpPr>
          <p:nvPr>
            <p:ph type="dt" sz="half" idx="10"/>
          </p:nvPr>
        </p:nvSpPr>
        <p:spPr/>
        <p:txBody>
          <a:bodyPr/>
          <a:lstStyle/>
          <a:p>
            <a:fld id="{4D234733-FF7D-4129-99BB-086A0B3DEE38}" type="datetime1">
              <a:rPr lang="fr-FR" smtClean="0"/>
              <a:t>07/01/2013</a:t>
            </a:fld>
            <a:endParaRPr lang="fr-FR"/>
          </a:p>
        </p:txBody>
      </p:sp>
      <p:sp>
        <p:nvSpPr>
          <p:cNvPr id="6" name="Espace réservé du numéro de diapositive 5"/>
          <p:cNvSpPr>
            <a:spLocks noGrp="1"/>
          </p:cNvSpPr>
          <p:nvPr>
            <p:ph type="sldNum" sz="quarter" idx="12"/>
          </p:nvPr>
        </p:nvSpPr>
        <p:spPr/>
        <p:txBody>
          <a:bodyPr/>
          <a:lstStyle/>
          <a:p>
            <a:fld id="{AD27B192-3A7E-4B17-8486-9D17D35329E5}" type="slidenum">
              <a:rPr lang="fr-FR" smtClean="0"/>
              <a:t>17</a:t>
            </a:fld>
            <a:endParaRPr lang="fr-FR"/>
          </a:p>
        </p:txBody>
      </p:sp>
    </p:spTree>
    <p:extLst>
      <p:ext uri="{BB962C8B-B14F-4D97-AF65-F5344CB8AC3E}">
        <p14:creationId xmlns:p14="http://schemas.microsoft.com/office/powerpoint/2010/main" val="6964885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2564904"/>
            <a:ext cx="8352927" cy="3777869"/>
          </a:xfrm>
        </p:spPr>
        <p:txBody>
          <a:bodyPr>
            <a:normAutofit/>
          </a:bodyPr>
          <a:lstStyle/>
          <a:p>
            <a:pPr marL="0" indent="0">
              <a:buNone/>
            </a:pPr>
            <a:r>
              <a:rPr lang="en-US" dirty="0">
                <a:solidFill>
                  <a:schemeClr val="tx1"/>
                </a:solidFill>
              </a:rPr>
              <a:t>The largest companies in the sector are SOEs such as </a:t>
            </a:r>
            <a:r>
              <a:rPr lang="en-US" dirty="0">
                <a:solidFill>
                  <a:srgbClr val="FF0000"/>
                </a:solidFill>
              </a:rPr>
              <a:t>PT </a:t>
            </a:r>
            <a:r>
              <a:rPr lang="en-US" dirty="0" err="1">
                <a:solidFill>
                  <a:srgbClr val="FF0000"/>
                </a:solidFill>
              </a:rPr>
              <a:t>Adhi</a:t>
            </a:r>
            <a:r>
              <a:rPr lang="en-US" dirty="0">
                <a:solidFill>
                  <a:srgbClr val="FF0000"/>
                </a:solidFill>
              </a:rPr>
              <a:t> </a:t>
            </a:r>
            <a:r>
              <a:rPr lang="en-US" dirty="0" err="1">
                <a:solidFill>
                  <a:srgbClr val="FF0000"/>
                </a:solidFill>
              </a:rPr>
              <a:t>Karya</a:t>
            </a:r>
            <a:r>
              <a:rPr lang="en-US" dirty="0">
                <a:solidFill>
                  <a:srgbClr val="FF0000"/>
                </a:solidFill>
              </a:rPr>
              <a:t> </a:t>
            </a:r>
            <a:r>
              <a:rPr lang="en-US" dirty="0" err="1">
                <a:solidFill>
                  <a:srgbClr val="FF0000"/>
                </a:solidFill>
              </a:rPr>
              <a:t>Tbk</a:t>
            </a:r>
            <a:r>
              <a:rPr lang="en-US" dirty="0">
                <a:solidFill>
                  <a:srgbClr val="FF0000"/>
                </a:solidFill>
              </a:rPr>
              <a:t> (</a:t>
            </a:r>
            <a:r>
              <a:rPr lang="en-US" dirty="0" err="1">
                <a:solidFill>
                  <a:srgbClr val="FF0000"/>
                </a:solidFill>
              </a:rPr>
              <a:t>Persero</a:t>
            </a:r>
            <a:r>
              <a:rPr lang="en-US" dirty="0">
                <a:solidFill>
                  <a:srgbClr val="FF0000"/>
                </a:solidFill>
              </a:rPr>
              <a:t>)</a:t>
            </a:r>
            <a:r>
              <a:rPr lang="en-US" dirty="0">
                <a:solidFill>
                  <a:schemeClr val="tx1"/>
                </a:solidFill>
              </a:rPr>
              <a:t> and </a:t>
            </a:r>
            <a:r>
              <a:rPr lang="en-US" dirty="0">
                <a:solidFill>
                  <a:srgbClr val="FF0000"/>
                </a:solidFill>
              </a:rPr>
              <a:t>PT </a:t>
            </a:r>
            <a:r>
              <a:rPr lang="en-US" dirty="0" err="1">
                <a:solidFill>
                  <a:srgbClr val="FF0000"/>
                </a:solidFill>
              </a:rPr>
              <a:t>Wijaya</a:t>
            </a:r>
            <a:r>
              <a:rPr lang="en-US" dirty="0">
                <a:solidFill>
                  <a:srgbClr val="FF0000"/>
                </a:solidFill>
              </a:rPr>
              <a:t> </a:t>
            </a:r>
            <a:r>
              <a:rPr lang="en-US" dirty="0" err="1">
                <a:solidFill>
                  <a:srgbClr val="FF0000"/>
                </a:solidFill>
              </a:rPr>
              <a:t>Karya</a:t>
            </a:r>
            <a:r>
              <a:rPr lang="en-US" dirty="0">
                <a:solidFill>
                  <a:srgbClr val="FF0000"/>
                </a:solidFill>
              </a:rPr>
              <a:t> </a:t>
            </a:r>
            <a:r>
              <a:rPr lang="en-US" dirty="0" err="1">
                <a:solidFill>
                  <a:srgbClr val="FF0000"/>
                </a:solidFill>
              </a:rPr>
              <a:t>Tbk</a:t>
            </a:r>
            <a:r>
              <a:rPr lang="en-US" dirty="0">
                <a:solidFill>
                  <a:schemeClr val="tx1"/>
                </a:solidFill>
              </a:rPr>
              <a:t> (</a:t>
            </a:r>
            <a:r>
              <a:rPr lang="en-US" dirty="0" err="1">
                <a:solidFill>
                  <a:schemeClr val="tx1"/>
                </a:solidFill>
              </a:rPr>
              <a:t>Persero</a:t>
            </a:r>
            <a:r>
              <a:rPr lang="en-US" dirty="0">
                <a:solidFill>
                  <a:schemeClr val="tx1"/>
                </a:solidFill>
              </a:rPr>
              <a:t>) which are far more successful in being awarded state contracts than private competitors</a:t>
            </a:r>
            <a:r>
              <a:rPr lang="en-US" dirty="0" smtClean="0">
                <a:solidFill>
                  <a:schemeClr val="tx1"/>
                </a:solidFill>
              </a:rPr>
              <a:t>.</a:t>
            </a:r>
            <a:endParaRPr lang="fr-FR" dirty="0">
              <a:solidFill>
                <a:schemeClr val="tx1"/>
              </a:solidFill>
            </a:endParaRPr>
          </a:p>
          <a:p>
            <a:pPr marL="0" indent="0">
              <a:buNone/>
            </a:pPr>
            <a:r>
              <a:rPr lang="en-US" dirty="0">
                <a:solidFill>
                  <a:schemeClr val="tx1"/>
                </a:solidFill>
              </a:rPr>
              <a:t>Foreign companies seeking a local partner must consider factors outside of just skill and size; local contractors who have the political connections needed for state funded construction projects are the most advantageous category of partner to take advantage</a:t>
            </a:r>
            <a:r>
              <a:rPr lang="en-US" dirty="0" smtClean="0">
                <a:solidFill>
                  <a:schemeClr val="tx1"/>
                </a:solidFill>
              </a:rPr>
              <a:t>.</a:t>
            </a:r>
          </a:p>
          <a:p>
            <a:endParaRPr lang="en-US" dirty="0" smtClean="0"/>
          </a:p>
          <a:p>
            <a:endParaRPr lang="fr-FR" dirty="0"/>
          </a:p>
          <a:p>
            <a:endParaRPr lang="fr-FR" dirty="0"/>
          </a:p>
        </p:txBody>
      </p:sp>
      <p:sp>
        <p:nvSpPr>
          <p:cNvPr id="3" name="Titre 2"/>
          <p:cNvSpPr>
            <a:spLocks noGrp="1"/>
          </p:cNvSpPr>
          <p:nvPr>
            <p:ph type="title"/>
          </p:nvPr>
        </p:nvSpPr>
        <p:spPr/>
        <p:txBody>
          <a:bodyPr/>
          <a:lstStyle/>
          <a:p>
            <a:r>
              <a:rPr lang="fr-FR" dirty="0" smtClean="0"/>
              <a:t>III. Main </a:t>
            </a:r>
            <a:r>
              <a:rPr lang="fr-FR" dirty="0" err="1" smtClean="0"/>
              <a:t>actors</a:t>
            </a:r>
            <a:endParaRPr lang="fr-FR" dirty="0"/>
          </a:p>
        </p:txBody>
      </p:sp>
      <p:sp>
        <p:nvSpPr>
          <p:cNvPr id="4" name="Espace réservé de la date 3"/>
          <p:cNvSpPr>
            <a:spLocks noGrp="1"/>
          </p:cNvSpPr>
          <p:nvPr>
            <p:ph type="dt" sz="half" idx="10"/>
          </p:nvPr>
        </p:nvSpPr>
        <p:spPr/>
        <p:txBody>
          <a:bodyPr/>
          <a:lstStyle/>
          <a:p>
            <a:fld id="{ECBDE7CF-D71B-4EDB-81EB-2F376DCA1877}" type="datetime1">
              <a:rPr lang="fr-FR" smtClean="0"/>
              <a:t>07/01/2013</a:t>
            </a:fld>
            <a:endParaRPr lang="fr-FR"/>
          </a:p>
        </p:txBody>
      </p:sp>
      <p:sp>
        <p:nvSpPr>
          <p:cNvPr id="5" name="Espace réservé du numéro de diapositive 4"/>
          <p:cNvSpPr>
            <a:spLocks noGrp="1"/>
          </p:cNvSpPr>
          <p:nvPr>
            <p:ph type="sldNum" sz="quarter" idx="12"/>
          </p:nvPr>
        </p:nvSpPr>
        <p:spPr/>
        <p:txBody>
          <a:bodyPr/>
          <a:lstStyle/>
          <a:p>
            <a:fld id="{AD27B192-3A7E-4B17-8486-9D17D35329E5}" type="slidenum">
              <a:rPr lang="fr-FR" smtClean="0"/>
              <a:t>18</a:t>
            </a:fld>
            <a:endParaRPr lang="fr-FR"/>
          </a:p>
        </p:txBody>
      </p:sp>
      <p:pic>
        <p:nvPicPr>
          <p:cNvPr id="7" name="Picture 2" descr="C:\Users\Ansumoudine\Desktop\Projets\techno\retour.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614" y="6309320"/>
            <a:ext cx="662090" cy="518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69426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txBox="1">
            <a:spLocks/>
          </p:cNvSpPr>
          <p:nvPr/>
        </p:nvSpPr>
        <p:spPr>
          <a:xfrm>
            <a:off x="555539" y="2276872"/>
            <a:ext cx="8208911" cy="3816424"/>
          </a:xfrm>
          <a:prstGeom prst="rect">
            <a:avLst/>
          </a:prstGeom>
        </p:spPr>
        <p:txBody>
          <a:bodyP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endParaRPr lang="fr-FR" dirty="0">
              <a:solidFill>
                <a:schemeClr val="tx1"/>
              </a:solidFill>
            </a:endParaRPr>
          </a:p>
          <a:p>
            <a:pPr marL="0" indent="0">
              <a:buNone/>
            </a:pPr>
            <a:r>
              <a:rPr lang="en-US" dirty="0">
                <a:solidFill>
                  <a:schemeClr val="tx1"/>
                </a:solidFill>
              </a:rPr>
              <a:t> </a:t>
            </a:r>
            <a:endParaRPr lang="fr-FR" dirty="0">
              <a:solidFill>
                <a:schemeClr val="tx1"/>
              </a:solidFill>
            </a:endParaRPr>
          </a:p>
        </p:txBody>
      </p:sp>
      <p:sp>
        <p:nvSpPr>
          <p:cNvPr id="3" name="Espace réservé du contenu 1"/>
          <p:cNvSpPr txBox="1">
            <a:spLocks/>
          </p:cNvSpPr>
          <p:nvPr/>
        </p:nvSpPr>
        <p:spPr>
          <a:xfrm>
            <a:off x="701178" y="1988840"/>
            <a:ext cx="8208911" cy="3528392"/>
          </a:xfrm>
          <a:prstGeom prst="rect">
            <a:avLst/>
          </a:prstGeom>
        </p:spPr>
        <p:txBody>
          <a:bodyP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en-US" dirty="0">
                <a:solidFill>
                  <a:schemeClr val="tx1"/>
                </a:solidFill>
              </a:rPr>
              <a:t>There are the private sectors, including 72 foreign contractors like </a:t>
            </a:r>
            <a:r>
              <a:rPr lang="en-US" dirty="0">
                <a:solidFill>
                  <a:srgbClr val="FF0000"/>
                </a:solidFill>
              </a:rPr>
              <a:t>Leighton Holdings Ltd</a:t>
            </a:r>
            <a:r>
              <a:rPr lang="en-US" dirty="0">
                <a:solidFill>
                  <a:schemeClr val="tx1"/>
                </a:solidFill>
              </a:rPr>
              <a:t>, </a:t>
            </a:r>
            <a:r>
              <a:rPr lang="en-US" dirty="0">
                <a:solidFill>
                  <a:srgbClr val="FF0000"/>
                </a:solidFill>
              </a:rPr>
              <a:t>Kajima</a:t>
            </a:r>
            <a:r>
              <a:rPr lang="en-US" dirty="0">
                <a:solidFill>
                  <a:schemeClr val="tx1"/>
                </a:solidFill>
              </a:rPr>
              <a:t>, </a:t>
            </a:r>
            <a:r>
              <a:rPr lang="en-US" dirty="0" err="1">
                <a:solidFill>
                  <a:srgbClr val="FF0000"/>
                </a:solidFill>
              </a:rPr>
              <a:t>Daewo</a:t>
            </a:r>
            <a:r>
              <a:rPr lang="en-US" dirty="0">
                <a:solidFill>
                  <a:srgbClr val="FF0000"/>
                </a:solidFill>
              </a:rPr>
              <a:t> Engineering</a:t>
            </a:r>
            <a:r>
              <a:rPr lang="en-US" dirty="0">
                <a:solidFill>
                  <a:schemeClr val="tx1"/>
                </a:solidFill>
              </a:rPr>
              <a:t>, </a:t>
            </a:r>
            <a:r>
              <a:rPr lang="en-US" dirty="0">
                <a:solidFill>
                  <a:srgbClr val="FF0000"/>
                </a:solidFill>
              </a:rPr>
              <a:t>China Communications Construction</a:t>
            </a:r>
            <a:r>
              <a:rPr lang="en-US" dirty="0">
                <a:solidFill>
                  <a:schemeClr val="tx1"/>
                </a:solidFill>
              </a:rPr>
              <a:t> and </a:t>
            </a:r>
            <a:r>
              <a:rPr lang="en-US" dirty="0" err="1" smtClean="0">
                <a:solidFill>
                  <a:schemeClr val="tx1"/>
                </a:solidFill>
              </a:rPr>
              <a:t>etc</a:t>
            </a:r>
            <a:endParaRPr lang="fr-FR" dirty="0">
              <a:solidFill>
                <a:schemeClr val="tx1"/>
              </a:solidFill>
            </a:endParaRPr>
          </a:p>
          <a:p>
            <a:pPr marL="0" indent="0">
              <a:buNone/>
            </a:pPr>
            <a:r>
              <a:rPr lang="en-US" dirty="0">
                <a:solidFill>
                  <a:schemeClr val="tx1"/>
                </a:solidFill>
              </a:rPr>
              <a:t>Current figure shows that most foreign construction companies in Indonesia come </a:t>
            </a:r>
            <a:r>
              <a:rPr lang="en-US" dirty="0" smtClean="0">
                <a:solidFill>
                  <a:schemeClr val="tx1"/>
                </a:solidFill>
              </a:rPr>
              <a:t>from Japan</a:t>
            </a:r>
            <a:r>
              <a:rPr lang="en-US" dirty="0">
                <a:solidFill>
                  <a:schemeClr val="tx1"/>
                </a:solidFill>
              </a:rPr>
              <a:t>, followed by US, China and then Europe</a:t>
            </a:r>
            <a:endParaRPr lang="fr-FR" dirty="0">
              <a:solidFill>
                <a:schemeClr val="tx1"/>
              </a:solidFill>
            </a:endParaRPr>
          </a:p>
          <a:p>
            <a:pPr marL="0" indent="0">
              <a:buNone/>
            </a:pPr>
            <a:endParaRPr lang="fr-FR" dirty="0">
              <a:solidFill>
                <a:schemeClr val="tx1"/>
              </a:solidFill>
            </a:endParaRPr>
          </a:p>
          <a:p>
            <a:pPr marL="0" indent="0">
              <a:buNone/>
            </a:pPr>
            <a:r>
              <a:rPr lang="en-US" dirty="0">
                <a:solidFill>
                  <a:schemeClr val="tx1"/>
                </a:solidFill>
              </a:rPr>
              <a:t> </a:t>
            </a:r>
            <a:endParaRPr lang="fr-FR" dirty="0">
              <a:solidFill>
                <a:schemeClr val="tx1"/>
              </a:solidFill>
            </a:endParaRPr>
          </a:p>
        </p:txBody>
      </p:sp>
      <p:sp>
        <p:nvSpPr>
          <p:cNvPr id="4" name="Espace réservé de la date 3"/>
          <p:cNvSpPr>
            <a:spLocks noGrp="1"/>
          </p:cNvSpPr>
          <p:nvPr>
            <p:ph type="dt" sz="half" idx="10"/>
          </p:nvPr>
        </p:nvSpPr>
        <p:spPr/>
        <p:txBody>
          <a:bodyPr/>
          <a:lstStyle/>
          <a:p>
            <a:fld id="{A0497288-DA81-440A-80FA-C59485B713F6}" type="datetime1">
              <a:rPr lang="fr-FR" smtClean="0"/>
              <a:t>07/01/2013</a:t>
            </a:fld>
            <a:endParaRPr lang="fr-FR"/>
          </a:p>
        </p:txBody>
      </p:sp>
      <p:sp>
        <p:nvSpPr>
          <p:cNvPr id="5" name="Espace réservé du numéro de diapositive 4"/>
          <p:cNvSpPr>
            <a:spLocks noGrp="1"/>
          </p:cNvSpPr>
          <p:nvPr>
            <p:ph type="sldNum" sz="quarter" idx="12"/>
          </p:nvPr>
        </p:nvSpPr>
        <p:spPr/>
        <p:txBody>
          <a:bodyPr/>
          <a:lstStyle/>
          <a:p>
            <a:fld id="{AD27B192-3A7E-4B17-8486-9D17D35329E5}" type="slidenum">
              <a:rPr lang="fr-FR" smtClean="0"/>
              <a:t>19</a:t>
            </a:fld>
            <a:endParaRPr lang="fr-FR"/>
          </a:p>
        </p:txBody>
      </p:sp>
    </p:spTree>
    <p:extLst>
      <p:ext uri="{BB962C8B-B14F-4D97-AF65-F5344CB8AC3E}">
        <p14:creationId xmlns:p14="http://schemas.microsoft.com/office/powerpoint/2010/main" val="872806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pPr>
              <a:buFont typeface="Wingdings" pitchFamily="2" charset="2"/>
              <a:buChar char="q"/>
            </a:pPr>
            <a:r>
              <a:rPr lang="fr-FR" sz="3500" dirty="0" err="1" smtClean="0">
                <a:hlinkClick r:id="rId2" action="ppaction://hlinksldjump"/>
              </a:rPr>
              <a:t>Overview</a:t>
            </a:r>
            <a:r>
              <a:rPr lang="fr-FR" sz="3500" dirty="0" smtClean="0">
                <a:hlinkClick r:id="rId2" action="ppaction://hlinksldjump"/>
              </a:rPr>
              <a:t> of National </a:t>
            </a:r>
            <a:r>
              <a:rPr lang="fr-FR" sz="3500" dirty="0" err="1" smtClean="0">
                <a:hlinkClick r:id="rId2" action="ppaction://hlinksldjump"/>
              </a:rPr>
              <a:t>Economy</a:t>
            </a:r>
            <a:endParaRPr lang="fr-FR" sz="3500" dirty="0" smtClean="0"/>
          </a:p>
          <a:p>
            <a:pPr>
              <a:buFont typeface="Wingdings" pitchFamily="2" charset="2"/>
              <a:buChar char="q"/>
            </a:pPr>
            <a:r>
              <a:rPr lang="fr-FR" sz="3500" dirty="0" smtClean="0">
                <a:hlinkClick r:id="rId3" action="ppaction://hlinksldjump"/>
              </a:rPr>
              <a:t>Main </a:t>
            </a:r>
            <a:r>
              <a:rPr lang="fr-FR" sz="3500" dirty="0" err="1" smtClean="0">
                <a:hlinkClick r:id="rId3" action="ppaction://hlinksldjump"/>
              </a:rPr>
              <a:t>Economic</a:t>
            </a:r>
            <a:r>
              <a:rPr lang="fr-FR" sz="3500" dirty="0" smtClean="0">
                <a:hlinkClick r:id="rId3" action="ppaction://hlinksldjump"/>
              </a:rPr>
              <a:t> </a:t>
            </a:r>
            <a:r>
              <a:rPr lang="fr-FR" sz="3500" dirty="0" err="1" smtClean="0">
                <a:hlinkClick r:id="rId3" action="ppaction://hlinksldjump"/>
              </a:rPr>
              <a:t>indicators</a:t>
            </a:r>
            <a:endParaRPr lang="fr-FR" sz="3500" dirty="0" smtClean="0"/>
          </a:p>
          <a:p>
            <a:pPr marL="514350" indent="-514350">
              <a:buFont typeface="+mj-lt"/>
              <a:buAutoNum type="romanUcPeriod"/>
            </a:pPr>
            <a:r>
              <a:rPr lang="fr-FR" sz="3500" dirty="0" err="1" smtClean="0">
                <a:hlinkClick r:id="rId4" action="ppaction://hlinksldjump"/>
              </a:rPr>
              <a:t>Executive</a:t>
            </a:r>
            <a:r>
              <a:rPr lang="fr-FR" sz="3500" dirty="0" smtClean="0">
                <a:hlinkClick r:id="rId4" action="ppaction://hlinksldjump"/>
              </a:rPr>
              <a:t> </a:t>
            </a:r>
            <a:r>
              <a:rPr lang="fr-FR" sz="3500" dirty="0" err="1" smtClean="0">
                <a:hlinkClick r:id="rId4" action="ppaction://hlinksldjump"/>
              </a:rPr>
              <a:t>summary</a:t>
            </a:r>
            <a:r>
              <a:rPr lang="fr-FR" sz="3500" dirty="0" smtClean="0">
                <a:hlinkClick r:id="rId4" action="ppaction://hlinksldjump"/>
              </a:rPr>
              <a:t> of the construction </a:t>
            </a:r>
            <a:r>
              <a:rPr lang="fr-FR" sz="3500" dirty="0" err="1" smtClean="0">
                <a:hlinkClick r:id="rId4" action="ppaction://hlinksldjump"/>
              </a:rPr>
              <a:t>sector</a:t>
            </a:r>
            <a:endParaRPr lang="fr-FR" sz="3500" dirty="0" smtClean="0"/>
          </a:p>
          <a:p>
            <a:pPr marL="514350" indent="-514350">
              <a:buFont typeface="+mj-lt"/>
              <a:buAutoNum type="romanUcPeriod"/>
            </a:pPr>
            <a:r>
              <a:rPr lang="fr-FR" sz="3500" dirty="0" smtClean="0">
                <a:hlinkClick r:id="rId5" action="ppaction://hlinksldjump"/>
              </a:rPr>
              <a:t>Majors </a:t>
            </a:r>
            <a:r>
              <a:rPr lang="fr-FR" sz="3500" dirty="0" err="1" smtClean="0">
                <a:hlinkClick r:id="rId5" action="ppaction://hlinksldjump"/>
              </a:rPr>
              <a:t>investment</a:t>
            </a:r>
            <a:r>
              <a:rPr lang="fr-FR" sz="3500" dirty="0" smtClean="0">
                <a:hlinkClick r:id="rId5" action="ppaction://hlinksldjump"/>
              </a:rPr>
              <a:t> </a:t>
            </a:r>
            <a:r>
              <a:rPr lang="fr-FR" sz="3500" dirty="0" err="1" smtClean="0">
                <a:hlinkClick r:id="rId5" action="ppaction://hlinksldjump"/>
              </a:rPr>
              <a:t>sectors</a:t>
            </a:r>
            <a:endParaRPr lang="fr-FR" sz="3500" dirty="0" smtClean="0"/>
          </a:p>
          <a:p>
            <a:pPr marL="514350" indent="-514350">
              <a:buFont typeface="+mj-lt"/>
              <a:buAutoNum type="romanUcPeriod"/>
            </a:pPr>
            <a:r>
              <a:rPr lang="fr-FR" sz="3500" dirty="0" smtClean="0">
                <a:hlinkClick r:id="rId6" action="ppaction://hlinksldjump"/>
              </a:rPr>
              <a:t>Main </a:t>
            </a:r>
            <a:r>
              <a:rPr lang="fr-FR" sz="3500" dirty="0" err="1" smtClean="0">
                <a:hlinkClick r:id="rId6" action="ppaction://hlinksldjump"/>
              </a:rPr>
              <a:t>actors</a:t>
            </a:r>
            <a:endParaRPr lang="fr-FR" sz="3500" dirty="0" smtClean="0"/>
          </a:p>
          <a:p>
            <a:pPr marL="514350" indent="-514350">
              <a:buFont typeface="+mj-lt"/>
              <a:buAutoNum type="romanUcPeriod"/>
            </a:pPr>
            <a:r>
              <a:rPr lang="fr-FR" sz="3500" dirty="0" smtClean="0">
                <a:hlinkClick r:id="rId7" action="ppaction://hlinksldjump"/>
              </a:rPr>
              <a:t>Infrastructure </a:t>
            </a:r>
            <a:r>
              <a:rPr lang="fr-FR" sz="3500" dirty="0" err="1" smtClean="0">
                <a:hlinkClick r:id="rId7" action="ppaction://hlinksldjump"/>
              </a:rPr>
              <a:t>development</a:t>
            </a:r>
            <a:endParaRPr lang="fr-FR" sz="3500" dirty="0" smtClean="0"/>
          </a:p>
          <a:p>
            <a:endParaRPr lang="fr-FR" dirty="0" smtClean="0"/>
          </a:p>
          <a:p>
            <a:pPr marL="0" indent="0">
              <a:buNone/>
            </a:pPr>
            <a:endParaRPr lang="fr-FR" dirty="0"/>
          </a:p>
        </p:txBody>
      </p:sp>
      <p:sp>
        <p:nvSpPr>
          <p:cNvPr id="3" name="Titre 2"/>
          <p:cNvSpPr>
            <a:spLocks noGrp="1"/>
          </p:cNvSpPr>
          <p:nvPr>
            <p:ph type="title"/>
          </p:nvPr>
        </p:nvSpPr>
        <p:spPr/>
        <p:txBody>
          <a:bodyPr/>
          <a:lstStyle/>
          <a:p>
            <a:r>
              <a:rPr lang="fr-FR" dirty="0" smtClean="0"/>
              <a:t>Plan</a:t>
            </a:r>
            <a:endParaRPr lang="fr-FR" dirty="0"/>
          </a:p>
        </p:txBody>
      </p:sp>
      <p:sp>
        <p:nvSpPr>
          <p:cNvPr id="4" name="Espace réservé de la date 3"/>
          <p:cNvSpPr>
            <a:spLocks noGrp="1"/>
          </p:cNvSpPr>
          <p:nvPr>
            <p:ph type="dt" sz="half" idx="10"/>
          </p:nvPr>
        </p:nvSpPr>
        <p:spPr/>
        <p:txBody>
          <a:bodyPr/>
          <a:lstStyle/>
          <a:p>
            <a:fld id="{87B051B6-ED12-4037-9218-D7DDB558BB35}" type="datetime1">
              <a:rPr lang="fr-FR" smtClean="0"/>
              <a:t>07/01/2013</a:t>
            </a:fld>
            <a:endParaRPr lang="fr-FR"/>
          </a:p>
        </p:txBody>
      </p:sp>
      <p:sp>
        <p:nvSpPr>
          <p:cNvPr id="5" name="Espace réservé du numéro de diapositive 4"/>
          <p:cNvSpPr>
            <a:spLocks noGrp="1"/>
          </p:cNvSpPr>
          <p:nvPr>
            <p:ph type="sldNum" sz="quarter" idx="12"/>
          </p:nvPr>
        </p:nvSpPr>
        <p:spPr/>
        <p:txBody>
          <a:bodyPr/>
          <a:lstStyle/>
          <a:p>
            <a:fld id="{AD27B192-3A7E-4B17-8486-9D17D35329E5}" type="slidenum">
              <a:rPr lang="fr-FR" smtClean="0"/>
              <a:t>2</a:t>
            </a:fld>
            <a:endParaRPr lang="fr-FR"/>
          </a:p>
        </p:txBody>
      </p:sp>
    </p:spTree>
    <p:extLst>
      <p:ext uri="{BB962C8B-B14F-4D97-AF65-F5344CB8AC3E}">
        <p14:creationId xmlns:p14="http://schemas.microsoft.com/office/powerpoint/2010/main" val="38472946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72067" y="2348880"/>
            <a:ext cx="7408333" cy="3777283"/>
          </a:xfrm>
        </p:spPr>
        <p:txBody>
          <a:bodyPr>
            <a:normAutofit lnSpcReduction="10000"/>
          </a:bodyPr>
          <a:lstStyle/>
          <a:p>
            <a:pPr marL="0" indent="0">
              <a:buNone/>
            </a:pPr>
            <a:r>
              <a:rPr lang="en-US" dirty="0">
                <a:solidFill>
                  <a:schemeClr val="tx1"/>
                </a:solidFill>
              </a:rPr>
              <a:t>To ensure that economic growth can rise to its potential infrastructure development is vital, more toll roads, power plants, railways, bridges and tunnels and improved </a:t>
            </a:r>
            <a:r>
              <a:rPr lang="en-US" dirty="0" err="1">
                <a:solidFill>
                  <a:schemeClr val="tx1"/>
                </a:solidFill>
              </a:rPr>
              <a:t>harbours</a:t>
            </a:r>
            <a:r>
              <a:rPr lang="en-US" dirty="0">
                <a:solidFill>
                  <a:schemeClr val="tx1"/>
                </a:solidFill>
              </a:rPr>
              <a:t> and airports, water &amp; sanitation are needed, not only to create employment (and stimulate consumer spending), but also to attract private investment. Plans to upgrade Indonesia’s infrastructure are expected to attract US$70 Billion of investment over the next 5 years stimulating a boom in the construction industry that is expected to grow at over 6.8% year on year.</a:t>
            </a:r>
            <a:endParaRPr lang="fr-FR" dirty="0">
              <a:solidFill>
                <a:schemeClr val="tx1"/>
              </a:solidFill>
            </a:endParaRPr>
          </a:p>
        </p:txBody>
      </p:sp>
      <p:sp>
        <p:nvSpPr>
          <p:cNvPr id="3" name="Titre 2"/>
          <p:cNvSpPr>
            <a:spLocks noGrp="1"/>
          </p:cNvSpPr>
          <p:nvPr>
            <p:ph type="title"/>
          </p:nvPr>
        </p:nvSpPr>
        <p:spPr/>
        <p:txBody>
          <a:bodyPr/>
          <a:lstStyle/>
          <a:p>
            <a:r>
              <a:rPr lang="fr-FR" dirty="0" smtClean="0"/>
              <a:t>IV. Infrastructure </a:t>
            </a:r>
            <a:r>
              <a:rPr lang="fr-FR" dirty="0" err="1" smtClean="0"/>
              <a:t>Development</a:t>
            </a:r>
            <a:endParaRPr lang="fr-FR" dirty="0"/>
          </a:p>
        </p:txBody>
      </p:sp>
      <p:sp>
        <p:nvSpPr>
          <p:cNvPr id="4" name="Espace réservé de la date 3"/>
          <p:cNvSpPr>
            <a:spLocks noGrp="1"/>
          </p:cNvSpPr>
          <p:nvPr>
            <p:ph type="dt" sz="half" idx="10"/>
          </p:nvPr>
        </p:nvSpPr>
        <p:spPr/>
        <p:txBody>
          <a:bodyPr/>
          <a:lstStyle/>
          <a:p>
            <a:fld id="{89C4C57C-B448-4CE6-8275-BADBC022DCD2}" type="datetime1">
              <a:rPr lang="fr-FR" smtClean="0"/>
              <a:t>07/01/2013</a:t>
            </a:fld>
            <a:endParaRPr lang="fr-FR"/>
          </a:p>
        </p:txBody>
      </p:sp>
      <p:sp>
        <p:nvSpPr>
          <p:cNvPr id="5" name="Espace réservé du numéro de diapositive 4"/>
          <p:cNvSpPr>
            <a:spLocks noGrp="1"/>
          </p:cNvSpPr>
          <p:nvPr>
            <p:ph type="sldNum" sz="quarter" idx="12"/>
          </p:nvPr>
        </p:nvSpPr>
        <p:spPr/>
        <p:txBody>
          <a:bodyPr/>
          <a:lstStyle/>
          <a:p>
            <a:fld id="{AD27B192-3A7E-4B17-8486-9D17D35329E5}" type="slidenum">
              <a:rPr lang="fr-FR" smtClean="0"/>
              <a:t>20</a:t>
            </a:fld>
            <a:endParaRPr lang="fr-FR"/>
          </a:p>
        </p:txBody>
      </p:sp>
      <p:pic>
        <p:nvPicPr>
          <p:cNvPr id="7" name="Picture 2" descr="C:\Users\Ansumoudine\Desktop\Projets\techno\retour.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614" y="6309320"/>
            <a:ext cx="662090" cy="518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3390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99592" y="3573016"/>
            <a:ext cx="7408333" cy="753533"/>
          </a:xfrm>
        </p:spPr>
        <p:txBody>
          <a:bodyPr>
            <a:noAutofit/>
          </a:bodyPr>
          <a:lstStyle/>
          <a:p>
            <a:pPr marL="0" indent="0" algn="ctr">
              <a:buNone/>
            </a:pPr>
            <a:r>
              <a:rPr lang="fr-FR" sz="4800" dirty="0" smtClean="0"/>
              <a:t>The End</a:t>
            </a:r>
            <a:endParaRPr lang="fr-FR" sz="4800" dirty="0"/>
          </a:p>
        </p:txBody>
      </p:sp>
      <p:sp>
        <p:nvSpPr>
          <p:cNvPr id="4" name="Espace réservé de la date 3"/>
          <p:cNvSpPr>
            <a:spLocks noGrp="1"/>
          </p:cNvSpPr>
          <p:nvPr>
            <p:ph type="dt" sz="half" idx="10"/>
          </p:nvPr>
        </p:nvSpPr>
        <p:spPr/>
        <p:txBody>
          <a:bodyPr/>
          <a:lstStyle/>
          <a:p>
            <a:fld id="{87558ADA-BD16-4A64-95C8-C3318AF55759}" type="datetime1">
              <a:rPr lang="fr-FR" smtClean="0"/>
              <a:t>07/01/2013</a:t>
            </a:fld>
            <a:endParaRPr lang="fr-FR"/>
          </a:p>
        </p:txBody>
      </p:sp>
      <p:sp>
        <p:nvSpPr>
          <p:cNvPr id="5" name="Espace réservé du numéro de diapositive 4"/>
          <p:cNvSpPr>
            <a:spLocks noGrp="1"/>
          </p:cNvSpPr>
          <p:nvPr>
            <p:ph type="sldNum" sz="quarter" idx="12"/>
          </p:nvPr>
        </p:nvSpPr>
        <p:spPr/>
        <p:txBody>
          <a:bodyPr/>
          <a:lstStyle/>
          <a:p>
            <a:fld id="{AD27B192-3A7E-4B17-8486-9D17D35329E5}" type="slidenum">
              <a:rPr lang="fr-FR" smtClean="0"/>
              <a:t>21</a:t>
            </a:fld>
            <a:endParaRPr lang="fr-FR"/>
          </a:p>
        </p:txBody>
      </p:sp>
    </p:spTree>
    <p:extLst>
      <p:ext uri="{BB962C8B-B14F-4D97-AF65-F5344CB8AC3E}">
        <p14:creationId xmlns:p14="http://schemas.microsoft.com/office/powerpoint/2010/main" val="36526462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nsumoudine\Desktop\Projets\economie\jakara tow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1118" y="887012"/>
            <a:ext cx="4317078" cy="5809183"/>
          </a:xfrm>
          <a:prstGeom prst="rect">
            <a:avLst/>
          </a:prstGeom>
          <a:noFill/>
          <a:extLst>
            <a:ext uri="{909E8E84-426E-40DD-AFC4-6F175D3DCCD1}">
              <a14:hiddenFill xmlns:a14="http://schemas.microsoft.com/office/drawing/2010/main">
                <a:solidFill>
                  <a:srgbClr val="FFFFFF"/>
                </a:solidFill>
              </a14:hiddenFill>
            </a:ext>
          </a:extLst>
        </p:spPr>
      </p:pic>
      <p:sp>
        <p:nvSpPr>
          <p:cNvPr id="6" name="Titre 2"/>
          <p:cNvSpPr txBox="1">
            <a:spLocks/>
          </p:cNvSpPr>
          <p:nvPr/>
        </p:nvSpPr>
        <p:spPr>
          <a:xfrm>
            <a:off x="611560" y="260648"/>
            <a:ext cx="8229600" cy="1252728"/>
          </a:xfrm>
          <a:prstGeom prst="rect">
            <a:avLst/>
          </a:prstGeom>
        </p:spPr>
        <p:txBody>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smtClean="0"/>
              <a:t>Jakarta Tower</a:t>
            </a:r>
            <a:endParaRPr lang="fr-FR" dirty="0"/>
          </a:p>
        </p:txBody>
      </p:sp>
      <p:pic>
        <p:nvPicPr>
          <p:cNvPr id="2051" name="Picture 3" descr="C:\Users\Ansumoudine\Desktop\Projets\economie\infrastructur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694" y="260648"/>
            <a:ext cx="8735615" cy="6440225"/>
          </a:xfrm>
          <a:prstGeom prst="rect">
            <a:avLst/>
          </a:prstGeom>
          <a:noFill/>
          <a:extLst>
            <a:ext uri="{909E8E84-426E-40DD-AFC4-6F175D3DCCD1}">
              <a14:hiddenFill xmlns:a14="http://schemas.microsoft.com/office/drawing/2010/main">
                <a:solidFill>
                  <a:srgbClr val="FFFFFF"/>
                </a:solidFill>
              </a14:hiddenFill>
            </a:ext>
          </a:extLst>
        </p:spPr>
      </p:pic>
      <p:sp>
        <p:nvSpPr>
          <p:cNvPr id="2" name="Espace réservé de la date 1"/>
          <p:cNvSpPr>
            <a:spLocks noGrp="1"/>
          </p:cNvSpPr>
          <p:nvPr>
            <p:ph type="dt" sz="half" idx="10"/>
          </p:nvPr>
        </p:nvSpPr>
        <p:spPr/>
        <p:txBody>
          <a:bodyPr/>
          <a:lstStyle/>
          <a:p>
            <a:fld id="{CA9E864C-9B9A-4F8F-B377-59A7CE5F09E7}" type="datetime1">
              <a:rPr lang="fr-FR" smtClean="0"/>
              <a:t>07/01/2013</a:t>
            </a:fld>
            <a:endParaRPr lang="fr-FR"/>
          </a:p>
        </p:txBody>
      </p:sp>
      <p:sp>
        <p:nvSpPr>
          <p:cNvPr id="3" name="Espace réservé du numéro de diapositive 2"/>
          <p:cNvSpPr>
            <a:spLocks noGrp="1"/>
          </p:cNvSpPr>
          <p:nvPr>
            <p:ph type="sldNum" sz="quarter" idx="12"/>
          </p:nvPr>
        </p:nvSpPr>
        <p:spPr/>
        <p:txBody>
          <a:bodyPr/>
          <a:lstStyle/>
          <a:p>
            <a:fld id="{AD27B192-3A7E-4B17-8486-9D17D35329E5}" type="slidenum">
              <a:rPr lang="fr-FR" smtClean="0"/>
              <a:t>3</a:t>
            </a:fld>
            <a:endParaRPr lang="fr-FR"/>
          </a:p>
        </p:txBody>
      </p:sp>
    </p:spTree>
    <p:extLst>
      <p:ext uri="{BB962C8B-B14F-4D97-AF65-F5344CB8AC3E}">
        <p14:creationId xmlns:p14="http://schemas.microsoft.com/office/powerpoint/2010/main" val="423818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fltVal val="0"/>
                                          </p:val>
                                        </p:tav>
                                        <p:tav tm="100000">
                                          <p:val>
                                            <p:strVal val="#ppt_w"/>
                                          </p:val>
                                        </p:tav>
                                      </p:tavLst>
                                    </p:anim>
                                    <p:anim calcmode="lin" valueType="num">
                                      <p:cBhvr>
                                        <p:cTn id="8" dur="1000" fill="hold"/>
                                        <p:tgtEl>
                                          <p:spTgt spid="2050"/>
                                        </p:tgtEl>
                                        <p:attrNameLst>
                                          <p:attrName>ppt_h</p:attrName>
                                        </p:attrNameLst>
                                      </p:cBhvr>
                                      <p:tavLst>
                                        <p:tav tm="0">
                                          <p:val>
                                            <p:fltVal val="0"/>
                                          </p:val>
                                        </p:tav>
                                        <p:tav tm="100000">
                                          <p:val>
                                            <p:strVal val="#ppt_h"/>
                                          </p:val>
                                        </p:tav>
                                      </p:tavLst>
                                    </p:anim>
                                    <p:anim calcmode="lin" valueType="num">
                                      <p:cBhvr>
                                        <p:cTn id="9" dur="1000" fill="hold"/>
                                        <p:tgtEl>
                                          <p:spTgt spid="2050"/>
                                        </p:tgtEl>
                                        <p:attrNameLst>
                                          <p:attrName>style.rotation</p:attrName>
                                        </p:attrNameLst>
                                      </p:cBhvr>
                                      <p:tavLst>
                                        <p:tav tm="0">
                                          <p:val>
                                            <p:fltVal val="90"/>
                                          </p:val>
                                        </p:tav>
                                        <p:tav tm="100000">
                                          <p:val>
                                            <p:fltVal val="0"/>
                                          </p:val>
                                        </p:tav>
                                      </p:tavLst>
                                    </p:anim>
                                    <p:animEffect transition="in" filter="fade">
                                      <p:cBhvr>
                                        <p:cTn id="10" dur="1000"/>
                                        <p:tgtEl>
                                          <p:spTgt spid="2050"/>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2051"/>
                                        </p:tgtEl>
                                        <p:attrNameLst>
                                          <p:attrName>style.visibility</p:attrName>
                                        </p:attrNameLst>
                                      </p:cBhvr>
                                      <p:to>
                                        <p:strVal val="visible"/>
                                      </p:to>
                                    </p:set>
                                    <p:animEffect transition="in" filter="circle(in)">
                                      <p:cBhvr>
                                        <p:cTn id="15" dur="2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72067" y="2675467"/>
            <a:ext cx="7408333" cy="2697749"/>
          </a:xfrm>
        </p:spPr>
        <p:txBody>
          <a:bodyPr/>
          <a:lstStyle/>
          <a:p>
            <a:pPr marL="0" indent="0">
              <a:buNone/>
            </a:pPr>
            <a:r>
              <a:rPr lang="en-US" dirty="0">
                <a:solidFill>
                  <a:schemeClr val="tx1"/>
                </a:solidFill>
              </a:rPr>
              <a:t>The Indonesian economy is growing significantly since it was hit by Asia </a:t>
            </a:r>
            <a:r>
              <a:rPr lang="en-US" dirty="0" smtClean="0">
                <a:solidFill>
                  <a:schemeClr val="tx1"/>
                </a:solidFill>
              </a:rPr>
              <a:t>economic crisis </a:t>
            </a:r>
            <a:r>
              <a:rPr lang="en-US" dirty="0">
                <a:solidFill>
                  <a:schemeClr val="tx1"/>
                </a:solidFill>
              </a:rPr>
              <a:t>in 1997 and global financial crisis in 2008. </a:t>
            </a:r>
            <a:endParaRPr lang="en-US" dirty="0" smtClean="0">
              <a:solidFill>
                <a:schemeClr val="tx1"/>
              </a:solidFill>
            </a:endParaRPr>
          </a:p>
          <a:p>
            <a:pPr marL="0" indent="0">
              <a:buNone/>
            </a:pPr>
            <a:r>
              <a:rPr lang="en-US" dirty="0" smtClean="0">
                <a:solidFill>
                  <a:schemeClr val="tx1"/>
                </a:solidFill>
              </a:rPr>
              <a:t>Now </a:t>
            </a:r>
            <a:r>
              <a:rPr lang="en-US" dirty="0">
                <a:solidFill>
                  <a:schemeClr val="tx1"/>
                </a:solidFill>
              </a:rPr>
              <a:t>it is considered to be in </a:t>
            </a:r>
            <a:r>
              <a:rPr lang="en-US" dirty="0" smtClean="0">
                <a:solidFill>
                  <a:schemeClr val="tx1"/>
                </a:solidFill>
              </a:rPr>
              <a:t>stable state </a:t>
            </a:r>
            <a:r>
              <a:rPr lang="en-US" dirty="0">
                <a:solidFill>
                  <a:schemeClr val="tx1"/>
                </a:solidFill>
              </a:rPr>
              <a:t>and to growth at 6.06% (2008) but it slightly decreases at 4.5% (2009) and </a:t>
            </a:r>
            <a:r>
              <a:rPr lang="en-US" dirty="0" smtClean="0">
                <a:solidFill>
                  <a:schemeClr val="tx1"/>
                </a:solidFill>
              </a:rPr>
              <a:t>then increase </a:t>
            </a:r>
            <a:r>
              <a:rPr lang="en-US" dirty="0">
                <a:solidFill>
                  <a:schemeClr val="tx1"/>
                </a:solidFill>
              </a:rPr>
              <a:t>6.10% (2010).</a:t>
            </a:r>
            <a:endParaRPr lang="fr-FR" dirty="0">
              <a:solidFill>
                <a:schemeClr val="tx1"/>
              </a:solidFill>
            </a:endParaRPr>
          </a:p>
          <a:p>
            <a:endParaRPr lang="fr-FR" dirty="0"/>
          </a:p>
        </p:txBody>
      </p:sp>
      <p:sp>
        <p:nvSpPr>
          <p:cNvPr id="3" name="Titre 2"/>
          <p:cNvSpPr>
            <a:spLocks noGrp="1"/>
          </p:cNvSpPr>
          <p:nvPr>
            <p:ph type="title"/>
          </p:nvPr>
        </p:nvSpPr>
        <p:spPr/>
        <p:txBody>
          <a:bodyPr/>
          <a:lstStyle/>
          <a:p>
            <a:r>
              <a:rPr lang="fr-FR" dirty="0" err="1" smtClean="0"/>
              <a:t>Overview</a:t>
            </a:r>
            <a:r>
              <a:rPr lang="fr-FR" dirty="0" smtClean="0"/>
              <a:t> of National </a:t>
            </a:r>
            <a:r>
              <a:rPr lang="fr-FR" dirty="0" err="1" smtClean="0"/>
              <a:t>Economy</a:t>
            </a:r>
            <a:endParaRPr lang="fr-FR" dirty="0"/>
          </a:p>
        </p:txBody>
      </p:sp>
      <p:pic>
        <p:nvPicPr>
          <p:cNvPr id="1026" name="Picture 2" descr="C:\Users\Ansumoudine\Desktop\Projets\techno\retour.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614" y="6309320"/>
            <a:ext cx="662090" cy="518074"/>
          </a:xfrm>
          <a:prstGeom prst="rect">
            <a:avLst/>
          </a:prstGeom>
          <a:noFill/>
          <a:extLst>
            <a:ext uri="{909E8E84-426E-40DD-AFC4-6F175D3DCCD1}">
              <a14:hiddenFill xmlns:a14="http://schemas.microsoft.com/office/drawing/2010/main">
                <a:solidFill>
                  <a:srgbClr val="FFFFFF"/>
                </a:solidFill>
              </a14:hiddenFill>
            </a:ext>
          </a:extLst>
        </p:spPr>
      </p:pic>
      <p:sp>
        <p:nvSpPr>
          <p:cNvPr id="4" name="Espace réservé de la date 3"/>
          <p:cNvSpPr>
            <a:spLocks noGrp="1"/>
          </p:cNvSpPr>
          <p:nvPr>
            <p:ph type="dt" sz="half" idx="10"/>
          </p:nvPr>
        </p:nvSpPr>
        <p:spPr/>
        <p:txBody>
          <a:bodyPr/>
          <a:lstStyle/>
          <a:p>
            <a:fld id="{78A15315-5EAB-4A6E-B484-F4263705910B}" type="datetime1">
              <a:rPr lang="fr-FR" smtClean="0"/>
              <a:t>07/01/2013</a:t>
            </a:fld>
            <a:endParaRPr lang="fr-FR"/>
          </a:p>
        </p:txBody>
      </p:sp>
      <p:sp>
        <p:nvSpPr>
          <p:cNvPr id="5" name="Espace réservé du numéro de diapositive 4"/>
          <p:cNvSpPr>
            <a:spLocks noGrp="1"/>
          </p:cNvSpPr>
          <p:nvPr>
            <p:ph type="sldNum" sz="quarter" idx="12"/>
          </p:nvPr>
        </p:nvSpPr>
        <p:spPr/>
        <p:txBody>
          <a:bodyPr/>
          <a:lstStyle/>
          <a:p>
            <a:fld id="{AD27B192-3A7E-4B17-8486-9D17D35329E5}" type="slidenum">
              <a:rPr lang="fr-FR" smtClean="0"/>
              <a:t>4</a:t>
            </a:fld>
            <a:endParaRPr lang="fr-FR"/>
          </a:p>
        </p:txBody>
      </p:sp>
    </p:spTree>
    <p:extLst>
      <p:ext uri="{BB962C8B-B14F-4D97-AF65-F5344CB8AC3E}">
        <p14:creationId xmlns:p14="http://schemas.microsoft.com/office/powerpoint/2010/main" val="1384152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729461585"/>
              </p:ext>
            </p:extLst>
          </p:nvPr>
        </p:nvGraphicFramePr>
        <p:xfrm>
          <a:off x="466809" y="2348880"/>
          <a:ext cx="8352928" cy="3667760"/>
        </p:xfrm>
        <a:graphic>
          <a:graphicData uri="http://schemas.openxmlformats.org/drawingml/2006/table">
            <a:tbl>
              <a:tblPr firstRow="1" bandRow="1">
                <a:tableStyleId>{E8B1032C-EA38-4F05-BA0D-38AFFFC7BED3}</a:tableStyleId>
              </a:tblPr>
              <a:tblGrid>
                <a:gridCol w="1980034"/>
                <a:gridCol w="893019"/>
                <a:gridCol w="893019"/>
                <a:gridCol w="974202"/>
                <a:gridCol w="811835"/>
                <a:gridCol w="1607544"/>
                <a:gridCol w="1193275"/>
              </a:tblGrid>
              <a:tr h="370840">
                <a:tc>
                  <a:txBody>
                    <a:bodyPr/>
                    <a:lstStyle/>
                    <a:p>
                      <a:pPr algn="ctr"/>
                      <a:r>
                        <a:rPr lang="fr-FR" dirty="0" err="1" smtClean="0"/>
                        <a:t>indicators</a:t>
                      </a:r>
                      <a:endParaRPr lang="fr-FR" dirty="0"/>
                    </a:p>
                  </a:txBody>
                  <a:tcPr/>
                </a:tc>
                <a:tc>
                  <a:txBody>
                    <a:bodyPr/>
                    <a:lstStyle/>
                    <a:p>
                      <a:pPr algn="ctr"/>
                      <a:r>
                        <a:rPr lang="fr-FR" dirty="0" smtClean="0"/>
                        <a:t>2006</a:t>
                      </a:r>
                      <a:endParaRPr lang="fr-FR" dirty="0"/>
                    </a:p>
                  </a:txBody>
                  <a:tcPr/>
                </a:tc>
                <a:tc>
                  <a:txBody>
                    <a:bodyPr/>
                    <a:lstStyle/>
                    <a:p>
                      <a:pPr algn="ctr"/>
                      <a:r>
                        <a:rPr lang="fr-FR" dirty="0" smtClean="0"/>
                        <a:t>2007</a:t>
                      </a:r>
                      <a:endParaRPr lang="fr-FR" dirty="0"/>
                    </a:p>
                  </a:txBody>
                  <a:tcPr/>
                </a:tc>
                <a:tc>
                  <a:txBody>
                    <a:bodyPr/>
                    <a:lstStyle/>
                    <a:p>
                      <a:pPr algn="ctr"/>
                      <a:r>
                        <a:rPr lang="fr-FR" dirty="0" smtClean="0"/>
                        <a:t>2008</a:t>
                      </a:r>
                      <a:endParaRPr lang="fr-FR" dirty="0"/>
                    </a:p>
                  </a:txBody>
                  <a:tcPr/>
                </a:tc>
                <a:tc>
                  <a:txBody>
                    <a:bodyPr/>
                    <a:lstStyle/>
                    <a:p>
                      <a:pPr algn="ctr"/>
                      <a:r>
                        <a:rPr lang="fr-FR" dirty="0" smtClean="0"/>
                        <a:t>2009</a:t>
                      </a:r>
                      <a:endParaRPr lang="fr-FR" dirty="0"/>
                    </a:p>
                  </a:txBody>
                  <a:tcPr/>
                </a:tc>
                <a:tc>
                  <a:txBody>
                    <a:bodyPr/>
                    <a:lstStyle/>
                    <a:p>
                      <a:pPr algn="ctr"/>
                      <a:r>
                        <a:rPr lang="fr-FR" dirty="0" smtClean="0"/>
                        <a:t>2010</a:t>
                      </a:r>
                      <a:endParaRPr lang="fr-FR" dirty="0"/>
                    </a:p>
                  </a:txBody>
                  <a:tcPr/>
                </a:tc>
                <a:tc>
                  <a:txBody>
                    <a:bodyPr/>
                    <a:lstStyle/>
                    <a:p>
                      <a:pPr algn="ctr"/>
                      <a:r>
                        <a:rPr lang="fr-FR" dirty="0" smtClean="0"/>
                        <a:t>2011</a:t>
                      </a:r>
                      <a:endParaRPr lang="fr-FR" dirty="0"/>
                    </a:p>
                  </a:txBody>
                  <a:tcPr/>
                </a:tc>
              </a:tr>
              <a:tr h="370840">
                <a:tc>
                  <a:txBody>
                    <a:bodyPr/>
                    <a:lstStyle/>
                    <a:p>
                      <a:pPr algn="ctr"/>
                      <a:r>
                        <a:rPr lang="fr-FR" dirty="0" err="1" smtClean="0"/>
                        <a:t>Economic</a:t>
                      </a:r>
                      <a:r>
                        <a:rPr lang="fr-FR" dirty="0" smtClean="0"/>
                        <a:t> </a:t>
                      </a:r>
                      <a:r>
                        <a:rPr lang="fr-FR" dirty="0" err="1" smtClean="0"/>
                        <a:t>Growth</a:t>
                      </a:r>
                      <a:r>
                        <a:rPr lang="fr-FR" dirty="0" smtClean="0"/>
                        <a:t> (%)</a:t>
                      </a:r>
                      <a:endParaRPr lang="fr-FR" dirty="0"/>
                    </a:p>
                  </a:txBody>
                  <a:tcPr/>
                </a:tc>
                <a:tc>
                  <a:txBody>
                    <a:bodyPr/>
                    <a:lstStyle/>
                    <a:p>
                      <a:pPr algn="ctr"/>
                      <a:r>
                        <a:rPr lang="fr-FR" dirty="0" smtClean="0"/>
                        <a:t>5,50</a:t>
                      </a:r>
                      <a:endParaRPr lang="fr-FR" dirty="0"/>
                    </a:p>
                  </a:txBody>
                  <a:tcPr/>
                </a:tc>
                <a:tc>
                  <a:txBody>
                    <a:bodyPr/>
                    <a:lstStyle/>
                    <a:p>
                      <a:pPr algn="ctr"/>
                      <a:r>
                        <a:rPr lang="fr-FR" dirty="0" smtClean="0"/>
                        <a:t>6,28</a:t>
                      </a:r>
                      <a:endParaRPr lang="fr-FR" dirty="0"/>
                    </a:p>
                  </a:txBody>
                  <a:tcPr/>
                </a:tc>
                <a:tc>
                  <a:txBody>
                    <a:bodyPr/>
                    <a:lstStyle/>
                    <a:p>
                      <a:pPr algn="ctr"/>
                      <a:r>
                        <a:rPr lang="fr-FR" dirty="0" smtClean="0"/>
                        <a:t>6,06</a:t>
                      </a:r>
                      <a:endParaRPr lang="fr-FR" dirty="0"/>
                    </a:p>
                  </a:txBody>
                  <a:tcPr/>
                </a:tc>
                <a:tc>
                  <a:txBody>
                    <a:bodyPr/>
                    <a:lstStyle/>
                    <a:p>
                      <a:pPr algn="ctr"/>
                      <a:r>
                        <a:rPr lang="fr-FR" dirty="0" smtClean="0"/>
                        <a:t>4,5</a:t>
                      </a:r>
                      <a:endParaRPr lang="fr-FR" dirty="0"/>
                    </a:p>
                  </a:txBody>
                  <a:tcPr/>
                </a:tc>
                <a:tc>
                  <a:txBody>
                    <a:bodyPr/>
                    <a:lstStyle/>
                    <a:p>
                      <a:pPr algn="ctr"/>
                      <a:r>
                        <a:rPr lang="fr-FR" dirty="0" smtClean="0"/>
                        <a:t>6</a:t>
                      </a:r>
                      <a:endParaRPr lang="fr-FR" dirty="0"/>
                    </a:p>
                  </a:txBody>
                  <a:tcPr/>
                </a:tc>
                <a:tc>
                  <a:txBody>
                    <a:bodyPr/>
                    <a:lstStyle/>
                    <a:p>
                      <a:pPr algn="ctr"/>
                      <a:r>
                        <a:rPr lang="fr-FR" dirty="0" smtClean="0"/>
                        <a:t>6</a:t>
                      </a:r>
                      <a:endParaRPr lang="fr-FR" dirty="0"/>
                    </a:p>
                  </a:txBody>
                  <a:tcPr/>
                </a:tc>
              </a:tr>
              <a:tr h="370840">
                <a:tc>
                  <a:txBody>
                    <a:bodyPr/>
                    <a:lstStyle/>
                    <a:p>
                      <a:pPr algn="ctr"/>
                      <a:r>
                        <a:rPr lang="fr-FR" dirty="0" smtClean="0">
                          <a:solidFill>
                            <a:srgbClr val="FF0000"/>
                          </a:solidFill>
                        </a:rPr>
                        <a:t>Construction  </a:t>
                      </a:r>
                      <a:r>
                        <a:rPr lang="fr-FR" dirty="0" err="1" smtClean="0">
                          <a:solidFill>
                            <a:srgbClr val="FF0000"/>
                          </a:solidFill>
                        </a:rPr>
                        <a:t>Growth</a:t>
                      </a:r>
                      <a:r>
                        <a:rPr lang="fr-FR" baseline="0" dirty="0" smtClean="0">
                          <a:solidFill>
                            <a:srgbClr val="FF0000"/>
                          </a:solidFill>
                        </a:rPr>
                        <a:t> (%)</a:t>
                      </a:r>
                      <a:endParaRPr lang="fr-FR" dirty="0">
                        <a:solidFill>
                          <a:srgbClr val="FF0000"/>
                        </a:solidFill>
                      </a:endParaRPr>
                    </a:p>
                  </a:txBody>
                  <a:tcPr/>
                </a:tc>
                <a:tc>
                  <a:txBody>
                    <a:bodyPr/>
                    <a:lstStyle/>
                    <a:p>
                      <a:pPr algn="ctr"/>
                      <a:r>
                        <a:rPr lang="fr-FR" dirty="0" smtClean="0">
                          <a:solidFill>
                            <a:srgbClr val="FF0000"/>
                          </a:solidFill>
                        </a:rPr>
                        <a:t>9,00</a:t>
                      </a:r>
                      <a:endParaRPr lang="fr-FR" dirty="0">
                        <a:solidFill>
                          <a:srgbClr val="FF0000"/>
                        </a:solidFill>
                      </a:endParaRPr>
                    </a:p>
                  </a:txBody>
                  <a:tcPr/>
                </a:tc>
                <a:tc>
                  <a:txBody>
                    <a:bodyPr/>
                    <a:lstStyle/>
                    <a:p>
                      <a:pPr algn="ctr"/>
                      <a:r>
                        <a:rPr lang="fr-FR" dirty="0" smtClean="0">
                          <a:solidFill>
                            <a:srgbClr val="FF0000"/>
                          </a:solidFill>
                        </a:rPr>
                        <a:t>10,40</a:t>
                      </a:r>
                      <a:endParaRPr lang="fr-FR" dirty="0">
                        <a:solidFill>
                          <a:srgbClr val="FF0000"/>
                        </a:solidFill>
                      </a:endParaRPr>
                    </a:p>
                  </a:txBody>
                  <a:tcPr/>
                </a:tc>
                <a:tc>
                  <a:txBody>
                    <a:bodyPr/>
                    <a:lstStyle/>
                    <a:p>
                      <a:pPr algn="ctr"/>
                      <a:r>
                        <a:rPr lang="fr-FR" dirty="0" smtClean="0">
                          <a:solidFill>
                            <a:srgbClr val="FF0000"/>
                          </a:solidFill>
                        </a:rPr>
                        <a:t>10,50</a:t>
                      </a:r>
                      <a:endParaRPr lang="fr-FR" dirty="0">
                        <a:solidFill>
                          <a:srgbClr val="FF0000"/>
                        </a:solidFill>
                      </a:endParaRPr>
                    </a:p>
                  </a:txBody>
                  <a:tcPr/>
                </a:tc>
                <a:tc>
                  <a:txBody>
                    <a:bodyPr/>
                    <a:lstStyle/>
                    <a:p>
                      <a:pPr algn="ctr"/>
                      <a:r>
                        <a:rPr lang="fr-FR" dirty="0" smtClean="0">
                          <a:solidFill>
                            <a:srgbClr val="FF0000"/>
                          </a:solidFill>
                        </a:rPr>
                        <a:t>7,95</a:t>
                      </a:r>
                      <a:endParaRPr lang="fr-FR" dirty="0">
                        <a:solidFill>
                          <a:srgbClr val="FF0000"/>
                        </a:solidFill>
                      </a:endParaRPr>
                    </a:p>
                  </a:txBody>
                  <a:tcPr/>
                </a:tc>
                <a:tc>
                  <a:txBody>
                    <a:bodyPr/>
                    <a:lstStyle/>
                    <a:p>
                      <a:pPr algn="ctr"/>
                      <a:r>
                        <a:rPr lang="fr-FR" dirty="0" smtClean="0">
                          <a:solidFill>
                            <a:srgbClr val="FF0000"/>
                          </a:solidFill>
                        </a:rPr>
                        <a:t>7,3</a:t>
                      </a:r>
                      <a:endParaRPr lang="fr-FR" dirty="0">
                        <a:solidFill>
                          <a:srgbClr val="FF0000"/>
                        </a:solidFill>
                      </a:endParaRPr>
                    </a:p>
                  </a:txBody>
                  <a:tcPr/>
                </a:tc>
                <a:tc>
                  <a:txBody>
                    <a:bodyPr/>
                    <a:lstStyle/>
                    <a:p>
                      <a:pPr algn="ctr"/>
                      <a:r>
                        <a:rPr lang="fr-FR" dirty="0" smtClean="0">
                          <a:solidFill>
                            <a:srgbClr val="FF0000"/>
                          </a:solidFill>
                        </a:rPr>
                        <a:t>7-8</a:t>
                      </a:r>
                      <a:endParaRPr lang="fr-FR" dirty="0">
                        <a:solidFill>
                          <a:srgbClr val="FF0000"/>
                        </a:solidFill>
                      </a:endParaRPr>
                    </a:p>
                  </a:txBody>
                  <a:tcPr/>
                </a:tc>
              </a:tr>
              <a:tr h="255190">
                <a:tc>
                  <a:txBody>
                    <a:bodyPr/>
                    <a:lstStyle/>
                    <a:p>
                      <a:pPr algn="ctr"/>
                      <a:r>
                        <a:rPr lang="fr-FR" dirty="0" smtClean="0"/>
                        <a:t>Inflation (%)</a:t>
                      </a:r>
                      <a:endParaRPr lang="fr-FR" dirty="0"/>
                    </a:p>
                  </a:txBody>
                  <a:tcPr/>
                </a:tc>
                <a:tc>
                  <a:txBody>
                    <a:bodyPr/>
                    <a:lstStyle/>
                    <a:p>
                      <a:pPr algn="ctr"/>
                      <a:r>
                        <a:rPr lang="fr-FR" dirty="0" smtClean="0"/>
                        <a:t>6,60</a:t>
                      </a:r>
                      <a:endParaRPr lang="fr-FR" dirty="0"/>
                    </a:p>
                  </a:txBody>
                  <a:tcPr/>
                </a:tc>
                <a:tc>
                  <a:txBody>
                    <a:bodyPr/>
                    <a:lstStyle/>
                    <a:p>
                      <a:pPr algn="ctr"/>
                      <a:r>
                        <a:rPr lang="fr-FR" dirty="0" smtClean="0"/>
                        <a:t>6,59</a:t>
                      </a:r>
                      <a:endParaRPr lang="fr-FR" dirty="0"/>
                    </a:p>
                  </a:txBody>
                  <a:tcPr/>
                </a:tc>
                <a:tc>
                  <a:txBody>
                    <a:bodyPr/>
                    <a:lstStyle/>
                    <a:p>
                      <a:pPr algn="ctr"/>
                      <a:r>
                        <a:rPr lang="fr-FR" dirty="0" smtClean="0"/>
                        <a:t>11,06</a:t>
                      </a:r>
                      <a:endParaRPr lang="fr-FR" dirty="0"/>
                    </a:p>
                  </a:txBody>
                  <a:tcPr/>
                </a:tc>
                <a:tc>
                  <a:txBody>
                    <a:bodyPr/>
                    <a:lstStyle/>
                    <a:p>
                      <a:pPr algn="ctr"/>
                      <a:r>
                        <a:rPr lang="fr-FR" dirty="0" smtClean="0"/>
                        <a:t>2,78</a:t>
                      </a:r>
                      <a:endParaRPr lang="fr-FR" dirty="0"/>
                    </a:p>
                  </a:txBody>
                  <a:tcPr/>
                </a:tc>
                <a:tc>
                  <a:txBody>
                    <a:bodyPr/>
                    <a:lstStyle/>
                    <a:p>
                      <a:pPr algn="ctr"/>
                      <a:r>
                        <a:rPr lang="fr-FR" dirty="0" smtClean="0"/>
                        <a:t>6,96</a:t>
                      </a:r>
                      <a:endParaRPr lang="fr-FR" dirty="0"/>
                    </a:p>
                  </a:txBody>
                  <a:tcPr/>
                </a:tc>
                <a:tc>
                  <a:txBody>
                    <a:bodyPr/>
                    <a:lstStyle/>
                    <a:p>
                      <a:pPr algn="ctr"/>
                      <a:r>
                        <a:rPr lang="fr-FR" dirty="0" smtClean="0"/>
                        <a:t>4,42</a:t>
                      </a:r>
                      <a:endParaRPr lang="fr-FR" dirty="0"/>
                    </a:p>
                  </a:txBody>
                  <a:tcPr/>
                </a:tc>
              </a:tr>
              <a:tr h="370840">
                <a:tc>
                  <a:txBody>
                    <a:bodyPr/>
                    <a:lstStyle/>
                    <a:p>
                      <a:pPr algn="ctr"/>
                      <a:r>
                        <a:rPr lang="fr-FR" dirty="0" err="1" smtClean="0"/>
                        <a:t>Foreign</a:t>
                      </a:r>
                      <a:r>
                        <a:rPr lang="fr-FR" dirty="0" smtClean="0"/>
                        <a:t> Exchange (</a:t>
                      </a:r>
                      <a:r>
                        <a:rPr lang="fr-FR" dirty="0" err="1" smtClean="0"/>
                        <a:t>Rp</a:t>
                      </a:r>
                      <a:r>
                        <a:rPr lang="fr-FR" dirty="0" smtClean="0"/>
                        <a:t>/US$)</a:t>
                      </a:r>
                      <a:endParaRPr lang="fr-FR" dirty="0"/>
                    </a:p>
                  </a:txBody>
                  <a:tcPr/>
                </a:tc>
                <a:tc>
                  <a:txBody>
                    <a:bodyPr/>
                    <a:lstStyle/>
                    <a:p>
                      <a:pPr algn="ctr"/>
                      <a:r>
                        <a:rPr lang="fr-FR" dirty="0" smtClean="0"/>
                        <a:t>9,167</a:t>
                      </a:r>
                      <a:endParaRPr lang="fr-FR" dirty="0"/>
                    </a:p>
                  </a:txBody>
                  <a:tcPr/>
                </a:tc>
                <a:tc>
                  <a:txBody>
                    <a:bodyPr/>
                    <a:lstStyle/>
                    <a:p>
                      <a:pPr algn="ctr"/>
                      <a:r>
                        <a:rPr lang="fr-FR" dirty="0" smtClean="0"/>
                        <a:t>9,300</a:t>
                      </a:r>
                      <a:endParaRPr lang="fr-FR" dirty="0"/>
                    </a:p>
                  </a:txBody>
                  <a:tcPr/>
                </a:tc>
                <a:tc>
                  <a:txBody>
                    <a:bodyPr/>
                    <a:lstStyle/>
                    <a:p>
                      <a:pPr algn="ctr"/>
                      <a:r>
                        <a:rPr lang="fr-FR" dirty="0" smtClean="0"/>
                        <a:t>10,895</a:t>
                      </a:r>
                      <a:endParaRPr lang="fr-FR" dirty="0"/>
                    </a:p>
                  </a:txBody>
                  <a:tcPr/>
                </a:tc>
                <a:tc>
                  <a:txBody>
                    <a:bodyPr/>
                    <a:lstStyle/>
                    <a:p>
                      <a:pPr algn="ctr"/>
                      <a:r>
                        <a:rPr lang="fr-FR" dirty="0" smtClean="0"/>
                        <a:t>9,353</a:t>
                      </a:r>
                      <a:endParaRPr lang="fr-FR" dirty="0"/>
                    </a:p>
                  </a:txBody>
                  <a:tcPr/>
                </a:tc>
                <a:tc>
                  <a:txBody>
                    <a:bodyPr/>
                    <a:lstStyle/>
                    <a:p>
                      <a:pPr algn="ctr"/>
                      <a:r>
                        <a:rPr lang="fr-FR" dirty="0" smtClean="0"/>
                        <a:t>8,946</a:t>
                      </a:r>
                      <a:endParaRPr lang="fr-FR" dirty="0"/>
                    </a:p>
                  </a:txBody>
                  <a:tcPr/>
                </a:tc>
                <a:tc>
                  <a:txBody>
                    <a:bodyPr/>
                    <a:lstStyle/>
                    <a:p>
                      <a:pPr algn="ctr"/>
                      <a:r>
                        <a:rPr lang="fr-FR" dirty="0" smtClean="0"/>
                        <a:t>9,010</a:t>
                      </a:r>
                      <a:endParaRPr lang="fr-FR" dirty="0"/>
                    </a:p>
                  </a:txBody>
                  <a:tcPr/>
                </a:tc>
              </a:tr>
              <a:tr h="370840">
                <a:tc>
                  <a:txBody>
                    <a:bodyPr/>
                    <a:lstStyle/>
                    <a:p>
                      <a:pPr algn="ctr"/>
                      <a:r>
                        <a:rPr lang="fr-FR" dirty="0" smtClean="0"/>
                        <a:t>CBC-3</a:t>
                      </a:r>
                      <a:r>
                        <a:rPr lang="fr-FR" baseline="0" dirty="0" smtClean="0"/>
                        <a:t> </a:t>
                      </a:r>
                      <a:r>
                        <a:rPr lang="fr-FR" baseline="0" dirty="0" err="1" smtClean="0"/>
                        <a:t>Months</a:t>
                      </a:r>
                      <a:r>
                        <a:rPr lang="fr-FR" baseline="0" dirty="0" smtClean="0"/>
                        <a:t> (%)</a:t>
                      </a:r>
                      <a:endParaRPr lang="fr-FR" dirty="0"/>
                    </a:p>
                  </a:txBody>
                  <a:tcPr/>
                </a:tc>
                <a:tc>
                  <a:txBody>
                    <a:bodyPr/>
                    <a:lstStyle/>
                    <a:p>
                      <a:pPr algn="ctr"/>
                      <a:r>
                        <a:rPr lang="fr-FR" dirty="0" smtClean="0"/>
                        <a:t>9,75</a:t>
                      </a:r>
                      <a:endParaRPr lang="fr-FR" dirty="0"/>
                    </a:p>
                  </a:txBody>
                  <a:tcPr/>
                </a:tc>
                <a:tc>
                  <a:txBody>
                    <a:bodyPr/>
                    <a:lstStyle/>
                    <a:p>
                      <a:pPr algn="ctr"/>
                      <a:r>
                        <a:rPr lang="fr-FR" dirty="0" smtClean="0"/>
                        <a:t>8,50</a:t>
                      </a:r>
                      <a:endParaRPr lang="fr-FR" dirty="0"/>
                    </a:p>
                  </a:txBody>
                  <a:tcPr/>
                </a:tc>
                <a:tc>
                  <a:txBody>
                    <a:bodyPr/>
                    <a:lstStyle/>
                    <a:p>
                      <a:pPr algn="ctr"/>
                      <a:r>
                        <a:rPr lang="fr-FR" dirty="0" smtClean="0"/>
                        <a:t>8,67</a:t>
                      </a:r>
                      <a:endParaRPr lang="fr-FR" dirty="0"/>
                    </a:p>
                  </a:txBody>
                  <a:tcPr/>
                </a:tc>
                <a:tc>
                  <a:txBody>
                    <a:bodyPr/>
                    <a:lstStyle/>
                    <a:p>
                      <a:pPr algn="ctr"/>
                      <a:r>
                        <a:rPr lang="fr-FR" dirty="0" smtClean="0"/>
                        <a:t>7,36</a:t>
                      </a:r>
                      <a:endParaRPr lang="fr-FR" dirty="0"/>
                    </a:p>
                  </a:txBody>
                  <a:tcPr/>
                </a:tc>
                <a:tc>
                  <a:txBody>
                    <a:bodyPr/>
                    <a:lstStyle/>
                    <a:p>
                      <a:pPr algn="ctr"/>
                      <a:r>
                        <a:rPr lang="fr-FR" dirty="0" smtClean="0"/>
                        <a:t>7,25</a:t>
                      </a:r>
                      <a:endParaRPr lang="fr-FR" dirty="0"/>
                    </a:p>
                  </a:txBody>
                  <a:tcPr/>
                </a:tc>
                <a:tc>
                  <a:txBody>
                    <a:bodyPr/>
                    <a:lstStyle/>
                    <a:p>
                      <a:pPr algn="ctr"/>
                      <a:r>
                        <a:rPr lang="fr-FR" dirty="0" smtClean="0"/>
                        <a:t>7,25</a:t>
                      </a:r>
                      <a:endParaRPr lang="fr-FR" dirty="0"/>
                    </a:p>
                  </a:txBody>
                  <a:tcPr/>
                </a:tc>
              </a:tr>
              <a:tr h="370840">
                <a:tc>
                  <a:txBody>
                    <a:bodyPr/>
                    <a:lstStyle/>
                    <a:p>
                      <a:pPr algn="ctr"/>
                      <a:r>
                        <a:rPr lang="fr-FR" dirty="0" err="1" smtClean="0"/>
                        <a:t>Oil</a:t>
                      </a:r>
                      <a:r>
                        <a:rPr lang="fr-FR" dirty="0" smtClean="0"/>
                        <a:t> Price (US$/barrel)</a:t>
                      </a:r>
                      <a:endParaRPr lang="fr-FR" dirty="0"/>
                    </a:p>
                  </a:txBody>
                  <a:tcPr/>
                </a:tc>
                <a:tc>
                  <a:txBody>
                    <a:bodyPr/>
                    <a:lstStyle/>
                    <a:p>
                      <a:pPr algn="ctr"/>
                      <a:r>
                        <a:rPr lang="fr-FR" dirty="0" smtClean="0"/>
                        <a:t>64,00</a:t>
                      </a:r>
                      <a:endParaRPr lang="fr-FR" dirty="0"/>
                    </a:p>
                  </a:txBody>
                  <a:tcPr/>
                </a:tc>
                <a:tc>
                  <a:txBody>
                    <a:bodyPr/>
                    <a:lstStyle/>
                    <a:p>
                      <a:pPr algn="ctr"/>
                      <a:r>
                        <a:rPr lang="fr-FR" dirty="0" smtClean="0"/>
                        <a:t>94,00</a:t>
                      </a:r>
                      <a:endParaRPr lang="fr-FR" dirty="0"/>
                    </a:p>
                  </a:txBody>
                  <a:tcPr/>
                </a:tc>
                <a:tc>
                  <a:txBody>
                    <a:bodyPr/>
                    <a:lstStyle/>
                    <a:p>
                      <a:pPr algn="ctr"/>
                      <a:r>
                        <a:rPr lang="fr-FR" dirty="0" smtClean="0"/>
                        <a:t>99,40</a:t>
                      </a:r>
                      <a:endParaRPr lang="fr-FR" dirty="0"/>
                    </a:p>
                  </a:txBody>
                  <a:tcPr/>
                </a:tc>
                <a:tc>
                  <a:txBody>
                    <a:bodyPr/>
                    <a:lstStyle/>
                    <a:p>
                      <a:pPr algn="ctr"/>
                      <a:r>
                        <a:rPr lang="fr-FR" dirty="0" smtClean="0"/>
                        <a:t>61,7</a:t>
                      </a:r>
                      <a:endParaRPr lang="fr-FR" dirty="0"/>
                    </a:p>
                  </a:txBody>
                  <a:tcPr/>
                </a:tc>
                <a:tc>
                  <a:txBody>
                    <a:bodyPr/>
                    <a:lstStyle/>
                    <a:p>
                      <a:pPr algn="ctr"/>
                      <a:r>
                        <a:rPr lang="fr-FR" dirty="0" smtClean="0"/>
                        <a:t>85</a:t>
                      </a:r>
                      <a:endParaRPr lang="fr-FR" dirty="0"/>
                    </a:p>
                  </a:txBody>
                  <a:tcPr/>
                </a:tc>
                <a:tc>
                  <a:txBody>
                    <a:bodyPr/>
                    <a:lstStyle/>
                    <a:p>
                      <a:pPr algn="ctr"/>
                      <a:r>
                        <a:rPr lang="fr-FR" dirty="0" smtClean="0"/>
                        <a:t>106,4</a:t>
                      </a:r>
                      <a:endParaRPr lang="fr-FR" dirty="0"/>
                    </a:p>
                  </a:txBody>
                  <a:tcPr/>
                </a:tc>
              </a:tr>
            </a:tbl>
          </a:graphicData>
        </a:graphic>
      </p:graphicFrame>
      <p:sp>
        <p:nvSpPr>
          <p:cNvPr id="3" name="Titre 2"/>
          <p:cNvSpPr>
            <a:spLocks noGrp="1"/>
          </p:cNvSpPr>
          <p:nvPr>
            <p:ph type="title"/>
          </p:nvPr>
        </p:nvSpPr>
        <p:spPr/>
        <p:txBody>
          <a:bodyPr/>
          <a:lstStyle/>
          <a:p>
            <a:r>
              <a:rPr lang="fr-FR" dirty="0" smtClean="0"/>
              <a:t>Main </a:t>
            </a:r>
            <a:r>
              <a:rPr lang="fr-FR" dirty="0" err="1" smtClean="0"/>
              <a:t>Economic</a:t>
            </a:r>
            <a:r>
              <a:rPr lang="fr-FR" dirty="0" smtClean="0"/>
              <a:t> </a:t>
            </a:r>
            <a:r>
              <a:rPr lang="fr-FR" dirty="0" err="1" smtClean="0"/>
              <a:t>Indicators</a:t>
            </a:r>
            <a:endParaRPr lang="fr-FR" dirty="0"/>
          </a:p>
        </p:txBody>
      </p:sp>
      <p:sp>
        <p:nvSpPr>
          <p:cNvPr id="6" name="ZoneTexte 5"/>
          <p:cNvSpPr txBox="1"/>
          <p:nvPr/>
        </p:nvSpPr>
        <p:spPr>
          <a:xfrm>
            <a:off x="251520" y="6022679"/>
            <a:ext cx="8063426" cy="369332"/>
          </a:xfrm>
          <a:prstGeom prst="rect">
            <a:avLst/>
          </a:prstGeom>
          <a:noFill/>
        </p:spPr>
        <p:txBody>
          <a:bodyPr wrap="none" rtlCol="0">
            <a:spAutoFit/>
          </a:bodyPr>
          <a:lstStyle/>
          <a:p>
            <a:r>
              <a:rPr lang="en-US" dirty="0" smtClean="0">
                <a:solidFill>
                  <a:schemeClr val="bg2">
                    <a:lumMod val="50000"/>
                  </a:schemeClr>
                </a:solidFill>
              </a:rPr>
              <a:t>Source</a:t>
            </a:r>
            <a:r>
              <a:rPr lang="en-US" dirty="0">
                <a:solidFill>
                  <a:schemeClr val="bg2">
                    <a:lumMod val="50000"/>
                  </a:schemeClr>
                </a:solidFill>
              </a:rPr>
              <a:t>: Central Bank of Indonesia, Finance Ministry of RI, www.oilprice.net </a:t>
            </a:r>
            <a:r>
              <a:rPr lang="en-US" dirty="0" smtClean="0">
                <a:solidFill>
                  <a:schemeClr val="bg2">
                    <a:lumMod val="50000"/>
                  </a:schemeClr>
                </a:solidFill>
              </a:rPr>
              <a:t>(2011</a:t>
            </a:r>
            <a:r>
              <a:rPr lang="en-US" dirty="0">
                <a:solidFill>
                  <a:schemeClr val="bg2">
                    <a:lumMod val="50000"/>
                  </a:schemeClr>
                </a:solidFill>
              </a:rPr>
              <a:t>)</a:t>
            </a:r>
            <a:endParaRPr lang="fr-FR" dirty="0">
              <a:solidFill>
                <a:schemeClr val="bg2">
                  <a:lumMod val="50000"/>
                </a:schemeClr>
              </a:solidFill>
            </a:endParaRPr>
          </a:p>
        </p:txBody>
      </p:sp>
      <p:sp>
        <p:nvSpPr>
          <p:cNvPr id="2" name="Espace réservé de la date 1"/>
          <p:cNvSpPr>
            <a:spLocks noGrp="1"/>
          </p:cNvSpPr>
          <p:nvPr>
            <p:ph type="dt" sz="half" idx="10"/>
          </p:nvPr>
        </p:nvSpPr>
        <p:spPr/>
        <p:txBody>
          <a:bodyPr/>
          <a:lstStyle/>
          <a:p>
            <a:fld id="{BCFD8FDB-E5CB-4C95-8E61-7427A43022B2}" type="datetime1">
              <a:rPr lang="fr-FR" smtClean="0"/>
              <a:t>07/01/2013</a:t>
            </a:fld>
            <a:endParaRPr lang="fr-FR"/>
          </a:p>
        </p:txBody>
      </p:sp>
      <p:sp>
        <p:nvSpPr>
          <p:cNvPr id="5" name="Espace réservé du numéro de diapositive 4"/>
          <p:cNvSpPr>
            <a:spLocks noGrp="1"/>
          </p:cNvSpPr>
          <p:nvPr>
            <p:ph type="sldNum" sz="quarter" idx="12"/>
          </p:nvPr>
        </p:nvSpPr>
        <p:spPr/>
        <p:txBody>
          <a:bodyPr/>
          <a:lstStyle/>
          <a:p>
            <a:fld id="{AD27B192-3A7E-4B17-8486-9D17D35329E5}" type="slidenum">
              <a:rPr lang="fr-FR" smtClean="0"/>
              <a:t>5</a:t>
            </a:fld>
            <a:endParaRPr lang="fr-FR"/>
          </a:p>
        </p:txBody>
      </p:sp>
      <p:pic>
        <p:nvPicPr>
          <p:cNvPr id="9" name="Picture 2" descr="C:\Users\Ansumoudine\Desktop\Projets\techno\retour.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614" y="6309320"/>
            <a:ext cx="662090" cy="518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7584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2276872"/>
            <a:ext cx="8352927" cy="4176464"/>
          </a:xfrm>
        </p:spPr>
        <p:txBody>
          <a:bodyPr>
            <a:normAutofit/>
          </a:bodyPr>
          <a:lstStyle/>
          <a:p>
            <a:pPr marL="0" indent="0">
              <a:buNone/>
            </a:pPr>
            <a:r>
              <a:rPr lang="en-US" dirty="0">
                <a:solidFill>
                  <a:schemeClr val="tx1"/>
                </a:solidFill>
              </a:rPr>
              <a:t>Economic growth of Indonesia has increased from 4.5% in 2009 to 6.10% in 2010. It </a:t>
            </a:r>
            <a:r>
              <a:rPr lang="en-US" dirty="0" smtClean="0">
                <a:solidFill>
                  <a:schemeClr val="tx1"/>
                </a:solidFill>
              </a:rPr>
              <a:t>is expected </a:t>
            </a:r>
            <a:r>
              <a:rPr lang="en-US" dirty="0">
                <a:solidFill>
                  <a:schemeClr val="tx1"/>
                </a:solidFill>
              </a:rPr>
              <a:t>this year (2011) is about 6.5% (CBS, 2011). </a:t>
            </a:r>
            <a:endParaRPr lang="en-US" dirty="0" smtClean="0">
              <a:solidFill>
                <a:schemeClr val="tx1"/>
              </a:solidFill>
            </a:endParaRPr>
          </a:p>
          <a:p>
            <a:pPr marL="0" indent="0">
              <a:buNone/>
            </a:pPr>
            <a:r>
              <a:rPr lang="en-US" dirty="0" smtClean="0">
                <a:solidFill>
                  <a:schemeClr val="tx1"/>
                </a:solidFill>
              </a:rPr>
              <a:t>The </a:t>
            </a:r>
            <a:r>
              <a:rPr lang="en-US" dirty="0">
                <a:solidFill>
                  <a:schemeClr val="tx1"/>
                </a:solidFill>
              </a:rPr>
              <a:t>contribution of construction </a:t>
            </a:r>
            <a:r>
              <a:rPr lang="en-US" dirty="0" smtClean="0">
                <a:solidFill>
                  <a:schemeClr val="tx1"/>
                </a:solidFill>
              </a:rPr>
              <a:t>sector to </a:t>
            </a:r>
            <a:r>
              <a:rPr lang="en-US" dirty="0">
                <a:solidFill>
                  <a:schemeClr val="tx1"/>
                </a:solidFill>
              </a:rPr>
              <a:t>GDP is IDR 660,967.5 Billion (2010) based on current price and IDR 150,063.3 Billion</a:t>
            </a:r>
            <a:endParaRPr lang="fr-FR" dirty="0">
              <a:solidFill>
                <a:schemeClr val="tx1"/>
              </a:solidFill>
            </a:endParaRPr>
          </a:p>
          <a:p>
            <a:pPr marL="0" indent="0">
              <a:buNone/>
            </a:pPr>
            <a:r>
              <a:rPr lang="en-US" dirty="0">
                <a:solidFill>
                  <a:schemeClr val="tx1"/>
                </a:solidFill>
              </a:rPr>
              <a:t>(2010) under constant price (2000). </a:t>
            </a:r>
            <a:endParaRPr lang="en-US" dirty="0" smtClean="0">
              <a:solidFill>
                <a:schemeClr val="tx1"/>
              </a:solidFill>
            </a:endParaRPr>
          </a:p>
          <a:p>
            <a:pPr marL="0" indent="0">
              <a:buNone/>
            </a:pPr>
            <a:r>
              <a:rPr lang="en-US" dirty="0" smtClean="0">
                <a:solidFill>
                  <a:schemeClr val="tx1"/>
                </a:solidFill>
              </a:rPr>
              <a:t>The </a:t>
            </a:r>
            <a:r>
              <a:rPr lang="en-US" dirty="0">
                <a:solidFill>
                  <a:schemeClr val="tx1"/>
                </a:solidFill>
              </a:rPr>
              <a:t>construction investment </a:t>
            </a:r>
            <a:r>
              <a:rPr lang="en-US" dirty="0" smtClean="0">
                <a:solidFill>
                  <a:schemeClr val="tx1"/>
                </a:solidFill>
              </a:rPr>
              <a:t>has changed </a:t>
            </a:r>
            <a:r>
              <a:rPr lang="en-US" dirty="0">
                <a:solidFill>
                  <a:schemeClr val="tx1"/>
                </a:solidFill>
              </a:rPr>
              <a:t>from 8.5% (2007), 7.5% (2008), 7.1% (2009) and 7.0% (2010</a:t>
            </a:r>
            <a:r>
              <a:rPr lang="en-US" dirty="0" smtClean="0">
                <a:solidFill>
                  <a:schemeClr val="tx1"/>
                </a:solidFill>
              </a:rPr>
              <a:t>).</a:t>
            </a:r>
          </a:p>
          <a:p>
            <a:pPr marL="0" indent="0">
              <a:buNone/>
            </a:pPr>
            <a:r>
              <a:rPr lang="en-US" dirty="0" smtClean="0">
                <a:solidFill>
                  <a:schemeClr val="tx1"/>
                </a:solidFill>
              </a:rPr>
              <a:t> </a:t>
            </a:r>
            <a:r>
              <a:rPr lang="en-US" dirty="0">
                <a:solidFill>
                  <a:schemeClr val="tx1"/>
                </a:solidFill>
              </a:rPr>
              <a:t>In the next </a:t>
            </a:r>
            <a:r>
              <a:rPr lang="en-US" dirty="0" smtClean="0">
                <a:solidFill>
                  <a:schemeClr val="tx1"/>
                </a:solidFill>
              </a:rPr>
              <a:t>following years </a:t>
            </a:r>
            <a:r>
              <a:rPr lang="en-US" dirty="0">
                <a:solidFill>
                  <a:schemeClr val="tx1"/>
                </a:solidFill>
              </a:rPr>
              <a:t>until 2014, the volume of </a:t>
            </a:r>
            <a:r>
              <a:rPr lang="en-US" dirty="0" smtClean="0">
                <a:solidFill>
                  <a:schemeClr val="tx1"/>
                </a:solidFill>
              </a:rPr>
              <a:t>construction </a:t>
            </a:r>
            <a:r>
              <a:rPr lang="en-US" dirty="0">
                <a:solidFill>
                  <a:schemeClr val="tx1"/>
                </a:solidFill>
              </a:rPr>
              <a:t>market will increase dramatically. </a:t>
            </a:r>
            <a:endParaRPr lang="fr-FR" dirty="0">
              <a:solidFill>
                <a:schemeClr val="tx1"/>
              </a:solidFill>
            </a:endParaRPr>
          </a:p>
        </p:txBody>
      </p:sp>
      <p:sp>
        <p:nvSpPr>
          <p:cNvPr id="3" name="Titre 2"/>
          <p:cNvSpPr>
            <a:spLocks noGrp="1"/>
          </p:cNvSpPr>
          <p:nvPr>
            <p:ph type="title"/>
          </p:nvPr>
        </p:nvSpPr>
        <p:spPr/>
        <p:txBody>
          <a:bodyPr>
            <a:normAutofit fontScale="90000"/>
          </a:bodyPr>
          <a:lstStyle/>
          <a:p>
            <a:r>
              <a:rPr lang="fr-FR" dirty="0" smtClean="0"/>
              <a:t>I. </a:t>
            </a:r>
            <a:r>
              <a:rPr lang="fr-FR" dirty="0" err="1" smtClean="0"/>
              <a:t>Executive</a:t>
            </a:r>
            <a:r>
              <a:rPr lang="fr-FR" dirty="0" smtClean="0"/>
              <a:t> </a:t>
            </a:r>
            <a:r>
              <a:rPr lang="fr-FR" dirty="0" err="1" smtClean="0"/>
              <a:t>Summary</a:t>
            </a:r>
            <a:r>
              <a:rPr lang="fr-FR" dirty="0" smtClean="0"/>
              <a:t> of the construction </a:t>
            </a:r>
            <a:r>
              <a:rPr lang="fr-FR" dirty="0" err="1" smtClean="0"/>
              <a:t>sector</a:t>
            </a:r>
            <a:endParaRPr lang="fr-FR" dirty="0"/>
          </a:p>
        </p:txBody>
      </p:sp>
      <p:sp>
        <p:nvSpPr>
          <p:cNvPr id="4" name="Espace réservé de la date 3"/>
          <p:cNvSpPr>
            <a:spLocks noGrp="1"/>
          </p:cNvSpPr>
          <p:nvPr>
            <p:ph type="dt" sz="half" idx="10"/>
          </p:nvPr>
        </p:nvSpPr>
        <p:spPr/>
        <p:txBody>
          <a:bodyPr/>
          <a:lstStyle/>
          <a:p>
            <a:fld id="{811AA781-04A5-48EE-860B-E53EC12E828C}" type="datetime1">
              <a:rPr lang="fr-FR" smtClean="0"/>
              <a:t>07/01/2013</a:t>
            </a:fld>
            <a:endParaRPr lang="fr-FR"/>
          </a:p>
        </p:txBody>
      </p:sp>
      <p:sp>
        <p:nvSpPr>
          <p:cNvPr id="5" name="Espace réservé du numéro de diapositive 4"/>
          <p:cNvSpPr>
            <a:spLocks noGrp="1"/>
          </p:cNvSpPr>
          <p:nvPr>
            <p:ph type="sldNum" sz="quarter" idx="12"/>
          </p:nvPr>
        </p:nvSpPr>
        <p:spPr/>
        <p:txBody>
          <a:bodyPr/>
          <a:lstStyle/>
          <a:p>
            <a:fld id="{AD27B192-3A7E-4B17-8486-9D17D35329E5}" type="slidenum">
              <a:rPr lang="fr-FR" smtClean="0"/>
              <a:t>6</a:t>
            </a:fld>
            <a:endParaRPr lang="fr-FR"/>
          </a:p>
        </p:txBody>
      </p:sp>
      <p:pic>
        <p:nvPicPr>
          <p:cNvPr id="8" name="Picture 2" descr="C:\Users\Ansumoudine\Desktop\Projets\techno\retour.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614" y="6309320"/>
            <a:ext cx="662090" cy="518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943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txBox="1">
            <a:spLocks/>
          </p:cNvSpPr>
          <p:nvPr/>
        </p:nvSpPr>
        <p:spPr>
          <a:xfrm>
            <a:off x="539552" y="1484784"/>
            <a:ext cx="8136903" cy="4968552"/>
          </a:xfrm>
          <a:prstGeom prst="rect">
            <a:avLst/>
          </a:prstGeom>
        </p:spPr>
        <p:txBody>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en-US" dirty="0">
                <a:solidFill>
                  <a:schemeClr val="tx1"/>
                </a:solidFill>
              </a:rPr>
              <a:t>Under the </a:t>
            </a:r>
            <a:r>
              <a:rPr lang="en-US" dirty="0" smtClean="0">
                <a:solidFill>
                  <a:schemeClr val="tx1"/>
                </a:solidFill>
              </a:rPr>
              <a:t>new master </a:t>
            </a:r>
            <a:r>
              <a:rPr lang="en-US" dirty="0">
                <a:solidFill>
                  <a:schemeClr val="tx1"/>
                </a:solidFill>
              </a:rPr>
              <a:t>plan of economic </a:t>
            </a:r>
            <a:r>
              <a:rPr lang="en-US" dirty="0" smtClean="0">
                <a:solidFill>
                  <a:schemeClr val="tx1"/>
                </a:solidFill>
              </a:rPr>
              <a:t>development</a:t>
            </a:r>
          </a:p>
          <a:p>
            <a:pPr marL="0" indent="0">
              <a:buNone/>
            </a:pPr>
            <a:r>
              <a:rPr lang="en-US" dirty="0" smtClean="0">
                <a:solidFill>
                  <a:schemeClr val="tx1"/>
                </a:solidFill>
              </a:rPr>
              <a:t> </a:t>
            </a:r>
            <a:r>
              <a:rPr lang="en-US" dirty="0">
                <a:solidFill>
                  <a:schemeClr val="tx1"/>
                </a:solidFill>
              </a:rPr>
              <a:t>(2011 – 2025), the Government estimates almost </a:t>
            </a:r>
            <a:r>
              <a:rPr lang="en-US" dirty="0" smtClean="0">
                <a:solidFill>
                  <a:schemeClr val="tx1"/>
                </a:solidFill>
              </a:rPr>
              <a:t>IDR 1,923. </a:t>
            </a:r>
          </a:p>
          <a:p>
            <a:pPr marL="0" indent="0">
              <a:buNone/>
            </a:pPr>
            <a:r>
              <a:rPr lang="en-US" dirty="0" smtClean="0">
                <a:solidFill>
                  <a:schemeClr val="tx1"/>
                </a:solidFill>
              </a:rPr>
              <a:t>7 </a:t>
            </a:r>
            <a:r>
              <a:rPr lang="en-US" dirty="0">
                <a:solidFill>
                  <a:schemeClr val="tx1"/>
                </a:solidFill>
              </a:rPr>
              <a:t>Trillion of infrastructure investment to boost economic growth under the new </a:t>
            </a:r>
            <a:r>
              <a:rPr lang="en-US" dirty="0" smtClean="0">
                <a:solidFill>
                  <a:schemeClr val="tx1"/>
                </a:solidFill>
              </a:rPr>
              <a:t>six economic </a:t>
            </a:r>
            <a:r>
              <a:rPr lang="en-US" dirty="0">
                <a:solidFill>
                  <a:schemeClr val="tx1"/>
                </a:solidFill>
              </a:rPr>
              <a:t>corridors across archipelago (MP3EI, 2011).  </a:t>
            </a:r>
            <a:endParaRPr lang="en-US" dirty="0" smtClean="0">
              <a:solidFill>
                <a:schemeClr val="tx1"/>
              </a:solidFill>
            </a:endParaRPr>
          </a:p>
          <a:p>
            <a:pPr marL="0" indent="0">
              <a:buNone/>
            </a:pPr>
            <a:r>
              <a:rPr lang="en-US" dirty="0" smtClean="0">
                <a:solidFill>
                  <a:schemeClr val="tx1"/>
                </a:solidFill>
              </a:rPr>
              <a:t>For </a:t>
            </a:r>
            <a:r>
              <a:rPr lang="en-US" dirty="0">
                <a:solidFill>
                  <a:schemeClr val="tx1"/>
                </a:solidFill>
              </a:rPr>
              <a:t>the fiscal year 2011, the government spending for infrastructure provision accounts for almost IDR 140 Trillion and the next coming year accounts for IDR 180 Trillion (2012) in which public work projects covering road </a:t>
            </a:r>
            <a:r>
              <a:rPr lang="en-US" dirty="0" smtClean="0">
                <a:solidFill>
                  <a:schemeClr val="tx1"/>
                </a:solidFill>
              </a:rPr>
              <a:t>networks, water </a:t>
            </a:r>
            <a:r>
              <a:rPr lang="en-US" dirty="0">
                <a:solidFill>
                  <a:schemeClr val="tx1"/>
                </a:solidFill>
              </a:rPr>
              <a:t>resources and human settlement will get the public funding almost IDR 62 Trillion (2012).</a:t>
            </a:r>
            <a:endParaRPr lang="fr-FR" dirty="0">
              <a:solidFill>
                <a:schemeClr val="tx1"/>
              </a:solidFill>
            </a:endParaRPr>
          </a:p>
          <a:p>
            <a:pPr marL="0" indent="0">
              <a:buNone/>
            </a:pPr>
            <a:endParaRPr lang="fr-FR" dirty="0"/>
          </a:p>
        </p:txBody>
      </p:sp>
      <p:sp>
        <p:nvSpPr>
          <p:cNvPr id="3" name="Espace réservé de la date 2"/>
          <p:cNvSpPr>
            <a:spLocks noGrp="1"/>
          </p:cNvSpPr>
          <p:nvPr>
            <p:ph type="dt" sz="half" idx="10"/>
          </p:nvPr>
        </p:nvSpPr>
        <p:spPr/>
        <p:txBody>
          <a:bodyPr/>
          <a:lstStyle/>
          <a:p>
            <a:fld id="{1B0EF066-F42A-4EA1-AF32-0A44BECA113D}" type="datetime1">
              <a:rPr lang="fr-FR" smtClean="0"/>
              <a:t>07/01/2013</a:t>
            </a:fld>
            <a:endParaRPr lang="fr-FR"/>
          </a:p>
        </p:txBody>
      </p:sp>
      <p:sp>
        <p:nvSpPr>
          <p:cNvPr id="4" name="Espace réservé du numéro de diapositive 3"/>
          <p:cNvSpPr>
            <a:spLocks noGrp="1"/>
          </p:cNvSpPr>
          <p:nvPr>
            <p:ph type="sldNum" sz="quarter" idx="12"/>
          </p:nvPr>
        </p:nvSpPr>
        <p:spPr/>
        <p:txBody>
          <a:bodyPr/>
          <a:lstStyle/>
          <a:p>
            <a:fld id="{AD27B192-3A7E-4B17-8486-9D17D35329E5}" type="slidenum">
              <a:rPr lang="fr-FR" smtClean="0"/>
              <a:t>7</a:t>
            </a:fld>
            <a:endParaRPr lang="fr-FR"/>
          </a:p>
        </p:txBody>
      </p:sp>
    </p:spTree>
    <p:extLst>
      <p:ext uri="{BB962C8B-B14F-4D97-AF65-F5344CB8AC3E}">
        <p14:creationId xmlns:p14="http://schemas.microsoft.com/office/powerpoint/2010/main" val="12650045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552" y="2492896"/>
            <a:ext cx="8208911" cy="3888432"/>
          </a:xfrm>
        </p:spPr>
        <p:txBody>
          <a:bodyPr>
            <a:normAutofit lnSpcReduction="10000"/>
          </a:bodyPr>
          <a:lstStyle/>
          <a:p>
            <a:pPr marL="0" indent="0">
              <a:buNone/>
            </a:pPr>
            <a:r>
              <a:rPr lang="en-US" dirty="0">
                <a:solidFill>
                  <a:schemeClr val="tx1"/>
                </a:solidFill>
              </a:rPr>
              <a:t>The Government of Indonesia has expressed her desire to speed up infrastructure development in order to accelerate economic growth to levels of 7.8% through increasing the ratio of Investment to GDP </a:t>
            </a:r>
            <a:r>
              <a:rPr lang="en-US" dirty="0" smtClean="0">
                <a:solidFill>
                  <a:schemeClr val="tx1"/>
                </a:solidFill>
              </a:rPr>
              <a:t>to 28.4</a:t>
            </a:r>
            <a:r>
              <a:rPr lang="en-US" dirty="0">
                <a:solidFill>
                  <a:schemeClr val="tx1"/>
                </a:solidFill>
              </a:rPr>
              <a:t>% from 19.6%, opening new job opportunities to reduce unemployment and poverty</a:t>
            </a:r>
            <a:endParaRPr lang="fr-FR" dirty="0">
              <a:solidFill>
                <a:schemeClr val="tx1"/>
              </a:solidFill>
            </a:endParaRPr>
          </a:p>
          <a:p>
            <a:pPr marL="0" indent="0">
              <a:buNone/>
            </a:pPr>
            <a:r>
              <a:rPr lang="en-US" dirty="0">
                <a:solidFill>
                  <a:schemeClr val="tx1"/>
                </a:solidFill>
              </a:rPr>
              <a:t>alleviation to 5.1% and 8.2%.</a:t>
            </a:r>
            <a:endParaRPr lang="fr-FR" dirty="0">
              <a:solidFill>
                <a:schemeClr val="tx1"/>
              </a:solidFill>
            </a:endParaRPr>
          </a:p>
          <a:p>
            <a:pPr marL="0" indent="0">
              <a:buNone/>
            </a:pPr>
            <a:r>
              <a:rPr lang="en-US" dirty="0" smtClean="0">
                <a:solidFill>
                  <a:schemeClr val="tx1"/>
                </a:solidFill>
              </a:rPr>
              <a:t>The </a:t>
            </a:r>
            <a:r>
              <a:rPr lang="en-US" dirty="0">
                <a:solidFill>
                  <a:schemeClr val="tx1"/>
                </a:solidFill>
              </a:rPr>
              <a:t>above investment driven development plan can be seen in the following table which depicts infrastructure demand between 2010-2014 to be IDR 1,923.7 Trillion or US$ 209.949 Billion.</a:t>
            </a:r>
            <a:endParaRPr lang="fr-FR" dirty="0">
              <a:solidFill>
                <a:schemeClr val="tx1"/>
              </a:solidFill>
            </a:endParaRPr>
          </a:p>
          <a:p>
            <a:pPr marL="0" indent="0">
              <a:buNone/>
            </a:pPr>
            <a:endParaRPr lang="fr-FR" dirty="0"/>
          </a:p>
        </p:txBody>
      </p:sp>
      <p:sp>
        <p:nvSpPr>
          <p:cNvPr id="3" name="Titre 2"/>
          <p:cNvSpPr>
            <a:spLocks noGrp="1"/>
          </p:cNvSpPr>
          <p:nvPr>
            <p:ph type="title"/>
          </p:nvPr>
        </p:nvSpPr>
        <p:spPr/>
        <p:txBody>
          <a:bodyPr/>
          <a:lstStyle/>
          <a:p>
            <a:r>
              <a:rPr lang="fr-FR" dirty="0" smtClean="0"/>
              <a:t>II. Major </a:t>
            </a:r>
            <a:r>
              <a:rPr lang="fr-FR" dirty="0" err="1" smtClean="0"/>
              <a:t>Investment</a:t>
            </a:r>
            <a:r>
              <a:rPr lang="fr-FR" dirty="0" smtClean="0"/>
              <a:t> </a:t>
            </a:r>
            <a:r>
              <a:rPr lang="fr-FR" dirty="0" err="1" smtClean="0"/>
              <a:t>sectors</a:t>
            </a:r>
            <a:endParaRPr lang="fr-FR" dirty="0"/>
          </a:p>
        </p:txBody>
      </p:sp>
      <p:sp>
        <p:nvSpPr>
          <p:cNvPr id="4" name="Espace réservé de la date 3"/>
          <p:cNvSpPr>
            <a:spLocks noGrp="1"/>
          </p:cNvSpPr>
          <p:nvPr>
            <p:ph type="dt" sz="half" idx="10"/>
          </p:nvPr>
        </p:nvSpPr>
        <p:spPr/>
        <p:txBody>
          <a:bodyPr/>
          <a:lstStyle/>
          <a:p>
            <a:fld id="{1BC58240-6E1D-486F-85C0-6B45073DBBBF}" type="datetime1">
              <a:rPr lang="fr-FR" smtClean="0"/>
              <a:t>07/01/2013</a:t>
            </a:fld>
            <a:endParaRPr lang="fr-FR"/>
          </a:p>
        </p:txBody>
      </p:sp>
      <p:sp>
        <p:nvSpPr>
          <p:cNvPr id="5" name="Espace réservé du numéro de diapositive 4"/>
          <p:cNvSpPr>
            <a:spLocks noGrp="1"/>
          </p:cNvSpPr>
          <p:nvPr>
            <p:ph type="sldNum" sz="quarter" idx="12"/>
          </p:nvPr>
        </p:nvSpPr>
        <p:spPr/>
        <p:txBody>
          <a:bodyPr/>
          <a:lstStyle/>
          <a:p>
            <a:fld id="{AD27B192-3A7E-4B17-8486-9D17D35329E5}" type="slidenum">
              <a:rPr lang="fr-FR" smtClean="0"/>
              <a:t>8</a:t>
            </a:fld>
            <a:endParaRPr lang="fr-FR"/>
          </a:p>
        </p:txBody>
      </p:sp>
      <p:pic>
        <p:nvPicPr>
          <p:cNvPr id="7" name="Picture 2" descr="C:\Users\Ansumoudine\Desktop\Projets\techno\retour.jpg">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45614" y="6309320"/>
            <a:ext cx="662090" cy="518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2483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dirty="0" smtClean="0"/>
              <a:t>Infrastructure </a:t>
            </a:r>
            <a:r>
              <a:rPr lang="fr-FR" dirty="0" err="1" smtClean="0"/>
              <a:t>Fund</a:t>
            </a:r>
            <a:r>
              <a:rPr lang="fr-FR" dirty="0" smtClean="0"/>
              <a:t> by Central </a:t>
            </a:r>
            <a:r>
              <a:rPr lang="fr-FR" dirty="0" err="1" smtClean="0"/>
              <a:t>Government</a:t>
            </a:r>
            <a:r>
              <a:rPr lang="fr-FR" dirty="0" smtClean="0"/>
              <a:t> (IDR Trillion)</a:t>
            </a:r>
            <a:endParaRPr lang="fr-FR" dirty="0"/>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353804464"/>
              </p:ext>
            </p:extLst>
          </p:nvPr>
        </p:nvGraphicFramePr>
        <p:xfrm>
          <a:off x="539552" y="2372442"/>
          <a:ext cx="8280920" cy="3451225"/>
        </p:xfrm>
        <a:graphic>
          <a:graphicData uri="http://schemas.openxmlformats.org/drawingml/2006/chart">
            <c:chart xmlns:c="http://schemas.openxmlformats.org/drawingml/2006/chart" xmlns:r="http://schemas.openxmlformats.org/officeDocument/2006/relationships" r:id="rId2"/>
          </a:graphicData>
        </a:graphic>
      </p:graphicFrame>
      <p:sp>
        <p:nvSpPr>
          <p:cNvPr id="8" name="ZoneTexte 7"/>
          <p:cNvSpPr txBox="1"/>
          <p:nvPr/>
        </p:nvSpPr>
        <p:spPr>
          <a:xfrm>
            <a:off x="6588224" y="5786878"/>
            <a:ext cx="1676806" cy="369332"/>
          </a:xfrm>
          <a:prstGeom prst="rect">
            <a:avLst/>
          </a:prstGeom>
          <a:noFill/>
        </p:spPr>
        <p:txBody>
          <a:bodyPr wrap="none" rtlCol="0">
            <a:spAutoFit/>
          </a:bodyPr>
          <a:lstStyle/>
          <a:p>
            <a:r>
              <a:rPr lang="fr-FR" dirty="0" smtClean="0">
                <a:solidFill>
                  <a:schemeClr val="bg2">
                    <a:lumMod val="50000"/>
                  </a:schemeClr>
                </a:solidFill>
              </a:rPr>
              <a:t>Source: RPJMN</a:t>
            </a:r>
            <a:endParaRPr lang="fr-FR" dirty="0">
              <a:solidFill>
                <a:schemeClr val="bg2">
                  <a:lumMod val="50000"/>
                </a:schemeClr>
              </a:solidFill>
            </a:endParaRPr>
          </a:p>
        </p:txBody>
      </p:sp>
      <p:sp>
        <p:nvSpPr>
          <p:cNvPr id="2" name="Espace réservé de la date 1"/>
          <p:cNvSpPr>
            <a:spLocks noGrp="1"/>
          </p:cNvSpPr>
          <p:nvPr>
            <p:ph type="dt" sz="half" idx="10"/>
          </p:nvPr>
        </p:nvSpPr>
        <p:spPr/>
        <p:txBody>
          <a:bodyPr/>
          <a:lstStyle/>
          <a:p>
            <a:fld id="{4EEF9161-4C93-42C5-A313-DD6DED364BC0}" type="datetime1">
              <a:rPr lang="fr-FR" smtClean="0"/>
              <a:t>07/01/2013</a:t>
            </a:fld>
            <a:endParaRPr lang="fr-FR"/>
          </a:p>
        </p:txBody>
      </p:sp>
      <p:sp>
        <p:nvSpPr>
          <p:cNvPr id="4" name="Espace réservé du numéro de diapositive 3"/>
          <p:cNvSpPr>
            <a:spLocks noGrp="1"/>
          </p:cNvSpPr>
          <p:nvPr>
            <p:ph type="sldNum" sz="quarter" idx="12"/>
          </p:nvPr>
        </p:nvSpPr>
        <p:spPr/>
        <p:txBody>
          <a:bodyPr/>
          <a:lstStyle/>
          <a:p>
            <a:fld id="{AD27B192-3A7E-4B17-8486-9D17D35329E5}" type="slidenum">
              <a:rPr lang="fr-FR" smtClean="0"/>
              <a:t>9</a:t>
            </a:fld>
            <a:endParaRPr lang="fr-FR"/>
          </a:p>
        </p:txBody>
      </p:sp>
    </p:spTree>
    <p:extLst>
      <p:ext uri="{BB962C8B-B14F-4D97-AF65-F5344CB8AC3E}">
        <p14:creationId xmlns:p14="http://schemas.microsoft.com/office/powerpoint/2010/main" val="25752199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Vagues">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322</TotalTime>
  <Words>1238</Words>
  <Application>Microsoft Office PowerPoint</Application>
  <PresentationFormat>Affichage à l'écran (4:3)</PresentationFormat>
  <Paragraphs>302</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Vagues</vt:lpstr>
      <vt:lpstr>The construction sector of Indonesia</vt:lpstr>
      <vt:lpstr>Plan</vt:lpstr>
      <vt:lpstr>Présentation PowerPoint</vt:lpstr>
      <vt:lpstr>Overview of National Economy</vt:lpstr>
      <vt:lpstr>Main Economic Indicators</vt:lpstr>
      <vt:lpstr>I. Executive Summary of the construction sector</vt:lpstr>
      <vt:lpstr>Présentation PowerPoint</vt:lpstr>
      <vt:lpstr>II. Major Investment sectors</vt:lpstr>
      <vt:lpstr>Infrastructure Fund by Central Government (IDR Trillion)</vt:lpstr>
      <vt:lpstr>Présentation PowerPoint</vt:lpstr>
      <vt:lpstr>Projects already tendered</vt:lpstr>
      <vt:lpstr>Projects not yet tendered</vt:lpstr>
      <vt:lpstr>Présentation PowerPoint</vt:lpstr>
      <vt:lpstr>Présentation PowerPoint</vt:lpstr>
      <vt:lpstr>Public works investment plan  (2010 – 2011) (IDR Trillion)</vt:lpstr>
      <vt:lpstr>Présentation PowerPoint</vt:lpstr>
      <vt:lpstr>Value of Construction</vt:lpstr>
      <vt:lpstr>III. Main actors</vt:lpstr>
      <vt:lpstr>Présentation PowerPoint</vt:lpstr>
      <vt:lpstr>IV. Infrastructure Development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construction sector of Indonesia</dc:title>
  <dc:creator>Ansumoudine</dc:creator>
  <cp:lastModifiedBy>Ansumoudine</cp:lastModifiedBy>
  <cp:revision>31</cp:revision>
  <dcterms:created xsi:type="dcterms:W3CDTF">2013-01-01T13:06:48Z</dcterms:created>
  <dcterms:modified xsi:type="dcterms:W3CDTF">2013-01-07T22:33:20Z</dcterms:modified>
</cp:coreProperties>
</file>