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79" r:id="rId4"/>
    <p:sldId id="257" r:id="rId5"/>
    <p:sldId id="258" r:id="rId6"/>
    <p:sldId id="268" r:id="rId7"/>
    <p:sldId id="280" r:id="rId8"/>
    <p:sldId id="260" r:id="rId9"/>
    <p:sldId id="261" r:id="rId10"/>
    <p:sldId id="262" r:id="rId11"/>
    <p:sldId id="267" r:id="rId12"/>
    <p:sldId id="265" r:id="rId13"/>
    <p:sldId id="266" r:id="rId14"/>
    <p:sldId id="281" r:id="rId15"/>
    <p:sldId id="264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9822" autoAdjust="0"/>
  </p:normalViewPr>
  <p:slideViewPr>
    <p:cSldViewPr>
      <p:cViewPr varScale="1">
        <p:scale>
          <a:sx n="74" d="100"/>
          <a:sy n="74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5CD43-D921-4377-A74F-7F4127264ABE}" type="datetimeFigureOut">
              <a:rPr lang="fr-FR" smtClean="0"/>
              <a:t>28/11/2012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3C87-AC3E-4F5D-8085-C51C9B83F3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offrag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fr.wikipedia.org/wiki/B%C3%A9ton" TargetMode="External"/><Relationship Id="rId4" Type="http://schemas.openxmlformats.org/officeDocument/2006/relationships/hyperlink" Target="http://fr.wikipedia.org/wiki/B%C3%A2timent_et_travaux_public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*Une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est un appareil de levage et de manutention réservé aux lourdes charges. Cet engin de levage est construit de manière différente selon son utilisation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*manutention,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transport et mise en place </a:t>
            </a:r>
            <a:r>
              <a:rPr lang="fr-FR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béton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*Une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banche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est un 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ffrage"/>
              </a:rPr>
              <a:t>coffrage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outil utilisé dans les travaux de 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âtiment et travaux publics"/>
              </a:rPr>
              <a:t>bâtiment et travaux publics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pour 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ffrage"/>
              </a:rPr>
              <a:t>coffrer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les murs de 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Béton"/>
              </a:rPr>
              <a:t>béton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généralement armé. On parle alors de béton banché. Voir (http://fr.wikipedia.org/wiki/Banche_(ma%C3%A7onnerie))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3C87-AC3E-4F5D-8085-C51C9B83F35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40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smtClean="0"/>
              <a:t>Expression :  2012/2013</a:t>
            </a: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Technologie de Construction Solenne Codet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251520" y="294809"/>
            <a:ext cx="2622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0" dirty="0" smtClean="0"/>
              <a:t>SERIGNE Tine</a:t>
            </a:r>
          </a:p>
          <a:p>
            <a:r>
              <a:rPr lang="fr-FR" baseline="0" dirty="0" smtClean="0"/>
              <a:t>MOHAMED Ansumoudine</a:t>
            </a:r>
          </a:p>
          <a:p>
            <a:r>
              <a:rPr lang="fr-FR" baseline="0" dirty="0" smtClean="0"/>
              <a:t>L3 SPI Génie Civil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79127"/>
            <a:ext cx="27432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Expression :  2012/2013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68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Expression :  2012/2013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9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itchFamily="2" charset="2"/>
              <a:buChar char="q"/>
              <a:defRPr/>
            </a:lvl1pPr>
            <a:lvl2pPr marL="914400" indent="-457200">
              <a:buFont typeface="Wingdings" pitchFamily="2" charset="2"/>
              <a:buChar char="v"/>
              <a:defRPr/>
            </a:lvl2pPr>
            <a:lvl3pPr marL="1143000" indent="-228600">
              <a:buFont typeface="Wingdings" pitchFamily="2" charset="2"/>
              <a:buChar char="Ø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MOHAMED Ansumoudine </a:t>
            </a:r>
          </a:p>
          <a:p>
            <a:r>
              <a:rPr lang="fr-FR" dirty="0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Expression :  2012/2013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97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Expression :  2012/2013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00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Expression :  2012/2013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89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Expression :  2012/2013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52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Expression :  2012/2013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12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Expression :  2012/2013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7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Expression :  2012/2013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59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99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MOHAMED Ansumoudine  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Technologie de  construction</a:t>
            </a:r>
          </a:p>
          <a:p>
            <a:pPr algn="ctr"/>
            <a:r>
              <a:rPr lang="fr-FR" dirty="0" smtClean="0"/>
              <a:t>Solenne Codet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51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1470025"/>
          </a:xfrm>
        </p:spPr>
        <p:txBody>
          <a:bodyPr/>
          <a:lstStyle/>
          <a:p>
            <a:r>
              <a:rPr lang="fr-FR" dirty="0" smtClean="0"/>
              <a:t>LA PEINE DE MORT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308304" y="6056334"/>
            <a:ext cx="1714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Expression</a:t>
            </a:r>
          </a:p>
          <a:p>
            <a:pPr algn="ctr"/>
            <a:r>
              <a:rPr lang="fr-FR" dirty="0" smtClean="0"/>
              <a:t>DEPIETS Isabelle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3559" y="633333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2012/2013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47" y="2622896"/>
            <a:ext cx="6408712" cy="33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Du XVIIIe au XXe siècle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496" y="1628799"/>
            <a:ext cx="8589976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Cesare Beccaria (Italie)</a:t>
            </a:r>
          </a:p>
          <a:p>
            <a:pPr lvl="1"/>
            <a:r>
              <a:rPr lang="fr-FR" dirty="0" smtClean="0"/>
              <a:t>Des délits et des peines en 1764</a:t>
            </a:r>
          </a:p>
          <a:p>
            <a:r>
              <a:rPr lang="fr-FR" dirty="0" smtClean="0"/>
              <a:t>Diderot et Voltaire (France)</a:t>
            </a:r>
          </a:p>
          <a:p>
            <a:pPr lvl="1"/>
            <a:r>
              <a:rPr lang="fr-FR" dirty="0" smtClean="0"/>
              <a:t>« ni utile, ni nécessaire »</a:t>
            </a:r>
          </a:p>
          <a:p>
            <a:r>
              <a:rPr lang="fr-FR" dirty="0" smtClean="0"/>
              <a:t>Guillotine en France en 1791</a:t>
            </a:r>
            <a:endParaRPr lang="fr-FR" dirty="0"/>
          </a:p>
          <a:p>
            <a:r>
              <a:rPr lang="fr-FR" dirty="0" smtClean="0"/>
              <a:t>Victor Hugo (mouvement abolitionniste XIXe)</a:t>
            </a:r>
          </a:p>
          <a:p>
            <a:r>
              <a:rPr lang="fr-FR" dirty="0" smtClean="0"/>
              <a:t>Abolition en France en 1981</a:t>
            </a:r>
          </a:p>
          <a:p>
            <a:pPr lvl="1"/>
            <a:r>
              <a:rPr lang="fr-FR" dirty="0" smtClean="0"/>
              <a:t>Robert Badinter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 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0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5"/>
            <a:ext cx="2984566" cy="4176464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MOHAMED Ansumoudine </a:t>
            </a:r>
          </a:p>
          <a:p>
            <a:r>
              <a:rPr lang="fr-FR" dirty="0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11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4080520" cy="484966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7584" y="620688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Joseph Ignace Guillotin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6136" y="60212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805429" y="5291916"/>
            <a:ext cx="1727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Robert Badinter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18891" y="5805264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Source: Wikipédia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3.La peine de mort aujourd’hui dans le monde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24412"/>
            <a:ext cx="8308952" cy="3999878"/>
          </a:xfrm>
        </p:spPr>
        <p:txBody>
          <a:bodyPr>
            <a:normAutofit/>
          </a:bodyPr>
          <a:lstStyle/>
          <a:p>
            <a:r>
              <a:rPr lang="fr-FR" dirty="0"/>
              <a:t>140  pays  l’ont aboli </a:t>
            </a:r>
            <a:endParaRPr lang="fr-FR" dirty="0" smtClean="0"/>
          </a:p>
          <a:p>
            <a:r>
              <a:rPr lang="fr-FR" dirty="0" smtClean="0"/>
              <a:t>59 pays n’ont pas aboli</a:t>
            </a:r>
          </a:p>
          <a:p>
            <a:pPr lvl="1"/>
            <a:r>
              <a:rPr lang="fr-FR" dirty="0" smtClean="0"/>
              <a:t>25 la pratiquent encore</a:t>
            </a:r>
          </a:p>
          <a:p>
            <a:r>
              <a:rPr lang="fr-FR" dirty="0" smtClean="0"/>
              <a:t>60 % de la population mondiale est concerné</a:t>
            </a:r>
          </a:p>
          <a:p>
            <a:pPr lvl="1"/>
            <a:r>
              <a:rPr lang="fr-FR" dirty="0" smtClean="0"/>
              <a:t>Chine, Inde, Etats-Unis et Indonésie</a:t>
            </a:r>
          </a:p>
          <a:p>
            <a:r>
              <a:rPr lang="fr-FR" dirty="0" smtClean="0"/>
              <a:t>13 états l’ont supprimé aux Etats-Unis.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12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446808" y="1661370"/>
            <a:ext cx="4690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9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 de la peine de mort dans le monde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13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620000" cy="38671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228184" y="5435932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Source: Wikipédia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14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4624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7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15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II. Arguments entre partisans et opposants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0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Arguments contre la peine de mort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La peine de mort viole les droits humains fondamentaux, elle constitue la forme de punition la plus cruelle, inhumaine et dégradante.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940152" y="4693786"/>
            <a:ext cx="227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Amnesty International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>
                <a:solidFill>
                  <a:srgbClr val="FFFF00"/>
                </a:solidFill>
              </a:rPr>
              <a:t>Injuste</a:t>
            </a:r>
          </a:p>
          <a:p>
            <a:pPr lvl="2"/>
            <a:r>
              <a:rPr lang="fr-FR" dirty="0" smtClean="0"/>
              <a:t>Nul ne sera soumis  à la torture ni à des peines ou traitements cruels, inhumains ou dégradants.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Inhumaine</a:t>
            </a:r>
          </a:p>
          <a:p>
            <a:pPr lvl="2"/>
            <a:r>
              <a:rPr lang="fr-FR" dirty="0" smtClean="0"/>
              <a:t>Il n’y a pas de peine de mort « humaine»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Inutile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Irrévocable</a:t>
            </a:r>
          </a:p>
          <a:p>
            <a:pPr lvl="2"/>
            <a:r>
              <a:rPr lang="fr-FR" dirty="0" smtClean="0"/>
              <a:t>Les erreurs judiciaires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Arbitraire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1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D’autres arguments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 smtClean="0">
                <a:solidFill>
                  <a:srgbClr val="FFFF00"/>
                </a:solidFill>
              </a:rPr>
              <a:t>Illogique</a:t>
            </a:r>
          </a:p>
          <a:p>
            <a:pPr lvl="2"/>
            <a:r>
              <a:rPr lang="fr-FR" dirty="0" smtClean="0"/>
              <a:t>Il y a une contradiction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Horrible</a:t>
            </a:r>
          </a:p>
          <a:p>
            <a:pPr lvl="2"/>
            <a:r>
              <a:rPr lang="fr-FR" dirty="0" smtClean="0"/>
              <a:t>« Rien que d’assister aux fatals apprêts, je sens un frisson de mort dans mes veines » </a:t>
            </a:r>
            <a:r>
              <a:rPr lang="fr-FR" dirty="0" smtClean="0">
                <a:solidFill>
                  <a:srgbClr val="FF0000"/>
                </a:solidFill>
              </a:rPr>
              <a:t>Balzac</a:t>
            </a:r>
          </a:p>
          <a:p>
            <a:pPr lvl="1"/>
            <a:r>
              <a:rPr lang="fr-FR" smtClean="0">
                <a:solidFill>
                  <a:srgbClr val="FFFF00"/>
                </a:solidFill>
              </a:rPr>
              <a:t>Non </a:t>
            </a:r>
            <a:r>
              <a:rPr lang="fr-FR" smtClean="0">
                <a:solidFill>
                  <a:srgbClr val="FFFF00"/>
                </a:solidFill>
              </a:rPr>
              <a:t>rentable</a:t>
            </a:r>
            <a:endParaRPr lang="fr-FR" dirty="0">
              <a:solidFill>
                <a:srgbClr val="FFFF00"/>
              </a:solidFill>
            </a:endParaRPr>
          </a:p>
          <a:p>
            <a:pPr lvl="1"/>
            <a:r>
              <a:rPr lang="fr-FR" dirty="0" smtClean="0"/>
              <a:t>« Il vaut mieux hasarder de sauver un coupable que de condamner un innocent » </a:t>
            </a:r>
            <a:r>
              <a:rPr lang="fr-FR" dirty="0" smtClean="0">
                <a:solidFill>
                  <a:srgbClr val="FF0000"/>
                </a:solidFill>
              </a:rPr>
              <a:t>Voltaire, Zadig</a:t>
            </a:r>
          </a:p>
          <a:p>
            <a:pPr lvl="2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4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Arguments pour la peine de mort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>
                <a:solidFill>
                  <a:srgbClr val="FFFF00"/>
                </a:solidFill>
              </a:rPr>
              <a:t>Efficacité</a:t>
            </a:r>
          </a:p>
          <a:p>
            <a:pPr lvl="2"/>
            <a:r>
              <a:rPr lang="fr-FR" dirty="0" smtClean="0"/>
              <a:t>« La peine de mort est une sanction dissuasive »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Rentabilité</a:t>
            </a:r>
            <a:endParaRPr lang="fr-FR" dirty="0">
              <a:solidFill>
                <a:srgbClr val="FFFF00"/>
              </a:solidFill>
            </a:endParaRPr>
          </a:p>
          <a:p>
            <a:pPr lvl="2"/>
            <a:r>
              <a:rPr lang="fr-FR" dirty="0" smtClean="0"/>
              <a:t>« </a:t>
            </a:r>
            <a:r>
              <a:rPr lang="fr-FR" dirty="0"/>
              <a:t>E</a:t>
            </a:r>
            <a:r>
              <a:rPr lang="fr-FR" dirty="0" smtClean="0"/>
              <a:t>lle coûte moins cher au contribuable »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Logique</a:t>
            </a:r>
          </a:p>
          <a:p>
            <a:pPr lvl="2"/>
            <a:r>
              <a:rPr lang="fr-FR" dirty="0" smtClean="0"/>
              <a:t>« La loi de talion »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Ethique</a:t>
            </a:r>
          </a:p>
          <a:p>
            <a:pPr lvl="2"/>
            <a:r>
              <a:rPr lang="fr-FR" dirty="0" smtClean="0"/>
              <a:t>Respect des valeurs: intégrité physique des individus,</a:t>
            </a:r>
            <a:r>
              <a:rPr lang="fr-FR" dirty="0"/>
              <a:t> </a:t>
            </a:r>
            <a:r>
              <a:rPr lang="fr-FR" dirty="0" smtClean="0"/>
              <a:t>la cohésion sociale, l’ordre social…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0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raisons du choix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2548880"/>
          </a:xfrm>
        </p:spPr>
        <p:txBody>
          <a:bodyPr/>
          <a:lstStyle/>
          <a:p>
            <a:r>
              <a:rPr lang="fr-FR" dirty="0" smtClean="0"/>
              <a:t>Abolitions</a:t>
            </a:r>
          </a:p>
          <a:p>
            <a:r>
              <a:rPr lang="fr-FR" dirty="0" smtClean="0"/>
              <a:t>Sujet toujours en actualité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 smtClean="0"/>
              <a:t>cf</a:t>
            </a:r>
            <a:r>
              <a:rPr lang="fr-FR" dirty="0" smtClean="0"/>
              <a:t>(affaire Troy Davis 2011)</a:t>
            </a:r>
          </a:p>
          <a:p>
            <a:r>
              <a:rPr lang="fr-FR" dirty="0" smtClean="0"/>
              <a:t>Un débat sans fin</a:t>
            </a: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MOHAMED Ansumoudine  </a:t>
            </a:r>
          </a:p>
          <a:p>
            <a:r>
              <a:rPr lang="fr-FR" dirty="0" smtClean="0"/>
              <a:t>SERIGNE Tine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1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Arguments pour la peine de mort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 smtClean="0">
                <a:solidFill>
                  <a:srgbClr val="FFFF00"/>
                </a:solidFill>
              </a:rPr>
              <a:t>Ordre social</a:t>
            </a:r>
          </a:p>
          <a:p>
            <a:pPr lvl="2"/>
            <a:r>
              <a:rPr lang="fr-FR" dirty="0" smtClean="0"/>
              <a:t>« La nécessité de ne pas avoir peur de ses compatriotes qui s’abandonnent au crime contre nous »</a:t>
            </a:r>
          </a:p>
          <a:p>
            <a:pPr lvl="1"/>
            <a:r>
              <a:rPr lang="fr-FR" dirty="0" smtClean="0"/>
              <a:t>« Le criminel demande grâce qu’il a lui-même refusée à sa victime »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Philosophes</a:t>
            </a:r>
          </a:p>
          <a:p>
            <a:pPr lvl="2"/>
            <a:r>
              <a:rPr lang="fr-FR" dirty="0" smtClean="0"/>
              <a:t>Le meurtrier rompt le contrat social imaginé par Hobbes  et repris par Rousseau.</a:t>
            </a:r>
          </a:p>
          <a:p>
            <a:pPr lvl="2"/>
            <a:r>
              <a:rPr lang="fr-FR" dirty="0" smtClean="0"/>
              <a:t>« Le meurtrier est passible de la peine de mort » </a:t>
            </a:r>
          </a:p>
          <a:p>
            <a:pPr marL="914400" lvl="2" indent="0">
              <a:buNone/>
            </a:pPr>
            <a:r>
              <a:rPr lang="fr-FR" dirty="0"/>
              <a:t>	</a:t>
            </a:r>
            <a:r>
              <a:rPr lang="fr-FR" dirty="0" smtClean="0"/>
              <a:t>					</a:t>
            </a:r>
            <a:r>
              <a:rPr lang="fr-FR" dirty="0" smtClean="0">
                <a:solidFill>
                  <a:srgbClr val="FF0000"/>
                </a:solidFill>
              </a:rPr>
              <a:t>J. Locke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0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Ce que nous en pensons!!!!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21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7504" y="188640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dirty="0" smtClean="0"/>
              <a:t>III. Opinions personnelles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8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07388"/>
              </p:ext>
            </p:extLst>
          </p:nvPr>
        </p:nvGraphicFramePr>
        <p:xfrm>
          <a:off x="467544" y="1700808"/>
          <a:ext cx="8229600" cy="439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8272"/>
                <a:gridCol w="3038128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Argument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Je  suis POUR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Je</a:t>
                      </a:r>
                      <a:r>
                        <a:rPr lang="fr-FR" baseline="0" dirty="0" smtClean="0"/>
                        <a:t> suis CONTRE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Technique</a:t>
                      </a:r>
                    </a:p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(efficacité)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Ça sert, ça fonctionne,</a:t>
                      </a:r>
                      <a:r>
                        <a:rPr lang="fr-FR" baseline="0" dirty="0" smtClean="0"/>
                        <a:t> c’est utile, efficace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C’est inutile,</a:t>
                      </a:r>
                      <a:r>
                        <a:rPr lang="fr-FR" baseline="0" dirty="0" smtClean="0"/>
                        <a:t> inefficace, inadapté, nuisible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Economique</a:t>
                      </a:r>
                    </a:p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(rentabilité)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C’est gratuit, économique, rentable, bon rapport qualité-prix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Trop cher, coûteux,</a:t>
                      </a:r>
                      <a:r>
                        <a:rPr lang="fr-FR" baseline="0" dirty="0" smtClean="0"/>
                        <a:t>  d’un mauvais rapport effort-résultat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Ethique</a:t>
                      </a:r>
                    </a:p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(bonté)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C’est bien, c’est vrai, moral, correct,  légitime,</a:t>
                      </a:r>
                      <a:r>
                        <a:rPr lang="fr-FR" baseline="0" dirty="0" smtClean="0"/>
                        <a:t> légal, un droit, un  devoir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Mal, faux,</a:t>
                      </a:r>
                      <a:r>
                        <a:rPr lang="fr-FR" baseline="0" dirty="0" smtClean="0"/>
                        <a:t>  illégitime, illégal, injuste, agression, inégalitaire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Logique</a:t>
                      </a:r>
                    </a:p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(sens)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C’est logique, cohérent,</a:t>
                      </a:r>
                      <a:r>
                        <a:rPr lang="fr-FR" baseline="0" dirty="0" smtClean="0"/>
                        <a:t> rationnel, prouvé, compatible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Illogique, incohérent,</a:t>
                      </a:r>
                      <a:r>
                        <a:rPr lang="fr-FR" baseline="0" dirty="0" smtClean="0"/>
                        <a:t> contradictoire,  hypothétique, illusoire</a:t>
                      </a:r>
                      <a:endParaRPr lang="fr-FR" dirty="0"/>
                    </a:p>
                  </a:txBody>
                  <a:tcPr/>
                </a:tc>
              </a:tr>
              <a:tr h="45094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Esthétique</a:t>
                      </a:r>
                    </a:p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(beauté)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C’est beau, agréable, plaisant, confortable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Laid, désagréable, déplaisant, dégoûtant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 du travail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44159"/>
              </p:ext>
            </p:extLst>
          </p:nvPr>
        </p:nvGraphicFramePr>
        <p:xfrm>
          <a:off x="395536" y="3068960"/>
          <a:ext cx="8229600" cy="1368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Recherche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 des données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Mis au pont du </a:t>
                      </a:r>
                      <a:r>
                        <a:rPr lang="fr-FR" dirty="0" err="1" smtClean="0"/>
                        <a:t>slide</a:t>
                      </a:r>
                      <a:endParaRPr lang="fr-FR" dirty="0"/>
                    </a:p>
                  </a:txBody>
                  <a:tcPr/>
                </a:tc>
              </a:tr>
              <a:tr h="9973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2H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critique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Problèmes rencontrés/Solutions apportées</a:t>
            </a:r>
          </a:p>
          <a:p>
            <a:pPr lvl="1"/>
            <a:r>
              <a:rPr lang="fr-FR" dirty="0" smtClean="0"/>
              <a:t>Beaucoup de données (orientation)</a:t>
            </a:r>
          </a:p>
          <a:p>
            <a:pPr lvl="1"/>
            <a:r>
              <a:rPr lang="fr-FR" dirty="0" smtClean="0"/>
              <a:t>Organisation et répartition des taches</a:t>
            </a:r>
          </a:p>
          <a:p>
            <a:pPr lvl="1"/>
            <a:r>
              <a:rPr lang="fr-FR" smtClean="0"/>
              <a:t>Images choquantes</a:t>
            </a:r>
            <a:endParaRPr lang="fr-FR" dirty="0" smtClean="0"/>
          </a:p>
          <a:p>
            <a:r>
              <a:rPr lang="fr-FR" dirty="0" smtClean="0">
                <a:solidFill>
                  <a:srgbClr val="C00000"/>
                </a:solidFill>
              </a:rPr>
              <a:t>Intérêt et utilité du travail</a:t>
            </a:r>
          </a:p>
          <a:p>
            <a:pPr lvl="1"/>
            <a:r>
              <a:rPr lang="fr-FR" dirty="0" smtClean="0"/>
              <a:t>Documentation sur l’abolition de la peine de mort en France</a:t>
            </a:r>
          </a:p>
          <a:p>
            <a:pPr lvl="1"/>
            <a:r>
              <a:rPr lang="fr-FR" dirty="0" smtClean="0"/>
              <a:t>Mener un projet à bien et en équipe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1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996952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Merci de votre attention!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Fin…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9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fr-FR" dirty="0" smtClean="0">
                <a:solidFill>
                  <a:srgbClr val="C00000"/>
                </a:solidFill>
              </a:rPr>
              <a:t>Site Internet de AMNESTY INTERNATIONAL </a:t>
            </a:r>
          </a:p>
          <a:p>
            <a:pPr marL="914400" lvl="2" indent="0">
              <a:buNone/>
            </a:pPr>
            <a:r>
              <a:rPr lang="fr-FR" sz="1800" dirty="0" smtClean="0"/>
              <a:t>	(http://www.amnesty.ch/fr/themes/peine-de-mort/arguments-contre-la-peine-de-mort)</a:t>
            </a:r>
          </a:p>
          <a:p>
            <a:pPr lvl="2"/>
            <a:r>
              <a:rPr lang="fr-FR" dirty="0" smtClean="0">
                <a:solidFill>
                  <a:srgbClr val="C00000"/>
                </a:solidFill>
              </a:rPr>
              <a:t>Livre: Penser par soi-même (initiation à la philosophie)</a:t>
            </a:r>
          </a:p>
          <a:p>
            <a:pPr marL="914400" lvl="2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			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(Chapitre 4, p.128 de Michel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Tozzi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fr-FR" dirty="0" smtClean="0"/>
              <a:t>		</a:t>
            </a:r>
            <a:endParaRPr lang="fr-FR" dirty="0"/>
          </a:p>
          <a:p>
            <a:pPr lvl="2"/>
            <a:r>
              <a:rPr lang="fr-FR" dirty="0" smtClean="0">
                <a:solidFill>
                  <a:srgbClr val="C00000"/>
                </a:solidFill>
              </a:rPr>
              <a:t>Dissertation, « La peine mort est-elle juste? » </a:t>
            </a:r>
          </a:p>
          <a:p>
            <a:pPr marL="914400" lvl="2" indent="0">
              <a:buNone/>
            </a:pPr>
            <a:r>
              <a:rPr lang="fr-FR" sz="1800" dirty="0" smtClean="0"/>
              <a:t>	(</a:t>
            </a:r>
            <a:r>
              <a:rPr lang="fr-FR" sz="1800" dirty="0"/>
              <a:t>http://</a:t>
            </a:r>
            <a:r>
              <a:rPr lang="fr-FR" sz="1800" dirty="0" smtClean="0"/>
              <a:t>www.ub.edu/penal/historia/PdeM/peinmort.htm)</a:t>
            </a:r>
          </a:p>
          <a:p>
            <a:pPr lvl="2"/>
            <a:r>
              <a:rPr lang="fr-FR" dirty="0" smtClean="0">
                <a:solidFill>
                  <a:srgbClr val="C00000"/>
                </a:solidFill>
              </a:rPr>
              <a:t>Wikipédia: « peine de mort » </a:t>
            </a:r>
            <a:r>
              <a:rPr lang="fr-FR" dirty="0" smtClean="0"/>
              <a:t>	</a:t>
            </a:r>
            <a:r>
              <a:rPr lang="fr-FR" sz="1800" dirty="0" smtClean="0"/>
              <a:t>(</a:t>
            </a:r>
            <a:r>
              <a:rPr lang="fr-FR" sz="1800" dirty="0"/>
              <a:t>http://</a:t>
            </a:r>
            <a:r>
              <a:rPr lang="fr-FR" sz="1800" dirty="0" smtClean="0"/>
              <a:t>fr.wikipedia.org/wiki/Peine_de_mort)</a:t>
            </a:r>
          </a:p>
          <a:p>
            <a:pPr lvl="2"/>
            <a:r>
              <a:rPr lang="fr-FR" dirty="0" smtClean="0">
                <a:solidFill>
                  <a:srgbClr val="C00000"/>
                </a:solidFill>
              </a:rPr>
              <a:t>Débat: « Pour ou contre la peine de mort? »</a:t>
            </a:r>
          </a:p>
          <a:p>
            <a:pPr marL="914400" lvl="2" indent="0">
              <a:buNone/>
            </a:pPr>
            <a:r>
              <a:rPr lang="fr-FR" sz="1900" dirty="0" smtClean="0"/>
              <a:t>	(</a:t>
            </a:r>
            <a:r>
              <a:rPr lang="fr-FR" sz="1900" dirty="0"/>
              <a:t>http://</a:t>
            </a:r>
            <a:r>
              <a:rPr lang="fr-FR" sz="1900" dirty="0" smtClean="0"/>
              <a:t>www.momes.net/forum/peinedemort.html)</a:t>
            </a:r>
            <a:r>
              <a:rPr lang="fr-FR" dirty="0" smtClean="0"/>
              <a:t>				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2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Est-il vraiment juste de tuer pour faire justice?</a:t>
            </a:r>
            <a:br>
              <a:rPr lang="fr-FR" b="1" dirty="0" smtClean="0"/>
            </a:br>
            <a:r>
              <a:rPr lang="fr-FR" b="1" dirty="0" smtClean="0"/>
              <a:t>Doit-on appliquer la peine de mort?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MOHAMED Ansumoudine </a:t>
            </a:r>
          </a:p>
          <a:p>
            <a:r>
              <a:rPr lang="fr-FR" dirty="0" smtClean="0"/>
              <a:t> SERIGNE Tine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9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050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I. Historique de la peine de mort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De l’antiquité au moyen-âge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Du XVIIIe siècle au XXe siècle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La peine de mort aujourd’hui dans le monde</a:t>
            </a:r>
          </a:p>
          <a:p>
            <a:pPr marL="0" indent="0">
              <a:buNone/>
            </a:pPr>
            <a:r>
              <a:rPr lang="fr-FR" dirty="0" smtClean="0"/>
              <a:t>II. Arguments entre partisans et opposants</a:t>
            </a:r>
          </a:p>
          <a:p>
            <a:pPr marL="0" indent="0">
              <a:buNone/>
            </a:pPr>
            <a:r>
              <a:rPr lang="fr-FR" dirty="0" smtClean="0"/>
              <a:t>III. Opinions personnelles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MOHAMED Ansumoudine </a:t>
            </a:r>
          </a:p>
          <a:p>
            <a:r>
              <a:rPr lang="fr-FR" dirty="0" smtClean="0"/>
              <a:t> SERIGNE Tine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1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« </a:t>
            </a:r>
            <a:r>
              <a:rPr lang="fr-FR" dirty="0" smtClean="0">
                <a:solidFill>
                  <a:srgbClr val="FF0000"/>
                </a:solidFill>
              </a:rPr>
              <a:t>La peine de mort</a:t>
            </a:r>
            <a:r>
              <a:rPr lang="fr-FR" dirty="0" smtClean="0"/>
              <a:t> » ou « </a:t>
            </a:r>
            <a:r>
              <a:rPr lang="fr-FR" dirty="0" smtClean="0">
                <a:solidFill>
                  <a:srgbClr val="FF0000"/>
                </a:solidFill>
              </a:rPr>
              <a:t>peine capitale</a:t>
            </a:r>
            <a:r>
              <a:rPr lang="fr-FR" dirty="0" smtClean="0"/>
              <a:t> » est une peine prévue par la loi consistant à exécuter une personne ayant été reconnu </a:t>
            </a:r>
            <a:r>
              <a:rPr lang="fr-FR" dirty="0" smtClean="0">
                <a:solidFill>
                  <a:srgbClr val="FF0000"/>
                </a:solidFill>
              </a:rPr>
              <a:t>coupable</a:t>
            </a:r>
            <a:r>
              <a:rPr lang="fr-FR" dirty="0" smtClean="0"/>
              <a:t> d’une faute qualifiée de « </a:t>
            </a:r>
            <a:r>
              <a:rPr lang="fr-FR" dirty="0" smtClean="0">
                <a:solidFill>
                  <a:srgbClr val="FF0000"/>
                </a:solidFill>
              </a:rPr>
              <a:t>crime capitale</a:t>
            </a:r>
            <a:r>
              <a:rPr lang="fr-FR" dirty="0" smtClean="0"/>
              <a:t> ».</a:t>
            </a:r>
          </a:p>
          <a:p>
            <a:pPr lvl="2"/>
            <a:r>
              <a:rPr lang="fr-FR" dirty="0" smtClean="0"/>
              <a:t>Injection létale, l’arme à feu, pendaison</a:t>
            </a:r>
          </a:p>
          <a:p>
            <a:pPr lvl="2"/>
            <a:r>
              <a:rPr lang="fr-FR" dirty="0" smtClean="0"/>
              <a:t>Lapidation, lapidation-strangulation, décapitation au sabre</a:t>
            </a:r>
          </a:p>
          <a:p>
            <a:pPr lvl="2"/>
            <a:r>
              <a:rPr lang="fr-FR" dirty="0" smtClean="0"/>
              <a:t>Chaise électrique</a:t>
            </a:r>
          </a:p>
          <a:p>
            <a:pPr lvl="2"/>
            <a:r>
              <a:rPr lang="fr-FR" dirty="0" smtClean="0"/>
              <a:t>Chambre à gaz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2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50" y="1700808"/>
            <a:ext cx="4832650" cy="45259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Ansumoudine </a:t>
            </a:r>
          </a:p>
          <a:p>
            <a:r>
              <a:rPr lang="fr-FR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" y="3140968"/>
            <a:ext cx="4572000" cy="30358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96544" cy="36724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412776"/>
            <a:ext cx="612566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I. Historique de la peine de mort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MOHAMED Ansumoudine  </a:t>
            </a:r>
          </a:p>
          <a:p>
            <a:r>
              <a:rPr lang="fr-FR" dirty="0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0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 De l’antiquité au </a:t>
            </a:r>
            <a:br>
              <a:rPr lang="fr-FR" dirty="0" smtClean="0"/>
            </a:br>
            <a:r>
              <a:rPr lang="fr-FR" dirty="0" smtClean="0"/>
              <a:t>moyen-âge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 smtClean="0"/>
              <a:t>Expression :  2012/2013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MOHAMED Ansumoudine  </a:t>
            </a:r>
          </a:p>
          <a:p>
            <a:r>
              <a:rPr lang="fr-FR" dirty="0" smtClean="0"/>
              <a:t>SERIGNE Tine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AA14-ADC8-4996-B8F7-3960AEBB45F8}" type="slidenum">
              <a:rPr lang="fr-FR" smtClean="0"/>
              <a:t>9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égyptiens</a:t>
            </a:r>
          </a:p>
          <a:p>
            <a:pPr lvl="1"/>
            <a:r>
              <a:rPr lang="fr-FR" dirty="0" smtClean="0"/>
              <a:t>Offense à la divinité, meurtres d’animaux sacrés, fausse déclaration de revenus, adultère …</a:t>
            </a:r>
          </a:p>
          <a:p>
            <a:r>
              <a:rPr lang="fr-FR" dirty="0" smtClean="0"/>
              <a:t>Les grecs </a:t>
            </a:r>
          </a:p>
          <a:p>
            <a:pPr lvl="1"/>
            <a:r>
              <a:rPr lang="fr-FR" dirty="0" smtClean="0"/>
              <a:t>Le meurtre volontaire</a:t>
            </a:r>
          </a:p>
          <a:p>
            <a:pPr lvl="2"/>
            <a:r>
              <a:rPr lang="fr-FR" dirty="0" smtClean="0"/>
              <a:t>La strangulation, le bûcher, la noyade</a:t>
            </a:r>
          </a:p>
          <a:p>
            <a:r>
              <a:rPr lang="fr-FR" dirty="0" smtClean="0"/>
              <a:t>Au moyen-âge</a:t>
            </a:r>
          </a:p>
          <a:p>
            <a:pPr lvl="1"/>
            <a:r>
              <a:rPr lang="fr-FR" dirty="0" smtClean="0"/>
              <a:t>Violences contre la loi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710</Words>
  <Application>Microsoft Office PowerPoint</Application>
  <PresentationFormat>Affichage à l'écran (4:3)</PresentationFormat>
  <Paragraphs>245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LA PEINE DE MORT</vt:lpstr>
      <vt:lpstr>Les raisons du choix</vt:lpstr>
      <vt:lpstr>Sources</vt:lpstr>
      <vt:lpstr>Est-il vraiment juste de tuer pour faire justice? Doit-on appliquer la peine de mort? </vt:lpstr>
      <vt:lpstr>Plan</vt:lpstr>
      <vt:lpstr>Introduction</vt:lpstr>
      <vt:lpstr>Présentation PowerPoint</vt:lpstr>
      <vt:lpstr>I. Historique de la peine de mort </vt:lpstr>
      <vt:lpstr>1. De l’antiquité au  moyen-âge</vt:lpstr>
      <vt:lpstr>2. Du XVIIIe au XXe siècle</vt:lpstr>
      <vt:lpstr>Présentation PowerPoint</vt:lpstr>
      <vt:lpstr>3.La peine de mort aujourd’hui dans le monde</vt:lpstr>
      <vt:lpstr>Application de la peine de mort dans le monde</vt:lpstr>
      <vt:lpstr>Présentation PowerPoint</vt:lpstr>
      <vt:lpstr>II. Arguments entre partisans et opposants</vt:lpstr>
      <vt:lpstr>Arguments contre la peine de mort</vt:lpstr>
      <vt:lpstr>Explications</vt:lpstr>
      <vt:lpstr>D’autres arguments</vt:lpstr>
      <vt:lpstr>Arguments pour la peine de mort</vt:lpstr>
      <vt:lpstr>Arguments pour la peine de mort</vt:lpstr>
      <vt:lpstr>Présentation PowerPoint</vt:lpstr>
      <vt:lpstr>Conclusion</vt:lpstr>
      <vt:lpstr>Démarche du travail</vt:lpstr>
      <vt:lpstr>Bilan critique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Ansumoudine</dc:creator>
  <cp:lastModifiedBy>Ansumoudine</cp:lastModifiedBy>
  <cp:revision>78</cp:revision>
  <dcterms:created xsi:type="dcterms:W3CDTF">2012-11-12T08:16:10Z</dcterms:created>
  <dcterms:modified xsi:type="dcterms:W3CDTF">2012-11-28T12:48:38Z</dcterms:modified>
</cp:coreProperties>
</file>