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282" r:id="rId3"/>
    <p:sldId id="259" r:id="rId4"/>
    <p:sldId id="257" r:id="rId5"/>
    <p:sldId id="258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29D3F-B95E-4E94-8F82-3A0405443896}" type="datetimeFigureOut">
              <a:rPr lang="fr-FR" smtClean="0"/>
              <a:t>07/01/2013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5BBC8-A6D9-4019-9BEA-0696544CFB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9CDB2C-8FC6-40D8-B422-38FB1D04BD1F}" type="datetime1">
              <a:rPr lang="fr-FR" smtClean="0"/>
              <a:t>07/01/2013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38C-36A1-4192-AEFB-E32B0D508069}" type="datetime1">
              <a:rPr lang="fr-FR" smtClean="0"/>
              <a:t>07/01/2013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380D-2C82-4D20-86A8-7AC5758CFD0B}" type="datetime1">
              <a:rPr lang="fr-FR" smtClean="0"/>
              <a:t>07/01/2013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03B7-8170-4B25-9372-1349C39CBA9A}" type="datetime1">
              <a:rPr lang="fr-FR" smtClean="0"/>
              <a:t>07/01/2013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D569-C216-4A37-B593-0F37E96A3756}" type="datetime1">
              <a:rPr lang="fr-FR" smtClean="0"/>
              <a:t>07/01/2013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8E21-1EA6-42FD-9C53-5495C73260FA}" type="datetime1">
              <a:rPr lang="fr-FR" smtClean="0"/>
              <a:t>07/01/2013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142064-FC76-4DC1-8B8E-978B492ECEC2}" type="datetime1">
              <a:rPr lang="fr-FR" smtClean="0"/>
              <a:t>07/01/2013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4DC25E-2C64-4245-A28D-B845AA2B30AF}" type="datetime1">
              <a:rPr lang="fr-FR" smtClean="0"/>
              <a:t>07/01/2013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B81-3CFD-4F73-BE72-5FADB64F5661}" type="datetime1">
              <a:rPr lang="fr-FR" smtClean="0"/>
              <a:t>07/01/2013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3253-43F9-49DD-BAF7-0FE699CB9D39}" type="datetime1">
              <a:rPr lang="fr-FR" smtClean="0"/>
              <a:t>07/01/2013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1986-7204-488E-83B8-AE19AB09A8A7}" type="datetime1">
              <a:rPr lang="fr-FR" smtClean="0"/>
              <a:t>07/01/2013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DDB45D-65F5-4BF3-9588-319CF02BF7CF}" type="datetime1">
              <a:rPr lang="fr-FR" smtClean="0"/>
              <a:t>07/01/2013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WIKA – </a:t>
            </a:r>
            <a:r>
              <a:rPr lang="fr-FR" dirty="0" err="1" smtClean="0"/>
              <a:t>Wijaya</a:t>
            </a:r>
            <a:r>
              <a:rPr lang="fr-FR" dirty="0" smtClean="0"/>
              <a:t> </a:t>
            </a:r>
            <a:r>
              <a:rPr lang="fr-FR" smtClean="0"/>
              <a:t>Karya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Indonesia’s</a:t>
            </a:r>
            <a:r>
              <a:rPr lang="fr-FR" dirty="0" smtClean="0"/>
              <a:t> </a:t>
            </a:r>
            <a:r>
              <a:rPr lang="fr-FR" dirty="0" err="1" smtClean="0"/>
              <a:t>Leading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EPC &amp; </a:t>
            </a:r>
            <a:r>
              <a:rPr lang="fr-FR" dirty="0" err="1" smtClean="0"/>
              <a:t>Investment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endParaRPr lang="fr-FR" dirty="0" smtClean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795687" y="5593658"/>
            <a:ext cx="4230406" cy="876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Multi-</a:t>
            </a:r>
            <a:r>
              <a:rPr lang="fr-FR" dirty="0" err="1" smtClean="0"/>
              <a:t>talented</a:t>
            </a:r>
            <a:r>
              <a:rPr lang="fr-FR" dirty="0" smtClean="0"/>
              <a:t> construction </a:t>
            </a:r>
            <a:r>
              <a:rPr lang="fr-FR" dirty="0" err="1" smtClean="0"/>
              <a:t>company</a:t>
            </a:r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822372" y="692696"/>
            <a:ext cx="6206011" cy="14565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Ansumoudine </a:t>
            </a:r>
            <a:r>
              <a:rPr lang="fr-FR" dirty="0" smtClean="0">
                <a:solidFill>
                  <a:schemeClr val="bg1"/>
                </a:solidFill>
              </a:rPr>
              <a:t>MOHAMED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3rd </a:t>
            </a:r>
            <a:r>
              <a:rPr lang="fr-FR" dirty="0" err="1" smtClean="0">
                <a:solidFill>
                  <a:schemeClr val="bg1"/>
                </a:solidFill>
              </a:rPr>
              <a:t>year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>
                <a:solidFill>
                  <a:schemeClr val="bg1"/>
                </a:solidFill>
              </a:rPr>
              <a:t>C</a:t>
            </a:r>
            <a:r>
              <a:rPr lang="fr-FR" dirty="0" smtClean="0">
                <a:solidFill>
                  <a:schemeClr val="bg1"/>
                </a:solidFill>
              </a:rPr>
              <a:t>ivil engineering </a:t>
            </a:r>
            <a:r>
              <a:rPr lang="fr-FR" dirty="0" smtClean="0">
                <a:solidFill>
                  <a:schemeClr val="bg1"/>
                </a:solidFill>
              </a:rPr>
              <a:t>&amp; </a:t>
            </a:r>
            <a:r>
              <a:rPr lang="fr-FR" dirty="0" smtClean="0">
                <a:solidFill>
                  <a:schemeClr val="bg1"/>
                </a:solidFill>
              </a:rPr>
              <a:t>infrastructure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University</a:t>
            </a:r>
            <a:r>
              <a:rPr lang="fr-FR" dirty="0" smtClean="0">
                <a:solidFill>
                  <a:schemeClr val="bg1"/>
                </a:solidFill>
              </a:rPr>
              <a:t> of Cergy Pontoise</a:t>
            </a:r>
          </a:p>
        </p:txBody>
      </p:sp>
    </p:spTree>
    <p:extLst>
      <p:ext uri="{BB962C8B-B14F-4D97-AF65-F5344CB8AC3E}">
        <p14:creationId xmlns:p14="http://schemas.microsoft.com/office/powerpoint/2010/main" val="5993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. Management </a:t>
            </a:r>
            <a:r>
              <a:rPr lang="fr-FR" dirty="0" err="1" smtClean="0"/>
              <a:t>Strategy</a:t>
            </a:r>
            <a:endParaRPr lang="fr-FR" dirty="0"/>
          </a:p>
        </p:txBody>
      </p:sp>
      <p:pic>
        <p:nvPicPr>
          <p:cNvPr id="4" name="Espace réservé du contenu 3" descr="Management Strateg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344816" cy="3784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21A7-146C-4C57-B880-61CC3819343B}" type="datetime1">
              <a:rPr lang="fr-FR" smtClean="0"/>
              <a:t>07/01/2013</a:t>
            </a:fld>
            <a:endParaRPr lang="fr-BE"/>
          </a:p>
        </p:txBody>
      </p:sp>
      <p:pic>
        <p:nvPicPr>
          <p:cNvPr id="6" name="Picture 2" descr="C:\Users\Ansumoudine\Desktop\Projets\techno\retou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Candara" pitchFamily="34" charset="0"/>
              </a:rPr>
              <a:t>The Forward Integration Strategy is demonstrated in the connection between the activities of WIKA’s main business with WIKA Realty, WIKA </a:t>
            </a:r>
            <a:r>
              <a:rPr lang="en-US" dirty="0" err="1">
                <a:latin typeface="Candara" pitchFamily="34" charset="0"/>
              </a:rPr>
              <a:t>Jabar</a:t>
            </a:r>
            <a:r>
              <a:rPr lang="en-US" dirty="0">
                <a:latin typeface="Candara" pitchFamily="34" charset="0"/>
              </a:rPr>
              <a:t> Power, as well as WIKA’s participation in the Surabaya-</a:t>
            </a:r>
            <a:r>
              <a:rPr lang="en-US" dirty="0" err="1">
                <a:latin typeface="Candara" pitchFamily="34" charset="0"/>
              </a:rPr>
              <a:t>Mojokerto</a:t>
            </a:r>
            <a:r>
              <a:rPr lang="en-US" dirty="0">
                <a:latin typeface="Candara" pitchFamily="34" charset="0"/>
              </a:rPr>
              <a:t> toll-road project in PT </a:t>
            </a:r>
            <a:r>
              <a:rPr lang="en-US" dirty="0" err="1">
                <a:latin typeface="Candara" pitchFamily="34" charset="0"/>
              </a:rPr>
              <a:t>Marga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Nujyasumo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Agung</a:t>
            </a:r>
            <a:r>
              <a:rPr lang="en-US" dirty="0">
                <a:latin typeface="Candara" pitchFamily="34" charset="0"/>
              </a:rPr>
              <a:t> and the </a:t>
            </a:r>
            <a:r>
              <a:rPr lang="en-US" dirty="0" err="1">
                <a:latin typeface="Candara" pitchFamily="34" charset="0"/>
              </a:rPr>
              <a:t>Kunciran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Cengkareng</a:t>
            </a:r>
            <a:r>
              <a:rPr lang="en-US" dirty="0">
                <a:latin typeface="Candara" pitchFamily="34" charset="0"/>
              </a:rPr>
              <a:t> toll-road project in PT </a:t>
            </a:r>
            <a:r>
              <a:rPr lang="en-US" dirty="0" err="1">
                <a:latin typeface="Candara" pitchFamily="34" charset="0"/>
              </a:rPr>
              <a:t>Marga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Kunciran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Cengkareng</a:t>
            </a:r>
            <a:r>
              <a:rPr lang="en-US" dirty="0">
                <a:latin typeface="Candara" pitchFamily="34" charset="0"/>
              </a:rPr>
              <a:t>, where WIKA got the added value as a contractor and supporting the accelerating the execution of development on strategic projects that include investments in toll-road projects, IPP Power Plant, Oil and Gas, and Building Construction.</a:t>
            </a:r>
            <a:endParaRPr lang="fr-FR" dirty="0">
              <a:latin typeface="Candara" pitchFamily="34" charset="0"/>
            </a:endParaRP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407D-163D-4B05-9392-EDE60869C5CD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91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Business 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fr-FR" dirty="0" smtClean="0">
                <a:latin typeface="Candara" pitchFamily="34" charset="0"/>
              </a:rPr>
              <a:t>Civil Construction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>
                <a:latin typeface="Candara" pitchFamily="34" charset="0"/>
              </a:rPr>
              <a:t>Building Construction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err="1" smtClean="0">
                <a:latin typeface="Candara" pitchFamily="34" charset="0"/>
              </a:rPr>
              <a:t>Industrial</a:t>
            </a:r>
            <a:r>
              <a:rPr lang="fr-FR" dirty="0" smtClean="0">
                <a:latin typeface="Candara" pitchFamily="34" charset="0"/>
              </a:rPr>
              <a:t> Plant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err="1" smtClean="0">
                <a:latin typeface="Candara" pitchFamily="34" charset="0"/>
              </a:rPr>
              <a:t>Energy</a:t>
            </a:r>
            <a:r>
              <a:rPr lang="fr-FR" dirty="0" smtClean="0">
                <a:latin typeface="Candara" pitchFamily="34" charset="0"/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err="1" smtClean="0">
                <a:latin typeface="Candara" pitchFamily="34" charset="0"/>
              </a:rPr>
              <a:t>Precast</a:t>
            </a:r>
            <a:r>
              <a:rPr lang="fr-FR" dirty="0" smtClean="0">
                <a:latin typeface="Candara" pitchFamily="34" charset="0"/>
              </a:rPr>
              <a:t> </a:t>
            </a:r>
            <a:r>
              <a:rPr lang="fr-FR" dirty="0" err="1" smtClean="0">
                <a:latin typeface="Candara" pitchFamily="34" charset="0"/>
              </a:rPr>
              <a:t>Industry</a:t>
            </a:r>
            <a:endParaRPr lang="fr-FR" dirty="0" smtClean="0">
              <a:latin typeface="Candara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FR" dirty="0" smtClean="0">
                <a:latin typeface="Candara" pitchFamily="34" charset="0"/>
              </a:rPr>
              <a:t>Real </a:t>
            </a:r>
            <a:r>
              <a:rPr lang="fr-FR" dirty="0" err="1" smtClean="0">
                <a:latin typeface="Candara" pitchFamily="34" charset="0"/>
              </a:rPr>
              <a:t>Estate</a:t>
            </a:r>
            <a:endParaRPr lang="fr-FR" dirty="0" smtClean="0">
              <a:latin typeface="Candara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FR" dirty="0" err="1" smtClean="0">
                <a:latin typeface="Candara" pitchFamily="34" charset="0"/>
              </a:rPr>
              <a:t>Other</a:t>
            </a:r>
            <a:r>
              <a:rPr lang="fr-FR" dirty="0" smtClean="0">
                <a:latin typeface="Candara" pitchFamily="34" charset="0"/>
              </a:rPr>
              <a:t> </a:t>
            </a:r>
            <a:r>
              <a:rPr lang="fr-FR" dirty="0" err="1" smtClean="0">
                <a:latin typeface="Candara" pitchFamily="34" charset="0"/>
              </a:rPr>
              <a:t>Industry</a:t>
            </a:r>
            <a:r>
              <a:rPr lang="fr-FR" dirty="0" smtClean="0">
                <a:latin typeface="Candara" pitchFamily="34" charset="0"/>
              </a:rPr>
              <a:t> &amp; </a:t>
            </a:r>
            <a:r>
              <a:rPr lang="fr-FR" dirty="0" err="1" smtClean="0">
                <a:latin typeface="Candara" pitchFamily="34" charset="0"/>
              </a:rPr>
              <a:t>Trading</a:t>
            </a:r>
            <a:endParaRPr lang="fr-FR" dirty="0" smtClean="0">
              <a:latin typeface="Candara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3618-D03D-4F07-A486-1D6933E21EB7}" type="datetime1">
              <a:rPr lang="fr-FR" smtClean="0"/>
              <a:t>07/01/2013</a:t>
            </a:fld>
            <a:endParaRPr lang="fr-BE"/>
          </a:p>
        </p:txBody>
      </p:sp>
      <p:pic>
        <p:nvPicPr>
          <p:cNvPr id="6" name="Picture 2" descr="C:\Users\Ansumoudine\Desktop\Projets\techno\retou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 err="1" smtClean="0"/>
              <a:t>Projects</a:t>
            </a:r>
            <a:r>
              <a:rPr lang="fr-FR" dirty="0" smtClean="0"/>
              <a:t> In Progress</a:t>
            </a:r>
            <a:endParaRPr lang="fr-FR" dirty="0"/>
          </a:p>
        </p:txBody>
      </p:sp>
      <p:pic>
        <p:nvPicPr>
          <p:cNvPr id="2050" name="Picture 2" descr="C:\Users\Ansumoudine\Desktop\Projets\economie\wika\In-Progres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507131" cy="33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E4F2-4245-4D78-96C8-88110F5A17E3}" type="datetime1">
              <a:rPr lang="fr-FR" smtClean="0"/>
              <a:t>07/01/2013</a:t>
            </a:fld>
            <a:endParaRPr lang="fr-BE"/>
          </a:p>
        </p:txBody>
      </p:sp>
      <p:pic>
        <p:nvPicPr>
          <p:cNvPr id="6" name="Picture 2" descr="C:\Users\Ansumoudine\Desktop\Projets\techno\retou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by </a:t>
            </a:r>
            <a:r>
              <a:rPr lang="fr-FR" dirty="0" err="1" smtClean="0"/>
              <a:t>category</a:t>
            </a:r>
            <a:endParaRPr lang="fr-FR" dirty="0"/>
          </a:p>
        </p:txBody>
      </p:sp>
      <p:pic>
        <p:nvPicPr>
          <p:cNvPr id="4098" name="Picture 2" descr="C:\Users\Ansumoudine\Desktop\Projets\economie\wika\civil_construc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9"/>
            <a:ext cx="81369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BAA5-8ABA-49D1-B45B-914B1F2E2E9C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6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sumoudine\Desktop\Projets\economie\wika\build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92888" cy="50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D7A6-3553-4AB4-A18B-AC6EC3CE554E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8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sumoudine\Desktop\Projets\economie\wika\pla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72988" cy="50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4AC4-BF05-4C0D-A744-F1150D9DB262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40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sumoudine\Desktop\Projets\economie\wika\energ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96944" cy="49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BA40-72F9-4B04-909D-312FCAD6BDE4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83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sumoudine\Desktop\Projets\economie\wika\industr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01" y="836712"/>
            <a:ext cx="6335010" cy="14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sumoudine\Desktop\Projets\economie\wika\est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24" y="2636912"/>
            <a:ext cx="6326187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nsumoudine\Desktop\Projets\economie\wika\tra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24" y="4581128"/>
            <a:ext cx="6345237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2781-E85A-4F88-B47A-2EEF715C0071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6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</a:t>
            </a:r>
            <a:r>
              <a:rPr lang="fr-FR" dirty="0" err="1" smtClean="0"/>
              <a:t>Investor</a:t>
            </a:r>
            <a:r>
              <a:rPr lang="fr-FR" dirty="0" smtClean="0"/>
              <a:t> Relation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125752" cy="35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F924-4BAC-4C23-A660-3A4FC1336ACB}" type="datetime1">
              <a:rPr lang="fr-FR" smtClean="0"/>
              <a:t>07/01/2013</a:t>
            </a:fld>
            <a:endParaRPr lang="fr-BE"/>
          </a:p>
        </p:txBody>
      </p:sp>
      <p:pic>
        <p:nvPicPr>
          <p:cNvPr id="7" name="Picture 2" descr="C:\Users\Ansumoudine\Desktop\Projets\techno\retou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1228" indent="-571500">
              <a:buFont typeface="+mj-lt"/>
              <a:buAutoNum type="romanUcPeriod"/>
            </a:pPr>
            <a:r>
              <a:rPr lang="fr-FR" dirty="0" err="1" smtClean="0">
                <a:hlinkClick r:id="rId2" action="ppaction://hlinksldjump"/>
              </a:rPr>
              <a:t>Presentation</a:t>
            </a:r>
            <a:endParaRPr lang="fr-FR" dirty="0" smtClean="0"/>
          </a:p>
          <a:p>
            <a:pPr marL="973836" lvl="1" indent="-571500">
              <a:buFont typeface="+mj-lt"/>
              <a:buAutoNum type="alphaUcPeriod"/>
            </a:pPr>
            <a:r>
              <a:rPr lang="fr-FR" dirty="0" err="1" smtClean="0">
                <a:hlinkClick r:id="rId3" action="ppaction://hlinksldjump"/>
              </a:rPr>
              <a:t>Executive</a:t>
            </a:r>
            <a:r>
              <a:rPr lang="fr-FR" dirty="0" smtClean="0">
                <a:hlinkClick r:id="rId3" action="ppaction://hlinksldjump"/>
              </a:rPr>
              <a:t> </a:t>
            </a:r>
            <a:r>
              <a:rPr lang="fr-FR" dirty="0" err="1" smtClean="0">
                <a:hlinkClick r:id="rId3" action="ppaction://hlinksldjump"/>
              </a:rPr>
              <a:t>Summary</a:t>
            </a:r>
            <a:endParaRPr lang="fr-FR" dirty="0" smtClean="0"/>
          </a:p>
          <a:p>
            <a:pPr marL="973836" lvl="1" indent="-571500">
              <a:buFont typeface="+mj-lt"/>
              <a:buAutoNum type="alphaUcPeriod"/>
            </a:pPr>
            <a:r>
              <a:rPr lang="fr-FR" dirty="0" smtClean="0">
                <a:hlinkClick r:id="rId4" action="ppaction://hlinksldjump"/>
              </a:rPr>
              <a:t>Group of </a:t>
            </a:r>
            <a:r>
              <a:rPr lang="fr-FR" dirty="0" err="1" smtClean="0">
                <a:hlinkClick r:id="rId4" action="ppaction://hlinksldjump"/>
              </a:rPr>
              <a:t>companies</a:t>
            </a:r>
            <a:endParaRPr lang="fr-FR" dirty="0" smtClean="0"/>
          </a:p>
          <a:p>
            <a:pPr marL="973836" lvl="1" indent="-571500">
              <a:buFont typeface="+mj-lt"/>
              <a:buAutoNum type="alphaUcPeriod"/>
            </a:pPr>
            <a:r>
              <a:rPr lang="fr-FR" dirty="0" smtClean="0">
                <a:hlinkClick r:id="rId5" action="ppaction://hlinksldjump"/>
              </a:rPr>
              <a:t>Management </a:t>
            </a:r>
            <a:r>
              <a:rPr lang="fr-FR" dirty="0" err="1" smtClean="0">
                <a:hlinkClick r:id="rId5" action="ppaction://hlinksldjump"/>
              </a:rPr>
              <a:t>Strategy</a:t>
            </a:r>
            <a:endParaRPr lang="fr-FR" dirty="0" smtClean="0"/>
          </a:p>
          <a:p>
            <a:pPr marL="681228" indent="-571500">
              <a:buFont typeface="+mj-lt"/>
              <a:buAutoNum type="romanUcPeriod"/>
            </a:pPr>
            <a:r>
              <a:rPr lang="fr-FR" dirty="0" smtClean="0">
                <a:hlinkClick r:id="rId6" action="ppaction://hlinksldjump"/>
              </a:rPr>
              <a:t>Business Unit</a:t>
            </a:r>
            <a:endParaRPr lang="fr-FR" dirty="0" smtClean="0"/>
          </a:p>
          <a:p>
            <a:pPr marL="681228" indent="-571500">
              <a:buFont typeface="+mj-lt"/>
              <a:buAutoNum type="romanUcPeriod"/>
            </a:pPr>
            <a:r>
              <a:rPr lang="fr-FR" dirty="0" err="1" smtClean="0">
                <a:hlinkClick r:id="rId7" action="ppaction://hlinksldjump"/>
              </a:rPr>
              <a:t>Projects</a:t>
            </a:r>
            <a:r>
              <a:rPr lang="fr-FR" dirty="0" smtClean="0">
                <a:hlinkClick r:id="rId7" action="ppaction://hlinksldjump"/>
              </a:rPr>
              <a:t> In Progress</a:t>
            </a:r>
            <a:endParaRPr lang="fr-FR" dirty="0" smtClean="0"/>
          </a:p>
          <a:p>
            <a:pPr marL="681228" indent="-571500">
              <a:buFont typeface="+mj-lt"/>
              <a:buAutoNum type="romanUcPeriod"/>
            </a:pPr>
            <a:r>
              <a:rPr lang="fr-FR" dirty="0" err="1" smtClean="0">
                <a:hlinkClick r:id="rId8" action="ppaction://hlinksldjump"/>
              </a:rPr>
              <a:t>Investor</a:t>
            </a:r>
            <a:r>
              <a:rPr lang="fr-FR" dirty="0" smtClean="0">
                <a:hlinkClick r:id="rId8" action="ppaction://hlinksldjump"/>
              </a:rPr>
              <a:t> Relation</a:t>
            </a:r>
            <a:endParaRPr lang="fr-FR" dirty="0" smtClean="0"/>
          </a:p>
          <a:p>
            <a:pPr marL="681228" indent="-571500">
              <a:buFont typeface="+mj-lt"/>
              <a:buAutoNum type="romanUcPeriod"/>
            </a:pPr>
            <a:r>
              <a:rPr lang="fr-FR" dirty="0" err="1" smtClean="0">
                <a:hlinkClick r:id="rId9" action="ppaction://hlinksldjump"/>
              </a:rPr>
              <a:t>Financials</a:t>
            </a:r>
            <a:endParaRPr lang="fr-FR" dirty="0" smtClean="0"/>
          </a:p>
          <a:p>
            <a:pPr marL="681228" indent="-571500">
              <a:buFont typeface="+mj-lt"/>
              <a:buAutoNum type="romanUcPeriod"/>
            </a:pPr>
            <a:endParaRPr lang="fr-FR" dirty="0" smtClean="0"/>
          </a:p>
          <a:p>
            <a:pPr marL="681228" indent="-571500">
              <a:buAutoNum type="romanUcPeriod" startAt="2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71D5-B6DA-4825-8D8A-4F1CDA0DC1A1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87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/>
              <a:t>Shareholder</a:t>
            </a:r>
            <a:endParaRPr lang="fr-FR" dirty="0"/>
          </a:p>
        </p:txBody>
      </p:sp>
      <p:pic>
        <p:nvPicPr>
          <p:cNvPr id="10242" name="Picture 2" descr="C:\Users\Ansumoudine\Desktop\Projets\economie\wika\investiseu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9488"/>
            <a:ext cx="7200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D674-53EB-4447-8E5F-8391F71C3AB7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48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sumoudine\Desktop\Projets\economie\wika\investisseur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48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6834-3A55-41B3-A091-F7252A738AB5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82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V. </a:t>
            </a:r>
            <a:r>
              <a:rPr lang="fr-FR" dirty="0" err="1" smtClean="0"/>
              <a:t>Financials</a:t>
            </a:r>
            <a:endParaRPr lang="fr-FR" dirty="0"/>
          </a:p>
        </p:txBody>
      </p:sp>
      <p:pic>
        <p:nvPicPr>
          <p:cNvPr id="1026" name="Picture 2" descr="C:\Users\Ansumoudine\Desktop\Projets\economie\wika\grou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7" y="2249488"/>
            <a:ext cx="746394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9CB0-0719-4100-BD90-9AC13B2D5CD6}" type="datetime1">
              <a:rPr lang="fr-FR" smtClean="0"/>
              <a:t>07/01/2013</a:t>
            </a:fld>
            <a:endParaRPr lang="fr-BE"/>
          </a:p>
        </p:txBody>
      </p:sp>
      <p:pic>
        <p:nvPicPr>
          <p:cNvPr id="7" name="Picture 2" descr="C:\Users\Ansumoudine\Desktop\Projets\techno\retou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fr-FR" dirty="0" smtClean="0"/>
              <a:t>Balance </a:t>
            </a:r>
            <a:r>
              <a:rPr lang="fr-FR" dirty="0" err="1" smtClean="0"/>
              <a:t>Sheet</a:t>
            </a:r>
            <a:endParaRPr lang="fr-FR" dirty="0"/>
          </a:p>
        </p:txBody>
      </p:sp>
      <p:pic>
        <p:nvPicPr>
          <p:cNvPr id="2050" name="Picture 2" descr="C:\Users\Ansumoudine\Desktop\Projets\economie\wika\Balance Sh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52928" cy="47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8EFA-306A-426E-86D4-9CC13C4F5FE8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47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Statement</a:t>
            </a:r>
            <a:endParaRPr lang="fr-FR" dirty="0"/>
          </a:p>
        </p:txBody>
      </p:sp>
      <p:pic>
        <p:nvPicPr>
          <p:cNvPr id="3074" name="Picture 2" descr="C:\Users\Ansumoudine\Desktop\Projets\economie\wika\Income Statm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424936" cy="451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8587-F14E-41AA-B74A-F3527694AAB5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0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fr-FR" dirty="0" smtClean="0"/>
              <a:t>Cash flow </a:t>
            </a:r>
            <a:r>
              <a:rPr lang="fr-FR" dirty="0" err="1" smtClean="0"/>
              <a:t>Analysis</a:t>
            </a:r>
            <a:endParaRPr lang="fr-FR" dirty="0"/>
          </a:p>
        </p:txBody>
      </p:sp>
      <p:pic>
        <p:nvPicPr>
          <p:cNvPr id="4098" name="Picture 2" descr="C:\Users\Ansumoudine\Desktop\Projets\economie\wika\Cas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19" cy="46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9EE6-E546-4041-83C4-12EA237A32A8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93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fr-FR" dirty="0" smtClean="0"/>
              <a:t>Key Ratios</a:t>
            </a:r>
            <a:endParaRPr lang="fr-FR" dirty="0"/>
          </a:p>
        </p:txBody>
      </p:sp>
      <p:pic>
        <p:nvPicPr>
          <p:cNvPr id="5122" name="Picture 2" descr="C:\Users\Ansumoudine\Desktop\Projets\economie\wika\Key Rati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2927" cy="48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0C8A-B3D4-4EDE-BFAA-83AB7602AE8A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36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069848"/>
          </a:xfrm>
        </p:spPr>
        <p:txBody>
          <a:bodyPr/>
          <a:lstStyle/>
          <a:p>
            <a:pPr algn="ctr"/>
            <a:r>
              <a:rPr lang="fr-FR" dirty="0" smtClean="0"/>
              <a:t>The End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D288-527E-47ED-A32E-18D3536EF375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83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I. </a:t>
            </a:r>
            <a:r>
              <a:rPr lang="fr-FR" dirty="0" err="1" smtClean="0"/>
              <a:t>Presentation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C:\Users\Ansumoudine\Desktop\Projets\economie\wika\alger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445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sumoudine\Desktop\Projets\economie\wika\wik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3063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sumoudine\Desktop\Projets\economie\wika\wika_si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28" y="858788"/>
            <a:ext cx="2438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CEC6-621F-4B29-8173-EA08C9980474}" type="datetime1">
              <a:rPr lang="fr-FR" smtClean="0"/>
              <a:t>07/01/2013</a:t>
            </a:fld>
            <a:endParaRPr lang="fr-BE"/>
          </a:p>
        </p:txBody>
      </p:sp>
      <p:pic>
        <p:nvPicPr>
          <p:cNvPr id="6146" name="Picture 2" descr="C:\Users\Ansumoudine\Desktop\Projets\techno\retou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A. </a:t>
            </a:r>
            <a:r>
              <a:rPr lang="fr-FR" dirty="0" err="1" smtClean="0"/>
              <a:t>Executive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PT </a:t>
            </a:r>
            <a:r>
              <a:rPr lang="en-US" sz="2400" dirty="0" err="1">
                <a:latin typeface="Candara" pitchFamily="34" charset="0"/>
              </a:rPr>
              <a:t>Wijaya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Karya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Tbk</a:t>
            </a:r>
            <a:r>
              <a:rPr lang="en-US" sz="2400" dirty="0">
                <a:latin typeface="Candara" pitchFamily="34" charset="0"/>
              </a:rPr>
              <a:t>. (WIKA), with the </a:t>
            </a:r>
            <a:r>
              <a:rPr lang="en-US" sz="2400" dirty="0" smtClean="0">
                <a:latin typeface="Candara" pitchFamily="34" charset="0"/>
              </a:rPr>
              <a:t>52-year </a:t>
            </a:r>
            <a:r>
              <a:rPr lang="en-US" sz="2400" dirty="0">
                <a:latin typeface="Candara" pitchFamily="34" charset="0"/>
              </a:rPr>
              <a:t>experience, is the most growing company in infrastructure </a:t>
            </a: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industry. WIKA has a unique and complete set of competence to become a construction company with an </a:t>
            </a: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integration in concrete industry, realty and trading with national and international reputation. WIKA’s pride </a:t>
            </a: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itself in becoming a contractor of projects equivalent to Power Plants in </a:t>
            </a:r>
            <a:r>
              <a:rPr lang="en-US" sz="2400" dirty="0" err="1">
                <a:latin typeface="Candara" pitchFamily="34" charset="0"/>
              </a:rPr>
              <a:t>Cilacap</a:t>
            </a:r>
            <a:r>
              <a:rPr lang="en-US" sz="2400" dirty="0">
                <a:latin typeface="Candara" pitchFamily="34" charset="0"/>
              </a:rPr>
              <a:t> and </a:t>
            </a:r>
            <a:r>
              <a:rPr lang="en-US" sz="2400" dirty="0" err="1">
                <a:latin typeface="Candara" pitchFamily="34" charset="0"/>
              </a:rPr>
              <a:t>Cilegon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err="1">
                <a:latin typeface="Candara" pitchFamily="34" charset="0"/>
              </a:rPr>
              <a:t>Cipularang</a:t>
            </a:r>
            <a:r>
              <a:rPr lang="en-US" sz="2400" dirty="0">
                <a:latin typeface="Candara" pitchFamily="34" charset="0"/>
              </a:rPr>
              <a:t> Toll </a:t>
            </a: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Bridge, </a:t>
            </a:r>
            <a:r>
              <a:rPr lang="en-US" sz="2400" dirty="0" err="1">
                <a:latin typeface="Candara" pitchFamily="34" charset="0"/>
              </a:rPr>
              <a:t>Sommerset</a:t>
            </a:r>
            <a:r>
              <a:rPr lang="en-US" sz="2400" dirty="0">
                <a:latin typeface="Candara" pitchFamily="34" charset="0"/>
              </a:rPr>
              <a:t> and </a:t>
            </a:r>
            <a:r>
              <a:rPr lang="en-US" sz="2400" dirty="0" err="1">
                <a:latin typeface="Candara" pitchFamily="34" charset="0"/>
              </a:rPr>
              <a:t>Bellezza</a:t>
            </a:r>
            <a:r>
              <a:rPr lang="en-US" sz="2400" dirty="0">
                <a:latin typeface="Candara" pitchFamily="34" charset="0"/>
              </a:rPr>
              <a:t> Apartments, Cement Plant 8 </a:t>
            </a:r>
            <a:r>
              <a:rPr lang="en-US" sz="2400" dirty="0" err="1">
                <a:latin typeface="Candara" pitchFamily="34" charset="0"/>
              </a:rPr>
              <a:t>Indocement</a:t>
            </a:r>
            <a:r>
              <a:rPr lang="en-US" sz="2400" dirty="0">
                <a:latin typeface="Candara" pitchFamily="34" charset="0"/>
              </a:rPr>
              <a:t> Project, and several others. </a:t>
            </a:r>
            <a:endParaRPr lang="fr-FR" sz="2400" dirty="0">
              <a:latin typeface="Candar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49E7-30C7-4689-A4C9-CA94114E2C87}" type="datetime1">
              <a:rPr lang="fr-FR" smtClean="0"/>
              <a:t>07/01/2013</a:t>
            </a:fld>
            <a:endParaRPr lang="fr-BE"/>
          </a:p>
        </p:txBody>
      </p:sp>
      <p:pic>
        <p:nvPicPr>
          <p:cNvPr id="6" name="Picture 2" descr="C:\Users\Ansumoudine\Desktop\Projets\techno\retou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57200" y="764704"/>
            <a:ext cx="8229600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 smtClean="0">
                <a:latin typeface="Candara" pitchFamily="34" charset="0"/>
              </a:rPr>
              <a:t>WIKA grows </a:t>
            </a:r>
            <a:r>
              <a:rPr lang="en-US" sz="2400" dirty="0">
                <a:latin typeface="Candara" pitchFamily="34" charset="0"/>
              </a:rPr>
              <a:t>to be an EPC project manager by acquiring specialties companies.  </a:t>
            </a: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WIKA has been listed in IDX since October 2007 and use the capital market fund to finance its expansion in </a:t>
            </a: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EPC, power plant and toll road projects, and international construction projects. </a:t>
            </a:r>
            <a:endParaRPr lang="fr-FR" sz="2400" dirty="0">
              <a:latin typeface="Candara" pitchFamily="34" charset="0"/>
            </a:endParaRPr>
          </a:p>
          <a:p>
            <a:pPr marL="109728" indent="0">
              <a:buNone/>
            </a:pPr>
            <a:endParaRPr lang="en-US" sz="2400" dirty="0" smtClean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Today, </a:t>
            </a:r>
            <a:r>
              <a:rPr lang="en-US" sz="2400" dirty="0" err="1">
                <a:latin typeface="Candara" pitchFamily="34" charset="0"/>
              </a:rPr>
              <a:t>Wijaya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Karya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Persero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Tbk</a:t>
            </a:r>
            <a:r>
              <a:rPr lang="en-US" sz="2400" dirty="0">
                <a:latin typeface="Candara" pitchFamily="34" charset="0"/>
              </a:rPr>
              <a:t> PT, through its subsidiaries, offers construction services, manufactures building materials, and develops real estate. The Company constructs commercial and residential apartment buildings, rail </a:t>
            </a:r>
            <a:r>
              <a:rPr lang="en-US" sz="2400" dirty="0" err="1">
                <a:latin typeface="Candara" pitchFamily="34" charset="0"/>
              </a:rPr>
              <a:t>transpor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tation</a:t>
            </a:r>
            <a:r>
              <a:rPr lang="en-US" sz="2400" dirty="0">
                <a:latin typeface="Candara" pitchFamily="34" charset="0"/>
              </a:rPr>
              <a:t> systems and bridges, and manufactures concrete products, energy conversion products, alloy component casting, furniture, and steel </a:t>
            </a:r>
            <a:r>
              <a:rPr lang="en-US" sz="2400" dirty="0" err="1">
                <a:latin typeface="Candara" pitchFamily="34" charset="0"/>
              </a:rPr>
              <a:t>constrution</a:t>
            </a:r>
            <a:r>
              <a:rPr lang="en-US" sz="2400" dirty="0">
                <a:latin typeface="Candara" pitchFamily="34" charset="0"/>
              </a:rPr>
              <a:t>.</a:t>
            </a:r>
            <a:endParaRPr lang="fr-FR" sz="2400" dirty="0">
              <a:latin typeface="Candara" pitchFamily="34" charset="0"/>
            </a:endParaRPr>
          </a:p>
          <a:p>
            <a:pPr marL="109728" indent="0">
              <a:buNone/>
            </a:pPr>
            <a:endParaRPr lang="fr-FR" sz="2000" dirty="0">
              <a:latin typeface="Candara" pitchFamily="34" charset="0"/>
            </a:endParaRPr>
          </a:p>
          <a:p>
            <a:pPr marL="109728" indent="0">
              <a:buFont typeface="Georgia"/>
              <a:buNone/>
            </a:pPr>
            <a:endParaRPr lang="fr-FR" sz="19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A7F6-302F-4521-915A-F311BD5913B3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60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B. Group of </a:t>
            </a:r>
            <a:r>
              <a:rPr lang="fr-FR" dirty="0" err="1" smtClean="0"/>
              <a:t>Companies</a:t>
            </a:r>
            <a:endParaRPr lang="fr-FR" dirty="0"/>
          </a:p>
        </p:txBody>
      </p:sp>
      <p:pic>
        <p:nvPicPr>
          <p:cNvPr id="3074" name="Picture 2" descr="C:\Users\Ansumoudine\Desktop\Projets\economie\wika\whowea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311376" cy="32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A15-43DE-460E-A188-8F754864B519}" type="datetime1">
              <a:rPr lang="fr-FR" smtClean="0"/>
              <a:t>07/01/2013</a:t>
            </a:fld>
            <a:endParaRPr lang="fr-BE"/>
          </a:p>
        </p:txBody>
      </p:sp>
      <p:pic>
        <p:nvPicPr>
          <p:cNvPr id="6" name="Picture 2" descr="C:\Users\Ansumoudine\Desktop\Projets\techno\retou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37312"/>
            <a:ext cx="589980" cy="5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041648" cy="457200"/>
          </a:xfrm>
        </p:spPr>
        <p:txBody>
          <a:bodyPr/>
          <a:lstStyle/>
          <a:p>
            <a:pPr algn="ctr"/>
            <a:r>
              <a:rPr lang="en-US" dirty="0"/>
              <a:t>PT WIJAYA KARYA  </a:t>
            </a:r>
            <a:r>
              <a:rPr lang="en-US" dirty="0" err="1" smtClean="0"/>
              <a:t>Beton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041775" cy="457200"/>
          </a:xfrm>
        </p:spPr>
        <p:txBody>
          <a:bodyPr/>
          <a:lstStyle/>
          <a:p>
            <a:r>
              <a:rPr lang="en-US" dirty="0"/>
              <a:t> </a:t>
            </a:r>
            <a:endParaRPr lang="fr-FR" dirty="0"/>
          </a:p>
          <a:p>
            <a:pPr algn="ctr"/>
            <a:r>
              <a:rPr lang="fr-FR" dirty="0"/>
              <a:t>PT WIJAYA KARYA  </a:t>
            </a:r>
            <a:r>
              <a:rPr lang="fr-FR" dirty="0" err="1"/>
              <a:t>Realty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400" dirty="0" smtClean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Candara" pitchFamily="34" charset="0"/>
              </a:rPr>
              <a:t>PT </a:t>
            </a:r>
            <a:r>
              <a:rPr lang="en-US" sz="2400" dirty="0" err="1">
                <a:latin typeface="Candara" pitchFamily="34" charset="0"/>
              </a:rPr>
              <a:t>Wijaya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Karya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Beton</a:t>
            </a:r>
            <a:r>
              <a:rPr lang="en-US" sz="2400" dirty="0">
                <a:latin typeface="Candara" pitchFamily="34" charset="0"/>
              </a:rPr>
              <a:t> (WIKA BETON) as one of WIKA’s subsidiaries, established on March 11, 1997, is part of corporate expansion in pre-cast concrete industry.</a:t>
            </a:r>
            <a:endParaRPr lang="fr-FR" sz="2400" dirty="0">
              <a:latin typeface="Candara" pitchFamily="34" charset="0"/>
            </a:endParaRPr>
          </a:p>
          <a:p>
            <a:pPr marL="109728" indent="0">
              <a:buNone/>
            </a:pPr>
            <a:r>
              <a:rPr lang="fr-FR" sz="2400" dirty="0">
                <a:latin typeface="Candara" pitchFamily="34" charset="0"/>
              </a:rPr>
              <a:t>Line of Business : </a:t>
            </a:r>
            <a:r>
              <a:rPr lang="fr-FR" sz="2400" dirty="0" err="1">
                <a:latin typeface="Candara" pitchFamily="34" charset="0"/>
              </a:rPr>
              <a:t>Concrete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Industry</a:t>
            </a:r>
            <a:endParaRPr lang="fr-FR" sz="2400" dirty="0">
              <a:latin typeface="Candara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8"/>
            <a:ext cx="4246184" cy="3960841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sz="2400" dirty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Candara" pitchFamily="34" charset="0"/>
              </a:rPr>
              <a:t>PT </a:t>
            </a:r>
            <a:r>
              <a:rPr lang="en-US" sz="2400" dirty="0" err="1">
                <a:latin typeface="Candara" pitchFamily="34" charset="0"/>
              </a:rPr>
              <a:t>Wijaya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Karya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Realty </a:t>
            </a:r>
            <a:r>
              <a:rPr lang="en-US" sz="2400" dirty="0">
                <a:latin typeface="Candara" pitchFamily="34" charset="0"/>
              </a:rPr>
              <a:t>focuses its business in realty and property development that also covers consultancy services, planning, constructions and landscaping services. WIKA REALTY has developed several residential housings since 1985.</a:t>
            </a:r>
            <a:endParaRPr lang="fr-FR" sz="2400" dirty="0">
              <a:latin typeface="Candara" pitchFamily="34" charset="0"/>
            </a:endParaRPr>
          </a:p>
          <a:p>
            <a:pPr marL="109728" indent="0">
              <a:buNone/>
            </a:pPr>
            <a:r>
              <a:rPr lang="fr-FR" sz="2400" dirty="0">
                <a:latin typeface="Candara" pitchFamily="34" charset="0"/>
              </a:rPr>
              <a:t>Line Of Business : </a:t>
            </a:r>
            <a:r>
              <a:rPr lang="fr-FR" sz="2400" dirty="0" err="1">
                <a:latin typeface="Candara" pitchFamily="34" charset="0"/>
              </a:rPr>
              <a:t>Realty</a:t>
            </a:r>
            <a:r>
              <a:rPr lang="fr-FR" sz="2400" dirty="0">
                <a:latin typeface="Candara" pitchFamily="34" charset="0"/>
              </a:rPr>
              <a:t> &amp; </a:t>
            </a:r>
            <a:r>
              <a:rPr lang="fr-FR" sz="2400" dirty="0" err="1">
                <a:latin typeface="Candara" pitchFamily="34" charset="0"/>
              </a:rPr>
              <a:t>Property</a:t>
            </a:r>
            <a:endParaRPr lang="fr-FR" sz="2400" dirty="0">
              <a:latin typeface="Candara" pitchFamily="34" charset="0"/>
            </a:endParaRPr>
          </a:p>
          <a:p>
            <a:pPr marL="109728" indent="0">
              <a:buNone/>
            </a:pPr>
            <a:endParaRPr lang="fr-FR" dirty="0"/>
          </a:p>
        </p:txBody>
      </p:sp>
      <p:pic>
        <p:nvPicPr>
          <p:cNvPr id="10" name="Image 9" descr="Wika Bet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1575435" cy="39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PT Wijaya Karya Realt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38496"/>
            <a:ext cx="1828800" cy="5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78E0-9B60-4ADB-B4AB-AC1865F77EF9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12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1648" cy="457200"/>
          </a:xfrm>
        </p:spPr>
        <p:txBody>
          <a:bodyPr/>
          <a:lstStyle/>
          <a:p>
            <a:pPr algn="ctr"/>
            <a:r>
              <a:rPr lang="fr-FR" dirty="0"/>
              <a:t>PT WIJAYA KARYA  </a:t>
            </a:r>
            <a:r>
              <a:rPr lang="fr-FR" dirty="0" err="1" smtClean="0"/>
              <a:t>Intrade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041775" cy="536326"/>
          </a:xfrm>
        </p:spPr>
        <p:txBody>
          <a:bodyPr/>
          <a:lstStyle/>
          <a:p>
            <a:pPr algn="ctr"/>
            <a:r>
              <a:rPr lang="fr-FR" dirty="0"/>
              <a:t>PT WIJAYA KARYA  </a:t>
            </a:r>
            <a:r>
              <a:rPr lang="fr-FR" dirty="0" err="1"/>
              <a:t>Insan</a:t>
            </a:r>
            <a:r>
              <a:rPr lang="fr-FR" dirty="0"/>
              <a:t> </a:t>
            </a:r>
            <a:r>
              <a:rPr lang="fr-FR" dirty="0" err="1" smtClean="0"/>
              <a:t>Pertiwi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1844824"/>
            <a:ext cx="4041648" cy="4824537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dirty="0">
              <a:latin typeface="Candara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Candara" pitchFamily="34" charset="0"/>
              </a:rPr>
              <a:t>PT </a:t>
            </a:r>
            <a:r>
              <a:rPr lang="en-US" sz="2400" dirty="0" err="1">
                <a:latin typeface="Candara" pitchFamily="34" charset="0"/>
              </a:rPr>
              <a:t>Wijaya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Karya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 smtClean="0">
                <a:latin typeface="Candara" pitchFamily="34" charset="0"/>
              </a:rPr>
              <a:t>Intrade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is </a:t>
            </a:r>
            <a:r>
              <a:rPr lang="en-US" sz="2400" dirty="0">
                <a:latin typeface="Candara" pitchFamily="34" charset="0"/>
              </a:rPr>
              <a:t>a subsidiary of PT WIKA which established from division merger between Metal Product Division and Trading Division of PT WIKA. Its objectives are : to give more focus on business management, to be more independent, and to achieve better performance.</a:t>
            </a:r>
            <a:endParaRPr lang="fr-FR" sz="2400" dirty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Candara" pitchFamily="34" charset="0"/>
              </a:rPr>
              <a:t>Line Of Business : Industry and Trade</a:t>
            </a:r>
            <a:endParaRPr lang="fr-FR" sz="2400" dirty="0">
              <a:latin typeface="Candara" pitchFamily="34" charset="0"/>
            </a:endParaRP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1772816"/>
            <a:ext cx="4174176" cy="489654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>
              <a:latin typeface="Candara" pitchFamily="34" charset="0"/>
            </a:endParaRPr>
          </a:p>
          <a:p>
            <a:pPr marL="109728" indent="0">
              <a:buNone/>
            </a:pPr>
            <a:endParaRPr lang="en-US" dirty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sz="2200" dirty="0" smtClean="0">
                <a:latin typeface="Candara" pitchFamily="34" charset="0"/>
              </a:rPr>
              <a:t>PT </a:t>
            </a:r>
            <a:r>
              <a:rPr lang="en-US" sz="2200" dirty="0" err="1">
                <a:latin typeface="Candara" pitchFamily="34" charset="0"/>
              </a:rPr>
              <a:t>Wijaya</a:t>
            </a:r>
            <a:r>
              <a:rPr lang="en-US" sz="2200" dirty="0">
                <a:latin typeface="Candara" pitchFamily="34" charset="0"/>
              </a:rPr>
              <a:t> </a:t>
            </a:r>
            <a:r>
              <a:rPr lang="en-US" sz="2200" dirty="0" err="1">
                <a:latin typeface="Candara" pitchFamily="34" charset="0"/>
              </a:rPr>
              <a:t>Karya</a:t>
            </a:r>
            <a:r>
              <a:rPr lang="en-US" sz="2200" dirty="0">
                <a:latin typeface="Candara" pitchFamily="34" charset="0"/>
              </a:rPr>
              <a:t> </a:t>
            </a:r>
            <a:r>
              <a:rPr lang="en-US" sz="2200" dirty="0" err="1">
                <a:latin typeface="Candara" pitchFamily="34" charset="0"/>
              </a:rPr>
              <a:t>Insan</a:t>
            </a:r>
            <a:r>
              <a:rPr lang="en-US" sz="2200" dirty="0">
                <a:latin typeface="Candara" pitchFamily="34" charset="0"/>
              </a:rPr>
              <a:t> Pertiwi (WIKA </a:t>
            </a:r>
            <a:r>
              <a:rPr lang="en-US" sz="2200" dirty="0" err="1">
                <a:latin typeface="Candara" pitchFamily="34" charset="0"/>
              </a:rPr>
              <a:t>Insan</a:t>
            </a:r>
            <a:r>
              <a:rPr lang="en-US" sz="2200" dirty="0">
                <a:latin typeface="Candara" pitchFamily="34" charset="0"/>
              </a:rPr>
              <a:t> Pertiwi) a subsidiary of WIKA, resulted from the acquisition of 70.08 percent shares of PT </a:t>
            </a:r>
            <a:r>
              <a:rPr lang="en-US" sz="2200" dirty="0" err="1">
                <a:latin typeface="Candara" pitchFamily="34" charset="0"/>
              </a:rPr>
              <a:t>Catur</a:t>
            </a:r>
            <a:r>
              <a:rPr lang="en-US" sz="2200" dirty="0">
                <a:latin typeface="Candara" pitchFamily="34" charset="0"/>
              </a:rPr>
              <a:t> </a:t>
            </a:r>
            <a:r>
              <a:rPr lang="en-US" sz="2200" dirty="0" err="1">
                <a:latin typeface="Candara" pitchFamily="34" charset="0"/>
              </a:rPr>
              <a:t>Insan</a:t>
            </a:r>
            <a:r>
              <a:rPr lang="en-US" sz="2200" dirty="0">
                <a:latin typeface="Candara" pitchFamily="34" charset="0"/>
              </a:rPr>
              <a:t> Pertiwi on November 2008. WIKA </a:t>
            </a:r>
            <a:r>
              <a:rPr lang="en-US" sz="2200" dirty="0" err="1">
                <a:latin typeface="Candara" pitchFamily="34" charset="0"/>
              </a:rPr>
              <a:t>Insan</a:t>
            </a:r>
            <a:r>
              <a:rPr lang="en-US" sz="2200" dirty="0">
                <a:latin typeface="Candara" pitchFamily="34" charset="0"/>
              </a:rPr>
              <a:t> Pertiwi specializes in the installation of mechanical electrical industrial and power plant projects</a:t>
            </a:r>
            <a:r>
              <a:rPr lang="en-US" sz="2200" dirty="0" smtClean="0">
                <a:latin typeface="Candara" pitchFamily="34" charset="0"/>
              </a:rPr>
              <a:t>.</a:t>
            </a:r>
          </a:p>
          <a:p>
            <a:pPr marL="109728" indent="0">
              <a:buNone/>
            </a:pPr>
            <a:r>
              <a:rPr lang="en-US" sz="2200" dirty="0" smtClean="0">
                <a:latin typeface="Candara" pitchFamily="34" charset="0"/>
              </a:rPr>
              <a:t> </a:t>
            </a:r>
            <a:r>
              <a:rPr lang="en-US" sz="2200" dirty="0">
                <a:latin typeface="Candara" pitchFamily="34" charset="0"/>
              </a:rPr>
              <a:t>Line of Business : Installation of Mechanical Electrical Industrial and Power Plant </a:t>
            </a:r>
            <a:r>
              <a:rPr lang="en-US" sz="2200" dirty="0" smtClean="0">
                <a:latin typeface="Candara" pitchFamily="34" charset="0"/>
              </a:rPr>
              <a:t>Projects</a:t>
            </a:r>
          </a:p>
          <a:p>
            <a:pPr marL="109728" indent="0">
              <a:buNone/>
            </a:pPr>
            <a:endParaRPr lang="fr-FR" sz="2200" dirty="0" smtClean="0">
              <a:latin typeface="Candara" pitchFamily="34" charset="0"/>
            </a:endParaRPr>
          </a:p>
          <a:p>
            <a:pPr marL="109728" indent="0">
              <a:buNone/>
            </a:pPr>
            <a:endParaRPr lang="fr-FR" dirty="0">
              <a:latin typeface="Candara" pitchFamily="34" charset="0"/>
            </a:endParaRPr>
          </a:p>
        </p:txBody>
      </p:sp>
      <p:pic>
        <p:nvPicPr>
          <p:cNvPr id="7" name="Image 6" descr="PT Wijaya Karya Intra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14827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PT Wijaya Karya Insan Pertiw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03" y="1866360"/>
            <a:ext cx="1828800" cy="5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4DDF-2496-4AA7-ABD4-B80E955CEE93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7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1648" cy="576064"/>
          </a:xfrm>
        </p:spPr>
        <p:txBody>
          <a:bodyPr/>
          <a:lstStyle/>
          <a:p>
            <a:pPr algn="ctr"/>
            <a:r>
              <a:rPr lang="en-US" dirty="0"/>
              <a:t>PT </a:t>
            </a:r>
            <a:r>
              <a:rPr lang="en-US" dirty="0" err="1"/>
              <a:t>Wijaya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88024" y="836712"/>
            <a:ext cx="4041775" cy="457200"/>
          </a:xfrm>
        </p:spPr>
        <p:txBody>
          <a:bodyPr/>
          <a:lstStyle/>
          <a:p>
            <a:pPr algn="ctr"/>
            <a:r>
              <a:rPr lang="en-US" dirty="0"/>
              <a:t>PT </a:t>
            </a:r>
            <a:r>
              <a:rPr lang="en-US" dirty="0" err="1"/>
              <a:t>Wijaya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Jabar</a:t>
            </a:r>
            <a:r>
              <a:rPr lang="en-US" dirty="0"/>
              <a:t> </a:t>
            </a:r>
            <a:r>
              <a:rPr lang="en-US" dirty="0" smtClean="0"/>
              <a:t>Power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23528" y="1412776"/>
            <a:ext cx="4176464" cy="53285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400" dirty="0">
              <a:latin typeface="Candara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Candara" pitchFamily="34" charset="0"/>
              </a:rPr>
              <a:t>PT </a:t>
            </a:r>
            <a:r>
              <a:rPr lang="en-US" dirty="0" err="1">
                <a:latin typeface="Candara" pitchFamily="34" charset="0"/>
              </a:rPr>
              <a:t>Wijaya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Karya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Bangunan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Gedung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>
                <a:latin typeface="Candara" pitchFamily="34" charset="0"/>
              </a:rPr>
              <a:t>was officially established on 24 October 2008, in which WIKA holds 99% interests. WIKA </a:t>
            </a:r>
            <a:r>
              <a:rPr lang="en-US" dirty="0" err="1">
                <a:latin typeface="Candara" pitchFamily="34" charset="0"/>
              </a:rPr>
              <a:t>Gedung</a:t>
            </a:r>
            <a:r>
              <a:rPr lang="en-US" dirty="0">
                <a:latin typeface="Candara" pitchFamily="34" charset="0"/>
              </a:rPr>
              <a:t> started its operation with an </a:t>
            </a:r>
            <a:r>
              <a:rPr lang="en-US" dirty="0" err="1">
                <a:latin typeface="Candara" pitchFamily="34" charset="0"/>
              </a:rPr>
              <a:t>authorised</a:t>
            </a:r>
            <a:r>
              <a:rPr lang="en-US" dirty="0">
                <a:latin typeface="Candara" pitchFamily="34" charset="0"/>
              </a:rPr>
              <a:t> capital of Rp200 billion, and a paid-in capital of Rp50 billion with a share ownership composition of 99 percent by WIKA and 1 percent by the WIKA Employee Cooperatives.</a:t>
            </a:r>
            <a:endParaRPr lang="fr-FR" dirty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dirty="0">
                <a:latin typeface="Candara" pitchFamily="34" charset="0"/>
              </a:rPr>
              <a:t>Line of Business : Residential and Non-Residential Building Construction.</a:t>
            </a:r>
            <a:endParaRPr lang="fr-FR" dirty="0">
              <a:latin typeface="Candara" pitchFamily="34" charset="0"/>
            </a:endParaRPr>
          </a:p>
          <a:p>
            <a:pPr marL="109728" indent="0">
              <a:buNone/>
            </a:pPr>
            <a:endParaRPr lang="fr-FR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1340768"/>
            <a:ext cx="4041775" cy="525395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>
              <a:latin typeface="Candara" pitchFamily="34" charset="0"/>
            </a:endParaRPr>
          </a:p>
          <a:p>
            <a:pPr marL="109728" indent="0">
              <a:buNone/>
            </a:pPr>
            <a:endParaRPr lang="en-US" dirty="0" smtClean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Candara" pitchFamily="34" charset="0"/>
              </a:rPr>
              <a:t>PT </a:t>
            </a:r>
            <a:r>
              <a:rPr lang="en-US" dirty="0" err="1">
                <a:latin typeface="Candara" pitchFamily="34" charset="0"/>
              </a:rPr>
              <a:t>Wijaya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Karya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Jabar</a:t>
            </a:r>
            <a:r>
              <a:rPr lang="en-US" dirty="0">
                <a:latin typeface="Candara" pitchFamily="34" charset="0"/>
              </a:rPr>
              <a:t> Power (WIKA </a:t>
            </a:r>
            <a:r>
              <a:rPr lang="en-US" dirty="0" err="1">
                <a:latin typeface="Candara" pitchFamily="34" charset="0"/>
              </a:rPr>
              <a:t>Jabar</a:t>
            </a:r>
            <a:r>
              <a:rPr lang="en-US" dirty="0">
                <a:latin typeface="Candara" pitchFamily="34" charset="0"/>
              </a:rPr>
              <a:t> Power) was established pursuant to the Notarial Deed by </a:t>
            </a:r>
            <a:r>
              <a:rPr lang="en-US" dirty="0" err="1">
                <a:latin typeface="Candara" pitchFamily="34" charset="0"/>
              </a:rPr>
              <a:t>A.Budy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Priahastyanti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Surjaningsih</a:t>
            </a:r>
            <a:r>
              <a:rPr lang="en-US" dirty="0">
                <a:latin typeface="Candara" pitchFamily="34" charset="0"/>
              </a:rPr>
              <a:t>, SH dated 16 July 2009, while its operations started only after the holding of its GMS on 6 November 2009. The Company holds 55 percent shares of WIKA </a:t>
            </a:r>
            <a:r>
              <a:rPr lang="en-US" dirty="0" err="1">
                <a:latin typeface="Candara" pitchFamily="34" charset="0"/>
              </a:rPr>
              <a:t>Jabar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Powe</a:t>
            </a:r>
            <a:r>
              <a:rPr lang="en-US" dirty="0">
                <a:latin typeface="Candara" pitchFamily="34" charset="0"/>
              </a:rPr>
              <a:t>, PT </a:t>
            </a:r>
            <a:r>
              <a:rPr lang="en-US" dirty="0" err="1">
                <a:latin typeface="Candara" pitchFamily="34" charset="0"/>
              </a:rPr>
              <a:t>Jasa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Sarana</a:t>
            </a:r>
            <a:r>
              <a:rPr lang="en-US" dirty="0">
                <a:latin typeface="Candara" pitchFamily="34" charset="0"/>
              </a:rPr>
              <a:t> holds 40 percent and PT Resources Jaya </a:t>
            </a:r>
            <a:r>
              <a:rPr lang="en-US" dirty="0" err="1">
                <a:latin typeface="Candara" pitchFamily="34" charset="0"/>
              </a:rPr>
              <a:t>Teknik</a:t>
            </a:r>
            <a:r>
              <a:rPr lang="en-US" dirty="0">
                <a:latin typeface="Candara" pitchFamily="34" charset="0"/>
              </a:rPr>
              <a:t> Management Indonesia holds 5 percent.</a:t>
            </a:r>
            <a:endParaRPr lang="fr-FR" dirty="0">
              <a:latin typeface="Candara" pitchFamily="34" charset="0"/>
            </a:endParaRPr>
          </a:p>
          <a:p>
            <a:pPr marL="109728" indent="0">
              <a:buNone/>
            </a:pPr>
            <a:r>
              <a:rPr lang="en-US" dirty="0">
                <a:latin typeface="Candara" pitchFamily="34" charset="0"/>
              </a:rPr>
              <a:t>Line of Business : Power Plant Projects.</a:t>
            </a:r>
            <a:endParaRPr lang="fr-FR" dirty="0">
              <a:latin typeface="Candara" pitchFamily="34" charset="0"/>
            </a:endParaRPr>
          </a:p>
          <a:p>
            <a:endParaRPr lang="fr-FR" dirty="0"/>
          </a:p>
        </p:txBody>
      </p:sp>
      <p:pic>
        <p:nvPicPr>
          <p:cNvPr id="7" name="Image 6" descr="http://www.wika.co.id/wp-content/themes/wika/images/company_info/wikaGedu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3"/>
            <a:ext cx="1828800" cy="57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PT Wijaya Karya Jabar Pow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7458"/>
            <a:ext cx="1828800" cy="57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F50C-18BD-4F88-B842-3E5A2667B211}" type="datetime1">
              <a:rPr lang="fr-FR" smtClean="0"/>
              <a:t>07/01/2013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217</TotalTime>
  <Words>814</Words>
  <Application>Microsoft Office PowerPoint</Application>
  <PresentationFormat>Affichage à l'écran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Urbain</vt:lpstr>
      <vt:lpstr>WIKA – Wijaya Karya</vt:lpstr>
      <vt:lpstr>Plan</vt:lpstr>
      <vt:lpstr>I. Presentation </vt:lpstr>
      <vt:lpstr>A. Executive summary</vt:lpstr>
      <vt:lpstr>Présentation PowerPoint</vt:lpstr>
      <vt:lpstr>B. Group of Companies</vt:lpstr>
      <vt:lpstr>Présentation PowerPoint</vt:lpstr>
      <vt:lpstr>Présentation PowerPoint</vt:lpstr>
      <vt:lpstr>Présentation PowerPoint</vt:lpstr>
      <vt:lpstr>C. Management Strategy</vt:lpstr>
      <vt:lpstr>Présentation PowerPoint</vt:lpstr>
      <vt:lpstr>II. Business Unit</vt:lpstr>
      <vt:lpstr>III. Projects In Progress</vt:lpstr>
      <vt:lpstr>Projects examples by category</vt:lpstr>
      <vt:lpstr>Présentation PowerPoint</vt:lpstr>
      <vt:lpstr>Présentation PowerPoint</vt:lpstr>
      <vt:lpstr>Présentation PowerPoint</vt:lpstr>
      <vt:lpstr>Présentation PowerPoint</vt:lpstr>
      <vt:lpstr>IV. Investor Relation </vt:lpstr>
      <vt:lpstr>Shareholder</vt:lpstr>
      <vt:lpstr>Présentation PowerPoint</vt:lpstr>
      <vt:lpstr>V. Financials</vt:lpstr>
      <vt:lpstr>Balance Sheet</vt:lpstr>
      <vt:lpstr>Income Statement</vt:lpstr>
      <vt:lpstr>Cash flow Analysis</vt:lpstr>
      <vt:lpstr>Key Ratios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WIKA – WIJAYA KARYA</dc:title>
  <dc:creator>Ansumoudine</dc:creator>
  <cp:lastModifiedBy>Ansumoudine</cp:lastModifiedBy>
  <cp:revision>21</cp:revision>
  <dcterms:created xsi:type="dcterms:W3CDTF">2013-01-04T15:22:06Z</dcterms:created>
  <dcterms:modified xsi:type="dcterms:W3CDTF">2013-01-07T22:32:25Z</dcterms:modified>
</cp:coreProperties>
</file>