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Lst>
  <p:sldSz cx="6858000" cy="9144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43A93"/>
    <a:srgbClr val="F5750B"/>
    <a:srgbClr val="EA6326"/>
    <a:srgbClr val="F86308"/>
    <a:srgbClr val="FF3300"/>
    <a:srgbClr val="FF9900"/>
    <a:srgbClr val="EB6D3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0" d="100"/>
          <a:sy n="60" d="100"/>
        </p:scale>
        <p:origin x="-3080" y="-120"/>
      </p:cViewPr>
      <p:guideLst>
        <p:guide orient="horz" pos="288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printerSettings" Target="printerSettings/printerSettings1.bin"/><Relationship Id="rId5" Type="http://schemas.openxmlformats.org/officeDocument/2006/relationships/presProps" Target="presProps.xml"/><Relationship Id="rId6" Type="http://schemas.openxmlformats.org/officeDocument/2006/relationships/viewProps" Target="viewProps.xml"/><Relationship Id="rId7" Type="http://schemas.openxmlformats.org/officeDocument/2006/relationships/theme" Target="theme/theme1.xml"/><Relationship Id="rId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514350" y="2840570"/>
            <a:ext cx="5829300" cy="1960033"/>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201AB791-6F8C-4CC9-A263-D7A34A580284}" type="datetimeFigureOut">
              <a:rPr lang="fr-FR" smtClean="0"/>
              <a:pPr/>
              <a:t>10/07/18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B2C0656-2352-4A25-AC0D-D5DD00672923}" type="slidenum">
              <a:rPr lang="fr-FR" smtClean="0"/>
              <a:pPr/>
              <a:t>‹#›</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201AB791-6F8C-4CC9-A263-D7A34A580284}" type="datetimeFigureOut">
              <a:rPr lang="fr-FR" smtClean="0"/>
              <a:pPr/>
              <a:t>10/07/18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B2C0656-2352-4A25-AC0D-D5DD00672923}" type="slidenum">
              <a:rPr lang="fr-FR" smtClean="0"/>
              <a:pPr/>
              <a:t>‹#›</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4972050" y="366188"/>
            <a:ext cx="1543050" cy="7802033"/>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342900" y="366188"/>
            <a:ext cx="4514850" cy="7802033"/>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201AB791-6F8C-4CC9-A263-D7A34A580284}" type="datetimeFigureOut">
              <a:rPr lang="fr-FR" smtClean="0"/>
              <a:pPr/>
              <a:t>10/07/18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B2C0656-2352-4A25-AC0D-D5DD00672923}" type="slidenum">
              <a:rPr lang="fr-FR" smtClean="0"/>
              <a:pPr/>
              <a:t>‹#›</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201AB791-6F8C-4CC9-A263-D7A34A580284}" type="datetimeFigureOut">
              <a:rPr lang="fr-FR" smtClean="0"/>
              <a:pPr/>
              <a:t>10/07/18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B2C0656-2352-4A25-AC0D-D5DD00672923}" type="slidenum">
              <a:rPr lang="fr-FR" smtClean="0"/>
              <a:pPr/>
              <a:t>‹#›</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541735" y="5875867"/>
            <a:ext cx="5829300" cy="1816100"/>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541735" y="3875621"/>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201AB791-6F8C-4CC9-A263-D7A34A580284}" type="datetimeFigureOut">
              <a:rPr lang="fr-FR" smtClean="0"/>
              <a:pPr/>
              <a:t>10/07/18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B2C0656-2352-4A25-AC0D-D5DD00672923}" type="slidenum">
              <a:rPr lang="fr-FR" smtClean="0"/>
              <a:pPr/>
              <a:t>‹#›</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342900" y="2133604"/>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3486150" y="2133604"/>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201AB791-6F8C-4CC9-A263-D7A34A580284}" type="datetimeFigureOut">
              <a:rPr lang="fr-FR" smtClean="0"/>
              <a:pPr/>
              <a:t>10/07/18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B2C0656-2352-4A25-AC0D-D5DD00672923}" type="slidenum">
              <a:rPr lang="fr-FR" smtClean="0"/>
              <a:pPr/>
              <a:t>‹#›</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342902"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342902"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3483771"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3483771"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201AB791-6F8C-4CC9-A263-D7A34A580284}" type="datetimeFigureOut">
              <a:rPr lang="fr-FR" smtClean="0"/>
              <a:pPr/>
              <a:t>10/07/18</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1B2C0656-2352-4A25-AC0D-D5DD00672923}" type="slidenum">
              <a:rPr lang="fr-FR" smtClean="0"/>
              <a:pPr/>
              <a:t>‹#›</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201AB791-6F8C-4CC9-A263-D7A34A580284}" type="datetimeFigureOut">
              <a:rPr lang="fr-FR" smtClean="0"/>
              <a:pPr/>
              <a:t>10/07/18</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1B2C0656-2352-4A25-AC0D-D5DD00672923}" type="slidenum">
              <a:rPr lang="fr-FR" smtClean="0"/>
              <a:pPr/>
              <a:t>‹#›</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201AB791-6F8C-4CC9-A263-D7A34A580284}" type="datetimeFigureOut">
              <a:rPr lang="fr-FR" smtClean="0"/>
              <a:pPr/>
              <a:t>10/07/18</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1B2C0656-2352-4A25-AC0D-D5DD00672923}" type="slidenum">
              <a:rPr lang="fr-FR" smtClean="0"/>
              <a:pPr/>
              <a:t>‹#›</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342902" y="364067"/>
            <a:ext cx="2256235" cy="154940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2681289" y="364070"/>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342902" y="1913470"/>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201AB791-6F8C-4CC9-A263-D7A34A580284}" type="datetimeFigureOut">
              <a:rPr lang="fr-FR" smtClean="0"/>
              <a:pPr/>
              <a:t>10/07/18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B2C0656-2352-4A25-AC0D-D5DD00672923}" type="slidenum">
              <a:rPr lang="fr-FR" smtClean="0"/>
              <a:pPr/>
              <a:t>‹#›</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344216" y="6400801"/>
            <a:ext cx="4114800" cy="755651"/>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344216" y="7156452"/>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201AB791-6F8C-4CC9-A263-D7A34A580284}" type="datetimeFigureOut">
              <a:rPr lang="fr-FR" smtClean="0"/>
              <a:pPr/>
              <a:t>10/07/18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B2C0656-2352-4A25-AC0D-D5DD00672923}" type="slidenum">
              <a:rPr lang="fr-FR" smtClean="0"/>
              <a:pPr/>
              <a:t>‹#›</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342900" y="2133604"/>
            <a:ext cx="6172200" cy="6034617"/>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342900" y="8475137"/>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201AB791-6F8C-4CC9-A263-D7A34A580284}" type="datetimeFigureOut">
              <a:rPr lang="fr-FR" smtClean="0"/>
              <a:pPr/>
              <a:t>10/07/18</a:t>
            </a:fld>
            <a:endParaRPr lang="fr-FR"/>
          </a:p>
        </p:txBody>
      </p:sp>
      <p:sp>
        <p:nvSpPr>
          <p:cNvPr id="5" name="Espace réservé du pied de page 4"/>
          <p:cNvSpPr>
            <a:spLocks noGrp="1"/>
          </p:cNvSpPr>
          <p:nvPr>
            <p:ph type="ftr" sz="quarter" idx="3"/>
          </p:nvPr>
        </p:nvSpPr>
        <p:spPr>
          <a:xfrm>
            <a:off x="2343150" y="8475137"/>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4914900" y="8475137"/>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1B2C0656-2352-4A25-AC0D-D5DD00672923}" type="slidenum">
              <a:rPr lang="fr-FR" smtClean="0"/>
              <a:pPr/>
              <a:t>‹#›</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 Id="rId3" Type="http://schemas.openxmlformats.org/officeDocument/2006/relationships/image" Target="../media/image2.jpg"/></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4" Type="http://schemas.openxmlformats.org/officeDocument/2006/relationships/image" Target="../media/image2.jpg"/><Relationship Id="rId1" Type="http://schemas.openxmlformats.org/officeDocument/2006/relationships/slideLayout" Target="../slideLayouts/slideLayout7.xml"/><Relationship Id="rId2"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24" y="285784"/>
            <a:ext cx="6858000" cy="9144000"/>
          </a:xfrm>
          <a:prstGeom prst="rect">
            <a:avLst/>
          </a:prstGeom>
          <a:solidFill>
            <a:srgbClr val="F863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 name="Ellipse 15"/>
          <p:cNvSpPr/>
          <p:nvPr/>
        </p:nvSpPr>
        <p:spPr>
          <a:xfrm>
            <a:off x="-571528" y="-1666918"/>
            <a:ext cx="8001056" cy="385765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ZoneTexte 8"/>
          <p:cNvSpPr txBox="1"/>
          <p:nvPr/>
        </p:nvSpPr>
        <p:spPr>
          <a:xfrm>
            <a:off x="357142" y="5393850"/>
            <a:ext cx="6143668" cy="3046988"/>
          </a:xfrm>
          <a:prstGeom prst="rect">
            <a:avLst/>
          </a:prstGeom>
          <a:noFill/>
        </p:spPr>
        <p:txBody>
          <a:bodyPr wrap="square" rtlCol="0">
            <a:spAutoFit/>
          </a:bodyPr>
          <a:lstStyle/>
          <a:p>
            <a:r>
              <a:rPr lang="fr-FR" sz="1600" dirty="0" smtClean="0">
                <a:solidFill>
                  <a:schemeClr val="tx1">
                    <a:lumMod val="85000"/>
                    <a:lumOff val="15000"/>
                  </a:schemeClr>
                </a:solidFill>
              </a:rPr>
              <a:t>Curieuses de découvrir de nouvelles pratiques de bien être et passionnées par nos activités, nous vous proposons un  week-end« zen ».</a:t>
            </a:r>
            <a:r>
              <a:rPr lang="fr-FR" sz="1200" i="1" u="sng" dirty="0" smtClean="0">
                <a:effectLst>
                  <a:outerShdw blurRad="38100" dist="38100" dir="2700000" algn="tl">
                    <a:srgbClr val="000000">
                      <a:alpha val="43137"/>
                    </a:srgbClr>
                  </a:outerShdw>
                </a:effectLst>
              </a:rPr>
              <a:t> </a:t>
            </a:r>
          </a:p>
          <a:p>
            <a:endParaRPr lang="fr-FR" sz="1600" dirty="0" smtClean="0">
              <a:solidFill>
                <a:schemeClr val="tx1">
                  <a:lumMod val="85000"/>
                  <a:lumOff val="15000"/>
                </a:schemeClr>
              </a:solidFill>
            </a:endParaRPr>
          </a:p>
          <a:p>
            <a:r>
              <a:rPr lang="fr-FR" sz="1600" dirty="0" smtClean="0">
                <a:solidFill>
                  <a:schemeClr val="tx1">
                    <a:lumMod val="85000"/>
                    <a:lumOff val="15000"/>
                  </a:schemeClr>
                </a:solidFill>
              </a:rPr>
              <a:t>Au programme :</a:t>
            </a:r>
          </a:p>
          <a:p>
            <a:pPr marL="285750" indent="-285750">
              <a:buFont typeface="Arial" panose="020B0604020202020204" pitchFamily="34" charset="0"/>
              <a:buChar char="•"/>
            </a:pPr>
            <a:r>
              <a:rPr lang="fr-FR" sz="1600" dirty="0" smtClean="0">
                <a:solidFill>
                  <a:schemeClr val="tx1">
                    <a:lumMod val="85000"/>
                    <a:lumOff val="15000"/>
                  </a:schemeClr>
                </a:solidFill>
              </a:rPr>
              <a:t>Découverte d’une technique de bien-être grâce à un intervenant extérieur</a:t>
            </a:r>
          </a:p>
          <a:p>
            <a:pPr marL="285750" indent="-285750">
              <a:buFont typeface="Arial" panose="020B0604020202020204" pitchFamily="34" charset="0"/>
              <a:buChar char="•"/>
            </a:pPr>
            <a:r>
              <a:rPr lang="fr-FR" sz="1600" dirty="0" smtClean="0">
                <a:solidFill>
                  <a:schemeClr val="tx1">
                    <a:lumMod val="85000"/>
                    <a:lumOff val="15000"/>
                  </a:schemeClr>
                </a:solidFill>
              </a:rPr>
              <a:t>médiation, relaxation, hypnose</a:t>
            </a:r>
          </a:p>
          <a:p>
            <a:pPr marL="285750" indent="-285750">
              <a:buFont typeface="Arial" panose="020B0604020202020204" pitchFamily="34" charset="0"/>
              <a:buChar char="•"/>
            </a:pPr>
            <a:r>
              <a:rPr lang="fr-FR" sz="1600" dirty="0" smtClean="0">
                <a:solidFill>
                  <a:schemeClr val="tx1">
                    <a:lumMod val="85000"/>
                    <a:lumOff val="15000"/>
                  </a:schemeClr>
                </a:solidFill>
              </a:rPr>
              <a:t>hammam,</a:t>
            </a:r>
          </a:p>
          <a:p>
            <a:pPr marL="285750" indent="-285750">
              <a:buFont typeface="Arial" panose="020B0604020202020204" pitchFamily="34" charset="0"/>
              <a:buChar char="•"/>
            </a:pPr>
            <a:r>
              <a:rPr lang="fr-FR" sz="1600" smtClean="0">
                <a:solidFill>
                  <a:schemeClr val="tx1">
                    <a:lumMod val="85000"/>
                    <a:lumOff val="15000"/>
                  </a:schemeClr>
                </a:solidFill>
              </a:rPr>
              <a:t>randonnée,</a:t>
            </a:r>
          </a:p>
          <a:p>
            <a:pPr marL="285750" indent="-285750">
              <a:buFont typeface="Arial" panose="020B0604020202020204" pitchFamily="34" charset="0"/>
              <a:buChar char="•"/>
            </a:pPr>
            <a:r>
              <a:rPr lang="fr-FR" sz="1600" smtClean="0">
                <a:solidFill>
                  <a:schemeClr val="tx1">
                    <a:lumMod val="85000"/>
                    <a:lumOff val="15000"/>
                  </a:schemeClr>
                </a:solidFill>
              </a:rPr>
              <a:t>farniente</a:t>
            </a:r>
            <a:r>
              <a:rPr lang="fr-FR" sz="1600" dirty="0" smtClean="0">
                <a:solidFill>
                  <a:schemeClr val="tx1">
                    <a:lumMod val="85000"/>
                    <a:lumOff val="15000"/>
                  </a:schemeClr>
                </a:solidFill>
              </a:rPr>
              <a:t>, massage sur demande…</a:t>
            </a:r>
          </a:p>
          <a:p>
            <a:endParaRPr lang="fr-FR" sz="1600" dirty="0">
              <a:solidFill>
                <a:schemeClr val="bg1"/>
              </a:solidFill>
            </a:endParaRPr>
          </a:p>
        </p:txBody>
      </p:sp>
      <p:sp>
        <p:nvSpPr>
          <p:cNvPr id="21" name="ZoneTexte 20"/>
          <p:cNvSpPr txBox="1"/>
          <p:nvPr/>
        </p:nvSpPr>
        <p:spPr>
          <a:xfrm>
            <a:off x="280441" y="2690301"/>
            <a:ext cx="6160325" cy="2739211"/>
          </a:xfrm>
          <a:prstGeom prst="rect">
            <a:avLst/>
          </a:prstGeom>
          <a:noFill/>
        </p:spPr>
        <p:txBody>
          <a:bodyPr wrap="square" rtlCol="0">
            <a:spAutoFit/>
          </a:bodyPr>
          <a:lstStyle/>
          <a:p>
            <a:pPr algn="ctr"/>
            <a:r>
              <a:rPr lang="fr-FR" sz="3600" b="1" dirty="0" smtClean="0">
                <a:solidFill>
                  <a:schemeClr val="tx1">
                    <a:lumMod val="75000"/>
                    <a:lumOff val="25000"/>
                  </a:schemeClr>
                </a:solidFill>
              </a:rPr>
              <a:t>L’échappée Zen</a:t>
            </a:r>
          </a:p>
          <a:p>
            <a:pPr algn="ctr"/>
            <a:r>
              <a:rPr lang="fr-FR" sz="2400" b="1" dirty="0" smtClean="0">
                <a:solidFill>
                  <a:schemeClr val="tx1">
                    <a:lumMod val="75000"/>
                    <a:lumOff val="25000"/>
                  </a:schemeClr>
                </a:solidFill>
              </a:rPr>
              <a:t>Week-end bien être en Normandie</a:t>
            </a:r>
          </a:p>
          <a:p>
            <a:pPr algn="ctr"/>
            <a:endParaRPr lang="fr-FR" sz="1600" b="1" dirty="0">
              <a:solidFill>
                <a:schemeClr val="tx1">
                  <a:lumMod val="75000"/>
                  <a:lumOff val="25000"/>
                </a:schemeClr>
              </a:solidFill>
            </a:endParaRPr>
          </a:p>
          <a:p>
            <a:pPr algn="ctr"/>
            <a:r>
              <a:rPr lang="fr-FR" sz="2400" b="1" dirty="0" smtClean="0">
                <a:solidFill>
                  <a:schemeClr val="tx1">
                    <a:lumMod val="75000"/>
                    <a:lumOff val="25000"/>
                  </a:schemeClr>
                </a:solidFill>
              </a:rPr>
              <a:t>1-2 décembre 2018 </a:t>
            </a:r>
          </a:p>
          <a:p>
            <a:pPr algn="ctr"/>
            <a:r>
              <a:rPr lang="fr-FR" sz="2400" b="1" dirty="0" smtClean="0">
                <a:solidFill>
                  <a:schemeClr val="tx1">
                    <a:lumMod val="75000"/>
                    <a:lumOff val="25000"/>
                  </a:schemeClr>
                </a:solidFill>
              </a:rPr>
              <a:t> 16-17 mars 2019</a:t>
            </a:r>
          </a:p>
          <a:p>
            <a:pPr algn="ctr"/>
            <a:r>
              <a:rPr lang="fr-FR" sz="2400" b="1" dirty="0" smtClean="0">
                <a:solidFill>
                  <a:schemeClr val="tx1">
                    <a:lumMod val="75000"/>
                    <a:lumOff val="25000"/>
                  </a:schemeClr>
                </a:solidFill>
              </a:rPr>
              <a:t>18-19 mai 2019</a:t>
            </a:r>
            <a:endParaRPr lang="fr-FR" sz="2400" b="1" dirty="0">
              <a:solidFill>
                <a:schemeClr val="tx1">
                  <a:lumMod val="75000"/>
                  <a:lumOff val="25000"/>
                </a:schemeClr>
              </a:solidFill>
            </a:endParaRPr>
          </a:p>
          <a:p>
            <a:endParaRPr lang="fr-FR" sz="2400" dirty="0">
              <a:solidFill>
                <a:schemeClr val="bg1"/>
              </a:solidFill>
            </a:endParaRPr>
          </a:p>
        </p:txBody>
      </p:sp>
      <p:sp>
        <p:nvSpPr>
          <p:cNvPr id="23" name="Ellipse 22"/>
          <p:cNvSpPr/>
          <p:nvPr/>
        </p:nvSpPr>
        <p:spPr>
          <a:xfrm>
            <a:off x="4679141" y="7251494"/>
            <a:ext cx="1643074" cy="1571636"/>
          </a:xfrm>
          <a:prstGeom prst="ellipse">
            <a:avLst/>
          </a:prstGeom>
          <a:solidFill>
            <a:srgbClr val="C43A93"/>
          </a:solidFill>
          <a:ln>
            <a:noFill/>
          </a:ln>
          <a:effectLst/>
          <a:scene3d>
            <a:camera prst="orthographicFront">
              <a:rot lat="0" lon="0" rev="0"/>
            </a:camera>
            <a:lightRig rig="glow" dir="t">
              <a:rot lat="0" lon="0" rev="14100000"/>
            </a:lightRig>
          </a:scene3d>
          <a:sp3d prstMaterial="softEdge">
            <a:bevelT w="1270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i="1" dirty="0" smtClean="0">
                <a:solidFill>
                  <a:schemeClr val="bg1">
                    <a:lumMod val="95000"/>
                  </a:schemeClr>
                </a:solidFill>
              </a:rPr>
              <a:t>Stimuler corps et esprit dans un cadre apaisant</a:t>
            </a:r>
            <a:endParaRPr lang="fr-FR" sz="1600" b="1" i="1" dirty="0">
              <a:solidFill>
                <a:srgbClr val="92D050"/>
              </a:solidFill>
            </a:endParaRPr>
          </a:p>
        </p:txBody>
      </p:sp>
      <p:pic>
        <p:nvPicPr>
          <p:cNvPr id="22" name="Image 21" descr="Le gîte du Champ de l'être"/>
          <p:cNvPicPr/>
          <p:nvPr/>
        </p:nvPicPr>
        <p:blipFill>
          <a:blip r:embed="rId2"/>
          <a:srcRect/>
          <a:stretch>
            <a:fillRect/>
          </a:stretch>
        </p:blipFill>
        <p:spPr bwMode="auto">
          <a:xfrm>
            <a:off x="4624407" y="0"/>
            <a:ext cx="1590675" cy="1590675"/>
          </a:xfrm>
          <a:prstGeom prst="rect">
            <a:avLst/>
          </a:prstGeom>
          <a:noFill/>
          <a:ln w="9525">
            <a:noFill/>
            <a:miter lim="800000"/>
            <a:headEnd/>
            <a:tailEnd/>
          </a:ln>
        </p:spPr>
      </p:pic>
      <p:sp>
        <p:nvSpPr>
          <p:cNvPr id="25" name="Ellipse 24"/>
          <p:cNvSpPr/>
          <p:nvPr/>
        </p:nvSpPr>
        <p:spPr>
          <a:xfrm>
            <a:off x="5214950" y="1928794"/>
            <a:ext cx="1643050" cy="1571636"/>
          </a:xfrm>
          <a:prstGeom prst="ellipse">
            <a:avLst/>
          </a:prstGeom>
          <a:solidFill>
            <a:srgbClr val="00B050"/>
          </a:solidFill>
          <a:ln>
            <a:noFill/>
          </a:ln>
          <a:effectLst>
            <a:outerShdw blurRad="50800" dist="38100" dir="2700000" algn="tl" rotWithShape="0">
              <a:prstClr val="black">
                <a:alpha val="40000"/>
              </a:prstClr>
            </a:outerShdw>
          </a:effectLst>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smtClean="0">
                <a:solidFill>
                  <a:schemeClr val="bg1">
                    <a:lumMod val="95000"/>
                  </a:schemeClr>
                </a:solidFill>
              </a:rPr>
              <a:t>Se ressourcer</a:t>
            </a:r>
            <a:endParaRPr lang="fr-FR" sz="1600" b="1" dirty="0">
              <a:solidFill>
                <a:schemeClr val="bg1">
                  <a:lumMod val="95000"/>
                </a:schemeClr>
              </a:solidFill>
            </a:endParaRPr>
          </a:p>
        </p:txBody>
      </p:sp>
      <p:sp>
        <p:nvSpPr>
          <p:cNvPr id="26" name="Ellipse 25"/>
          <p:cNvSpPr/>
          <p:nvPr/>
        </p:nvSpPr>
        <p:spPr>
          <a:xfrm>
            <a:off x="4214818" y="1428728"/>
            <a:ext cx="1428760" cy="1357322"/>
          </a:xfrm>
          <a:prstGeom prst="ellipse">
            <a:avLst/>
          </a:prstGeom>
          <a:solidFill>
            <a:srgbClr val="0070C0"/>
          </a:solidFill>
          <a:ln>
            <a:noFill/>
          </a:ln>
          <a:effectLst>
            <a:outerShdw blurRad="50800" dist="38100" dir="2700000" algn="tl" rotWithShape="0">
              <a:prstClr val="black">
                <a:alpha val="40000"/>
              </a:prstClr>
            </a:outerShdw>
          </a:effectLst>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smtClean="0">
                <a:solidFill>
                  <a:schemeClr val="bg1">
                    <a:lumMod val="95000"/>
                  </a:schemeClr>
                </a:solidFill>
              </a:rPr>
              <a:t>Découvrir</a:t>
            </a:r>
            <a:endParaRPr lang="fr-FR" sz="1600" b="1" dirty="0">
              <a:solidFill>
                <a:schemeClr val="bg1">
                  <a:lumMod val="95000"/>
                </a:schemeClr>
              </a:solidFill>
            </a:endParaRPr>
          </a:p>
        </p:txBody>
      </p:sp>
      <p:pic>
        <p:nvPicPr>
          <p:cNvPr id="2" name="Imag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6712" y="266734"/>
            <a:ext cx="1440000" cy="1440000"/>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71462" y="0"/>
            <a:ext cx="6858000" cy="9144000"/>
          </a:xfrm>
          <a:prstGeom prst="rect">
            <a:avLst/>
          </a:prstGeom>
          <a:solidFill>
            <a:srgbClr val="F5750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 name="Ellipse 15"/>
          <p:cNvSpPr/>
          <p:nvPr/>
        </p:nvSpPr>
        <p:spPr>
          <a:xfrm>
            <a:off x="-571528" y="-1666918"/>
            <a:ext cx="8001056" cy="385765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ZoneTexte 8"/>
          <p:cNvSpPr txBox="1"/>
          <p:nvPr/>
        </p:nvSpPr>
        <p:spPr>
          <a:xfrm>
            <a:off x="321447" y="2311942"/>
            <a:ext cx="6000792" cy="4462760"/>
          </a:xfrm>
          <a:prstGeom prst="rect">
            <a:avLst/>
          </a:prstGeom>
          <a:noFill/>
        </p:spPr>
        <p:txBody>
          <a:bodyPr wrap="square" rtlCol="0">
            <a:spAutoFit/>
          </a:bodyPr>
          <a:lstStyle/>
          <a:p>
            <a:r>
              <a:rPr lang="fr-FR" sz="1600" b="1" u="sng" dirty="0" smtClean="0">
                <a:solidFill>
                  <a:schemeClr val="tx1">
                    <a:lumMod val="75000"/>
                    <a:lumOff val="25000"/>
                  </a:schemeClr>
                </a:solidFill>
              </a:rPr>
              <a:t>Organisation</a:t>
            </a:r>
          </a:p>
          <a:p>
            <a:pPr algn="just"/>
            <a:endParaRPr lang="fr-FR" sz="1600" b="1" u="sng" dirty="0" smtClean="0">
              <a:solidFill>
                <a:schemeClr val="tx1">
                  <a:lumMod val="75000"/>
                  <a:lumOff val="25000"/>
                </a:schemeClr>
              </a:solidFill>
            </a:endParaRPr>
          </a:p>
          <a:p>
            <a:pPr algn="just">
              <a:buFont typeface="Wingdings" pitchFamily="2" charset="2"/>
              <a:buChar char="§"/>
            </a:pPr>
            <a:r>
              <a:rPr lang="fr-FR" sz="1600" dirty="0" smtClean="0">
                <a:solidFill>
                  <a:schemeClr val="tx1">
                    <a:lumMod val="75000"/>
                    <a:lumOff val="25000"/>
                  </a:schemeClr>
                </a:solidFill>
              </a:rPr>
              <a:t> </a:t>
            </a:r>
            <a:r>
              <a:rPr lang="fr-FR" sz="1600" dirty="0" smtClean="0">
                <a:solidFill>
                  <a:schemeClr val="tx1">
                    <a:lumMod val="85000"/>
                    <a:lumOff val="15000"/>
                  </a:schemeClr>
                </a:solidFill>
              </a:rPr>
              <a:t>Situé à 1h de Paris, dans l’Eure, un gite chaleureux (champdeletre.com), proche de Giverny, accessible aux personnes à mobilité réduite, nous attend avec ces deux grands espaces conviviaux, un hammam, un grand jardin.</a:t>
            </a:r>
          </a:p>
          <a:p>
            <a:pPr algn="just">
              <a:buFont typeface="Wingdings" pitchFamily="2" charset="2"/>
              <a:buChar char="§"/>
            </a:pPr>
            <a:r>
              <a:rPr lang="fr-FR" sz="1600" dirty="0" smtClean="0">
                <a:solidFill>
                  <a:schemeClr val="tx1">
                    <a:lumMod val="85000"/>
                    <a:lumOff val="15000"/>
                  </a:schemeClr>
                </a:solidFill>
              </a:rPr>
              <a:t> Le gîte compte 19 couchages en chambres collectives </a:t>
            </a:r>
            <a:endParaRPr lang="fr-FR" sz="1600" dirty="0" smtClean="0">
              <a:solidFill>
                <a:schemeClr val="tx1">
                  <a:lumMod val="85000"/>
                  <a:lumOff val="15000"/>
                </a:schemeClr>
              </a:solidFill>
              <a:latin typeface="+mj-lt"/>
            </a:endParaRPr>
          </a:p>
          <a:p>
            <a:pPr algn="just">
              <a:buFont typeface="Wingdings" pitchFamily="2" charset="2"/>
              <a:buChar char="§"/>
            </a:pPr>
            <a:r>
              <a:rPr lang="fr-FR" sz="1600" dirty="0" smtClean="0">
                <a:solidFill>
                  <a:schemeClr val="tx1">
                    <a:lumMod val="85000"/>
                    <a:lumOff val="15000"/>
                  </a:schemeClr>
                </a:solidFill>
                <a:latin typeface="+mj-lt"/>
              </a:rPr>
              <a:t> Les organisatrices se chargent des petits déjeuners et pauses. Pour les autres repas, dans un esprit de partage de recettes et de compétences, chaque participant amène quelques plats de sa création.</a:t>
            </a:r>
          </a:p>
          <a:p>
            <a:pPr algn="just">
              <a:buFont typeface="Wingdings" pitchFamily="2" charset="2"/>
              <a:buChar char="§"/>
            </a:pPr>
            <a:r>
              <a:rPr lang="fr-FR" sz="1600" dirty="0" smtClean="0">
                <a:solidFill>
                  <a:schemeClr val="tx1">
                    <a:lumMod val="85000"/>
                    <a:lumOff val="15000"/>
                  </a:schemeClr>
                </a:solidFill>
                <a:latin typeface="+mj-lt"/>
              </a:rPr>
              <a:t> Le week-end commence à 10h le samedi et se termine le dimanche à 17h</a:t>
            </a:r>
          </a:p>
          <a:p>
            <a:pPr algn="just">
              <a:buFont typeface="Wingdings" pitchFamily="2" charset="2"/>
              <a:buChar char="§"/>
            </a:pPr>
            <a:r>
              <a:rPr lang="fr-FR" sz="1600" dirty="0" smtClean="0">
                <a:solidFill>
                  <a:schemeClr val="tx1">
                    <a:lumMod val="85000"/>
                    <a:lumOff val="15000"/>
                  </a:schemeClr>
                </a:solidFill>
                <a:latin typeface="+mj-lt"/>
              </a:rPr>
              <a:t> Le tarif  est de 190 euros le </a:t>
            </a:r>
            <a:r>
              <a:rPr lang="fr-FR" sz="1600" dirty="0" err="1" smtClean="0">
                <a:solidFill>
                  <a:schemeClr val="tx1">
                    <a:lumMod val="85000"/>
                    <a:lumOff val="15000"/>
                  </a:schemeClr>
                </a:solidFill>
                <a:latin typeface="+mj-lt"/>
              </a:rPr>
              <a:t>we</a:t>
            </a:r>
            <a:r>
              <a:rPr lang="fr-FR" sz="1600" dirty="0" smtClean="0">
                <a:solidFill>
                  <a:schemeClr val="tx1">
                    <a:lumMod val="85000"/>
                    <a:lumOff val="15000"/>
                  </a:schemeClr>
                </a:solidFill>
                <a:latin typeface="+mj-lt"/>
              </a:rPr>
              <a:t> tout compris. Versement  d’arrhes de 30% à l’inscription, soit 60€</a:t>
            </a:r>
          </a:p>
          <a:p>
            <a:pPr algn="just">
              <a:buFont typeface="Wingdings" pitchFamily="2" charset="2"/>
              <a:buChar char="§"/>
            </a:pPr>
            <a:r>
              <a:rPr lang="fr-FR" sz="1600" dirty="0" smtClean="0">
                <a:solidFill>
                  <a:schemeClr val="tx1">
                    <a:lumMod val="85000"/>
                    <a:lumOff val="15000"/>
                  </a:schemeClr>
                </a:solidFill>
                <a:latin typeface="+mj-lt"/>
              </a:rPr>
              <a:t>17 participants maxi. Date limite d’inscription un mois avant le </a:t>
            </a:r>
            <a:r>
              <a:rPr lang="fr-FR" sz="1600" dirty="0" err="1" smtClean="0">
                <a:solidFill>
                  <a:schemeClr val="tx1">
                    <a:lumMod val="85000"/>
                    <a:lumOff val="15000"/>
                  </a:schemeClr>
                </a:solidFill>
                <a:latin typeface="+mj-lt"/>
              </a:rPr>
              <a:t>we</a:t>
            </a:r>
            <a:endParaRPr lang="fr-FR" sz="1600" dirty="0" smtClean="0">
              <a:solidFill>
                <a:schemeClr val="tx1">
                  <a:lumMod val="85000"/>
                  <a:lumOff val="15000"/>
                </a:schemeClr>
              </a:solidFill>
              <a:latin typeface="+mj-lt"/>
            </a:endParaRPr>
          </a:p>
          <a:p>
            <a:endParaRPr lang="fr-FR" sz="1200" dirty="0" smtClean="0">
              <a:solidFill>
                <a:schemeClr val="tx1">
                  <a:lumMod val="75000"/>
                  <a:lumOff val="25000"/>
                </a:schemeClr>
              </a:solidFill>
            </a:endParaRPr>
          </a:p>
          <a:p>
            <a:endParaRPr lang="fr-FR" sz="1600" dirty="0">
              <a:solidFill>
                <a:schemeClr val="bg1"/>
              </a:solidFill>
            </a:endParaRPr>
          </a:p>
        </p:txBody>
      </p:sp>
      <p:sp>
        <p:nvSpPr>
          <p:cNvPr id="8" name="Ellipse 7"/>
          <p:cNvSpPr/>
          <p:nvPr/>
        </p:nvSpPr>
        <p:spPr>
          <a:xfrm>
            <a:off x="4000504" y="399912"/>
            <a:ext cx="2143141" cy="1957542"/>
          </a:xfrm>
          <a:prstGeom prst="ellipse">
            <a:avLst/>
          </a:prstGeom>
          <a:solidFill>
            <a:srgbClr val="0070C0"/>
          </a:solidFill>
          <a:ln>
            <a:noFill/>
          </a:ln>
          <a:effectLst/>
          <a:scene3d>
            <a:camera prst="orthographicFront">
              <a:rot lat="0" lon="0" rev="0"/>
            </a:camera>
            <a:lightRig rig="glow" dir="t">
              <a:rot lat="0" lon="0" rev="14100000"/>
            </a:lightRig>
          </a:scene3d>
          <a:sp3d prstMaterial="softEdge">
            <a:bevelT w="1270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i="1" dirty="0" smtClean="0">
                <a:solidFill>
                  <a:schemeClr val="bg1">
                    <a:lumMod val="95000"/>
                  </a:schemeClr>
                </a:solidFill>
              </a:rPr>
              <a:t>Des professionnels spécialisés dans chacune de ces disciplines animent les ateliers</a:t>
            </a:r>
            <a:endParaRPr lang="fr-FR" sz="1600" b="1" i="1" dirty="0">
              <a:solidFill>
                <a:srgbClr val="92D050"/>
              </a:solidFill>
            </a:endParaRPr>
          </a:p>
        </p:txBody>
      </p:sp>
      <p:pic>
        <p:nvPicPr>
          <p:cNvPr id="19" name="Image 18"/>
          <p:cNvPicPr preferRelativeResize="0">
            <a:picLocks/>
          </p:cNvPicPr>
          <p:nvPr/>
        </p:nvPicPr>
        <p:blipFill>
          <a:blip r:embed="rId2">
            <a:extLst>
              <a:ext uri="{28A0092B-C50C-407E-A947-70E740481C1C}">
                <a14:useLocalDpi xmlns:a14="http://schemas.microsoft.com/office/drawing/2010/main" val="0"/>
              </a:ext>
            </a:extLst>
          </a:blip>
          <a:stretch>
            <a:fillRect/>
          </a:stretch>
        </p:blipFill>
        <p:spPr>
          <a:xfrm>
            <a:off x="4556018" y="6434684"/>
            <a:ext cx="1213200" cy="1214447"/>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20" name="ZoneTexte 19"/>
          <p:cNvSpPr txBox="1"/>
          <p:nvPr/>
        </p:nvSpPr>
        <p:spPr>
          <a:xfrm>
            <a:off x="4230717" y="7780098"/>
            <a:ext cx="2091522" cy="1200329"/>
          </a:xfrm>
          <a:prstGeom prst="rect">
            <a:avLst/>
          </a:prstGeom>
          <a:noFill/>
        </p:spPr>
        <p:txBody>
          <a:bodyPr wrap="square" rtlCol="0">
            <a:spAutoFit/>
          </a:bodyPr>
          <a:lstStyle/>
          <a:p>
            <a:pPr algn="ctr"/>
            <a:r>
              <a:rPr lang="fr-FR" dirty="0" smtClean="0">
                <a:solidFill>
                  <a:schemeClr val="accent1">
                    <a:lumMod val="75000"/>
                  </a:schemeClr>
                </a:solidFill>
              </a:rPr>
              <a:t>Delphine Basson</a:t>
            </a:r>
          </a:p>
          <a:p>
            <a:pPr algn="ctr"/>
            <a:r>
              <a:rPr lang="fr-FR" dirty="0" smtClean="0">
                <a:solidFill>
                  <a:schemeClr val="accent1">
                    <a:lumMod val="75000"/>
                  </a:schemeClr>
                </a:solidFill>
              </a:rPr>
              <a:t>Psychologue</a:t>
            </a:r>
          </a:p>
          <a:p>
            <a:pPr algn="ctr"/>
            <a:r>
              <a:rPr lang="fr-FR" dirty="0" err="1" smtClean="0">
                <a:solidFill>
                  <a:schemeClr val="accent1">
                    <a:lumMod val="75000"/>
                  </a:schemeClr>
                </a:solidFill>
              </a:rPr>
              <a:t>Hyp</a:t>
            </a:r>
            <a:r>
              <a:rPr lang="fr-FR" dirty="0" err="1">
                <a:solidFill>
                  <a:schemeClr val="accent1">
                    <a:lumMod val="75000"/>
                  </a:schemeClr>
                </a:solidFill>
              </a:rPr>
              <a:t>nothérapeute</a:t>
            </a:r>
            <a:endParaRPr lang="fr-FR" dirty="0">
              <a:solidFill>
                <a:schemeClr val="accent1">
                  <a:lumMod val="75000"/>
                </a:schemeClr>
              </a:solidFill>
            </a:endParaRPr>
          </a:p>
          <a:p>
            <a:pPr algn="ctr"/>
            <a:r>
              <a:rPr lang="fr-FR" dirty="0">
                <a:solidFill>
                  <a:schemeClr val="accent1">
                    <a:lumMod val="75000"/>
                  </a:schemeClr>
                </a:solidFill>
              </a:rPr>
              <a:t>06 18 64 43 12</a:t>
            </a:r>
          </a:p>
        </p:txBody>
      </p:sp>
      <p:sp>
        <p:nvSpPr>
          <p:cNvPr id="23" name="ZoneTexte 22"/>
          <p:cNvSpPr txBox="1"/>
          <p:nvPr/>
        </p:nvSpPr>
        <p:spPr>
          <a:xfrm>
            <a:off x="662702" y="7835616"/>
            <a:ext cx="2194393" cy="1477328"/>
          </a:xfrm>
          <a:prstGeom prst="rect">
            <a:avLst/>
          </a:prstGeom>
          <a:noFill/>
        </p:spPr>
        <p:txBody>
          <a:bodyPr wrap="square" rtlCol="0">
            <a:spAutoFit/>
          </a:bodyPr>
          <a:lstStyle/>
          <a:p>
            <a:pPr algn="ctr"/>
            <a:r>
              <a:rPr lang="fr-FR" dirty="0" smtClean="0">
                <a:solidFill>
                  <a:schemeClr val="accent1">
                    <a:lumMod val="75000"/>
                  </a:schemeClr>
                </a:solidFill>
              </a:rPr>
              <a:t>Pascale </a:t>
            </a:r>
            <a:r>
              <a:rPr lang="fr-FR" dirty="0" err="1" smtClean="0">
                <a:solidFill>
                  <a:schemeClr val="accent1">
                    <a:lumMod val="75000"/>
                  </a:schemeClr>
                </a:solidFill>
              </a:rPr>
              <a:t>Roussarie</a:t>
            </a:r>
            <a:endParaRPr lang="fr-FR" dirty="0" smtClean="0">
              <a:solidFill>
                <a:schemeClr val="accent1">
                  <a:lumMod val="75000"/>
                </a:schemeClr>
              </a:solidFill>
            </a:endParaRPr>
          </a:p>
          <a:p>
            <a:pPr algn="ctr"/>
            <a:r>
              <a:rPr lang="fr-FR" dirty="0" smtClean="0">
                <a:solidFill>
                  <a:schemeClr val="accent1">
                    <a:lumMod val="75000"/>
                  </a:schemeClr>
                </a:solidFill>
              </a:rPr>
              <a:t>Psychologue</a:t>
            </a:r>
          </a:p>
          <a:p>
            <a:pPr algn="ctr"/>
            <a:r>
              <a:rPr lang="fr-FR" dirty="0" err="1">
                <a:solidFill>
                  <a:schemeClr val="accent1">
                    <a:lumMod val="75000"/>
                  </a:schemeClr>
                </a:solidFill>
              </a:rPr>
              <a:t>Hypnothérapeute</a:t>
            </a:r>
            <a:endParaRPr lang="fr-FR" dirty="0">
              <a:solidFill>
                <a:schemeClr val="accent1">
                  <a:lumMod val="75000"/>
                </a:schemeClr>
              </a:solidFill>
            </a:endParaRPr>
          </a:p>
          <a:p>
            <a:pPr algn="ctr"/>
            <a:r>
              <a:rPr lang="fr-FR" dirty="0">
                <a:solidFill>
                  <a:schemeClr val="accent1">
                    <a:lumMod val="75000"/>
                  </a:schemeClr>
                </a:solidFill>
              </a:rPr>
              <a:t>06 63 04 30 14 </a:t>
            </a:r>
          </a:p>
          <a:p>
            <a:pPr algn="ctr"/>
            <a:endParaRPr lang="fr-FR" dirty="0">
              <a:solidFill>
                <a:schemeClr val="accent1">
                  <a:lumMod val="75000"/>
                </a:schemeClr>
              </a:solidFill>
            </a:endParaRPr>
          </a:p>
        </p:txBody>
      </p:sp>
      <p:pic>
        <p:nvPicPr>
          <p:cNvPr id="2" name="Imag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5749" y="6434684"/>
            <a:ext cx="1213200" cy="121320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3" name="Imag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02826" y="161246"/>
            <a:ext cx="1440000" cy="1440000"/>
          </a:xfrm>
          <a:prstGeom prst="rect">
            <a:avLst/>
          </a:prstGeom>
        </p:spPr>
      </p:pic>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7831</TotalTime>
  <Words>230</Words>
  <Application>Microsoft Macintosh PowerPoint</Application>
  <PresentationFormat>Présentation à l'écran (4:3)</PresentationFormat>
  <Paragraphs>34</Paragraphs>
  <Slides>2</Slides>
  <Notes>0</Notes>
  <HiddenSlides>0</HiddenSlides>
  <MMClips>0</MMClips>
  <ScaleCrop>false</ScaleCrop>
  <HeadingPairs>
    <vt:vector size="4" baseType="variant">
      <vt:variant>
        <vt:lpstr>Thème</vt:lpstr>
      </vt:variant>
      <vt:variant>
        <vt:i4>1</vt:i4>
      </vt:variant>
      <vt:variant>
        <vt:lpstr>Titres des diapositives</vt:lpstr>
      </vt:variant>
      <vt:variant>
        <vt:i4>2</vt:i4>
      </vt:variant>
    </vt:vector>
  </HeadingPairs>
  <TitlesOfParts>
    <vt:vector size="3" baseType="lpstr">
      <vt:lpstr>Thème Office</vt:lpstr>
      <vt:lpstr>Présentation PowerPoint</vt:lpstr>
      <vt:lpstr>Présentation PowerPoint</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Katell</dc:creator>
  <cp:lastModifiedBy>Pascale</cp:lastModifiedBy>
  <cp:revision>62</cp:revision>
  <dcterms:created xsi:type="dcterms:W3CDTF">2016-07-07T09:39:17Z</dcterms:created>
  <dcterms:modified xsi:type="dcterms:W3CDTF">2018-07-10T11:34:25Z</dcterms:modified>
</cp:coreProperties>
</file>