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ente" initials="u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1" autoAdjust="0"/>
    <p:restoredTop sz="83598" autoAdjust="0"/>
  </p:normalViewPr>
  <p:slideViewPr>
    <p:cSldViewPr>
      <p:cViewPr varScale="1">
        <p:scale>
          <a:sx n="64" d="100"/>
          <a:sy n="64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B3F68-7A2E-4DE4-A72C-493867FE9BD8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B92799-139D-4144-9AB2-ABFACDAA829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B92799-139D-4144-9AB2-ABFACDAA829A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advClick="0" advTm="48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9DC34-B58D-4053-820E-7CBC6879B38D}" type="datetimeFigureOut">
              <a:rPr lang="it-IT" smtClean="0"/>
              <a:pPr/>
              <a:t>05/03/2013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F9068-2083-4CAE-8C6E-FFD3F8E6BE3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480000"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DOSSIER 14: Voilà la carte!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b="1" dirty="0" err="1" smtClean="0">
                <a:solidFill>
                  <a:srgbClr val="FF0000"/>
                </a:solidFill>
              </a:rPr>
              <a:t>Exercices</a:t>
            </a:r>
            <a:r>
              <a:rPr lang="it-IT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it-IT" b="1" dirty="0" err="1" smtClean="0">
                <a:solidFill>
                  <a:srgbClr val="FF0000"/>
                </a:solidFill>
              </a:rPr>
              <a:t>Attention</a:t>
            </a:r>
            <a:r>
              <a:rPr lang="it-IT" b="1" dirty="0" smtClean="0">
                <a:solidFill>
                  <a:srgbClr val="FF0000"/>
                </a:solidFill>
              </a:rPr>
              <a:t>: </a:t>
            </a:r>
            <a:r>
              <a:rPr lang="it-IT" b="1" dirty="0" err="1" smtClean="0">
                <a:solidFill>
                  <a:srgbClr val="FF0000"/>
                </a:solidFill>
              </a:rPr>
              <a:t>vous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avez</a:t>
            </a:r>
            <a:r>
              <a:rPr lang="it-IT" b="1" dirty="0" smtClean="0">
                <a:solidFill>
                  <a:srgbClr val="FF0000"/>
                </a:solidFill>
              </a:rPr>
              <a:t>  4 </a:t>
            </a:r>
            <a:r>
              <a:rPr lang="it-IT" b="1" dirty="0" err="1" smtClean="0">
                <a:solidFill>
                  <a:srgbClr val="FF0000"/>
                </a:solidFill>
              </a:rPr>
              <a:t>minutes</a:t>
            </a:r>
            <a:r>
              <a:rPr lang="it-IT" b="1" dirty="0" smtClean="0">
                <a:solidFill>
                  <a:srgbClr val="FF0000"/>
                </a:solidFill>
              </a:rPr>
              <a:t> pour </a:t>
            </a:r>
            <a:r>
              <a:rPr lang="it-IT" b="1" dirty="0" err="1" smtClean="0">
                <a:solidFill>
                  <a:srgbClr val="FF0000"/>
                </a:solidFill>
              </a:rPr>
              <a:t>répondre</a:t>
            </a:r>
            <a:r>
              <a:rPr lang="it-IT" b="1" dirty="0" smtClean="0">
                <a:solidFill>
                  <a:srgbClr val="FF0000"/>
                </a:solidFill>
              </a:rPr>
              <a:t> à </a:t>
            </a:r>
            <a:r>
              <a:rPr lang="it-IT" b="1" dirty="0" err="1" smtClean="0">
                <a:solidFill>
                  <a:srgbClr val="FF0000"/>
                </a:solidFill>
              </a:rPr>
              <a:t>chaque</a:t>
            </a:r>
            <a:r>
              <a:rPr lang="it-IT" b="1" dirty="0" smtClean="0">
                <a:solidFill>
                  <a:srgbClr val="FF0000"/>
                </a:solidFill>
              </a:rPr>
              <a:t> diapositive </a:t>
            </a:r>
            <a:r>
              <a:rPr lang="it-IT" b="1" dirty="0" err="1" smtClean="0">
                <a:solidFill>
                  <a:srgbClr val="FF0000"/>
                </a:solidFill>
              </a:rPr>
              <a:t>dans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votre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document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smtClean="0">
                <a:solidFill>
                  <a:srgbClr val="FF0000"/>
                </a:solidFill>
              </a:rPr>
              <a:t>WORD </a:t>
            </a:r>
            <a:r>
              <a:rPr lang="it-IT" b="1" dirty="0" err="1" smtClean="0">
                <a:solidFill>
                  <a:srgbClr val="FF0000"/>
                </a:solidFill>
              </a:rPr>
              <a:t>ou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dans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votre</a:t>
            </a:r>
            <a:r>
              <a:rPr lang="it-IT" b="1" dirty="0" smtClean="0">
                <a:solidFill>
                  <a:srgbClr val="FF0000"/>
                </a:solidFill>
              </a:rPr>
              <a:t> cahier!!!!</a:t>
            </a:r>
            <a:endParaRPr lang="it-IT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 advTm="1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2: </a:t>
            </a:r>
            <a:r>
              <a:rPr lang="it-IT" sz="3200" b="1" dirty="0" err="1" smtClean="0"/>
              <a:t>Traduis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les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mots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suivants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it-IT" dirty="0" smtClean="0"/>
              <a:t>1. Le </a:t>
            </a:r>
            <a:r>
              <a:rPr lang="it-IT" dirty="0" err="1" smtClean="0"/>
              <a:t>restaurant</a:t>
            </a:r>
            <a:r>
              <a:rPr lang="it-IT" dirty="0" smtClean="0"/>
              <a:t>		9. </a:t>
            </a:r>
            <a:r>
              <a:rPr lang="it-IT" dirty="0" smtClean="0">
                <a:latin typeface="+mj-lt"/>
              </a:rPr>
              <a:t>Le </a:t>
            </a:r>
            <a:r>
              <a:rPr lang="it-IT" dirty="0" err="1" smtClean="0">
                <a:latin typeface="+mj-lt"/>
              </a:rPr>
              <a:t>go</a:t>
            </a:r>
            <a:r>
              <a:rPr lang="it-IT" dirty="0" err="1" smtClean="0">
                <a:latin typeface="+mj-lt"/>
                <a:cs typeface="Arial"/>
              </a:rPr>
              <a:t>ûter</a:t>
            </a:r>
            <a:endParaRPr lang="it-IT" dirty="0">
              <a:latin typeface="+mj-lt"/>
            </a:endParaRPr>
          </a:p>
          <a:p>
            <a:r>
              <a:rPr lang="it-IT" dirty="0" smtClean="0"/>
              <a:t>2. La </a:t>
            </a:r>
            <a:r>
              <a:rPr lang="it-IT" dirty="0" err="1" smtClean="0"/>
              <a:t>garniture</a:t>
            </a:r>
            <a:r>
              <a:rPr lang="it-IT" dirty="0" smtClean="0"/>
              <a:t>			10. L’eau </a:t>
            </a:r>
            <a:r>
              <a:rPr lang="it-IT" dirty="0" err="1" smtClean="0"/>
              <a:t>plate</a:t>
            </a:r>
            <a:endParaRPr lang="it-IT" dirty="0" smtClean="0"/>
          </a:p>
          <a:p>
            <a:r>
              <a:rPr lang="it-IT" dirty="0" smtClean="0"/>
              <a:t>3. </a:t>
            </a:r>
            <a:r>
              <a:rPr lang="it-IT" dirty="0" err="1" smtClean="0"/>
              <a:t>Les</a:t>
            </a:r>
            <a:r>
              <a:rPr lang="it-IT" dirty="0" smtClean="0"/>
              <a:t> </a:t>
            </a:r>
            <a:r>
              <a:rPr lang="it-IT" dirty="0" err="1" smtClean="0"/>
              <a:t>boissons</a:t>
            </a:r>
            <a:endParaRPr lang="it-IT" dirty="0" smtClean="0"/>
          </a:p>
          <a:p>
            <a:r>
              <a:rPr lang="it-IT" dirty="0" smtClean="0"/>
              <a:t>4. </a:t>
            </a:r>
            <a:r>
              <a:rPr lang="it-IT" dirty="0" err="1" smtClean="0"/>
              <a:t>Prendre</a:t>
            </a:r>
            <a:r>
              <a:rPr lang="it-IT" dirty="0" smtClean="0"/>
              <a:t> le </a:t>
            </a:r>
            <a:r>
              <a:rPr lang="it-IT" dirty="0" err="1" smtClean="0"/>
              <a:t>petit-déjeuner</a:t>
            </a:r>
            <a:endParaRPr lang="it-IT" dirty="0" smtClean="0"/>
          </a:p>
          <a:p>
            <a:r>
              <a:rPr lang="it-IT" dirty="0" smtClean="0"/>
              <a:t>5. Le </a:t>
            </a:r>
            <a:r>
              <a:rPr lang="it-IT" dirty="0" err="1" smtClean="0"/>
              <a:t>verre</a:t>
            </a:r>
            <a:endParaRPr lang="it-IT" dirty="0" smtClean="0"/>
          </a:p>
          <a:p>
            <a:r>
              <a:rPr lang="it-IT" dirty="0" smtClean="0"/>
              <a:t>6. Le </a:t>
            </a:r>
            <a:r>
              <a:rPr lang="it-IT" dirty="0" err="1" smtClean="0"/>
              <a:t>plat</a:t>
            </a:r>
            <a:r>
              <a:rPr lang="it-IT" dirty="0" smtClean="0"/>
              <a:t> </a:t>
            </a:r>
            <a:r>
              <a:rPr lang="it-IT" dirty="0" err="1" smtClean="0"/>
              <a:t>principal</a:t>
            </a:r>
            <a:endParaRPr lang="it-IT" dirty="0" smtClean="0"/>
          </a:p>
          <a:p>
            <a:r>
              <a:rPr lang="it-IT" dirty="0" smtClean="0"/>
              <a:t>7. Le </a:t>
            </a:r>
            <a:r>
              <a:rPr lang="it-IT" dirty="0" err="1" smtClean="0"/>
              <a:t>café</a:t>
            </a:r>
            <a:endParaRPr lang="it-IT" dirty="0" smtClean="0"/>
          </a:p>
          <a:p>
            <a:r>
              <a:rPr lang="it-IT" dirty="0" smtClean="0"/>
              <a:t>8. L’</a:t>
            </a:r>
            <a:r>
              <a:rPr lang="it-IT" dirty="0" err="1" smtClean="0"/>
              <a:t>assiette</a:t>
            </a:r>
            <a:endParaRPr lang="it-IT" dirty="0"/>
          </a:p>
        </p:txBody>
      </p:sp>
    </p:spTree>
  </p:cSld>
  <p:clrMapOvr>
    <a:masterClrMapping/>
  </p:clrMapOvr>
  <p:transition advClick="0" advTm="30000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r>
              <a:rPr lang="it-IT" sz="2400" b="1" dirty="0" err="1" smtClean="0"/>
              <a:t>Exercice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n°</a:t>
            </a:r>
            <a:r>
              <a:rPr lang="it-IT" sz="2400" b="1" dirty="0" smtClean="0"/>
              <a:t> 3: Complète </a:t>
            </a:r>
            <a:r>
              <a:rPr lang="it-IT" sz="2400" b="1" dirty="0" err="1" smtClean="0"/>
              <a:t>les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phrases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err="1" smtClean="0"/>
              <a:t>phrases</a:t>
            </a:r>
            <a:r>
              <a:rPr lang="it-IT" sz="2400" b="1" dirty="0" smtClean="0"/>
              <a:t> en </a:t>
            </a:r>
            <a:r>
              <a:rPr lang="it-IT" sz="2400" b="1" dirty="0" err="1" smtClean="0"/>
              <a:t>conjuguant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verbes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entre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parenthèses</a:t>
            </a:r>
            <a:r>
              <a:rPr lang="it-IT" sz="2400" b="1" dirty="0" smtClean="0"/>
              <a:t> 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présent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futur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passé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composé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70000" lnSpcReduction="20000"/>
          </a:bodyPr>
          <a:lstStyle/>
          <a:p>
            <a:r>
              <a:rPr lang="it-IT" sz="3100" dirty="0" smtClean="0">
                <a:latin typeface="+mj-lt"/>
              </a:rPr>
              <a:t>1.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Je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bois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je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boirai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j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’ai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bu</a:t>
            </a:r>
            <a:r>
              <a:rPr lang="it-IT" sz="31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vin.</a:t>
            </a:r>
          </a:p>
          <a:p>
            <a:r>
              <a:rPr lang="it-IT" sz="3100" dirty="0" smtClean="0">
                <a:latin typeface="+mj-lt"/>
              </a:rPr>
              <a:t>2.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descendons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descendrons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sommes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descendus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au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rez-de-chaussée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3</a:t>
            </a:r>
            <a:r>
              <a:rPr lang="it-IT" sz="3100" dirty="0" smtClean="0">
                <a:solidFill>
                  <a:srgbClr val="FF0000"/>
                </a:solidFill>
                <a:latin typeface="+mj-lt"/>
              </a:rPr>
              <a:t>.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buvez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boirez–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avez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bu</a:t>
            </a:r>
            <a:r>
              <a:rPr lang="it-IT" sz="3100" b="1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coca?</a:t>
            </a:r>
          </a:p>
          <a:p>
            <a:r>
              <a:rPr lang="it-IT" sz="3100" dirty="0" smtClean="0">
                <a:latin typeface="+mj-lt"/>
              </a:rPr>
              <a:t>4. 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Le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garçon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sert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Le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garçon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servira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le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garçon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a servi</a:t>
            </a:r>
            <a:r>
              <a:rPr lang="it-IT" sz="3100" b="1" dirty="0" smtClean="0">
                <a:latin typeface="+mj-lt"/>
              </a:rPr>
              <a:t>  </a:t>
            </a:r>
            <a:r>
              <a:rPr lang="it-IT" sz="3100" dirty="0" smtClean="0">
                <a:latin typeface="+mj-lt"/>
              </a:rPr>
              <a:t>le menu.</a:t>
            </a:r>
          </a:p>
          <a:p>
            <a:r>
              <a:rPr lang="it-IT" sz="3100" dirty="0" smtClean="0">
                <a:latin typeface="+mj-lt"/>
              </a:rPr>
              <a:t>5.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Aujourd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’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hui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je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sers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Demain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,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je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servirai – 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Hier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, j ‘ai servi </a:t>
            </a:r>
            <a:r>
              <a:rPr lang="it-IT" sz="3100" dirty="0" smtClean="0">
                <a:latin typeface="+mj-lt"/>
              </a:rPr>
              <a:t>l’</a:t>
            </a:r>
            <a:r>
              <a:rPr lang="it-IT" sz="3100" dirty="0" err="1" smtClean="0">
                <a:latin typeface="+mj-lt"/>
              </a:rPr>
              <a:t>entrée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6. 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Elle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elle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descendra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elle est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descendue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train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7. 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Tu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sers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Tu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serviras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– Tu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nous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</a:rPr>
              <a:t>as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</a:rPr>
              <a:t> servi </a:t>
            </a:r>
            <a:r>
              <a:rPr lang="it-IT" sz="3100" dirty="0" smtClean="0">
                <a:latin typeface="+mj-lt"/>
              </a:rPr>
              <a:t>le </a:t>
            </a:r>
            <a:r>
              <a:rPr lang="it-IT" sz="3100" dirty="0" err="1" smtClean="0">
                <a:latin typeface="+mj-lt"/>
              </a:rPr>
              <a:t>repas</a:t>
            </a:r>
            <a:r>
              <a:rPr lang="it-IT" sz="3100" dirty="0" smtClean="0">
                <a:latin typeface="+mj-lt"/>
              </a:rPr>
              <a:t>?</a:t>
            </a:r>
          </a:p>
          <a:p>
            <a:r>
              <a:rPr lang="it-IT" sz="3100" dirty="0" smtClean="0">
                <a:latin typeface="+mj-lt"/>
              </a:rPr>
              <a:t>8. Pour </a:t>
            </a:r>
            <a:r>
              <a:rPr lang="it-IT" sz="3100" dirty="0" err="1" smtClean="0">
                <a:latin typeface="+mj-lt"/>
              </a:rPr>
              <a:t>les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f</a:t>
            </a:r>
            <a:r>
              <a:rPr lang="it-IT" sz="3100" dirty="0" err="1" smtClean="0">
                <a:latin typeface="+mj-lt"/>
                <a:cs typeface="Arial"/>
              </a:rPr>
              <a:t>êtes</a:t>
            </a:r>
            <a:r>
              <a:rPr lang="it-IT" sz="3100" dirty="0" smtClean="0">
                <a:latin typeface="+mj-lt"/>
                <a:cs typeface="Arial"/>
              </a:rPr>
              <a:t>, 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on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boit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on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boira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on a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bu</a:t>
            </a:r>
            <a:r>
              <a:rPr lang="it-IT" sz="3100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dirty="0" err="1" smtClean="0">
                <a:latin typeface="+mj-lt"/>
                <a:cs typeface="Arial"/>
              </a:rPr>
              <a:t>du</a:t>
            </a:r>
            <a:r>
              <a:rPr lang="it-IT" sz="3100" dirty="0" smtClean="0">
                <a:latin typeface="+mj-lt"/>
                <a:cs typeface="Arial"/>
              </a:rPr>
              <a:t> champagne.</a:t>
            </a:r>
          </a:p>
          <a:p>
            <a:r>
              <a:rPr lang="it-IT" sz="3100" dirty="0" smtClean="0">
                <a:latin typeface="+mj-lt"/>
                <a:cs typeface="Arial"/>
              </a:rPr>
              <a:t>9. </a:t>
            </a:r>
            <a:r>
              <a:rPr lang="it-IT" sz="3100" dirty="0" err="1" smtClean="0">
                <a:latin typeface="+mj-lt"/>
                <a:cs typeface="Arial"/>
              </a:rPr>
              <a:t>Comme</a:t>
            </a:r>
            <a:r>
              <a:rPr lang="it-IT" sz="3100" dirty="0" smtClean="0">
                <a:latin typeface="+mj-lt"/>
                <a:cs typeface="Arial"/>
              </a:rPr>
              <a:t> dessert,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servez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servirez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vous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avez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servi</a:t>
            </a:r>
            <a:r>
              <a:rPr lang="it-IT" sz="3100" dirty="0" smtClean="0">
                <a:solidFill>
                  <a:srgbClr val="FF0000"/>
                </a:solidFill>
                <a:latin typeface="+mj-lt"/>
                <a:cs typeface="Arial"/>
              </a:rPr>
              <a:t>  </a:t>
            </a:r>
            <a:r>
              <a:rPr lang="it-IT" sz="3100" dirty="0" err="1" smtClean="0">
                <a:latin typeface="+mj-lt"/>
                <a:cs typeface="Arial"/>
              </a:rPr>
              <a:t>du</a:t>
            </a:r>
            <a:r>
              <a:rPr lang="it-IT" sz="3100" dirty="0" smtClean="0">
                <a:latin typeface="+mj-lt"/>
                <a:cs typeface="Arial"/>
              </a:rPr>
              <a:t> </a:t>
            </a:r>
            <a:r>
              <a:rPr lang="it-IT" sz="3100" dirty="0" err="1" smtClean="0">
                <a:latin typeface="+mj-lt"/>
                <a:cs typeface="Arial"/>
              </a:rPr>
              <a:t>fromage</a:t>
            </a:r>
            <a:r>
              <a:rPr lang="it-IT" sz="3100" dirty="0" smtClean="0">
                <a:latin typeface="+mj-lt"/>
                <a:cs typeface="Arial"/>
              </a:rPr>
              <a:t>?</a:t>
            </a:r>
          </a:p>
          <a:p>
            <a:r>
              <a:rPr lang="it-IT" sz="3100" dirty="0" smtClean="0">
                <a:latin typeface="+mj-lt"/>
                <a:cs typeface="Arial"/>
              </a:rPr>
              <a:t>10.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Ils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descendent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ils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descendront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–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ils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sont</a:t>
            </a:r>
            <a:r>
              <a:rPr lang="it-IT" sz="3100" b="1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it-IT" sz="3100" b="1" dirty="0" err="1" smtClean="0">
                <a:solidFill>
                  <a:srgbClr val="FF0000"/>
                </a:solidFill>
                <a:latin typeface="+mj-lt"/>
                <a:cs typeface="Arial"/>
              </a:rPr>
              <a:t>descendus</a:t>
            </a:r>
            <a:r>
              <a:rPr lang="it-IT" sz="3100" dirty="0" smtClean="0">
                <a:solidFill>
                  <a:srgbClr val="FF0000"/>
                </a:solidFill>
                <a:latin typeface="+mj-lt"/>
                <a:cs typeface="Arial"/>
              </a:rPr>
              <a:t>  </a:t>
            </a:r>
            <a:r>
              <a:rPr lang="it-IT" sz="3100" dirty="0" smtClean="0">
                <a:latin typeface="+mj-lt"/>
                <a:cs typeface="Arial"/>
              </a:rPr>
              <a:t>de l’</a:t>
            </a:r>
            <a:r>
              <a:rPr lang="it-IT" sz="3100" dirty="0" err="1" smtClean="0">
                <a:latin typeface="+mj-lt"/>
                <a:cs typeface="Arial"/>
              </a:rPr>
              <a:t>escalier</a:t>
            </a:r>
            <a:r>
              <a:rPr lang="it-IT" sz="3100" dirty="0" smtClean="0">
                <a:latin typeface="+mj-lt"/>
                <a:cs typeface="Arial"/>
              </a:rPr>
              <a:t>.</a:t>
            </a:r>
            <a:endParaRPr lang="it-IT" sz="31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advClick="0" advTm="840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n°4: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comparatif</a:t>
            </a:r>
            <a:r>
              <a:rPr lang="it-IT" sz="3200" b="1" dirty="0" smtClean="0"/>
              <a:t> d’</a:t>
            </a:r>
            <a:r>
              <a:rPr lang="it-IT" sz="3200" b="1" dirty="0" err="1" smtClean="0"/>
              <a:t>action</a:t>
            </a:r>
            <a:r>
              <a:rPr lang="it-IT" sz="3200" b="1" dirty="0" smtClean="0"/>
              <a:t>, de </a:t>
            </a:r>
            <a:r>
              <a:rPr lang="it-IT" sz="3200" b="1" dirty="0" err="1" smtClean="0"/>
              <a:t>qualité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ou</a:t>
            </a:r>
            <a:r>
              <a:rPr lang="it-IT" sz="3200" b="1" dirty="0" smtClean="0"/>
              <a:t> de </a:t>
            </a:r>
            <a:r>
              <a:rPr lang="it-IT" sz="3200" b="1" dirty="0" err="1" smtClean="0"/>
              <a:t>quantité</a:t>
            </a:r>
            <a:r>
              <a:rPr lang="it-IT" sz="3200" b="1" dirty="0" smtClean="0"/>
              <a:t> (</a:t>
            </a:r>
            <a:r>
              <a:rPr lang="it-IT" sz="3200" b="1" dirty="0" err="1" smtClean="0"/>
              <a:t>phrases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complètes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1.J’</a:t>
            </a:r>
            <a:r>
              <a:rPr lang="it-IT" sz="2400" dirty="0" err="1" smtClean="0"/>
              <a:t>achète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plus de  </a:t>
            </a:r>
            <a:r>
              <a:rPr lang="it-IT" sz="2400" dirty="0" err="1" smtClean="0"/>
              <a:t>tartes</a:t>
            </a:r>
            <a:r>
              <a:rPr lang="it-IT" sz="2400" dirty="0" smtClean="0"/>
              <a:t> </a:t>
            </a:r>
            <a:r>
              <a:rPr lang="it-IT" sz="2400" dirty="0" err="1" smtClean="0"/>
              <a:t>aux</a:t>
            </a:r>
            <a:r>
              <a:rPr lang="it-IT" sz="2400" dirty="0" smtClean="0"/>
              <a:t> </a:t>
            </a:r>
            <a:r>
              <a:rPr lang="it-IT" sz="2400" dirty="0" err="1" smtClean="0"/>
              <a:t>pommes</a:t>
            </a:r>
            <a:r>
              <a:rPr lang="it-IT" sz="2400" dirty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dirty="0" smtClean="0"/>
              <a:t> </a:t>
            </a:r>
            <a:r>
              <a:rPr lang="it-IT" sz="2400" dirty="0" err="1" smtClean="0"/>
              <a:t>toi</a:t>
            </a:r>
            <a:r>
              <a:rPr lang="it-IT" sz="2400" dirty="0" smtClean="0"/>
              <a:t>. (+)</a:t>
            </a:r>
          </a:p>
          <a:p>
            <a:r>
              <a:rPr lang="it-IT" sz="2400" dirty="0" smtClean="0"/>
              <a:t>2. </a:t>
            </a:r>
            <a:r>
              <a:rPr lang="it-IT" sz="2400" dirty="0" err="1" smtClean="0"/>
              <a:t>Nous</a:t>
            </a:r>
            <a:r>
              <a:rPr lang="it-IT" sz="2400" dirty="0" smtClean="0"/>
              <a:t> </a:t>
            </a:r>
            <a:r>
              <a:rPr lang="it-IT" sz="2400" dirty="0" err="1" smtClean="0"/>
              <a:t>prenons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autant</a:t>
            </a:r>
            <a:r>
              <a:rPr lang="it-IT" sz="2400" b="1" dirty="0" smtClean="0">
                <a:solidFill>
                  <a:srgbClr val="FF0000"/>
                </a:solidFill>
              </a:rPr>
              <a:t> de </a:t>
            </a:r>
            <a:r>
              <a:rPr lang="it-IT" sz="2400" dirty="0" err="1" smtClean="0"/>
              <a:t>boissons</a:t>
            </a:r>
            <a:r>
              <a:rPr lang="it-IT" sz="2400" dirty="0" smtClean="0"/>
              <a:t>  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de </a:t>
            </a:r>
            <a:r>
              <a:rPr lang="it-IT" sz="2400" dirty="0" smtClean="0"/>
              <a:t>dessert.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3. </a:t>
            </a:r>
            <a:r>
              <a:rPr lang="it-IT" sz="2400" dirty="0" err="1" smtClean="0"/>
              <a:t>Mon</a:t>
            </a:r>
            <a:r>
              <a:rPr lang="it-IT" sz="2400" dirty="0" smtClean="0"/>
              <a:t> </a:t>
            </a:r>
            <a:r>
              <a:rPr lang="it-IT" sz="2400" dirty="0" err="1" smtClean="0"/>
              <a:t>frère</a:t>
            </a:r>
            <a:r>
              <a:rPr lang="it-IT" sz="2400" dirty="0" smtClean="0"/>
              <a:t> est </a:t>
            </a:r>
            <a:r>
              <a:rPr lang="it-IT" sz="2400" b="1" dirty="0" err="1" smtClean="0">
                <a:solidFill>
                  <a:srgbClr val="FF0000"/>
                </a:solidFill>
              </a:rPr>
              <a:t>moins</a:t>
            </a:r>
            <a:r>
              <a:rPr lang="it-IT" sz="2400" dirty="0" smtClean="0"/>
              <a:t>  </a:t>
            </a:r>
            <a:r>
              <a:rPr lang="it-IT" sz="2400" dirty="0" err="1" smtClean="0"/>
              <a:t>sympa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dirty="0" smtClean="0"/>
              <a:t> </a:t>
            </a:r>
            <a:r>
              <a:rPr lang="it-IT" sz="2400" dirty="0" err="1" smtClean="0"/>
              <a:t>toi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4. </a:t>
            </a:r>
            <a:r>
              <a:rPr lang="it-IT" sz="2400" dirty="0" err="1" smtClean="0"/>
              <a:t>Ils</a:t>
            </a:r>
            <a:r>
              <a:rPr lang="it-IT" sz="2400" dirty="0" smtClean="0"/>
              <a:t> </a:t>
            </a:r>
            <a:r>
              <a:rPr lang="it-IT" sz="2400" dirty="0" err="1" smtClean="0"/>
              <a:t>boivent</a:t>
            </a:r>
            <a:r>
              <a:rPr lang="it-IT" sz="2400" dirty="0" smtClean="0"/>
              <a:t> </a:t>
            </a:r>
            <a:r>
              <a:rPr lang="it-IT" sz="2400" b="1" dirty="0" smtClean="0">
                <a:solidFill>
                  <a:srgbClr val="FF0000"/>
                </a:solidFill>
              </a:rPr>
              <a:t>plus d’ </a:t>
            </a:r>
            <a:r>
              <a:rPr lang="it-IT" sz="2400" dirty="0"/>
              <a:t>e</a:t>
            </a:r>
            <a:r>
              <a:rPr lang="it-IT" sz="2400" dirty="0" smtClean="0"/>
              <a:t>au minérale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de  </a:t>
            </a:r>
            <a:r>
              <a:rPr lang="it-IT" sz="2400" dirty="0" smtClean="0"/>
              <a:t>coca. (+)</a:t>
            </a:r>
          </a:p>
          <a:p>
            <a:r>
              <a:rPr lang="it-IT" sz="2400" dirty="0" smtClean="0"/>
              <a:t>5. </a:t>
            </a:r>
            <a:r>
              <a:rPr lang="it-IT" sz="2400" dirty="0" err="1" smtClean="0"/>
              <a:t>Vous</a:t>
            </a:r>
            <a:r>
              <a:rPr lang="it-IT" sz="2400" dirty="0" smtClean="0"/>
              <a:t> </a:t>
            </a:r>
            <a:r>
              <a:rPr lang="it-IT" sz="2400" dirty="0" err="1" smtClean="0"/>
              <a:t>étudiez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autant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 </a:t>
            </a:r>
            <a:r>
              <a:rPr lang="it-IT" sz="2400" dirty="0" err="1" smtClean="0"/>
              <a:t>moi</a:t>
            </a:r>
            <a:r>
              <a:rPr lang="it-IT" sz="2400" dirty="0" smtClean="0"/>
              <a:t>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6. Il </a:t>
            </a:r>
            <a:r>
              <a:rPr lang="it-IT" sz="2400" dirty="0" err="1" smtClean="0"/>
              <a:t>mange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moins</a:t>
            </a:r>
            <a:r>
              <a:rPr lang="it-IT" sz="2400" b="1" dirty="0" smtClean="0">
                <a:solidFill>
                  <a:srgbClr val="FF0000"/>
                </a:solidFill>
              </a:rPr>
              <a:t> d’</a:t>
            </a:r>
            <a:r>
              <a:rPr lang="it-IT" sz="2400" dirty="0" smtClean="0"/>
              <a:t> </a:t>
            </a:r>
            <a:r>
              <a:rPr lang="it-IT" sz="2400" dirty="0" err="1" smtClean="0"/>
              <a:t>épinards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de  </a:t>
            </a:r>
            <a:r>
              <a:rPr lang="it-IT" sz="2400" dirty="0" err="1" smtClean="0"/>
              <a:t>viande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7. Tu </a:t>
            </a:r>
            <a:r>
              <a:rPr lang="it-IT" sz="2400" dirty="0" err="1" smtClean="0"/>
              <a:t>es</a:t>
            </a:r>
            <a:r>
              <a:rPr lang="it-IT" sz="2400" dirty="0" smtClean="0"/>
              <a:t>  </a:t>
            </a:r>
            <a:r>
              <a:rPr lang="it-IT" sz="2400" b="1" dirty="0" smtClean="0">
                <a:solidFill>
                  <a:srgbClr val="FF0000"/>
                </a:solidFill>
              </a:rPr>
              <a:t>plus</a:t>
            </a:r>
            <a:r>
              <a:rPr lang="it-IT" sz="2400" dirty="0" smtClean="0"/>
              <a:t> timide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dirty="0" smtClean="0"/>
              <a:t>  </a:t>
            </a:r>
            <a:r>
              <a:rPr lang="it-IT" sz="2400" dirty="0" err="1" smtClean="0"/>
              <a:t>Valérie</a:t>
            </a:r>
            <a:r>
              <a:rPr lang="it-IT" sz="2400" dirty="0" smtClean="0"/>
              <a:t>. (+)</a:t>
            </a:r>
          </a:p>
          <a:p>
            <a:r>
              <a:rPr lang="it-IT" sz="2400" dirty="0" smtClean="0"/>
              <a:t>8. </a:t>
            </a:r>
            <a:r>
              <a:rPr lang="it-IT" sz="2400" dirty="0" err="1" smtClean="0"/>
              <a:t>Nous</a:t>
            </a:r>
            <a:r>
              <a:rPr lang="it-IT" sz="2400" dirty="0" smtClean="0"/>
              <a:t> </a:t>
            </a:r>
            <a:r>
              <a:rPr lang="it-IT" sz="2400" dirty="0" err="1" smtClean="0"/>
              <a:t>mangeons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moins</a:t>
            </a:r>
            <a:r>
              <a:rPr lang="it-IT" sz="2400" b="1" dirty="0" smtClean="0">
                <a:solidFill>
                  <a:srgbClr val="FF0000"/>
                </a:solidFill>
              </a:rPr>
              <a:t> de</a:t>
            </a:r>
            <a:r>
              <a:rPr lang="it-IT" sz="2400" dirty="0" smtClean="0"/>
              <a:t> </a:t>
            </a:r>
            <a:r>
              <a:rPr lang="it-IT" sz="2400" dirty="0" err="1" smtClean="0"/>
              <a:t>chocolat</a:t>
            </a:r>
            <a:r>
              <a:rPr lang="it-IT" sz="2400" dirty="0" smtClean="0"/>
              <a:t> 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dirty="0" smtClean="0"/>
              <a:t> </a:t>
            </a:r>
            <a:r>
              <a:rPr lang="it-IT" sz="2400" dirty="0" err="1" smtClean="0"/>
              <a:t>vous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9. </a:t>
            </a:r>
            <a:r>
              <a:rPr lang="it-IT" sz="2400" dirty="0" err="1" smtClean="0"/>
              <a:t>Martine</a:t>
            </a:r>
            <a:r>
              <a:rPr lang="it-IT" sz="2400" dirty="0" smtClean="0"/>
              <a:t> </a:t>
            </a:r>
            <a:r>
              <a:rPr lang="it-IT" sz="2400" dirty="0" err="1" smtClean="0"/>
              <a:t>parle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autant</a:t>
            </a:r>
            <a:r>
              <a:rPr lang="it-IT" sz="2400" b="1" dirty="0" smtClean="0">
                <a:solidFill>
                  <a:srgbClr val="FF0000"/>
                </a:solidFill>
              </a:rPr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 </a:t>
            </a:r>
            <a:r>
              <a:rPr lang="it-IT" sz="2400" dirty="0" smtClean="0"/>
              <a:t>sa </a:t>
            </a:r>
            <a:r>
              <a:rPr lang="it-IT" sz="2400" dirty="0" err="1" smtClean="0"/>
              <a:t>soeur</a:t>
            </a:r>
            <a:r>
              <a:rPr lang="it-IT" sz="2400" dirty="0" smtClean="0"/>
              <a:t>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10. Il y a </a:t>
            </a:r>
            <a:r>
              <a:rPr lang="it-IT" sz="2400" b="1" dirty="0" err="1" smtClean="0">
                <a:solidFill>
                  <a:srgbClr val="FF0000"/>
                </a:solidFill>
              </a:rPr>
              <a:t>moins</a:t>
            </a:r>
            <a:r>
              <a:rPr lang="it-IT" sz="2400" b="1" dirty="0" smtClean="0">
                <a:solidFill>
                  <a:srgbClr val="FF0000"/>
                </a:solidFill>
              </a:rPr>
              <a:t> de  </a:t>
            </a:r>
            <a:r>
              <a:rPr lang="it-IT" sz="2400" dirty="0" err="1" smtClean="0"/>
              <a:t>livres</a:t>
            </a:r>
            <a:r>
              <a:rPr lang="it-IT" sz="2400" dirty="0" smtClean="0"/>
              <a:t> </a:t>
            </a:r>
            <a:r>
              <a:rPr lang="it-IT" sz="2400" b="1" dirty="0" err="1" smtClean="0">
                <a:solidFill>
                  <a:srgbClr val="FF0000"/>
                </a:solidFill>
              </a:rPr>
              <a:t>que</a:t>
            </a:r>
            <a:r>
              <a:rPr lang="it-IT" sz="2400" b="1" dirty="0" smtClean="0">
                <a:solidFill>
                  <a:srgbClr val="FF0000"/>
                </a:solidFill>
              </a:rPr>
              <a:t> de  </a:t>
            </a:r>
            <a:r>
              <a:rPr lang="it-IT" sz="2400" dirty="0" err="1" smtClean="0"/>
              <a:t>cahiers</a:t>
            </a:r>
            <a:r>
              <a:rPr lang="it-IT" sz="2400" dirty="0" smtClean="0"/>
              <a:t>. (-)</a:t>
            </a:r>
          </a:p>
          <a:p>
            <a:endParaRPr lang="it-IT" sz="2400" dirty="0"/>
          </a:p>
        </p:txBody>
      </p:sp>
    </p:spTree>
  </p:cSld>
  <p:clrMapOvr>
    <a:masterClrMapping/>
  </p:clrMapOvr>
  <p:transition advClick="0" advTm="600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6: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pronom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possessif</a:t>
            </a:r>
            <a:r>
              <a:rPr lang="it-IT" sz="3200" b="1" dirty="0" smtClean="0"/>
              <a:t> qui </a:t>
            </a:r>
            <a:r>
              <a:rPr lang="it-IT" sz="3200" b="1" dirty="0" err="1" smtClean="0"/>
              <a:t>convient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1. - Ta maison est grande,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la </a:t>
            </a:r>
            <a:r>
              <a:rPr lang="it-IT" b="1" dirty="0" err="1" smtClean="0">
                <a:solidFill>
                  <a:srgbClr val="FF0000"/>
                </a:solidFill>
              </a:rPr>
              <a:t>tienne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smtClean="0"/>
              <a:t>- La </a:t>
            </a:r>
            <a:r>
              <a:rPr lang="it-IT" dirty="0" err="1" smtClean="0"/>
              <a:t>mienne</a:t>
            </a:r>
            <a:r>
              <a:rPr lang="it-IT" dirty="0" smtClean="0"/>
              <a:t> est </a:t>
            </a:r>
            <a:r>
              <a:rPr lang="it-IT" dirty="0" err="1" smtClean="0"/>
              <a:t>petite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2. </a:t>
            </a:r>
            <a:r>
              <a:rPr lang="it-IT" dirty="0" err="1" smtClean="0"/>
              <a:t>Mon</a:t>
            </a:r>
            <a:r>
              <a:rPr lang="it-IT" dirty="0" smtClean="0"/>
              <a:t> </a:t>
            </a:r>
            <a:r>
              <a:rPr lang="it-IT" dirty="0" err="1" smtClean="0"/>
              <a:t>frère</a:t>
            </a:r>
            <a:r>
              <a:rPr lang="it-IT" dirty="0" smtClean="0"/>
              <a:t> est </a:t>
            </a:r>
            <a:r>
              <a:rPr lang="it-IT" dirty="0" err="1" smtClean="0"/>
              <a:t>sympa</a:t>
            </a:r>
            <a:r>
              <a:rPr lang="it-IT" dirty="0" smtClean="0"/>
              <a:t>,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b="1" dirty="0" smtClean="0">
                <a:solidFill>
                  <a:srgbClr val="FF0000"/>
                </a:solidFill>
              </a:rPr>
              <a:t>le </a:t>
            </a:r>
            <a:r>
              <a:rPr lang="it-IT" b="1" dirty="0" err="1" smtClean="0">
                <a:solidFill>
                  <a:srgbClr val="FF0000"/>
                </a:solidFill>
              </a:rPr>
              <a:t>sien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smtClean="0"/>
              <a:t>- Le </a:t>
            </a:r>
            <a:r>
              <a:rPr lang="it-IT" dirty="0" err="1" smtClean="0"/>
              <a:t>sien</a:t>
            </a:r>
            <a:r>
              <a:rPr lang="it-IT" dirty="0" smtClean="0"/>
              <a:t> </a:t>
            </a:r>
            <a:r>
              <a:rPr lang="it-IT" dirty="0" err="1" smtClean="0"/>
              <a:t>aussi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3. </a:t>
            </a:r>
            <a:r>
              <a:rPr lang="it-IT" dirty="0" err="1" smtClean="0"/>
              <a:t>Mes</a:t>
            </a:r>
            <a:r>
              <a:rPr lang="it-IT" dirty="0" smtClean="0"/>
              <a:t> </a:t>
            </a:r>
            <a:r>
              <a:rPr lang="it-IT" dirty="0" err="1" smtClean="0"/>
              <a:t>camarades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leurs</a:t>
            </a:r>
            <a:r>
              <a:rPr lang="it-IT" dirty="0" smtClean="0"/>
              <a:t> </a:t>
            </a:r>
            <a:r>
              <a:rPr lang="it-IT" dirty="0" err="1" smtClean="0"/>
              <a:t>amis</a:t>
            </a:r>
            <a:r>
              <a:rPr lang="it-IT" dirty="0" smtClean="0"/>
              <a:t>, </a:t>
            </a:r>
            <a:r>
              <a:rPr lang="it-IT" dirty="0" err="1" smtClean="0"/>
              <a:t>moi</a:t>
            </a:r>
            <a:r>
              <a:rPr lang="it-IT" dirty="0" smtClean="0"/>
              <a:t>, </a:t>
            </a:r>
            <a:r>
              <a:rPr lang="it-IT" dirty="0" err="1" smtClean="0"/>
              <a:t>j</a:t>
            </a:r>
            <a:r>
              <a:rPr lang="it-IT" dirty="0" smtClean="0"/>
              <a:t>’ai </a:t>
            </a:r>
            <a:r>
              <a:rPr lang="it-IT" b="1" dirty="0" err="1" smtClean="0">
                <a:solidFill>
                  <a:srgbClr val="FF0000"/>
                </a:solidFill>
              </a:rPr>
              <a:t>les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miens</a:t>
            </a:r>
            <a:r>
              <a:rPr lang="it-IT" dirty="0" smtClean="0"/>
              <a:t>.</a:t>
            </a:r>
          </a:p>
          <a:p>
            <a:r>
              <a:rPr lang="it-IT" dirty="0" smtClean="0"/>
              <a:t>4. Papa a sa </a:t>
            </a:r>
            <a:r>
              <a:rPr lang="it-IT" dirty="0" err="1" smtClean="0"/>
              <a:t>voiture</a:t>
            </a:r>
            <a:r>
              <a:rPr lang="it-IT" dirty="0" smtClean="0"/>
              <a:t>, </a:t>
            </a:r>
            <a:r>
              <a:rPr lang="it-IT" dirty="0" err="1" smtClean="0"/>
              <a:t>maman</a:t>
            </a:r>
            <a:r>
              <a:rPr lang="it-IT" dirty="0" smtClean="0"/>
              <a:t> a </a:t>
            </a:r>
            <a:r>
              <a:rPr lang="it-IT" b="1" dirty="0" smtClean="0">
                <a:solidFill>
                  <a:srgbClr val="FF0000"/>
                </a:solidFill>
              </a:rPr>
              <a:t>la </a:t>
            </a:r>
            <a:r>
              <a:rPr lang="it-IT" b="1" dirty="0" err="1" smtClean="0">
                <a:solidFill>
                  <a:srgbClr val="FF0000"/>
                </a:solidFill>
              </a:rPr>
              <a:t>sienne</a:t>
            </a:r>
            <a:r>
              <a:rPr lang="it-IT" dirty="0" smtClean="0"/>
              <a:t>.</a:t>
            </a:r>
          </a:p>
          <a:p>
            <a:r>
              <a:rPr lang="it-IT" dirty="0" smtClean="0"/>
              <a:t>5. </a:t>
            </a:r>
            <a:r>
              <a:rPr lang="it-IT" dirty="0" err="1" smtClean="0"/>
              <a:t>Mes</a:t>
            </a:r>
            <a:r>
              <a:rPr lang="it-IT" dirty="0" smtClean="0"/>
              <a:t> </a:t>
            </a:r>
            <a:r>
              <a:rPr lang="it-IT" dirty="0" err="1" smtClean="0"/>
              <a:t>cousines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leurs</a:t>
            </a:r>
            <a:r>
              <a:rPr lang="it-IT" dirty="0" smtClean="0"/>
              <a:t> </a:t>
            </a:r>
            <a:r>
              <a:rPr lang="it-IT" dirty="0" err="1" smtClean="0"/>
              <a:t>idées</a:t>
            </a:r>
            <a:r>
              <a:rPr lang="it-IT" dirty="0" smtClean="0"/>
              <a:t>, </a:t>
            </a:r>
            <a:r>
              <a:rPr lang="it-IT" dirty="0" err="1" smtClean="0"/>
              <a:t>nous</a:t>
            </a:r>
            <a:r>
              <a:rPr lang="it-IT" dirty="0" smtClean="0"/>
              <a:t>,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avons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les</a:t>
            </a:r>
            <a:r>
              <a:rPr lang="it-IT" b="1" dirty="0" smtClean="0">
                <a:solidFill>
                  <a:srgbClr val="FF0000"/>
                </a:solidFill>
              </a:rPr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n</a:t>
            </a:r>
            <a:r>
              <a:rPr lang="it-IT" b="1" dirty="0" err="1" smtClean="0">
                <a:solidFill>
                  <a:srgbClr val="FF0000"/>
                </a:solidFill>
                <a:latin typeface="Calibri"/>
                <a:cs typeface="Calibri"/>
              </a:rPr>
              <a:t>ôtres</a:t>
            </a:r>
            <a:r>
              <a:rPr lang="it-IT" dirty="0" smtClean="0">
                <a:latin typeface="Calibri"/>
                <a:cs typeface="Calibri"/>
              </a:rPr>
              <a:t>.</a:t>
            </a:r>
            <a:endParaRPr lang="it-IT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  <p:transition advClick="0" advTm="180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7: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pronom</a:t>
            </a:r>
            <a:r>
              <a:rPr lang="it-IT" sz="3200" b="1" dirty="0" smtClean="0"/>
              <a:t> “qui”,“</a:t>
            </a:r>
            <a:r>
              <a:rPr lang="it-IT" sz="3200" b="1" dirty="0" err="1" smtClean="0"/>
              <a:t>que</a:t>
            </a:r>
            <a:r>
              <a:rPr lang="it-IT" sz="3200" b="1" dirty="0" smtClean="0"/>
              <a:t>”, “</a:t>
            </a:r>
            <a:r>
              <a:rPr lang="it-IT" sz="3200" b="1" dirty="0" err="1" smtClean="0"/>
              <a:t>où</a:t>
            </a:r>
            <a:r>
              <a:rPr lang="it-IT" sz="3200" b="1" dirty="0" smtClean="0"/>
              <a:t>”, “</a:t>
            </a:r>
            <a:r>
              <a:rPr lang="it-IT" sz="3200" b="1" dirty="0" err="1" smtClean="0"/>
              <a:t>dont</a:t>
            </a:r>
            <a:r>
              <a:rPr lang="it-IT" sz="3200" b="1" dirty="0" smtClean="0"/>
              <a:t>”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1. La ville </a:t>
            </a:r>
            <a:r>
              <a:rPr lang="it-IT" b="1" dirty="0" err="1" smtClean="0">
                <a:solidFill>
                  <a:srgbClr val="FF0000"/>
                </a:solidFill>
              </a:rPr>
              <a:t>où</a:t>
            </a:r>
            <a:r>
              <a:rPr lang="it-IT" dirty="0" smtClean="0"/>
              <a:t> elle </a:t>
            </a:r>
            <a:r>
              <a:rPr lang="it-IT" dirty="0" err="1" smtClean="0"/>
              <a:t>habite</a:t>
            </a:r>
            <a:r>
              <a:rPr lang="it-IT" dirty="0" smtClean="0"/>
              <a:t> est </a:t>
            </a:r>
            <a:r>
              <a:rPr lang="it-IT" dirty="0" err="1" smtClean="0"/>
              <a:t>très</a:t>
            </a:r>
            <a:r>
              <a:rPr lang="it-IT" dirty="0" smtClean="0"/>
              <a:t> </a:t>
            </a:r>
            <a:r>
              <a:rPr lang="it-IT" dirty="0" err="1" smtClean="0"/>
              <a:t>peuplée</a:t>
            </a:r>
            <a:r>
              <a:rPr lang="it-IT" dirty="0" smtClean="0"/>
              <a:t>.</a:t>
            </a:r>
          </a:p>
          <a:p>
            <a:r>
              <a:rPr lang="it-IT" dirty="0" smtClean="0"/>
              <a:t>2. L’</a:t>
            </a:r>
            <a:r>
              <a:rPr lang="it-IT" dirty="0" err="1" smtClean="0"/>
              <a:t>émission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que</a:t>
            </a:r>
            <a:r>
              <a:rPr lang="it-IT" dirty="0" smtClean="0"/>
              <a:t> </a:t>
            </a:r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regarde</a:t>
            </a:r>
            <a:r>
              <a:rPr lang="it-IT" dirty="0" smtClean="0"/>
              <a:t> est </a:t>
            </a:r>
            <a:r>
              <a:rPr lang="it-IT" dirty="0" err="1" smtClean="0"/>
              <a:t>très</a:t>
            </a:r>
            <a:r>
              <a:rPr lang="it-IT" dirty="0" smtClean="0"/>
              <a:t> intéressante.</a:t>
            </a:r>
          </a:p>
          <a:p>
            <a:r>
              <a:rPr lang="it-IT" dirty="0" smtClean="0"/>
              <a:t>3.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écrivons</a:t>
            </a:r>
            <a:r>
              <a:rPr lang="it-IT" dirty="0" smtClean="0"/>
              <a:t> une lettre </a:t>
            </a:r>
            <a:r>
              <a:rPr lang="it-IT" b="1" dirty="0" smtClean="0">
                <a:solidFill>
                  <a:srgbClr val="FF0000"/>
                </a:solidFill>
              </a:rPr>
              <a:t>qui</a:t>
            </a:r>
            <a:r>
              <a:rPr lang="it-IT" dirty="0" smtClean="0"/>
              <a:t> </a:t>
            </a:r>
            <a:r>
              <a:rPr lang="it-IT" dirty="0" err="1" smtClean="0"/>
              <a:t>raconte</a:t>
            </a:r>
            <a:r>
              <a:rPr lang="it-IT" dirty="0" smtClean="0"/>
              <a:t> </a:t>
            </a:r>
            <a:r>
              <a:rPr lang="it-IT" dirty="0" err="1" smtClean="0"/>
              <a:t>nos</a:t>
            </a:r>
            <a:r>
              <a:rPr lang="it-IT" dirty="0" smtClean="0"/>
              <a:t> </a:t>
            </a:r>
            <a:r>
              <a:rPr lang="it-IT" dirty="0" err="1" smtClean="0"/>
              <a:t>vacances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4. Voilà le prof </a:t>
            </a:r>
            <a:r>
              <a:rPr lang="it-IT" b="1" dirty="0" err="1" smtClean="0">
                <a:solidFill>
                  <a:srgbClr val="FF0000"/>
                </a:solidFill>
              </a:rPr>
              <a:t>dont</a:t>
            </a:r>
            <a:r>
              <a:rPr lang="it-IT" dirty="0" smtClean="0"/>
              <a:t> </a:t>
            </a:r>
            <a:r>
              <a:rPr lang="it-IT" dirty="0" err="1" smtClean="0"/>
              <a:t>je</a:t>
            </a:r>
            <a:r>
              <a:rPr lang="it-IT" dirty="0" smtClean="0"/>
              <a:t> t’ai </a:t>
            </a:r>
            <a:r>
              <a:rPr lang="it-IT" dirty="0" err="1" smtClean="0"/>
              <a:t>parlé</a:t>
            </a:r>
            <a:r>
              <a:rPr lang="it-IT" dirty="0" smtClean="0"/>
              <a:t>.</a:t>
            </a:r>
          </a:p>
          <a:p>
            <a:r>
              <a:rPr lang="it-IT" dirty="0" smtClean="0"/>
              <a:t>5. La </a:t>
            </a:r>
            <a:r>
              <a:rPr lang="it-IT" dirty="0" err="1" smtClean="0"/>
              <a:t>matière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qu</a:t>
            </a:r>
            <a:r>
              <a:rPr lang="it-IT" b="1" dirty="0" smtClean="0">
                <a:solidFill>
                  <a:srgbClr val="FF0000"/>
                </a:solidFill>
              </a:rPr>
              <a:t>’</a:t>
            </a:r>
            <a:r>
              <a:rPr lang="it-IT" dirty="0" smtClean="0"/>
              <a:t>elle </a:t>
            </a:r>
            <a:r>
              <a:rPr lang="it-IT" dirty="0" err="1" smtClean="0"/>
              <a:t>préfère</a:t>
            </a:r>
            <a:r>
              <a:rPr lang="it-IT" dirty="0" smtClean="0"/>
              <a:t> est l’</a:t>
            </a:r>
            <a:r>
              <a:rPr lang="it-IT" dirty="0" err="1" smtClean="0"/>
              <a:t>Anglais</a:t>
            </a:r>
            <a:r>
              <a:rPr lang="it-IT" dirty="0" smtClean="0"/>
              <a:t>.</a:t>
            </a:r>
          </a:p>
          <a:p>
            <a:r>
              <a:rPr lang="it-IT" dirty="0" smtClean="0"/>
              <a:t>6. La </a:t>
            </a:r>
            <a:r>
              <a:rPr lang="it-IT" dirty="0" err="1" smtClean="0"/>
              <a:t>semaine</a:t>
            </a:r>
            <a:r>
              <a:rPr lang="it-IT" dirty="0" smtClean="0"/>
              <a:t> </a:t>
            </a:r>
            <a:r>
              <a:rPr lang="it-IT" b="1" dirty="0" err="1" smtClean="0">
                <a:solidFill>
                  <a:srgbClr val="FF0000"/>
                </a:solidFill>
              </a:rPr>
              <a:t>où</a:t>
            </a:r>
            <a:r>
              <a:rPr lang="it-IT" dirty="0" smtClean="0"/>
              <a:t>  </a:t>
            </a:r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suis</a:t>
            </a:r>
            <a:r>
              <a:rPr lang="it-IT" dirty="0" smtClean="0"/>
              <a:t> </a:t>
            </a:r>
            <a:r>
              <a:rPr lang="it-IT" dirty="0" err="1" smtClean="0"/>
              <a:t>partie</a:t>
            </a:r>
            <a:r>
              <a:rPr lang="it-IT" dirty="0" smtClean="0"/>
              <a:t>, il a </a:t>
            </a:r>
            <a:r>
              <a:rPr lang="it-IT" dirty="0" err="1" smtClean="0"/>
              <a:t>fait</a:t>
            </a:r>
            <a:r>
              <a:rPr lang="it-IT" dirty="0" smtClean="0"/>
              <a:t> </a:t>
            </a:r>
            <a:r>
              <a:rPr lang="it-IT" dirty="0" err="1" smtClean="0"/>
              <a:t>beau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 advClick="0" advTm="182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it-IT" sz="3200" b="1" u="sng" dirty="0" err="1" smtClean="0"/>
              <a:t>Exercice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n°</a:t>
            </a:r>
            <a:r>
              <a:rPr lang="it-IT" sz="3200" b="1" u="sng" dirty="0" smtClean="0"/>
              <a:t> 1: </a:t>
            </a:r>
            <a:r>
              <a:rPr lang="it-IT" sz="3200" b="1" u="sng" dirty="0" err="1" smtClean="0"/>
              <a:t>relie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les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questions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aux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réponses</a:t>
            </a:r>
            <a:endParaRPr lang="it-IT" sz="3200" b="1" u="sng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764706"/>
          <a:ext cx="8229600" cy="54649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8121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réservé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une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a</a:t>
                      </a:r>
                      <a:r>
                        <a:rPr lang="it-IT" sz="2000" dirty="0" smtClean="0">
                          <a:latin typeface="+mj-lt"/>
                        </a:rPr>
                        <a:t>. </a:t>
                      </a:r>
                      <a:r>
                        <a:rPr lang="it-IT" sz="2000" dirty="0" err="1" smtClean="0">
                          <a:latin typeface="+mj-lt"/>
                        </a:rPr>
                        <a:t>Oui</a:t>
                      </a:r>
                      <a:r>
                        <a:rPr lang="it-IT" sz="2000" dirty="0" smtClean="0">
                          <a:latin typeface="+mj-lt"/>
                        </a:rPr>
                        <a:t>, </a:t>
                      </a:r>
                      <a:r>
                        <a:rPr lang="it-IT" sz="2000" dirty="0" err="1" smtClean="0">
                          <a:latin typeface="+mj-lt"/>
                        </a:rPr>
                        <a:t>bien</a:t>
                      </a:r>
                      <a:r>
                        <a:rPr lang="it-IT" sz="2000" baseline="0" dirty="0" smtClean="0">
                          <a:latin typeface="+mj-lt"/>
                        </a:rPr>
                        <a:t> </a:t>
                      </a:r>
                      <a:r>
                        <a:rPr lang="it-IT" sz="2000" baseline="0" dirty="0" err="1" smtClean="0">
                          <a:latin typeface="+mj-lt"/>
                          <a:cs typeface="Arial"/>
                        </a:rPr>
                        <a:t>sûr</a:t>
                      </a:r>
                      <a:r>
                        <a:rPr lang="it-IT" sz="2000" baseline="0" dirty="0" smtClean="0">
                          <a:latin typeface="+mj-lt"/>
                        </a:rPr>
                        <a:t>.</a:t>
                      </a:r>
                      <a:endParaRPr lang="it-IT" sz="2000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126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’est-ce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prenez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comme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entrée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b. Pour </a:t>
                      </a:r>
                      <a:r>
                        <a:rPr lang="it-IT" sz="2000" dirty="0" err="1" smtClean="0"/>
                        <a:t>moi</a:t>
                      </a:r>
                      <a:r>
                        <a:rPr lang="it-IT" sz="2000" dirty="0" smtClean="0"/>
                        <a:t>,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du</a:t>
                      </a:r>
                      <a:r>
                        <a:rPr lang="it-IT" sz="2000" baseline="0" dirty="0" smtClean="0"/>
                        <a:t> vin </a:t>
                      </a:r>
                      <a:r>
                        <a:rPr lang="it-IT" sz="2000" baseline="0" dirty="0" err="1" smtClean="0"/>
                        <a:t>blanc</a:t>
                      </a:r>
                      <a:r>
                        <a:rPr lang="it-IT" sz="2000" dirty="0" smtClean="0"/>
                        <a:t>.</a:t>
                      </a:r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Désirez-vous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un dessert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c. </a:t>
                      </a:r>
                      <a:r>
                        <a:rPr lang="it-IT" sz="2000" dirty="0" err="1" smtClean="0"/>
                        <a:t>Nous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avons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réservé</a:t>
                      </a:r>
                      <a:r>
                        <a:rPr lang="it-IT" sz="2000" baseline="0" dirty="0" smtClean="0"/>
                        <a:t> pour 4</a:t>
                      </a:r>
                      <a:r>
                        <a:rPr lang="it-IT" sz="2000" dirty="0" smtClean="0"/>
                        <a:t>.</a:t>
                      </a:r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126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’est-ce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prenez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comme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boisson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d. </a:t>
                      </a:r>
                      <a:r>
                        <a:rPr lang="it-IT" sz="2000" dirty="0" err="1" smtClean="0"/>
                        <a:t>Oui</a:t>
                      </a:r>
                      <a:r>
                        <a:rPr lang="it-IT" sz="2000" dirty="0" smtClean="0"/>
                        <a:t>, </a:t>
                      </a:r>
                      <a:r>
                        <a:rPr lang="it-IT" sz="2000" dirty="0" err="1" smtClean="0"/>
                        <a:t>je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prendrai</a:t>
                      </a:r>
                      <a:r>
                        <a:rPr lang="it-IT" sz="2000" baseline="0" dirty="0" smtClean="0"/>
                        <a:t> une mousse </a:t>
                      </a:r>
                      <a:r>
                        <a:rPr lang="it-IT" sz="2000" baseline="0" dirty="0" err="1" smtClean="0"/>
                        <a:t>au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chocolat</a:t>
                      </a:r>
                      <a:r>
                        <a:rPr lang="it-IT" sz="2000" dirty="0" smtClean="0"/>
                        <a:t>.</a:t>
                      </a:r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5. On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peut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avoir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la carte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e. </a:t>
                      </a:r>
                      <a:r>
                        <a:rPr lang="it-IT" sz="2000" dirty="0" err="1" smtClean="0"/>
                        <a:t>Je</a:t>
                      </a:r>
                      <a:r>
                        <a:rPr lang="it-IT" sz="2000" dirty="0" smtClean="0"/>
                        <a:t> </a:t>
                      </a:r>
                      <a:r>
                        <a:rPr lang="it-IT" sz="2000" dirty="0" err="1" smtClean="0"/>
                        <a:t>voudrais</a:t>
                      </a:r>
                      <a:r>
                        <a:rPr lang="it-IT" sz="2000" dirty="0" smtClean="0"/>
                        <a:t> un </a:t>
                      </a:r>
                      <a:r>
                        <a:rPr lang="it-IT" sz="2000" dirty="0" err="1" smtClean="0"/>
                        <a:t>plat</a:t>
                      </a:r>
                      <a:r>
                        <a:rPr lang="it-IT" sz="2000" baseline="0" dirty="0" smtClean="0"/>
                        <a:t> de </a:t>
                      </a:r>
                      <a:r>
                        <a:rPr lang="it-IT" sz="2000" baseline="0" dirty="0" err="1" smtClean="0"/>
                        <a:t>fruits</a:t>
                      </a:r>
                      <a:r>
                        <a:rPr lang="it-IT" sz="2000" baseline="0" dirty="0" smtClean="0"/>
                        <a:t> de mer.</a:t>
                      </a:r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126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7126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81215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2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2: </a:t>
            </a:r>
            <a:r>
              <a:rPr lang="it-IT" sz="3200" b="1" dirty="0" err="1" smtClean="0"/>
              <a:t>Traduis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les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mots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suivants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it-IT" dirty="0" smtClean="0"/>
              <a:t>1. Il ristorante			9. La merenda </a:t>
            </a:r>
            <a:endParaRPr lang="it-IT" dirty="0"/>
          </a:p>
          <a:p>
            <a:r>
              <a:rPr lang="it-IT" dirty="0" smtClean="0"/>
              <a:t>2. Il contorno			10. L’acqua naturale</a:t>
            </a:r>
          </a:p>
          <a:p>
            <a:r>
              <a:rPr lang="it-IT" dirty="0" smtClean="0"/>
              <a:t>3. Le bibite</a:t>
            </a:r>
          </a:p>
          <a:p>
            <a:r>
              <a:rPr lang="it-IT" dirty="0" smtClean="0"/>
              <a:t>4. Fare colazione</a:t>
            </a:r>
          </a:p>
          <a:p>
            <a:r>
              <a:rPr lang="it-IT" dirty="0" smtClean="0"/>
              <a:t>5. Il bicchiere</a:t>
            </a:r>
          </a:p>
          <a:p>
            <a:r>
              <a:rPr lang="it-IT" dirty="0" smtClean="0"/>
              <a:t>6. Il secondo</a:t>
            </a:r>
          </a:p>
          <a:p>
            <a:r>
              <a:rPr lang="it-IT" dirty="0" smtClean="0"/>
              <a:t>7. Il bar</a:t>
            </a:r>
          </a:p>
          <a:p>
            <a:r>
              <a:rPr lang="it-IT" dirty="0" smtClean="0"/>
              <a:t>8. Il piatto</a:t>
            </a:r>
            <a:endParaRPr lang="it-IT" dirty="0"/>
          </a:p>
        </p:txBody>
      </p:sp>
    </p:spTree>
  </p:cSld>
  <p:clrMapOvr>
    <a:masterClrMapping/>
  </p:clrMapOvr>
  <p:transition advClick="0" advTm="300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92088"/>
          </a:xfrm>
        </p:spPr>
        <p:txBody>
          <a:bodyPr>
            <a:noAutofit/>
          </a:bodyPr>
          <a:lstStyle/>
          <a:p>
            <a:r>
              <a:rPr lang="it-IT" sz="2400" b="1" dirty="0" err="1" smtClean="0"/>
              <a:t>Exercice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n°</a:t>
            </a:r>
            <a:r>
              <a:rPr lang="it-IT" sz="2400" b="1" dirty="0" smtClean="0"/>
              <a:t> 3: Complète </a:t>
            </a:r>
            <a:r>
              <a:rPr lang="it-IT" sz="2400" b="1" dirty="0" err="1" smtClean="0"/>
              <a:t>les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phrases</a:t>
            </a:r>
            <a:r>
              <a:rPr lang="it-IT" sz="2400" b="1" dirty="0" smtClean="0"/>
              <a:t/>
            </a:r>
            <a:br>
              <a:rPr lang="it-IT" sz="2400" b="1" dirty="0" smtClean="0"/>
            </a:br>
            <a:r>
              <a:rPr lang="it-IT" sz="2400" b="1" dirty="0" err="1" smtClean="0"/>
              <a:t>phrases</a:t>
            </a:r>
            <a:r>
              <a:rPr lang="it-IT" sz="2400" b="1" dirty="0" smtClean="0"/>
              <a:t> en </a:t>
            </a:r>
            <a:r>
              <a:rPr lang="it-IT" sz="2400" b="1" dirty="0" err="1" smtClean="0"/>
              <a:t>conjuguant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les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verbes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entre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parenthèses</a:t>
            </a:r>
            <a:r>
              <a:rPr lang="it-IT" sz="2400" b="1" dirty="0" smtClean="0"/>
              <a:t> 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présent</a:t>
            </a:r>
            <a:r>
              <a:rPr lang="it-IT" sz="2400" b="1" dirty="0" smtClean="0"/>
              <a:t>,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futur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au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passé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composé</a:t>
            </a:r>
            <a:endParaRPr lang="it-IT" sz="2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20000"/>
          </a:bodyPr>
          <a:lstStyle/>
          <a:p>
            <a:r>
              <a:rPr lang="it-IT" sz="3100" dirty="0" smtClean="0">
                <a:latin typeface="+mj-lt"/>
              </a:rPr>
              <a:t>1. </a:t>
            </a:r>
            <a:r>
              <a:rPr lang="it-IT" sz="3100" dirty="0" err="1" smtClean="0">
                <a:latin typeface="+mj-lt"/>
              </a:rPr>
              <a:t>Je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………</a:t>
            </a:r>
            <a:r>
              <a:rPr lang="it-IT" sz="3100" dirty="0" smtClean="0">
                <a:latin typeface="+mj-lt"/>
              </a:rPr>
              <a:t> (</a:t>
            </a:r>
            <a:r>
              <a:rPr lang="it-IT" sz="3100" dirty="0" err="1" smtClean="0">
                <a:latin typeface="+mj-lt"/>
              </a:rPr>
              <a:t>bois</a:t>
            </a:r>
            <a:r>
              <a:rPr lang="it-IT" sz="3100" dirty="0" smtClean="0">
                <a:latin typeface="+mj-lt"/>
              </a:rPr>
              <a:t>)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vin.</a:t>
            </a:r>
          </a:p>
          <a:p>
            <a:r>
              <a:rPr lang="it-IT" sz="3100" dirty="0" smtClean="0">
                <a:latin typeface="+mj-lt"/>
              </a:rPr>
              <a:t>2. </a:t>
            </a:r>
            <a:r>
              <a:rPr lang="it-IT" sz="3100" dirty="0" err="1" smtClean="0">
                <a:latin typeface="+mj-lt"/>
              </a:rPr>
              <a:t>Nous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……</a:t>
            </a:r>
            <a:r>
              <a:rPr lang="it-IT" sz="3100" dirty="0" smtClean="0">
                <a:latin typeface="+mj-lt"/>
              </a:rPr>
              <a:t> (</a:t>
            </a:r>
            <a:r>
              <a:rPr lang="it-IT" sz="3100" dirty="0" err="1" smtClean="0">
                <a:latin typeface="+mj-lt"/>
              </a:rPr>
              <a:t>descendre</a:t>
            </a:r>
            <a:r>
              <a:rPr lang="it-IT" sz="3100" dirty="0" smtClean="0">
                <a:latin typeface="+mj-lt"/>
              </a:rPr>
              <a:t>) </a:t>
            </a:r>
            <a:r>
              <a:rPr lang="it-IT" sz="3100" dirty="0" err="1" smtClean="0">
                <a:latin typeface="+mj-lt"/>
              </a:rPr>
              <a:t>au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rez-de-chaussée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3. </a:t>
            </a:r>
            <a:r>
              <a:rPr lang="it-IT" sz="3100" dirty="0" err="1" smtClean="0">
                <a:latin typeface="+mj-lt"/>
              </a:rPr>
              <a:t>Vous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……</a:t>
            </a:r>
            <a:r>
              <a:rPr lang="it-IT" sz="3100" dirty="0" smtClean="0">
                <a:latin typeface="+mj-lt"/>
              </a:rPr>
              <a:t> (</a:t>
            </a:r>
            <a:r>
              <a:rPr lang="it-IT" sz="3100" dirty="0" err="1" smtClean="0">
                <a:latin typeface="+mj-lt"/>
              </a:rPr>
              <a:t>boire</a:t>
            </a:r>
            <a:r>
              <a:rPr lang="it-IT" sz="3100" dirty="0" smtClean="0">
                <a:latin typeface="+mj-lt"/>
              </a:rPr>
              <a:t>)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coca?</a:t>
            </a:r>
          </a:p>
          <a:p>
            <a:r>
              <a:rPr lang="it-IT" sz="3100" dirty="0" smtClean="0">
                <a:latin typeface="+mj-lt"/>
              </a:rPr>
              <a:t>4. Le </a:t>
            </a:r>
            <a:r>
              <a:rPr lang="it-IT" sz="3100" dirty="0" err="1" smtClean="0">
                <a:latin typeface="+mj-lt"/>
              </a:rPr>
              <a:t>garçon</a:t>
            </a:r>
            <a:r>
              <a:rPr lang="it-IT" sz="3100" dirty="0" smtClean="0">
                <a:latin typeface="+mj-lt"/>
              </a:rPr>
              <a:t> ….(servir) le menu.</a:t>
            </a:r>
          </a:p>
          <a:p>
            <a:r>
              <a:rPr lang="it-IT" sz="3100" dirty="0" smtClean="0">
                <a:latin typeface="+mj-lt"/>
              </a:rPr>
              <a:t>5. </a:t>
            </a:r>
            <a:r>
              <a:rPr lang="it-IT" sz="3100" dirty="0" err="1" smtClean="0">
                <a:latin typeface="+mj-lt"/>
              </a:rPr>
              <a:t>Aujourd</a:t>
            </a:r>
            <a:r>
              <a:rPr lang="it-IT" sz="3100" dirty="0" smtClean="0">
                <a:latin typeface="+mj-lt"/>
              </a:rPr>
              <a:t>’</a:t>
            </a:r>
            <a:r>
              <a:rPr lang="it-IT" sz="3100" dirty="0" err="1" smtClean="0">
                <a:latin typeface="+mj-lt"/>
              </a:rPr>
              <a:t>hui</a:t>
            </a:r>
            <a:r>
              <a:rPr lang="it-IT" sz="3100" dirty="0" smtClean="0">
                <a:latin typeface="+mj-lt"/>
              </a:rPr>
              <a:t>, </a:t>
            </a:r>
            <a:r>
              <a:rPr lang="it-IT" sz="3100" dirty="0" err="1" smtClean="0">
                <a:latin typeface="+mj-lt"/>
              </a:rPr>
              <a:t>je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………</a:t>
            </a:r>
            <a:r>
              <a:rPr lang="it-IT" sz="3100" dirty="0" smtClean="0">
                <a:latin typeface="+mj-lt"/>
              </a:rPr>
              <a:t>(servir) l’</a:t>
            </a:r>
            <a:r>
              <a:rPr lang="it-IT" sz="3100" dirty="0" err="1" smtClean="0">
                <a:latin typeface="+mj-lt"/>
              </a:rPr>
              <a:t>entrée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6. Elle ….. (</a:t>
            </a:r>
            <a:r>
              <a:rPr lang="it-IT" sz="3100" dirty="0" err="1" smtClean="0">
                <a:latin typeface="+mj-lt"/>
              </a:rPr>
              <a:t>descendre</a:t>
            </a:r>
            <a:r>
              <a:rPr lang="it-IT" sz="3100" dirty="0" smtClean="0">
                <a:latin typeface="+mj-lt"/>
              </a:rPr>
              <a:t>) </a:t>
            </a:r>
            <a:r>
              <a:rPr lang="it-IT" sz="3100" dirty="0" err="1" smtClean="0">
                <a:latin typeface="+mj-lt"/>
              </a:rPr>
              <a:t>du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train</a:t>
            </a:r>
            <a:r>
              <a:rPr lang="it-IT" sz="3100" dirty="0" smtClean="0">
                <a:latin typeface="+mj-lt"/>
              </a:rPr>
              <a:t>.</a:t>
            </a:r>
          </a:p>
          <a:p>
            <a:r>
              <a:rPr lang="it-IT" sz="3100" dirty="0" smtClean="0">
                <a:latin typeface="+mj-lt"/>
              </a:rPr>
              <a:t>7. Tu </a:t>
            </a:r>
            <a:r>
              <a:rPr lang="it-IT" sz="3100" dirty="0" err="1" smtClean="0">
                <a:latin typeface="+mj-lt"/>
              </a:rPr>
              <a:t>nous</a:t>
            </a:r>
            <a:r>
              <a:rPr lang="it-IT" sz="3100" dirty="0" smtClean="0">
                <a:latin typeface="+mj-lt"/>
              </a:rPr>
              <a:t> …. (servir) le </a:t>
            </a:r>
            <a:r>
              <a:rPr lang="it-IT" sz="3100" dirty="0" err="1" smtClean="0">
                <a:latin typeface="+mj-lt"/>
              </a:rPr>
              <a:t>repas</a:t>
            </a:r>
            <a:r>
              <a:rPr lang="it-IT" sz="3100" dirty="0" smtClean="0">
                <a:latin typeface="+mj-lt"/>
              </a:rPr>
              <a:t>?</a:t>
            </a:r>
          </a:p>
          <a:p>
            <a:r>
              <a:rPr lang="it-IT" sz="3100" dirty="0" smtClean="0">
                <a:latin typeface="+mj-lt"/>
              </a:rPr>
              <a:t>8. Pour </a:t>
            </a:r>
            <a:r>
              <a:rPr lang="it-IT" sz="3100" dirty="0" err="1" smtClean="0">
                <a:latin typeface="+mj-lt"/>
              </a:rPr>
              <a:t>les</a:t>
            </a:r>
            <a:r>
              <a:rPr lang="it-IT" sz="3100" dirty="0" smtClean="0">
                <a:latin typeface="+mj-lt"/>
              </a:rPr>
              <a:t> </a:t>
            </a:r>
            <a:r>
              <a:rPr lang="it-IT" sz="3100" dirty="0" err="1" smtClean="0">
                <a:latin typeface="+mj-lt"/>
              </a:rPr>
              <a:t>f</a:t>
            </a:r>
            <a:r>
              <a:rPr lang="it-IT" sz="3100" dirty="0" err="1" smtClean="0">
                <a:latin typeface="+mj-lt"/>
                <a:cs typeface="Arial"/>
              </a:rPr>
              <a:t>êtes</a:t>
            </a:r>
            <a:r>
              <a:rPr lang="it-IT" sz="3100" dirty="0" smtClean="0">
                <a:latin typeface="+mj-lt"/>
                <a:cs typeface="Arial"/>
              </a:rPr>
              <a:t>, on …..(</a:t>
            </a:r>
            <a:r>
              <a:rPr lang="it-IT" sz="3100" dirty="0" err="1" smtClean="0">
                <a:latin typeface="+mj-lt"/>
                <a:cs typeface="Arial"/>
              </a:rPr>
              <a:t>boire</a:t>
            </a:r>
            <a:r>
              <a:rPr lang="it-IT" sz="3100" dirty="0" smtClean="0">
                <a:latin typeface="+mj-lt"/>
                <a:cs typeface="Arial"/>
              </a:rPr>
              <a:t>) </a:t>
            </a:r>
            <a:r>
              <a:rPr lang="it-IT" sz="3100" dirty="0" err="1" smtClean="0">
                <a:latin typeface="+mj-lt"/>
                <a:cs typeface="Arial"/>
              </a:rPr>
              <a:t>du</a:t>
            </a:r>
            <a:r>
              <a:rPr lang="it-IT" sz="3100" dirty="0" smtClean="0">
                <a:latin typeface="+mj-lt"/>
                <a:cs typeface="Arial"/>
              </a:rPr>
              <a:t> champagne.</a:t>
            </a:r>
          </a:p>
          <a:p>
            <a:r>
              <a:rPr lang="it-IT" sz="3100" dirty="0" smtClean="0">
                <a:latin typeface="+mj-lt"/>
                <a:cs typeface="Arial"/>
              </a:rPr>
              <a:t>9. </a:t>
            </a:r>
            <a:r>
              <a:rPr lang="it-IT" sz="3100" dirty="0" err="1" smtClean="0">
                <a:latin typeface="+mj-lt"/>
                <a:cs typeface="Arial"/>
              </a:rPr>
              <a:t>Comme</a:t>
            </a:r>
            <a:r>
              <a:rPr lang="it-IT" sz="3100" dirty="0" smtClean="0">
                <a:latin typeface="+mj-lt"/>
                <a:cs typeface="Arial"/>
              </a:rPr>
              <a:t> dessert, </a:t>
            </a:r>
            <a:r>
              <a:rPr lang="it-IT" sz="3100" dirty="0" err="1" smtClean="0">
                <a:latin typeface="+mj-lt"/>
                <a:cs typeface="Arial"/>
              </a:rPr>
              <a:t>vous</a:t>
            </a:r>
            <a:r>
              <a:rPr lang="it-IT" sz="3100" dirty="0" smtClean="0">
                <a:latin typeface="+mj-lt"/>
                <a:cs typeface="Arial"/>
              </a:rPr>
              <a:t> …(servir) </a:t>
            </a:r>
            <a:r>
              <a:rPr lang="it-IT" sz="3100" dirty="0" err="1" smtClean="0">
                <a:latin typeface="+mj-lt"/>
                <a:cs typeface="Arial"/>
              </a:rPr>
              <a:t>du</a:t>
            </a:r>
            <a:r>
              <a:rPr lang="it-IT" sz="3100" dirty="0" smtClean="0">
                <a:latin typeface="+mj-lt"/>
                <a:cs typeface="Arial"/>
              </a:rPr>
              <a:t> </a:t>
            </a:r>
            <a:r>
              <a:rPr lang="it-IT" sz="3100" dirty="0" err="1" smtClean="0">
                <a:latin typeface="+mj-lt"/>
                <a:cs typeface="Arial"/>
              </a:rPr>
              <a:t>fromage</a:t>
            </a:r>
            <a:r>
              <a:rPr lang="it-IT" sz="3100" dirty="0" smtClean="0">
                <a:latin typeface="+mj-lt"/>
                <a:cs typeface="Arial"/>
              </a:rPr>
              <a:t>?</a:t>
            </a:r>
          </a:p>
          <a:p>
            <a:r>
              <a:rPr lang="it-IT" sz="3100" dirty="0" smtClean="0">
                <a:latin typeface="+mj-lt"/>
                <a:cs typeface="Arial"/>
              </a:rPr>
              <a:t>10. </a:t>
            </a:r>
            <a:r>
              <a:rPr lang="it-IT" sz="3100" dirty="0" err="1" smtClean="0">
                <a:latin typeface="+mj-lt"/>
                <a:cs typeface="Arial"/>
              </a:rPr>
              <a:t>Ils</a:t>
            </a:r>
            <a:r>
              <a:rPr lang="it-IT" sz="3100" dirty="0" smtClean="0">
                <a:latin typeface="+mj-lt"/>
                <a:cs typeface="Arial"/>
              </a:rPr>
              <a:t> … (</a:t>
            </a:r>
            <a:r>
              <a:rPr lang="it-IT" sz="3100" dirty="0" err="1" smtClean="0">
                <a:latin typeface="+mj-lt"/>
                <a:cs typeface="Arial"/>
              </a:rPr>
              <a:t>descendre</a:t>
            </a:r>
            <a:r>
              <a:rPr lang="it-IT" sz="3100" dirty="0" smtClean="0">
                <a:latin typeface="+mj-lt"/>
                <a:cs typeface="Arial"/>
              </a:rPr>
              <a:t>) de l’</a:t>
            </a:r>
            <a:r>
              <a:rPr lang="it-IT" sz="3100" dirty="0" err="1" smtClean="0">
                <a:latin typeface="+mj-lt"/>
                <a:cs typeface="Arial"/>
              </a:rPr>
              <a:t>escalier</a:t>
            </a:r>
            <a:r>
              <a:rPr lang="it-IT" sz="3100" dirty="0" smtClean="0">
                <a:latin typeface="+mj-lt"/>
                <a:cs typeface="Arial"/>
              </a:rPr>
              <a:t>.</a:t>
            </a:r>
            <a:endParaRPr lang="it-IT" sz="3100" dirty="0" smtClean="0">
              <a:latin typeface="+mj-lt"/>
            </a:endParaRP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ransition advClick="0" advTm="102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n°4: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comparatif</a:t>
            </a:r>
            <a:r>
              <a:rPr lang="it-IT" sz="3200" b="1" dirty="0" smtClean="0"/>
              <a:t> d’</a:t>
            </a:r>
            <a:r>
              <a:rPr lang="it-IT" sz="3200" b="1" dirty="0" err="1" smtClean="0"/>
              <a:t>action</a:t>
            </a:r>
            <a:r>
              <a:rPr lang="it-IT" sz="3200" b="1" dirty="0" smtClean="0"/>
              <a:t>, de </a:t>
            </a:r>
            <a:r>
              <a:rPr lang="it-IT" sz="3200" b="1" dirty="0" err="1" smtClean="0"/>
              <a:t>qualité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ou</a:t>
            </a:r>
            <a:r>
              <a:rPr lang="it-IT" sz="3200" b="1" dirty="0" smtClean="0"/>
              <a:t> de </a:t>
            </a:r>
            <a:r>
              <a:rPr lang="it-IT" sz="3200" b="1" dirty="0" err="1" smtClean="0"/>
              <a:t>quantité</a:t>
            </a:r>
            <a:r>
              <a:rPr lang="it-IT" sz="3200" b="1" dirty="0" smtClean="0"/>
              <a:t> (</a:t>
            </a:r>
            <a:r>
              <a:rPr lang="it-IT" sz="3200" b="1" dirty="0" err="1" smtClean="0"/>
              <a:t>phrases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complètes</a:t>
            </a:r>
            <a:r>
              <a:rPr lang="it-IT" sz="3200" b="1" dirty="0" smtClean="0"/>
              <a:t>)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1.J’</a:t>
            </a:r>
            <a:r>
              <a:rPr lang="it-IT" sz="2400" dirty="0" err="1" smtClean="0"/>
              <a:t>achète</a:t>
            </a:r>
            <a:r>
              <a:rPr lang="it-IT" sz="2400" dirty="0" smtClean="0"/>
              <a:t> </a:t>
            </a:r>
            <a:r>
              <a:rPr lang="it-IT" sz="2400" dirty="0" err="1" smtClean="0"/>
              <a:t>……</a:t>
            </a:r>
            <a:r>
              <a:rPr lang="it-IT" sz="2400" dirty="0" smtClean="0"/>
              <a:t>.. </a:t>
            </a:r>
            <a:r>
              <a:rPr lang="it-IT" sz="2400" dirty="0" err="1" smtClean="0"/>
              <a:t>tartes</a:t>
            </a:r>
            <a:r>
              <a:rPr lang="it-IT" sz="2400" dirty="0" smtClean="0"/>
              <a:t> </a:t>
            </a:r>
            <a:r>
              <a:rPr lang="it-IT" sz="2400" dirty="0" err="1" smtClean="0"/>
              <a:t>aux</a:t>
            </a:r>
            <a:r>
              <a:rPr lang="it-IT" sz="2400" dirty="0" smtClean="0"/>
              <a:t> </a:t>
            </a:r>
            <a:r>
              <a:rPr lang="it-IT" sz="2400" dirty="0" err="1" smtClean="0"/>
              <a:t>pommes</a:t>
            </a:r>
            <a:r>
              <a:rPr lang="it-IT" sz="2400" dirty="0"/>
              <a:t> </a:t>
            </a:r>
            <a:r>
              <a:rPr lang="it-IT" sz="2400" dirty="0" smtClean="0"/>
              <a:t>….. </a:t>
            </a:r>
            <a:r>
              <a:rPr lang="it-IT" sz="2400" dirty="0" err="1" smtClean="0"/>
              <a:t>toi</a:t>
            </a:r>
            <a:r>
              <a:rPr lang="it-IT" sz="2400" dirty="0" smtClean="0"/>
              <a:t>. (+)</a:t>
            </a:r>
          </a:p>
          <a:p>
            <a:r>
              <a:rPr lang="it-IT" sz="2400" dirty="0" smtClean="0"/>
              <a:t>2. </a:t>
            </a:r>
            <a:r>
              <a:rPr lang="it-IT" sz="2400" dirty="0" err="1" smtClean="0"/>
              <a:t>Nous</a:t>
            </a:r>
            <a:r>
              <a:rPr lang="it-IT" sz="2400" dirty="0" smtClean="0"/>
              <a:t> </a:t>
            </a:r>
            <a:r>
              <a:rPr lang="it-IT" sz="2400" dirty="0" err="1" smtClean="0"/>
              <a:t>prenons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…………</a:t>
            </a:r>
            <a:r>
              <a:rPr lang="it-IT" sz="2400" dirty="0" smtClean="0"/>
              <a:t>. </a:t>
            </a:r>
            <a:r>
              <a:rPr lang="it-IT" sz="2400" dirty="0" err="1" smtClean="0"/>
              <a:t>boissons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 dessert.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3. </a:t>
            </a:r>
            <a:r>
              <a:rPr lang="it-IT" sz="2400" dirty="0" err="1" smtClean="0"/>
              <a:t>Mon</a:t>
            </a:r>
            <a:r>
              <a:rPr lang="it-IT" sz="2400" dirty="0" smtClean="0"/>
              <a:t> </a:t>
            </a:r>
            <a:r>
              <a:rPr lang="it-IT" sz="2400" dirty="0" err="1" smtClean="0"/>
              <a:t>frère</a:t>
            </a:r>
            <a:r>
              <a:rPr lang="it-IT" sz="2400" dirty="0" smtClean="0"/>
              <a:t> est </a:t>
            </a:r>
            <a:r>
              <a:rPr lang="it-IT" sz="2400" dirty="0" err="1" smtClean="0"/>
              <a:t>……</a:t>
            </a:r>
            <a:r>
              <a:rPr lang="it-IT" sz="2400" dirty="0" smtClean="0"/>
              <a:t>... </a:t>
            </a:r>
            <a:r>
              <a:rPr lang="it-IT" sz="2400" dirty="0" err="1" smtClean="0"/>
              <a:t>sympa</a:t>
            </a:r>
            <a:r>
              <a:rPr lang="it-IT" sz="2400" dirty="0" smtClean="0"/>
              <a:t> </a:t>
            </a:r>
            <a:r>
              <a:rPr lang="it-IT" sz="2400" dirty="0" err="1" smtClean="0"/>
              <a:t>……</a:t>
            </a:r>
            <a:r>
              <a:rPr lang="it-IT" sz="2400" dirty="0" smtClean="0"/>
              <a:t> </a:t>
            </a:r>
            <a:r>
              <a:rPr lang="it-IT" sz="2400" dirty="0" err="1" smtClean="0"/>
              <a:t>toi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4. </a:t>
            </a:r>
            <a:r>
              <a:rPr lang="it-IT" sz="2400" dirty="0" err="1" smtClean="0"/>
              <a:t>Ils</a:t>
            </a:r>
            <a:r>
              <a:rPr lang="it-IT" sz="2400" dirty="0" smtClean="0"/>
              <a:t> </a:t>
            </a:r>
            <a:r>
              <a:rPr lang="it-IT" sz="2400" dirty="0" err="1" smtClean="0"/>
              <a:t>boivent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.. </a:t>
            </a:r>
            <a:r>
              <a:rPr lang="it-IT" sz="2400" dirty="0"/>
              <a:t>e</a:t>
            </a:r>
            <a:r>
              <a:rPr lang="it-IT" sz="2400" dirty="0" smtClean="0"/>
              <a:t>au minérale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. coca. (+)</a:t>
            </a:r>
          </a:p>
          <a:p>
            <a:r>
              <a:rPr lang="it-IT" sz="2400" dirty="0" smtClean="0"/>
              <a:t>5. </a:t>
            </a:r>
            <a:r>
              <a:rPr lang="it-IT" sz="2400" dirty="0" err="1" smtClean="0"/>
              <a:t>Vous</a:t>
            </a:r>
            <a:r>
              <a:rPr lang="it-IT" sz="2400" dirty="0" smtClean="0"/>
              <a:t> </a:t>
            </a:r>
            <a:r>
              <a:rPr lang="it-IT" sz="2400" dirty="0" err="1" smtClean="0"/>
              <a:t>étudiez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……………</a:t>
            </a:r>
            <a:r>
              <a:rPr lang="it-IT" sz="2400" dirty="0" smtClean="0"/>
              <a:t>.. </a:t>
            </a:r>
            <a:r>
              <a:rPr lang="it-IT" sz="2400" dirty="0" err="1" smtClean="0"/>
              <a:t>moi</a:t>
            </a:r>
            <a:r>
              <a:rPr lang="it-IT" sz="2400" dirty="0" smtClean="0"/>
              <a:t>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6. Il </a:t>
            </a:r>
            <a:r>
              <a:rPr lang="it-IT" sz="2400" dirty="0" err="1" smtClean="0"/>
              <a:t>mange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 </a:t>
            </a:r>
            <a:r>
              <a:rPr lang="it-IT" sz="2400" dirty="0" err="1" smtClean="0"/>
              <a:t>épinards……</a:t>
            </a:r>
            <a:r>
              <a:rPr lang="it-IT" sz="2400" dirty="0" smtClean="0"/>
              <a:t>. </a:t>
            </a:r>
            <a:r>
              <a:rPr lang="it-IT" sz="2400" dirty="0" err="1" smtClean="0"/>
              <a:t>viande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7. Tu </a:t>
            </a:r>
            <a:r>
              <a:rPr lang="it-IT" sz="2400" dirty="0" err="1" smtClean="0"/>
              <a:t>es</a:t>
            </a:r>
            <a:r>
              <a:rPr lang="it-IT" sz="2400" dirty="0" smtClean="0"/>
              <a:t> 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. timide </a:t>
            </a:r>
            <a:r>
              <a:rPr lang="it-IT" sz="2400" dirty="0" err="1" smtClean="0"/>
              <a:t>……</a:t>
            </a:r>
            <a:r>
              <a:rPr lang="it-IT" sz="2400" dirty="0" smtClean="0"/>
              <a:t>... </a:t>
            </a:r>
            <a:r>
              <a:rPr lang="it-IT" sz="2400" dirty="0" err="1" smtClean="0"/>
              <a:t>Valérie</a:t>
            </a:r>
            <a:r>
              <a:rPr lang="it-IT" sz="2400" dirty="0" smtClean="0"/>
              <a:t>. (+)</a:t>
            </a:r>
          </a:p>
          <a:p>
            <a:r>
              <a:rPr lang="it-IT" sz="2400" dirty="0" smtClean="0"/>
              <a:t>8. </a:t>
            </a:r>
            <a:r>
              <a:rPr lang="it-IT" sz="2400" dirty="0" err="1" smtClean="0"/>
              <a:t>Nous</a:t>
            </a:r>
            <a:r>
              <a:rPr lang="it-IT" sz="2400" dirty="0" smtClean="0"/>
              <a:t> </a:t>
            </a:r>
            <a:r>
              <a:rPr lang="it-IT" sz="2400" dirty="0" err="1" smtClean="0"/>
              <a:t>mangeons</a:t>
            </a:r>
            <a:r>
              <a:rPr lang="it-IT" sz="2400" dirty="0" smtClean="0"/>
              <a:t> </a:t>
            </a:r>
            <a:r>
              <a:rPr lang="it-IT" sz="2400" dirty="0" err="1" smtClean="0"/>
              <a:t>……</a:t>
            </a:r>
            <a:r>
              <a:rPr lang="it-IT" sz="2400" dirty="0" smtClean="0"/>
              <a:t>.. </a:t>
            </a:r>
            <a:r>
              <a:rPr lang="it-IT" sz="2400" dirty="0" err="1" smtClean="0"/>
              <a:t>chocolat</a:t>
            </a:r>
            <a:r>
              <a:rPr lang="it-IT" sz="2400" dirty="0" smtClean="0"/>
              <a:t> </a:t>
            </a:r>
            <a:r>
              <a:rPr lang="it-IT" sz="2400" dirty="0" err="1" smtClean="0"/>
              <a:t>……</a:t>
            </a:r>
            <a:r>
              <a:rPr lang="it-IT" sz="2400" dirty="0" smtClean="0"/>
              <a:t> </a:t>
            </a:r>
            <a:r>
              <a:rPr lang="it-IT" sz="2400" dirty="0" err="1" smtClean="0"/>
              <a:t>vous</a:t>
            </a:r>
            <a:r>
              <a:rPr lang="it-IT" sz="2400" dirty="0" smtClean="0"/>
              <a:t>. (-)</a:t>
            </a:r>
          </a:p>
          <a:p>
            <a:r>
              <a:rPr lang="it-IT" sz="2400" dirty="0" smtClean="0"/>
              <a:t>9. </a:t>
            </a:r>
            <a:r>
              <a:rPr lang="it-IT" sz="2400" dirty="0" err="1" smtClean="0"/>
              <a:t>Martine</a:t>
            </a:r>
            <a:r>
              <a:rPr lang="it-IT" sz="2400" dirty="0" smtClean="0"/>
              <a:t> </a:t>
            </a:r>
            <a:r>
              <a:rPr lang="it-IT" sz="2400" dirty="0" err="1" smtClean="0"/>
              <a:t>parle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……………</a:t>
            </a:r>
            <a:r>
              <a:rPr lang="it-IT" sz="2400" dirty="0" smtClean="0"/>
              <a:t>. sa </a:t>
            </a:r>
            <a:r>
              <a:rPr lang="it-IT" sz="2400" dirty="0" err="1" smtClean="0"/>
              <a:t>soeur</a:t>
            </a:r>
            <a:r>
              <a:rPr lang="it-IT" sz="2400" dirty="0" smtClean="0"/>
              <a:t>. (</a:t>
            </a:r>
            <a:r>
              <a:rPr lang="it-IT" sz="2400" dirty="0" smtClean="0">
                <a:latin typeface="Arial"/>
                <a:cs typeface="Arial"/>
              </a:rPr>
              <a:t>=)</a:t>
            </a:r>
            <a:endParaRPr lang="it-IT" sz="2400" dirty="0" smtClean="0"/>
          </a:p>
          <a:p>
            <a:r>
              <a:rPr lang="it-IT" sz="2400" dirty="0" smtClean="0"/>
              <a:t>10. Il y a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. </a:t>
            </a:r>
            <a:r>
              <a:rPr lang="it-IT" sz="2400" dirty="0" err="1" smtClean="0"/>
              <a:t>livres</a:t>
            </a:r>
            <a:r>
              <a:rPr lang="it-IT" sz="2400" dirty="0" smtClean="0"/>
              <a:t> </a:t>
            </a:r>
            <a:r>
              <a:rPr lang="it-IT" sz="2400" dirty="0" err="1" smtClean="0"/>
              <a:t>………</a:t>
            </a:r>
            <a:r>
              <a:rPr lang="it-IT" sz="2400" dirty="0" smtClean="0"/>
              <a:t> </a:t>
            </a:r>
            <a:r>
              <a:rPr lang="it-IT" sz="2400" dirty="0" err="1" smtClean="0"/>
              <a:t>cahiers</a:t>
            </a:r>
            <a:r>
              <a:rPr lang="it-IT" sz="2400" dirty="0" smtClean="0"/>
              <a:t>. (-)</a:t>
            </a:r>
          </a:p>
          <a:p>
            <a:endParaRPr lang="it-IT" sz="2400" dirty="0"/>
          </a:p>
        </p:txBody>
      </p:sp>
    </p:spTree>
  </p:cSld>
  <p:clrMapOvr>
    <a:masterClrMapping/>
  </p:clrMapOvr>
  <p:transition advClick="0" advTm="720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6: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pronom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possessif</a:t>
            </a:r>
            <a:r>
              <a:rPr lang="it-IT" sz="3200" b="1" dirty="0" smtClean="0"/>
              <a:t> qui </a:t>
            </a:r>
            <a:r>
              <a:rPr lang="it-IT" sz="3200" b="1" dirty="0" err="1" smtClean="0"/>
              <a:t>convient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 1. - </a:t>
            </a:r>
            <a:r>
              <a:rPr lang="it-IT" dirty="0" smtClean="0"/>
              <a:t>Ma </a:t>
            </a:r>
            <a:r>
              <a:rPr lang="it-IT" dirty="0" smtClean="0"/>
              <a:t>maison est grande,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…………</a:t>
            </a:r>
            <a:r>
              <a:rPr lang="it-IT" dirty="0" smtClean="0"/>
              <a:t> ?</a:t>
            </a:r>
          </a:p>
          <a:p>
            <a:pPr>
              <a:buNone/>
            </a:pPr>
            <a:r>
              <a:rPr lang="it-IT" dirty="0" smtClean="0"/>
              <a:t>- La </a:t>
            </a:r>
            <a:r>
              <a:rPr lang="it-IT" dirty="0" err="1" smtClean="0"/>
              <a:t>mienne</a:t>
            </a:r>
            <a:r>
              <a:rPr lang="it-IT" dirty="0" smtClean="0"/>
              <a:t> est </a:t>
            </a:r>
            <a:r>
              <a:rPr lang="it-IT" dirty="0" err="1" smtClean="0"/>
              <a:t>petite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2. </a:t>
            </a:r>
            <a:r>
              <a:rPr lang="it-IT" dirty="0" err="1" smtClean="0"/>
              <a:t>Mon</a:t>
            </a:r>
            <a:r>
              <a:rPr lang="it-IT" dirty="0" smtClean="0"/>
              <a:t> </a:t>
            </a:r>
            <a:r>
              <a:rPr lang="it-IT" dirty="0" err="1" smtClean="0"/>
              <a:t>frère</a:t>
            </a:r>
            <a:r>
              <a:rPr lang="it-IT" dirty="0" smtClean="0"/>
              <a:t> est </a:t>
            </a:r>
            <a:r>
              <a:rPr lang="it-IT" dirty="0" err="1" smtClean="0"/>
              <a:t>sympa</a:t>
            </a:r>
            <a:r>
              <a:rPr lang="it-IT" dirty="0" smtClean="0"/>
              <a:t>, </a:t>
            </a:r>
            <a:r>
              <a:rPr lang="it-IT" dirty="0" err="1" smtClean="0"/>
              <a:t>et</a:t>
            </a:r>
            <a:r>
              <a:rPr lang="it-IT" dirty="0" smtClean="0"/>
              <a:t> </a:t>
            </a:r>
            <a:r>
              <a:rPr lang="it-IT" dirty="0" err="1" smtClean="0"/>
              <a:t>………</a:t>
            </a:r>
            <a:r>
              <a:rPr lang="it-IT" dirty="0" smtClean="0"/>
              <a:t>?</a:t>
            </a:r>
          </a:p>
          <a:p>
            <a:pPr>
              <a:buNone/>
            </a:pPr>
            <a:r>
              <a:rPr lang="it-IT" dirty="0" smtClean="0"/>
              <a:t>- Le </a:t>
            </a:r>
            <a:r>
              <a:rPr lang="it-IT" dirty="0" err="1" smtClean="0"/>
              <a:t>sien</a:t>
            </a:r>
            <a:r>
              <a:rPr lang="it-IT" dirty="0" smtClean="0"/>
              <a:t> </a:t>
            </a:r>
            <a:r>
              <a:rPr lang="it-IT" dirty="0" err="1" smtClean="0"/>
              <a:t>aussi</a:t>
            </a:r>
            <a:r>
              <a:rPr lang="it-IT" dirty="0" smtClean="0"/>
              <a:t>.</a:t>
            </a:r>
          </a:p>
          <a:p>
            <a:r>
              <a:rPr lang="it-IT" dirty="0" smtClean="0"/>
              <a:t>3. </a:t>
            </a:r>
            <a:r>
              <a:rPr lang="it-IT" dirty="0" err="1" smtClean="0"/>
              <a:t>Mes</a:t>
            </a:r>
            <a:r>
              <a:rPr lang="it-IT" dirty="0" smtClean="0"/>
              <a:t> </a:t>
            </a:r>
            <a:r>
              <a:rPr lang="it-IT" dirty="0" err="1" smtClean="0"/>
              <a:t>camarades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leurs</a:t>
            </a:r>
            <a:r>
              <a:rPr lang="it-IT" dirty="0" smtClean="0"/>
              <a:t> </a:t>
            </a:r>
            <a:r>
              <a:rPr lang="it-IT" dirty="0" err="1" smtClean="0"/>
              <a:t>amis</a:t>
            </a:r>
            <a:r>
              <a:rPr lang="it-IT" dirty="0" smtClean="0"/>
              <a:t>, </a:t>
            </a:r>
            <a:r>
              <a:rPr lang="it-IT" dirty="0" err="1" smtClean="0"/>
              <a:t>moi</a:t>
            </a:r>
            <a:r>
              <a:rPr lang="it-IT" dirty="0" smtClean="0"/>
              <a:t>, </a:t>
            </a:r>
            <a:r>
              <a:rPr lang="it-IT" dirty="0" err="1" smtClean="0"/>
              <a:t>j</a:t>
            </a:r>
            <a:r>
              <a:rPr lang="it-IT" dirty="0" smtClean="0"/>
              <a:t>’ai </a:t>
            </a:r>
            <a:r>
              <a:rPr lang="it-IT" dirty="0" err="1" smtClean="0"/>
              <a:t>………</a:t>
            </a:r>
            <a:r>
              <a:rPr lang="it-IT" dirty="0" smtClean="0"/>
              <a:t>.</a:t>
            </a:r>
          </a:p>
          <a:p>
            <a:r>
              <a:rPr lang="it-IT" dirty="0" smtClean="0"/>
              <a:t>4. Papa a sa </a:t>
            </a:r>
            <a:r>
              <a:rPr lang="it-IT" dirty="0" err="1" smtClean="0"/>
              <a:t>voiture</a:t>
            </a:r>
            <a:r>
              <a:rPr lang="it-IT" dirty="0" smtClean="0"/>
              <a:t>, </a:t>
            </a:r>
            <a:r>
              <a:rPr lang="it-IT" dirty="0" err="1" smtClean="0"/>
              <a:t>maman</a:t>
            </a:r>
            <a:r>
              <a:rPr lang="it-IT" dirty="0" smtClean="0"/>
              <a:t> a </a:t>
            </a:r>
            <a:r>
              <a:rPr lang="it-IT" dirty="0" err="1" smtClean="0"/>
              <a:t>………</a:t>
            </a:r>
            <a:r>
              <a:rPr lang="it-IT" dirty="0" smtClean="0"/>
              <a:t>...</a:t>
            </a:r>
          </a:p>
          <a:p>
            <a:r>
              <a:rPr lang="it-IT" dirty="0" smtClean="0"/>
              <a:t>5. </a:t>
            </a:r>
            <a:r>
              <a:rPr lang="it-IT" dirty="0" err="1" smtClean="0"/>
              <a:t>Mes</a:t>
            </a:r>
            <a:r>
              <a:rPr lang="it-IT" dirty="0" smtClean="0"/>
              <a:t> </a:t>
            </a:r>
            <a:r>
              <a:rPr lang="it-IT" dirty="0" err="1" smtClean="0"/>
              <a:t>cousines</a:t>
            </a:r>
            <a:r>
              <a:rPr lang="it-IT" dirty="0" smtClean="0"/>
              <a:t> </a:t>
            </a:r>
            <a:r>
              <a:rPr lang="it-IT" dirty="0" err="1" smtClean="0"/>
              <a:t>ont</a:t>
            </a:r>
            <a:r>
              <a:rPr lang="it-IT" dirty="0" smtClean="0"/>
              <a:t> </a:t>
            </a:r>
            <a:r>
              <a:rPr lang="it-IT" dirty="0" err="1" smtClean="0"/>
              <a:t>leurs</a:t>
            </a:r>
            <a:r>
              <a:rPr lang="it-IT" dirty="0" smtClean="0"/>
              <a:t> </a:t>
            </a:r>
            <a:r>
              <a:rPr lang="it-IT" dirty="0" err="1" smtClean="0"/>
              <a:t>idées</a:t>
            </a:r>
            <a:r>
              <a:rPr lang="it-IT" dirty="0" smtClean="0"/>
              <a:t>, </a:t>
            </a:r>
            <a:r>
              <a:rPr lang="it-IT" dirty="0" err="1" smtClean="0"/>
              <a:t>nous</a:t>
            </a:r>
            <a:r>
              <a:rPr lang="it-IT" dirty="0" smtClean="0"/>
              <a:t>,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avons………</a:t>
            </a:r>
            <a:r>
              <a:rPr lang="it-IT" dirty="0" smtClean="0"/>
              <a:t>..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/>
          </a:p>
        </p:txBody>
      </p:sp>
    </p:spTree>
  </p:cSld>
  <p:clrMapOvr>
    <a:masterClrMapping/>
  </p:clrMapOvr>
  <p:transition advClick="0" advTm="240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b="1" dirty="0" err="1" smtClean="0"/>
              <a:t>Exercice</a:t>
            </a:r>
            <a:r>
              <a:rPr lang="it-IT" sz="3200" b="1" dirty="0" smtClean="0"/>
              <a:t> </a:t>
            </a:r>
            <a:r>
              <a:rPr lang="it-IT" sz="3200" b="1" dirty="0" err="1" smtClean="0"/>
              <a:t>n°</a:t>
            </a:r>
            <a:r>
              <a:rPr lang="it-IT" sz="3200" b="1" dirty="0" smtClean="0"/>
              <a:t> 7: Complète </a:t>
            </a:r>
            <a:r>
              <a:rPr lang="it-IT" sz="3200" b="1" dirty="0" err="1" smtClean="0"/>
              <a:t>avec</a:t>
            </a:r>
            <a:r>
              <a:rPr lang="it-IT" sz="3200" b="1" dirty="0" smtClean="0"/>
              <a:t> le </a:t>
            </a:r>
            <a:r>
              <a:rPr lang="it-IT" sz="3200" b="1" dirty="0" err="1" smtClean="0"/>
              <a:t>pronom</a:t>
            </a:r>
            <a:r>
              <a:rPr lang="it-IT" sz="3200" b="1" dirty="0" smtClean="0"/>
              <a:t> “qui”,“</a:t>
            </a:r>
            <a:r>
              <a:rPr lang="it-IT" sz="3200" b="1" dirty="0" err="1" smtClean="0"/>
              <a:t>que</a:t>
            </a:r>
            <a:r>
              <a:rPr lang="it-IT" sz="3200" b="1" dirty="0" smtClean="0"/>
              <a:t>”, “</a:t>
            </a:r>
            <a:r>
              <a:rPr lang="it-IT" sz="3200" b="1" dirty="0" err="1" smtClean="0"/>
              <a:t>où</a:t>
            </a:r>
            <a:r>
              <a:rPr lang="it-IT" sz="3200" b="1" dirty="0" smtClean="0"/>
              <a:t>”, “</a:t>
            </a:r>
            <a:r>
              <a:rPr lang="it-IT" sz="3200" b="1" dirty="0" err="1" smtClean="0"/>
              <a:t>dont</a:t>
            </a:r>
            <a:r>
              <a:rPr lang="it-IT" sz="3200" b="1" dirty="0" smtClean="0"/>
              <a:t>”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1. La ville </a:t>
            </a:r>
            <a:r>
              <a:rPr lang="it-IT" dirty="0" err="1" smtClean="0"/>
              <a:t>………</a:t>
            </a:r>
            <a:r>
              <a:rPr lang="it-IT" dirty="0" smtClean="0"/>
              <a:t> elle </a:t>
            </a:r>
            <a:r>
              <a:rPr lang="it-IT" dirty="0" err="1" smtClean="0"/>
              <a:t>habite</a:t>
            </a:r>
            <a:r>
              <a:rPr lang="it-IT" dirty="0" smtClean="0"/>
              <a:t> est </a:t>
            </a:r>
            <a:r>
              <a:rPr lang="it-IT" dirty="0" err="1" smtClean="0"/>
              <a:t>très</a:t>
            </a:r>
            <a:r>
              <a:rPr lang="it-IT" dirty="0" smtClean="0"/>
              <a:t> </a:t>
            </a:r>
            <a:r>
              <a:rPr lang="it-IT" dirty="0" err="1" smtClean="0"/>
              <a:t>peuplée</a:t>
            </a:r>
            <a:r>
              <a:rPr lang="it-IT" dirty="0" smtClean="0"/>
              <a:t>.</a:t>
            </a:r>
          </a:p>
          <a:p>
            <a:r>
              <a:rPr lang="it-IT" dirty="0" smtClean="0"/>
              <a:t>2. L’</a:t>
            </a:r>
            <a:r>
              <a:rPr lang="it-IT" dirty="0" err="1" smtClean="0"/>
              <a:t>émission</a:t>
            </a:r>
            <a:r>
              <a:rPr lang="it-IT" dirty="0" smtClean="0"/>
              <a:t> </a:t>
            </a:r>
            <a:r>
              <a:rPr lang="it-IT" dirty="0" err="1" smtClean="0"/>
              <a:t>……</a:t>
            </a:r>
            <a:r>
              <a:rPr lang="it-IT" dirty="0" smtClean="0"/>
              <a:t>. </a:t>
            </a:r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regarde</a:t>
            </a:r>
            <a:r>
              <a:rPr lang="it-IT" dirty="0" smtClean="0"/>
              <a:t> est </a:t>
            </a:r>
            <a:r>
              <a:rPr lang="it-IT" dirty="0" err="1" smtClean="0"/>
              <a:t>très</a:t>
            </a:r>
            <a:r>
              <a:rPr lang="it-IT" dirty="0" smtClean="0"/>
              <a:t> intéressante.</a:t>
            </a:r>
          </a:p>
          <a:p>
            <a:r>
              <a:rPr lang="it-IT" dirty="0" smtClean="0"/>
              <a:t>3. </a:t>
            </a:r>
            <a:r>
              <a:rPr lang="it-IT" dirty="0" err="1" smtClean="0"/>
              <a:t>Nous</a:t>
            </a:r>
            <a:r>
              <a:rPr lang="it-IT" dirty="0" smtClean="0"/>
              <a:t> </a:t>
            </a:r>
            <a:r>
              <a:rPr lang="it-IT" dirty="0" err="1" smtClean="0"/>
              <a:t>écrivons</a:t>
            </a:r>
            <a:r>
              <a:rPr lang="it-IT" dirty="0" smtClean="0"/>
              <a:t> une lettre </a:t>
            </a:r>
            <a:r>
              <a:rPr lang="it-IT" dirty="0" err="1" smtClean="0"/>
              <a:t>……</a:t>
            </a:r>
            <a:r>
              <a:rPr lang="it-IT" dirty="0" smtClean="0"/>
              <a:t>. </a:t>
            </a:r>
            <a:r>
              <a:rPr lang="it-IT" dirty="0" err="1" smtClean="0"/>
              <a:t>raconte</a:t>
            </a:r>
            <a:r>
              <a:rPr lang="it-IT" dirty="0" smtClean="0"/>
              <a:t> </a:t>
            </a:r>
            <a:r>
              <a:rPr lang="it-IT" dirty="0" err="1" smtClean="0"/>
              <a:t>nos</a:t>
            </a:r>
            <a:r>
              <a:rPr lang="it-IT" dirty="0" smtClean="0"/>
              <a:t> </a:t>
            </a:r>
            <a:r>
              <a:rPr lang="it-IT" dirty="0" err="1" smtClean="0"/>
              <a:t>vacances</a:t>
            </a:r>
            <a:r>
              <a:rPr lang="it-IT" dirty="0" smtClean="0"/>
              <a:t>.</a:t>
            </a:r>
          </a:p>
          <a:p>
            <a:r>
              <a:rPr lang="it-IT" dirty="0" smtClean="0"/>
              <a:t>4. Voilà le prof </a:t>
            </a:r>
            <a:r>
              <a:rPr lang="it-IT" dirty="0" err="1" smtClean="0"/>
              <a:t>……</a:t>
            </a:r>
            <a:r>
              <a:rPr lang="it-IT" dirty="0" smtClean="0"/>
              <a:t>. </a:t>
            </a:r>
            <a:r>
              <a:rPr lang="it-IT" dirty="0" err="1" smtClean="0"/>
              <a:t>je</a:t>
            </a:r>
            <a:r>
              <a:rPr lang="it-IT" dirty="0" smtClean="0"/>
              <a:t> t’ai </a:t>
            </a:r>
            <a:r>
              <a:rPr lang="it-IT" dirty="0" err="1" smtClean="0"/>
              <a:t>parlé</a:t>
            </a:r>
            <a:r>
              <a:rPr lang="it-IT" dirty="0" smtClean="0"/>
              <a:t>.</a:t>
            </a:r>
          </a:p>
          <a:p>
            <a:r>
              <a:rPr lang="it-IT" dirty="0" smtClean="0"/>
              <a:t>5. La </a:t>
            </a:r>
            <a:r>
              <a:rPr lang="it-IT" dirty="0" err="1" smtClean="0"/>
              <a:t>matière</a:t>
            </a:r>
            <a:r>
              <a:rPr lang="it-IT" dirty="0" smtClean="0"/>
              <a:t> </a:t>
            </a:r>
            <a:r>
              <a:rPr lang="it-IT" dirty="0" err="1" smtClean="0"/>
              <a:t>……</a:t>
            </a:r>
            <a:r>
              <a:rPr lang="it-IT" dirty="0" smtClean="0"/>
              <a:t>. elle </a:t>
            </a:r>
            <a:r>
              <a:rPr lang="it-IT" dirty="0" err="1" smtClean="0"/>
              <a:t>préfère</a:t>
            </a:r>
            <a:r>
              <a:rPr lang="it-IT" dirty="0" smtClean="0"/>
              <a:t> est l’</a:t>
            </a:r>
            <a:r>
              <a:rPr lang="it-IT" dirty="0" err="1" smtClean="0"/>
              <a:t>Anglais</a:t>
            </a:r>
            <a:r>
              <a:rPr lang="it-IT" dirty="0" smtClean="0"/>
              <a:t>.</a:t>
            </a:r>
          </a:p>
          <a:p>
            <a:r>
              <a:rPr lang="it-IT" dirty="0" smtClean="0"/>
              <a:t>6. La </a:t>
            </a:r>
            <a:r>
              <a:rPr lang="it-IT" dirty="0" err="1" smtClean="0"/>
              <a:t>semaine</a:t>
            </a:r>
            <a:r>
              <a:rPr lang="it-IT" dirty="0" smtClean="0"/>
              <a:t> </a:t>
            </a:r>
            <a:r>
              <a:rPr lang="it-IT" dirty="0" err="1" smtClean="0"/>
              <a:t>……</a:t>
            </a:r>
            <a:r>
              <a:rPr lang="it-IT" dirty="0" smtClean="0"/>
              <a:t> </a:t>
            </a:r>
            <a:r>
              <a:rPr lang="it-IT" dirty="0" err="1" smtClean="0"/>
              <a:t>je</a:t>
            </a:r>
            <a:r>
              <a:rPr lang="it-IT" dirty="0" smtClean="0"/>
              <a:t> </a:t>
            </a:r>
            <a:r>
              <a:rPr lang="it-IT" dirty="0" err="1" smtClean="0"/>
              <a:t>suis</a:t>
            </a:r>
            <a:r>
              <a:rPr lang="it-IT" dirty="0" smtClean="0"/>
              <a:t> </a:t>
            </a:r>
            <a:r>
              <a:rPr lang="it-IT" dirty="0" err="1" smtClean="0"/>
              <a:t>partie</a:t>
            </a:r>
            <a:r>
              <a:rPr lang="it-IT" dirty="0" smtClean="0"/>
              <a:t>, il a </a:t>
            </a:r>
            <a:r>
              <a:rPr lang="it-IT" dirty="0" err="1" smtClean="0"/>
              <a:t>fait</a:t>
            </a:r>
            <a:r>
              <a:rPr lang="it-IT" dirty="0" smtClean="0"/>
              <a:t> </a:t>
            </a:r>
            <a:r>
              <a:rPr lang="it-IT" dirty="0" err="1" smtClean="0"/>
              <a:t>beau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ransition advClick="0" advTm="240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016224"/>
          </a:xfrm>
        </p:spPr>
        <p:txBody>
          <a:bodyPr>
            <a:normAutofit/>
          </a:bodyPr>
          <a:lstStyle/>
          <a:p>
            <a:r>
              <a:rPr lang="it-IT" sz="5400" dirty="0" smtClean="0"/>
              <a:t>CORRECTION DES </a:t>
            </a:r>
            <a:r>
              <a:rPr lang="it-IT" sz="5400" dirty="0" err="1" smtClean="0"/>
              <a:t>EXERCICES…</a:t>
            </a:r>
            <a:r>
              <a:rPr lang="it-IT" sz="5400" dirty="0" smtClean="0"/>
              <a:t>.</a:t>
            </a:r>
            <a:endParaRPr lang="it-IT" sz="5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it-IT" dirty="0"/>
          </a:p>
        </p:txBody>
      </p:sp>
    </p:spTree>
  </p:cSld>
  <p:clrMapOvr>
    <a:masterClrMapping/>
  </p:clrMapOvr>
  <p:transition advClick="0" advTm="2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it-IT" sz="3200" b="1" u="sng" dirty="0" err="1" smtClean="0"/>
              <a:t>Exercice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n°</a:t>
            </a:r>
            <a:r>
              <a:rPr lang="it-IT" sz="3200" b="1" u="sng" dirty="0" smtClean="0"/>
              <a:t> 1: </a:t>
            </a:r>
            <a:r>
              <a:rPr lang="it-IT" sz="3200" b="1" u="sng" dirty="0" err="1" smtClean="0"/>
              <a:t>relie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les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questions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aux</a:t>
            </a:r>
            <a:r>
              <a:rPr lang="it-IT" sz="3200" b="1" u="sng" dirty="0" smtClean="0"/>
              <a:t> </a:t>
            </a:r>
            <a:r>
              <a:rPr lang="it-IT" sz="3200" b="1" u="sng" dirty="0" err="1" smtClean="0"/>
              <a:t>réponses</a:t>
            </a:r>
            <a:endParaRPr lang="it-IT" sz="3200" b="1" u="sng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124743"/>
          <a:ext cx="8229600" cy="60404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114800"/>
                <a:gridCol w="4114800"/>
              </a:tblGrid>
              <a:tr h="344795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0856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avez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réservé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une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table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dirty="0" smtClean="0"/>
                        <a:t>c. </a:t>
                      </a:r>
                      <a:r>
                        <a:rPr lang="it-IT" sz="2000" dirty="0" err="1" smtClean="0"/>
                        <a:t>Nous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avons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réservé</a:t>
                      </a:r>
                      <a:r>
                        <a:rPr lang="it-IT" sz="2000" baseline="0" dirty="0" smtClean="0"/>
                        <a:t> pour </a:t>
                      </a:r>
                      <a:r>
                        <a:rPr lang="it-IT" sz="2000" baseline="0" smtClean="0"/>
                        <a:t>4</a:t>
                      </a:r>
                      <a:r>
                        <a:rPr lang="it-IT" sz="2000" smtClean="0"/>
                        <a:t>.</a:t>
                      </a:r>
                      <a:endParaRPr lang="it-IT" sz="200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61987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’est-ce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prenez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comme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entrée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 smtClean="0"/>
                        <a:t>e. </a:t>
                      </a:r>
                      <a:r>
                        <a:rPr lang="it-IT" sz="1800" dirty="0" err="1" smtClean="0"/>
                        <a:t>Je</a:t>
                      </a:r>
                      <a:r>
                        <a:rPr lang="it-IT" sz="1800" dirty="0" smtClean="0"/>
                        <a:t> </a:t>
                      </a:r>
                      <a:r>
                        <a:rPr lang="it-IT" sz="1800" dirty="0" err="1" smtClean="0"/>
                        <a:t>voudrais</a:t>
                      </a:r>
                      <a:r>
                        <a:rPr lang="it-IT" sz="1800" dirty="0" smtClean="0"/>
                        <a:t> un </a:t>
                      </a:r>
                      <a:r>
                        <a:rPr lang="it-IT" sz="1800" dirty="0" err="1" smtClean="0"/>
                        <a:t>plat</a:t>
                      </a:r>
                      <a:r>
                        <a:rPr lang="it-IT" sz="1800" baseline="0" dirty="0" smtClean="0"/>
                        <a:t> de </a:t>
                      </a:r>
                      <a:r>
                        <a:rPr lang="it-IT" sz="1800" baseline="0" dirty="0" err="1" smtClean="0"/>
                        <a:t>fruits</a:t>
                      </a:r>
                      <a:r>
                        <a:rPr lang="it-IT" sz="1800" baseline="0" dirty="0" smtClean="0"/>
                        <a:t> de mer.</a:t>
                      </a:r>
                    </a:p>
                    <a:p>
                      <a:endParaRPr lang="it-IT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8185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Désirez-vous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 un dessert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d. </a:t>
                      </a:r>
                      <a:r>
                        <a:rPr lang="it-IT" sz="2000" dirty="0" err="1" smtClean="0"/>
                        <a:t>Oui</a:t>
                      </a:r>
                      <a:r>
                        <a:rPr lang="it-IT" sz="2000" dirty="0" smtClean="0"/>
                        <a:t>, </a:t>
                      </a:r>
                      <a:r>
                        <a:rPr lang="it-IT" sz="2000" dirty="0" err="1" smtClean="0"/>
                        <a:t>je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prendrai</a:t>
                      </a:r>
                      <a:r>
                        <a:rPr lang="it-IT" sz="2000" baseline="0" dirty="0" smtClean="0"/>
                        <a:t> une mousse </a:t>
                      </a:r>
                      <a:r>
                        <a:rPr lang="it-IT" sz="2000" baseline="0" dirty="0" err="1" smtClean="0"/>
                        <a:t>au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err="1" smtClean="0"/>
                        <a:t>chocolat</a:t>
                      </a:r>
                      <a:r>
                        <a:rPr lang="it-IT" sz="2000" smtClean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948185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4.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Qu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’est-ce </a:t>
                      </a:r>
                      <a:r>
                        <a:rPr lang="it-IT" sz="2000" dirty="0" err="1" smtClean="0">
                          <a:solidFill>
                            <a:schemeClr val="tx1"/>
                          </a:solidFill>
                        </a:rPr>
                        <a:t>que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vous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prenez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comme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boisson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smtClean="0"/>
                        <a:t>b</a:t>
                      </a:r>
                      <a:r>
                        <a:rPr lang="it-IT" sz="2000" dirty="0" smtClean="0"/>
                        <a:t>. Pour </a:t>
                      </a:r>
                      <a:r>
                        <a:rPr lang="it-IT" sz="2000" dirty="0" err="1" smtClean="0"/>
                        <a:t>moi</a:t>
                      </a:r>
                      <a:r>
                        <a:rPr lang="it-IT" sz="2000" dirty="0" smtClean="0"/>
                        <a:t>,</a:t>
                      </a:r>
                      <a:r>
                        <a:rPr lang="it-IT" sz="2000" baseline="0" dirty="0" smtClean="0"/>
                        <a:t> </a:t>
                      </a:r>
                      <a:r>
                        <a:rPr lang="it-IT" sz="2000" baseline="0" dirty="0" err="1" smtClean="0"/>
                        <a:t>du</a:t>
                      </a:r>
                      <a:r>
                        <a:rPr lang="it-IT" sz="2000" baseline="0" dirty="0" smtClean="0"/>
                        <a:t> vin </a:t>
                      </a:r>
                      <a:r>
                        <a:rPr lang="it-IT" sz="2000" baseline="0" err="1" smtClean="0"/>
                        <a:t>blanc</a:t>
                      </a:r>
                      <a:r>
                        <a:rPr lang="it-IT" sz="2000" smtClean="0"/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3527">
                <a:tc>
                  <a:txBody>
                    <a:bodyPr/>
                    <a:lstStyle/>
                    <a:p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5. On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peut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t-IT" sz="2000" baseline="0" dirty="0" err="1" smtClean="0">
                          <a:solidFill>
                            <a:schemeClr val="tx1"/>
                          </a:solidFill>
                        </a:rPr>
                        <a:t>avoir</a:t>
                      </a:r>
                      <a:r>
                        <a:rPr lang="it-IT" sz="2000" baseline="0" dirty="0" smtClean="0">
                          <a:solidFill>
                            <a:schemeClr val="tx1"/>
                          </a:solidFill>
                        </a:rPr>
                        <a:t> la carte</a:t>
                      </a:r>
                      <a:r>
                        <a:rPr lang="it-IT" sz="2000" dirty="0" smtClean="0">
                          <a:solidFill>
                            <a:schemeClr val="tx1"/>
                          </a:solidFill>
                        </a:rPr>
                        <a:t>?</a:t>
                      </a:r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000" dirty="0" smtClean="0"/>
                        <a:t>a</a:t>
                      </a:r>
                      <a:r>
                        <a:rPr lang="it-IT" sz="2000" dirty="0" smtClean="0">
                          <a:latin typeface="+mj-lt"/>
                        </a:rPr>
                        <a:t>. </a:t>
                      </a:r>
                      <a:r>
                        <a:rPr lang="it-IT" sz="2000" dirty="0" err="1" smtClean="0">
                          <a:latin typeface="+mj-lt"/>
                        </a:rPr>
                        <a:t>Oui</a:t>
                      </a:r>
                      <a:r>
                        <a:rPr lang="it-IT" sz="2000" dirty="0" smtClean="0">
                          <a:latin typeface="+mj-lt"/>
                        </a:rPr>
                        <a:t>, </a:t>
                      </a:r>
                      <a:r>
                        <a:rPr lang="it-IT" sz="2000" dirty="0" err="1" smtClean="0">
                          <a:latin typeface="+mj-lt"/>
                        </a:rPr>
                        <a:t>bien</a:t>
                      </a:r>
                      <a:r>
                        <a:rPr lang="it-IT" sz="2000" dirty="0" smtClean="0">
                          <a:latin typeface="+mj-lt"/>
                        </a:rPr>
                        <a:t> </a:t>
                      </a:r>
                      <a:r>
                        <a:rPr lang="it-IT" sz="2000" dirty="0" err="1" smtClean="0">
                          <a:latin typeface="+mj-lt"/>
                        </a:rPr>
                        <a:t>s</a:t>
                      </a:r>
                      <a:r>
                        <a:rPr lang="it-IT" sz="2000" dirty="0" err="1" smtClean="0">
                          <a:latin typeface="+mj-lt"/>
                          <a:cs typeface="Arial"/>
                        </a:rPr>
                        <a:t>ûr</a:t>
                      </a:r>
                      <a:endParaRPr lang="it-IT" sz="2000" dirty="0">
                        <a:latin typeface="+mj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3527">
                <a:tc>
                  <a:txBody>
                    <a:bodyPr/>
                    <a:lstStyle/>
                    <a:p>
                      <a:endParaRPr lang="it-IT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239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0239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4795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4795"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180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1130</Words>
  <Application>Microsoft Office PowerPoint</Application>
  <PresentationFormat>Presentazione su schermo (4:3)</PresentationFormat>
  <Paragraphs>134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Tema di Office</vt:lpstr>
      <vt:lpstr>DOSSIER 14: Voilà la carte!</vt:lpstr>
      <vt:lpstr>Exercice n° 1: relie les questions aux réponses</vt:lpstr>
      <vt:lpstr>Exercice n° 2: Traduis les mots suivants</vt:lpstr>
      <vt:lpstr>Exercice n° 3: Complète les phrases phrases en conjuguant les verbes entre parenthèses  au présent, au futur et au passé composé</vt:lpstr>
      <vt:lpstr>Exercice n°4: Complète avec le comparatif d’action, de qualité ou de quantité (phrases complètes)</vt:lpstr>
      <vt:lpstr>Exercice n° 6: Complète avec le pronom possessif qui convient</vt:lpstr>
      <vt:lpstr>Exercice n° 7: Complète avec le pronom “qui”,“que”, “où”, “dont”</vt:lpstr>
      <vt:lpstr>CORRECTION DES EXERCICES….</vt:lpstr>
      <vt:lpstr>Exercice n° 1: relie les questions aux réponses</vt:lpstr>
      <vt:lpstr>Exercice n° 2: Traduis les mots suivants</vt:lpstr>
      <vt:lpstr>Exercice n° 3: Complète les phrases phrases en conjuguant les verbes entre parenthèses  au présent, au futur et au passé composé</vt:lpstr>
      <vt:lpstr>Exercice n°4: Complète avec le comparatif d’action, de qualité ou de quantité (phrases complètes)</vt:lpstr>
      <vt:lpstr>Exercice n° 6: Complète avec le pronom possessif qui convient</vt:lpstr>
      <vt:lpstr>Exercice n° 7: Complète avec le pronom “qui”,“que”, “où”, “dont”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DOSSIER 8: Le paradis di shopping</dc:title>
  <dc:creator>utente</dc:creator>
  <cp:lastModifiedBy>utente</cp:lastModifiedBy>
  <cp:revision>23</cp:revision>
  <dcterms:created xsi:type="dcterms:W3CDTF">2013-01-19T16:33:50Z</dcterms:created>
  <dcterms:modified xsi:type="dcterms:W3CDTF">2013-03-05T20:50:45Z</dcterms:modified>
</cp:coreProperties>
</file>