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Roboto"/>
      <p:regular r:id="rId27"/>
      <p:bold r:id="rId28"/>
      <p:italic r:id="rId29"/>
      <p:boldItalic r:id="rId30"/>
    </p:embeddedFont>
    <p:embeddedFont>
      <p:font typeface="Lat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regular.fnt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33" Type="http://schemas.openxmlformats.org/officeDocument/2006/relationships/font" Target="fonts/Lato-italic.fntdata"/><Relationship Id="rId10" Type="http://schemas.openxmlformats.org/officeDocument/2006/relationships/slide" Target="slides/slide5.xml"/><Relationship Id="rId32" Type="http://schemas.openxmlformats.org/officeDocument/2006/relationships/font" Target="fonts/La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Lato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ef015f913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ef015f913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edea6de12c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edea6de12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edea6de12c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edea6de12c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ef015f9130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ef015f9130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ef015f9130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ef015f913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ef015f9130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ef015f9130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dea6de12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edea6de12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b820a9ba4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b820a9ba4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0684907f1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0684907f1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b820a9ba4c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b820a9ba4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edb3da665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edb3da665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b820a9ba4c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b820a9ba4c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edea6de12c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edea6de12c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edb3da665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edb3da665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edb3da665c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edb3da665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edea6de12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edea6de12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0684907f16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0684907f1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edea6de12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edea6de1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ef015f913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ef015f913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ef015f9130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ef015f913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9" Type="http://schemas.openxmlformats.org/officeDocument/2006/relationships/image" Target="../media/image18.jpg"/><Relationship Id="rId5" Type="http://schemas.openxmlformats.org/officeDocument/2006/relationships/hyperlink" Target="https://twitter.com/EmilioMarquez" TargetMode="External"/><Relationship Id="rId6" Type="http://schemas.openxmlformats.org/officeDocument/2006/relationships/hyperlink" Target="https://www.youtube.com/user/EmilioMarquezEspino" TargetMode="External"/><Relationship Id="rId7" Type="http://schemas.openxmlformats.org/officeDocument/2006/relationships/image" Target="../media/image20.png"/><Relationship Id="rId8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hyperlink" Target="https://lalatinavalley.es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35225" y="407725"/>
            <a:ext cx="6650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300">
              <a:solidFill>
                <a:schemeClr val="dk1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525" y="0"/>
            <a:ext cx="92625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2"/>
          <p:cNvSpPr txBox="1"/>
          <p:nvPr/>
        </p:nvSpPr>
        <p:spPr>
          <a:xfrm>
            <a:off x="862275" y="1287825"/>
            <a:ext cx="70293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rgbClr val="F9F9F9"/>
                </a:solidFill>
                <a:latin typeface="Roboto"/>
                <a:ea typeface="Roboto"/>
                <a:cs typeface="Roboto"/>
                <a:sym typeface="Roboto"/>
              </a:rPr>
              <a:t>"El único lugar donde el éxito viene antes que el trabajo es en el diccionario."</a:t>
            </a:r>
            <a:endParaRPr sz="2200">
              <a:solidFill>
                <a:srgbClr val="F9F9F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9F9F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rgbClr val="F9F9F9"/>
                </a:solidFill>
                <a:latin typeface="Roboto"/>
                <a:ea typeface="Roboto"/>
                <a:cs typeface="Roboto"/>
                <a:sym typeface="Roboto"/>
              </a:rPr>
              <a:t>Cita de Vidal Sassoon</a:t>
            </a:r>
            <a:endParaRPr sz="2200"/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7175" y="3089213"/>
            <a:ext cx="3619500" cy="193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525" y="0"/>
            <a:ext cx="92625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3"/>
          <p:cNvSpPr txBox="1"/>
          <p:nvPr/>
        </p:nvSpPr>
        <p:spPr>
          <a:xfrm>
            <a:off x="852600" y="321525"/>
            <a:ext cx="7320300" cy="24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Estudio de Gallup sobre el compromiso de los empleados.</a:t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Existe relación entre el compromiso de los empleados y los resultados empresariales. </a:t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Las organizaciones con empleados altamente comprometidos tienen un 21% más de rentabilidad.</a:t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" name="Google Shape;131;p23"/>
          <p:cNvSpPr txBox="1"/>
          <p:nvPr/>
        </p:nvSpPr>
        <p:spPr>
          <a:xfrm>
            <a:off x="1492925" y="3439175"/>
            <a:ext cx="6453300" cy="11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"La lealtad del empleado no se compra: Se gana."</a:t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Cita de Jeffrey Gitomer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4725" y="0"/>
            <a:ext cx="92625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4"/>
          <p:cNvSpPr txBox="1"/>
          <p:nvPr/>
        </p:nvSpPr>
        <p:spPr>
          <a:xfrm>
            <a:off x="1042027" y="617000"/>
            <a:ext cx="7124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Estrategias</a:t>
            </a:r>
            <a:endParaRPr b="1"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8" name="Google Shape;138;p24"/>
          <p:cNvSpPr txBox="1"/>
          <p:nvPr/>
        </p:nvSpPr>
        <p:spPr>
          <a:xfrm>
            <a:off x="1081175" y="1456275"/>
            <a:ext cx="70458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</a:t>
            </a:r>
            <a:r>
              <a:rPr b="1"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etas claras y alcanzables.</a:t>
            </a:r>
            <a:r>
              <a:rPr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D</a:t>
            </a:r>
            <a:r>
              <a:rPr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eben ser desafiantes pero alcanzables, tanto a nivel individual como de equipo.</a:t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 con contraprestaciones igualmente claras a nivel económico o de atención social.</a:t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9" name="Google Shape;13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3135200"/>
            <a:ext cx="2836575" cy="200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525" y="0"/>
            <a:ext cx="92625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5"/>
          <p:cNvSpPr txBox="1"/>
          <p:nvPr/>
        </p:nvSpPr>
        <p:spPr>
          <a:xfrm>
            <a:off x="674305" y="421625"/>
            <a:ext cx="7564800" cy="45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Elogios, premios, bonificaciones económicas y ascensos para recompensar el buen desempeño. Siempre son bienvenidos.</a:t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"El éxito llega cuando los empleados saben que su trabajo es apreciado."</a:t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Cita de Thomas J. Peters.</a:t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None/>
            </a:pPr>
            <a:br>
              <a:rPr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6" name="Google Shape;14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1900" y="2639450"/>
            <a:ext cx="5045034" cy="283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525" y="0"/>
            <a:ext cx="92625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6"/>
          <p:cNvSpPr txBox="1"/>
          <p:nvPr/>
        </p:nvSpPr>
        <p:spPr>
          <a:xfrm>
            <a:off x="1093175" y="698875"/>
            <a:ext cx="69645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Ofrece oportunidades de desarrollo reales y prácticas </a:t>
            </a:r>
            <a:endParaRPr b="1"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Las  oportunidades de capacitación y crecimiento profesional muestran a los empleados que la empresa les valora.</a:t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3" name="Google Shape;15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7525" y="2571750"/>
            <a:ext cx="4178539" cy="278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525" y="0"/>
            <a:ext cx="92625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7"/>
          <p:cNvSpPr txBox="1"/>
          <p:nvPr/>
        </p:nvSpPr>
        <p:spPr>
          <a:xfrm>
            <a:off x="1212550" y="2217100"/>
            <a:ext cx="697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0" name="Google Shape;160;p27"/>
          <p:cNvSpPr txBox="1"/>
          <p:nvPr/>
        </p:nvSpPr>
        <p:spPr>
          <a:xfrm>
            <a:off x="980300" y="1174200"/>
            <a:ext cx="7593000" cy="26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Comunicación interna ineficaz </a:t>
            </a:r>
            <a:r>
              <a:rPr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donde se generan malentendidos, conflictos y desmotivación.</a:t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Es importante fomentar la transparencia y la escucha activa. </a:t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¿Todo el mundo tiene claro cuál es el objetivo de la empresa?</a:t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1" name="Google Shape;161;p27"/>
          <p:cNvSpPr txBox="1"/>
          <p:nvPr/>
        </p:nvSpPr>
        <p:spPr>
          <a:xfrm>
            <a:off x="1559200" y="351675"/>
            <a:ext cx="6286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Desafíos Comunes y cómo superarlos</a:t>
            </a:r>
            <a:endParaRPr b="1"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25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8"/>
          <p:cNvSpPr txBox="1"/>
          <p:nvPr/>
        </p:nvSpPr>
        <p:spPr>
          <a:xfrm>
            <a:off x="1212550" y="2217100"/>
            <a:ext cx="697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8" name="Google Shape;168;p28"/>
          <p:cNvSpPr txBox="1"/>
          <p:nvPr/>
        </p:nvSpPr>
        <p:spPr>
          <a:xfrm>
            <a:off x="1333300" y="496800"/>
            <a:ext cx="7100700" cy="3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Resistencia al cambio</a:t>
            </a:r>
            <a:endParaRPr b="1"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La implementación de nuevas tecnologías o procesos, SIEMPRE, crean resistencia.</a:t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Es crucial comunicar los beneficios del cambio, involucrar a los empleados en el proceso y ofrecer capacitación. </a:t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Que el cambio se perciba como una oportunidad para crecer y mejorar.</a:t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9" name="Google Shape;169;p28"/>
          <p:cNvPicPr preferRelativeResize="0"/>
          <p:nvPr/>
        </p:nvPicPr>
        <p:blipFill rotWithShape="1">
          <a:blip r:embed="rId4">
            <a:alphaModFix/>
          </a:blip>
          <a:srcRect b="0" l="-6370" r="6369" t="0"/>
          <a:stretch/>
        </p:blipFill>
        <p:spPr>
          <a:xfrm>
            <a:off x="5514250" y="3440725"/>
            <a:ext cx="3494600" cy="232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25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9"/>
          <p:cNvSpPr txBox="1"/>
          <p:nvPr/>
        </p:nvSpPr>
        <p:spPr>
          <a:xfrm>
            <a:off x="1212550" y="2217100"/>
            <a:ext cx="697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6" name="Google Shape;176;p29"/>
          <p:cNvSpPr txBox="1"/>
          <p:nvPr/>
        </p:nvSpPr>
        <p:spPr>
          <a:xfrm>
            <a:off x="1152100" y="1198700"/>
            <a:ext cx="7100700" cy="21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Si haces lo que siempre has hecho, llegarás donde siempre has llegado."</a:t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Cita de Tony Robbins.</a:t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7" name="Google Shape;177;p29"/>
          <p:cNvPicPr preferRelativeResize="0"/>
          <p:nvPr/>
        </p:nvPicPr>
        <p:blipFill rotWithShape="1">
          <a:blip r:embed="rId4">
            <a:alphaModFix/>
          </a:blip>
          <a:srcRect b="0" l="-6370" r="6369" t="0"/>
          <a:stretch/>
        </p:blipFill>
        <p:spPr>
          <a:xfrm>
            <a:off x="5514250" y="3440725"/>
            <a:ext cx="3494600" cy="232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525" y="0"/>
            <a:ext cx="92625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0"/>
          <p:cNvSpPr txBox="1"/>
          <p:nvPr/>
        </p:nvSpPr>
        <p:spPr>
          <a:xfrm>
            <a:off x="1212550" y="2217100"/>
            <a:ext cx="697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4" name="Google Shape;184;p30"/>
          <p:cNvSpPr txBox="1"/>
          <p:nvPr/>
        </p:nvSpPr>
        <p:spPr>
          <a:xfrm>
            <a:off x="1318425" y="450350"/>
            <a:ext cx="7641900" cy="36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Gestión del rendimiento y la productividad.</a:t>
            </a:r>
            <a:endParaRPr b="1"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¿Qué factores puedan estar afectando la productividad? </a:t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ato"/>
              <a:buChar char="-"/>
            </a:pPr>
            <a:r>
              <a:rPr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Falta de recursos.</a:t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ato"/>
              <a:buChar char="-"/>
            </a:pPr>
            <a:r>
              <a:rPr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Mala gestión del tiempo.</a:t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ato"/>
              <a:buChar char="-"/>
            </a:pPr>
            <a:r>
              <a:rPr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Falta de motivación.</a:t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5" name="Google Shape;18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3750" y="3460100"/>
            <a:ext cx="2871250" cy="161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525" y="0"/>
            <a:ext cx="92625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1"/>
          <p:cNvSpPr txBox="1"/>
          <p:nvPr/>
        </p:nvSpPr>
        <p:spPr>
          <a:xfrm>
            <a:off x="1212550" y="2217100"/>
            <a:ext cx="697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2" name="Google Shape;192;p31"/>
          <p:cNvSpPr txBox="1"/>
          <p:nvPr/>
        </p:nvSpPr>
        <p:spPr>
          <a:xfrm>
            <a:off x="1194300" y="934375"/>
            <a:ext cx="7641900" cy="3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La motivación se consigue con el trabajo bien hecho:</a:t>
            </a:r>
            <a:endParaRPr b="1"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ato"/>
              <a:buChar char="-"/>
            </a:pPr>
            <a:r>
              <a:rPr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 hacer las cosas bien.</a:t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ato"/>
              <a:buChar char="-"/>
            </a:pPr>
            <a:r>
              <a:rPr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 contar con un ambiente laboral sano.</a:t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ato"/>
              <a:buChar char="-"/>
            </a:pPr>
            <a:r>
              <a:rPr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 las contraprestaciones económicas conseguidas.</a:t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ato"/>
              <a:buChar char="-"/>
            </a:pPr>
            <a:r>
              <a:rPr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Que los líderes lo sean y no hagan sólo de “jefes”</a:t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9500" y="2571750"/>
            <a:ext cx="1905000" cy="17811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2" name="Google Shape;62;p14"/>
          <p:cNvSpPr txBox="1"/>
          <p:nvPr/>
        </p:nvSpPr>
        <p:spPr>
          <a:xfrm>
            <a:off x="218525" y="410775"/>
            <a:ext cx="8520600" cy="114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5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¿Quién soy?</a:t>
            </a:r>
            <a:endParaRPr sz="5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883425" y="1641413"/>
            <a:ext cx="7749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Emilio Márquez, </a:t>
            </a:r>
            <a:r>
              <a:rPr b="1" lang="es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emprendedor </a:t>
            </a:r>
            <a:r>
              <a:rPr lang="es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 </a:t>
            </a:r>
            <a:r>
              <a:rPr b="1" lang="es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inversor</a:t>
            </a:r>
            <a:endParaRPr b="1"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75" y="76200"/>
            <a:ext cx="92625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2"/>
          <p:cNvSpPr txBox="1"/>
          <p:nvPr/>
        </p:nvSpPr>
        <p:spPr>
          <a:xfrm>
            <a:off x="1212550" y="2217100"/>
            <a:ext cx="697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9" name="Google Shape;199;p32"/>
          <p:cNvSpPr txBox="1"/>
          <p:nvPr/>
        </p:nvSpPr>
        <p:spPr>
          <a:xfrm>
            <a:off x="1476500" y="1198700"/>
            <a:ext cx="6539400" cy="27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“Motivación no es tener ánimo </a:t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motivación es tener motivos. </a:t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Encuentra los tuyos”.</a:t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Cita de Alfonso Alcántara.</a:t>
            </a:r>
            <a:endParaRPr b="1"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525" y="0"/>
            <a:ext cx="92625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3"/>
          <p:cNvSpPr txBox="1"/>
          <p:nvPr/>
        </p:nvSpPr>
        <p:spPr>
          <a:xfrm>
            <a:off x="1471938" y="403550"/>
            <a:ext cx="60699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¡GRACIAS!</a:t>
            </a:r>
            <a:endParaRPr b="1" sz="4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6" name="Google Shape;206;p33"/>
          <p:cNvSpPr txBox="1"/>
          <p:nvPr/>
        </p:nvSpPr>
        <p:spPr>
          <a:xfrm>
            <a:off x="1212550" y="2217100"/>
            <a:ext cx="697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7" name="Google Shape;207;p33"/>
          <p:cNvSpPr txBox="1"/>
          <p:nvPr/>
        </p:nvSpPr>
        <p:spPr>
          <a:xfrm>
            <a:off x="228600" y="1509350"/>
            <a:ext cx="8709000" cy="14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solidFill>
                  <a:srgbClr val="C9DAF8"/>
                </a:solidFill>
                <a:latin typeface="Lato"/>
                <a:ea typeface="Lato"/>
                <a:cs typeface="Lato"/>
                <a:sym typeface="Lato"/>
              </a:rPr>
              <a:t>Emilio Márquez Espino</a:t>
            </a:r>
            <a:endParaRPr sz="2800">
              <a:solidFill>
                <a:srgbClr val="C9DAF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CEO del club de debates y negocios La Latina Valley</a:t>
            </a:r>
            <a:endParaRPr sz="28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595959"/>
              </a:solidFill>
            </a:endParaRPr>
          </a:p>
        </p:txBody>
      </p:sp>
      <p:grpSp>
        <p:nvGrpSpPr>
          <p:cNvPr id="208" name="Google Shape;208;p33"/>
          <p:cNvGrpSpPr/>
          <p:nvPr/>
        </p:nvGrpSpPr>
        <p:grpSpPr>
          <a:xfrm>
            <a:off x="463021" y="2813925"/>
            <a:ext cx="6328526" cy="2078400"/>
            <a:chOff x="1590722" y="2756025"/>
            <a:chExt cx="5070528" cy="2078400"/>
          </a:xfrm>
        </p:grpSpPr>
        <p:pic>
          <p:nvPicPr>
            <p:cNvPr id="209" name="Google Shape;209;p3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444376" y="2947988"/>
              <a:ext cx="391578" cy="3179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Google Shape;210;p33"/>
            <p:cNvSpPr txBox="1"/>
            <p:nvPr/>
          </p:nvSpPr>
          <p:spPr>
            <a:xfrm>
              <a:off x="2835950" y="2756025"/>
              <a:ext cx="3825300" cy="207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" sz="2800" u="sng">
                  <a:solidFill>
                    <a:srgbClr val="CFE2F3"/>
                  </a:solidFill>
                  <a:hlinkClick r:id="rId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@EmilioMarquez</a:t>
              </a:r>
              <a:endParaRPr sz="2800">
                <a:solidFill>
                  <a:srgbClr val="CFE2F3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sz="2800">
                <a:solidFill>
                  <a:srgbClr val="CFE2F3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" sz="2800" u="sng">
                  <a:solidFill>
                    <a:srgbClr val="CFE2F3"/>
                  </a:solidFill>
                  <a:hlinkClick r:id="rId6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/EmilioMarquezEspino</a:t>
              </a:r>
              <a:endParaRPr sz="2800">
                <a:solidFill>
                  <a:srgbClr val="CFE2F3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sz="2800">
                <a:solidFill>
                  <a:srgbClr val="CFE2F3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CFE2F3"/>
                </a:solidFill>
              </a:endParaRPr>
            </a:p>
          </p:txBody>
        </p:sp>
        <p:pic>
          <p:nvPicPr>
            <p:cNvPr id="211" name="Google Shape;211;p3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444375" y="3736675"/>
              <a:ext cx="391575" cy="391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3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855644" y="3736675"/>
              <a:ext cx="652635" cy="391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33"/>
            <p:cNvPicPr preferRelativeResize="0"/>
            <p:nvPr/>
          </p:nvPicPr>
          <p:blipFill rotWithShape="1">
            <a:blip r:embed="rId9">
              <a:alphaModFix/>
            </a:blip>
            <a:srcRect b="0" l="27642" r="27988" t="0"/>
            <a:stretch/>
          </p:blipFill>
          <p:spPr>
            <a:xfrm>
              <a:off x="1590722" y="3795500"/>
              <a:ext cx="318186" cy="2739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1027575" y="1050525"/>
            <a:ext cx="7176600" cy="26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</a:pPr>
            <a:r>
              <a:rPr lang="e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Siempre he sentido la </a:t>
            </a:r>
            <a:r>
              <a:rPr b="1" lang="es" sz="2000">
                <a:solidFill>
                  <a:srgbClr val="C9DAF8"/>
                </a:solidFill>
                <a:latin typeface="Lato"/>
                <a:ea typeface="Lato"/>
                <a:cs typeface="Lato"/>
                <a:sym typeface="Lato"/>
              </a:rPr>
              <a:t>necesidad de emprender</a:t>
            </a:r>
            <a:r>
              <a:rPr lang="es" sz="2000">
                <a:solidFill>
                  <a:srgbClr val="C9DAF8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2000">
              <a:solidFill>
                <a:srgbClr val="C9DAF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</a:pPr>
            <a:r>
              <a:rPr lang="e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Comencé </a:t>
            </a:r>
            <a:r>
              <a:rPr b="1" lang="es" sz="2000">
                <a:solidFill>
                  <a:srgbClr val="C9DAF8"/>
                </a:solidFill>
                <a:latin typeface="Lato"/>
                <a:ea typeface="Lato"/>
                <a:cs typeface="Lato"/>
                <a:sym typeface="Lato"/>
              </a:rPr>
              <a:t>en los 90</a:t>
            </a:r>
            <a:r>
              <a:rPr lang="e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en los primeros albores de Internet</a:t>
            </a:r>
            <a:endParaRPr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</a:pPr>
            <a:r>
              <a:rPr lang="e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Ejecutaba </a:t>
            </a:r>
            <a:r>
              <a:rPr b="1" lang="es" sz="2000">
                <a:solidFill>
                  <a:srgbClr val="C9DAF8"/>
                </a:solidFill>
                <a:latin typeface="Lato"/>
                <a:ea typeface="Lato"/>
                <a:cs typeface="Lato"/>
                <a:sym typeface="Lato"/>
              </a:rPr>
              <a:t>ideas y proyectos </a:t>
            </a:r>
            <a:r>
              <a:rPr lang="e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por intuición, ganas e inercia</a:t>
            </a:r>
            <a:endParaRPr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</a:pPr>
            <a:r>
              <a:rPr lang="e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Comencé a </a:t>
            </a:r>
            <a:r>
              <a:rPr b="1" lang="es" sz="2000">
                <a:solidFill>
                  <a:srgbClr val="C9DAF8"/>
                </a:solidFill>
                <a:latin typeface="Lato"/>
                <a:ea typeface="Lato"/>
                <a:cs typeface="Lato"/>
                <a:sym typeface="Lato"/>
              </a:rPr>
              <a:t>invertir en otros emprendedores</a:t>
            </a:r>
            <a:r>
              <a:rPr b="1" lang="e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 cuanto tuve saldos positivos en mis propios emprendimientos.</a:t>
            </a:r>
            <a:endParaRPr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330375" y="262225"/>
            <a:ext cx="857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Emprendedor vocacional</a:t>
            </a:r>
            <a:endParaRPr b="1"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853200" y="372725"/>
            <a:ext cx="7437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Nunca dejas de ser emprendedor</a:t>
            </a:r>
            <a:endParaRPr b="1"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1075750" y="1403125"/>
            <a:ext cx="8520600" cy="31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Actualmente estoy trabajando en varios proyectos:</a:t>
            </a:r>
            <a:endParaRPr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Char char="-"/>
            </a:pPr>
            <a:r>
              <a:rPr lang="e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Emprendedor en el club de debate y negocios</a:t>
            </a:r>
            <a:r>
              <a:rPr lang="es" sz="2000"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es" sz="20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La Latina Valley</a:t>
            </a:r>
            <a:endParaRPr b="1" sz="20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2000"/>
              <a:buFont typeface="Lato"/>
              <a:buChar char="-"/>
            </a:pPr>
            <a:r>
              <a:rPr lang="es" sz="2000" u="sng">
                <a:solidFill>
                  <a:srgbClr val="45818E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https://lalatinavalley.es/</a:t>
            </a:r>
            <a:endParaRPr b="1" sz="2000">
              <a:solidFill>
                <a:srgbClr val="45818E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4A86E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Char char="-"/>
            </a:pPr>
            <a:r>
              <a:rPr lang="e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Conferenciante</a:t>
            </a:r>
            <a:r>
              <a:rPr lang="e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y</a:t>
            </a:r>
            <a:r>
              <a:rPr b="1" i="1" lang="e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creador de contenidos sobre</a:t>
            </a:r>
            <a:r>
              <a:rPr lang="e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Economía Digital</a:t>
            </a:r>
            <a:endParaRPr sz="2000">
              <a:solidFill>
                <a:srgbClr val="45818E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148475" y="415025"/>
            <a:ext cx="7437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Motivación en los Negocios</a:t>
            </a:r>
            <a:endParaRPr b="1"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2140625" y="1106825"/>
            <a:ext cx="6532500" cy="24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Ocurre cuando tenemos</a:t>
            </a:r>
            <a:r>
              <a:rPr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objetivos y un alto nivel de compromiso con las responsabilidades laborales.</a:t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mpulsa el rendimiento, la productividad y la satisfacción de los empleados. </a:t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Es fundamental para el éxito a largo plazo. </a:t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4">
            <a:alphaModFix/>
          </a:blip>
          <a:srcRect b="-4970" l="0" r="0" t="4970"/>
          <a:stretch/>
        </p:blipFill>
        <p:spPr>
          <a:xfrm>
            <a:off x="-963100" y="2262050"/>
            <a:ext cx="4738025" cy="265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525" y="0"/>
            <a:ext cx="92625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/>
        </p:nvSpPr>
        <p:spPr>
          <a:xfrm>
            <a:off x="279050" y="1150100"/>
            <a:ext cx="8310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1116875" y="215325"/>
            <a:ext cx="7082400" cy="36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“La motivación”. Es el impulso interno que nos dirige el comportamiento hacia la consecución de metas y no es fácil tenerla siempre.</a:t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 unas tareas estaremos más motivados que en otras.</a:t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 todo el mundo se consigue motivar fácilmente</a:t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Los objetivos pueden ser atractivos o no tanto.</a:t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4500" y="3052450"/>
            <a:ext cx="3307350" cy="218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513" y="0"/>
            <a:ext cx="92625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/>
          <p:nvPr/>
        </p:nvSpPr>
        <p:spPr>
          <a:xfrm>
            <a:off x="1983700" y="1091938"/>
            <a:ext cx="60981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Incremento </a:t>
            </a:r>
            <a:r>
              <a:rPr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del compromiso con las responsabilidades, con aumento del rendimiento individual y colectivo.</a:t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0" name="Google Shape;100;p19"/>
          <p:cNvSpPr txBox="1"/>
          <p:nvPr/>
        </p:nvSpPr>
        <p:spPr>
          <a:xfrm>
            <a:off x="1323100" y="341175"/>
            <a:ext cx="6758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Es crucial en el contexto empresarial:</a:t>
            </a:r>
            <a:endParaRPr sz="2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1983425" y="2520125"/>
            <a:ext cx="6098100" cy="23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Mejora de la productividad. </a:t>
            </a:r>
            <a:r>
              <a:rPr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 trabaja de manera más eficiente.</a:t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Reduce la rotación de personal al </a:t>
            </a:r>
            <a:r>
              <a:rPr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generar un sentido de pertenencia y compromiso hacia la organización.</a:t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350" y="1360375"/>
            <a:ext cx="1706750" cy="170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5463" y="0"/>
            <a:ext cx="92625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9475" y="2645251"/>
            <a:ext cx="3837861" cy="215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/>
        </p:nvSpPr>
        <p:spPr>
          <a:xfrm>
            <a:off x="860625" y="248850"/>
            <a:ext cx="6795900" cy="44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9F9F9"/>
              </a:buClr>
              <a:buSzPts val="2200"/>
              <a:buFont typeface="Roboto"/>
              <a:buNone/>
            </a:pPr>
            <a:r>
              <a:rPr lang="es" sz="2200">
                <a:solidFill>
                  <a:srgbClr val="F9F9F9"/>
                </a:solidFill>
                <a:latin typeface="Roboto"/>
                <a:ea typeface="Roboto"/>
                <a:cs typeface="Roboto"/>
                <a:sym typeface="Roboto"/>
              </a:rPr>
              <a:t>"El éxito no es la clave para la felicidad. </a:t>
            </a:r>
            <a:endParaRPr sz="2200">
              <a:solidFill>
                <a:srgbClr val="F9F9F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2200"/>
              <a:buFont typeface="Roboto"/>
              <a:buNone/>
            </a:pPr>
            <a:r>
              <a:rPr lang="es" sz="2200">
                <a:solidFill>
                  <a:srgbClr val="F9F9F9"/>
                </a:solidFill>
                <a:latin typeface="Roboto"/>
                <a:ea typeface="Roboto"/>
                <a:cs typeface="Roboto"/>
                <a:sym typeface="Roboto"/>
              </a:rPr>
              <a:t>La felicidad es la clave para el éxito. </a:t>
            </a:r>
            <a:endParaRPr sz="2200">
              <a:solidFill>
                <a:srgbClr val="F9F9F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2200"/>
              <a:buFont typeface="Roboto"/>
              <a:buNone/>
            </a:pPr>
            <a:r>
              <a:rPr lang="es" sz="2200">
                <a:solidFill>
                  <a:srgbClr val="F9F9F9"/>
                </a:solidFill>
                <a:latin typeface="Roboto"/>
                <a:ea typeface="Roboto"/>
                <a:cs typeface="Roboto"/>
                <a:sym typeface="Roboto"/>
              </a:rPr>
              <a:t>Si amas lo que estás haciendo, serás exitoso."</a:t>
            </a:r>
            <a:endParaRPr sz="2200">
              <a:solidFill>
                <a:srgbClr val="F9F9F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2200"/>
              <a:buFont typeface="Roboto"/>
              <a:buNone/>
            </a:pPr>
            <a:r>
              <a:t/>
            </a:r>
            <a:endParaRPr sz="2200">
              <a:solidFill>
                <a:srgbClr val="F9F9F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2200"/>
              <a:buFont typeface="Roboto"/>
              <a:buNone/>
            </a:pPr>
            <a:r>
              <a:rPr lang="es" sz="2200">
                <a:solidFill>
                  <a:srgbClr val="F9F9F9"/>
                </a:solidFill>
                <a:latin typeface="Roboto"/>
                <a:ea typeface="Roboto"/>
                <a:cs typeface="Roboto"/>
                <a:sym typeface="Roboto"/>
              </a:rPr>
              <a:t>Cita de Albert Schweitzer.</a:t>
            </a:r>
            <a:endParaRPr sz="2200">
              <a:solidFill>
                <a:srgbClr val="F9F9F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9F9F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s" sz="2200">
                <a:solidFill>
                  <a:srgbClr val="F9F9F9"/>
                </a:solidFill>
                <a:latin typeface="Roboto"/>
                <a:ea typeface="Roboto"/>
                <a:cs typeface="Roboto"/>
                <a:sym typeface="Roboto"/>
              </a:rPr>
              <a:t>Ejercicio personal </a:t>
            </a:r>
            <a:endParaRPr sz="2200">
              <a:solidFill>
                <a:srgbClr val="F9F9F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s" sz="2200">
                <a:solidFill>
                  <a:srgbClr val="F9F9F9"/>
                </a:solidFill>
                <a:latin typeface="Roboto"/>
                <a:ea typeface="Roboto"/>
                <a:cs typeface="Roboto"/>
                <a:sym typeface="Roboto"/>
              </a:rPr>
              <a:t>¿Cuál es tu propio éxito?</a:t>
            </a:r>
            <a:endParaRPr sz="2200">
              <a:solidFill>
                <a:srgbClr val="F9F9F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525" y="0"/>
            <a:ext cx="92625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/>
          <p:nvPr/>
        </p:nvSpPr>
        <p:spPr>
          <a:xfrm>
            <a:off x="1338825" y="385850"/>
            <a:ext cx="69054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Estímulo de la creatividad e innovación</a:t>
            </a:r>
            <a:r>
              <a:rPr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con nuevas ideas.</a:t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6" name="Google Shape;116;p21"/>
          <p:cNvSpPr txBox="1"/>
          <p:nvPr/>
        </p:nvSpPr>
        <p:spPr>
          <a:xfrm>
            <a:off x="2419725" y="1298450"/>
            <a:ext cx="5303400" cy="32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Mejora del clima laboral</a:t>
            </a:r>
            <a:r>
              <a:rPr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con un ambiente laboral más positivo, colaborativo y saludable. </a:t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Las empresas pueden mejorar su rendimiento, competitividad y rentabilidad a largo plazo.</a:t>
            </a:r>
            <a:endParaRPr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94000" y="2190750"/>
            <a:ext cx="4520813" cy="253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