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799727A-2B54-425C-99F5-33E52DB547D0}">
          <p14:sldIdLst>
            <p14:sldId id="256"/>
          </p14:sldIdLst>
        </p14:section>
        <p14:section name="Section sans titre" id="{68B2734B-1009-4FF5-BD87-34414F71FF73}">
          <p14:sldIdLst>
            <p14:sldId id="257"/>
            <p14:sldId id="258"/>
            <p14:sldId id="259"/>
            <p14:sldId id="262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90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99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78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10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94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65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9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12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01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14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33CBF-3845-408A-94D1-4A96C70E08C5}" type="datetimeFigureOut">
              <a:rPr lang="fr-FR" smtClean="0"/>
              <a:t>05/11/2016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3F6F-EA5E-4649-B0C1-8F56A8E5D8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53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auharcelement.education.gouv.fr/ressources/prix-non-au-harcelement-2014-agissons-contre-le-harcelement-academie-de-creteil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3332" y="291853"/>
            <a:ext cx="9144000" cy="2387600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Heure de vie de Classe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4</a:t>
            </a:r>
            <a:r>
              <a:rPr lang="fr-FR" b="1" baseline="30000" dirty="0">
                <a:solidFill>
                  <a:srgbClr val="FF0000"/>
                </a:solidFill>
              </a:rPr>
              <a:t>e</a:t>
            </a:r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93490" y="282315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/>
              <a:t>Vérification des carnets (signature relevés de notes)   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Problèmes à évoquer?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Sensibilisation sur la question du harcèlement </a:t>
            </a:r>
          </a:p>
        </p:txBody>
      </p:sp>
    </p:spTree>
    <p:extLst>
      <p:ext uri="{BB962C8B-B14F-4D97-AF65-F5344CB8AC3E}">
        <p14:creationId xmlns:p14="http://schemas.microsoft.com/office/powerpoint/2010/main" val="100852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Users\Estelle\Pictures\img0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874" y="604101"/>
            <a:ext cx="6057167" cy="496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6979298" y="774441"/>
            <a:ext cx="48892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D’après le doc 1 ci contre, quelle est la forme de violence la plus subie par les collégiens ?</a:t>
            </a:r>
          </a:p>
          <a:p>
            <a:endParaRPr lang="fr-FR" sz="2800" dirty="0"/>
          </a:p>
          <a:p>
            <a:r>
              <a:rPr lang="fr-FR" sz="2800" dirty="0"/>
              <a:t>Et vous?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2256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fficher l'image d'origin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217" y="113851"/>
            <a:ext cx="4129005" cy="533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50048" y="5553512"/>
            <a:ext cx="52531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 partir de ces affiches retrouve les  formes de violence dont ce collégien a pu être victime. </a:t>
            </a:r>
          </a:p>
          <a:p>
            <a:endParaRPr lang="fr-FR" sz="2400" dirty="0"/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37" y="113851"/>
            <a:ext cx="4846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0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3615" y="1652631"/>
            <a:ext cx="1145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2"/>
              </a:rPr>
              <a:t>http://www.nonauharcelement.education.gouv.fr/ressources/prix-non-au-harcelement-2014-agissons-contre-le-harcelement-academie-de-creteil/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76837" y="335560"/>
            <a:ext cx="10712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Qu’est ce que le HARCELEMENT?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6836" y="2457974"/>
            <a:ext cx="108972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L’élève au début de la vidéo semble ne pas se défendre : que peut-elle ressentir face aux agressions ?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Où ces agressions </a:t>
            </a:r>
            <a:r>
              <a:rPr lang="fr-FR" dirty="0" err="1"/>
              <a:t>ont-elles</a:t>
            </a:r>
            <a:r>
              <a:rPr lang="fr-FR" dirty="0"/>
              <a:t> lieu dans le clip 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La loi punit-elle de tels agissements ?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Peut-on dire que l’utilisation des multimédias facilite et accentue le phénomène de harcèlement ? Pourquoi 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A-t-on le droit de prendre une photo d’un camarade et de la diffuser ?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Que ressent l’élève victime 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Que représentent les « fantômes » de ses agresseurs lorsqu’elle se regarde dans le miroir ?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Comment expliquer cet « effet d’entraînement » du groupe contre un individu ?Comment y mettre un terme ?  S’agit-il d’une responsabilité individuelle et/ou collective ?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Pensez-vous que tout le monde pourrait être un jour victime de harcèlement ?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 Quel rôle adopte l’élève qui ramasse la trousse jetée au sol ? Vous semble-t-il possible d’adopter cette attitude si besoin ?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Avez-vous déjà été témoin ou avez-vous déjà participé à de tels évènements ? Qu’avez-vous ressenti à ce moment-là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076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76837" y="335560"/>
            <a:ext cx="10712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Qu’est ce que le HARCELEMENT?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6837" y="1635853"/>
            <a:ext cx="108972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 C’est se moquer, embêter, menacer, insulter, bousculer… verbalement/physiquement/psychologiquement un de ses camarades de façon répétée. Il est le fait d’un ou de plusieurs élèves à l’encontre d’une victime qui ne peut se défendre.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Attention : tous les conflits ne sont pas systématiquement des faits de harcèlement, il est nécessaire de faire la part des choses.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3 caractéristiques communes:</a:t>
            </a:r>
          </a:p>
          <a:p>
            <a:pPr marL="285750" indent="-285750">
              <a:buFontTx/>
              <a:buChar char="-"/>
            </a:pPr>
            <a:r>
              <a:rPr lang="fr-FR" dirty="0"/>
              <a:t>La violence </a:t>
            </a:r>
          </a:p>
          <a:p>
            <a:pPr marL="285750" indent="-285750">
              <a:buFontTx/>
              <a:buChar char="-"/>
            </a:pPr>
            <a:r>
              <a:rPr lang="fr-FR" dirty="0"/>
              <a:t>La répétitivité </a:t>
            </a:r>
          </a:p>
          <a:p>
            <a:pPr marL="285750" indent="-285750">
              <a:buFontTx/>
              <a:buChar char="-"/>
            </a:pPr>
            <a:r>
              <a:rPr lang="fr-FR" dirty="0"/>
              <a:t>L’isolement de la victime : la victime est souvent isolée, plus petite, dans l’incapacité  de se défendre.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435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3" y="71456"/>
            <a:ext cx="6295400" cy="425726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669248" y="318782"/>
            <a:ext cx="51592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7030A0"/>
                </a:solidFill>
              </a:rPr>
              <a:t>Le harcèlement se fonde sur le rejet de la différence :  </a:t>
            </a:r>
            <a:r>
              <a:rPr lang="fr-FR" sz="2400" dirty="0"/>
              <a:t>l’apparence physique (poids, taille, couleur ou type de cheveux) ;  le sexe, l’orientation sexuelle réelle ou supposée ;  un handicap (physique, psychique ou mental) ;  un trouble de la communication qui affecte la parole (bégaiement/bredouillement) ;  l’appartenance à un groupe social ou culturel particulier ;  des centres d’intérêts différents. </a:t>
            </a:r>
          </a:p>
        </p:txBody>
      </p:sp>
    </p:spTree>
    <p:extLst>
      <p:ext uri="{BB962C8B-B14F-4D97-AF65-F5344CB8AC3E}">
        <p14:creationId xmlns:p14="http://schemas.microsoft.com/office/powerpoint/2010/main" val="81692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2338" y="218114"/>
            <a:ext cx="11467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Des outils à votre disposition: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Un site internet: </a:t>
            </a:r>
            <a:r>
              <a:rPr lang="fr-FR" sz="2800" dirty="0">
                <a:highlight>
                  <a:srgbClr val="FFFF00"/>
                </a:highlight>
              </a:rPr>
              <a:t>http://www.nonauharcelement.education.gouv.fr/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Un numéro de téléphone: </a:t>
            </a:r>
            <a:r>
              <a:rPr lang="fr-FR" sz="2800" dirty="0">
                <a:solidFill>
                  <a:srgbClr val="FF0000"/>
                </a:solidFill>
              </a:rPr>
              <a:t>le 3020 </a:t>
            </a:r>
            <a:r>
              <a:rPr lang="fr-FR" sz="2800" dirty="0"/>
              <a:t>(du lundi au vendredi de 9h à 18h)</a:t>
            </a:r>
          </a:p>
          <a:p>
            <a:r>
              <a:rPr lang="fr-FR" sz="2800" dirty="0"/>
              <a:t>Pour le harcèlement sur internet: </a:t>
            </a:r>
            <a:r>
              <a:rPr lang="fr-FR" sz="2800" dirty="0">
                <a:solidFill>
                  <a:srgbClr val="FF0000"/>
                </a:solidFill>
              </a:rPr>
              <a:t>0 800 200 000</a:t>
            </a:r>
          </a:p>
        </p:txBody>
      </p:sp>
    </p:spTree>
    <p:extLst>
      <p:ext uri="{BB962C8B-B14F-4D97-AF65-F5344CB8AC3E}">
        <p14:creationId xmlns:p14="http://schemas.microsoft.com/office/powerpoint/2010/main" val="26737607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301</Words>
  <Application>Microsoft Office PowerPoint</Application>
  <PresentationFormat>Grand écran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Heure de vie de Classe 4e4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Heure de vie de Classe 4e4</dc:title>
  <dc:creator>estelle uginet</dc:creator>
  <cp:lastModifiedBy>estelle uginet</cp:lastModifiedBy>
  <cp:revision>7</cp:revision>
  <dcterms:created xsi:type="dcterms:W3CDTF">2016-11-05T12:41:23Z</dcterms:created>
  <dcterms:modified xsi:type="dcterms:W3CDTF">2016-11-05T13:16:59Z</dcterms:modified>
</cp:coreProperties>
</file>