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sldIdLst>
    <p:sldId id="256" r:id="rId2"/>
    <p:sldId id="277" r:id="rId3"/>
    <p:sldId id="262" r:id="rId4"/>
    <p:sldId id="267" r:id="rId5"/>
    <p:sldId id="280" r:id="rId6"/>
    <p:sldId id="268" r:id="rId7"/>
    <p:sldId id="281" r:id="rId8"/>
    <p:sldId id="282" r:id="rId9"/>
    <p:sldId id="283" r:id="rId10"/>
    <p:sldId id="269" r:id="rId11"/>
    <p:sldId id="270" r:id="rId12"/>
    <p:sldId id="284" r:id="rId13"/>
    <p:sldId id="278" r:id="rId14"/>
    <p:sldId id="285" r:id="rId15"/>
    <p:sldId id="273" r:id="rId16"/>
    <p:sldId id="276" r:id="rId17"/>
    <p:sldId id="274" r:id="rId18"/>
    <p:sldId id="265" r:id="rId19"/>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9" autoAdjust="0"/>
    <p:restoredTop sz="94660"/>
  </p:normalViewPr>
  <p:slideViewPr>
    <p:cSldViewPr>
      <p:cViewPr>
        <p:scale>
          <a:sx n="70" d="100"/>
          <a:sy n="70" d="100"/>
        </p:scale>
        <p:origin x="-137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B6038D-AA4B-449E-8D7E-EBD4A07F26AB}" type="datetimeFigureOut">
              <a:rPr lang="pt-PT" smtClean="0"/>
              <a:pPr/>
              <a:t>04/07/2017</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5231BE-9AF3-4BAA-A297-052124B5B6EE}" type="slidenum">
              <a:rPr lang="pt-PT" smtClean="0"/>
              <a:pPr/>
              <a:t>‹nº›</a:t>
            </a:fld>
            <a:endParaRPr lang="pt-PT"/>
          </a:p>
        </p:txBody>
      </p:sp>
    </p:spTree>
    <p:extLst>
      <p:ext uri="{BB962C8B-B14F-4D97-AF65-F5344CB8AC3E}">
        <p14:creationId xmlns:p14="http://schemas.microsoft.com/office/powerpoint/2010/main" val="332021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bg>
      <p:bgRef idx="1001">
        <a:schemeClr val="bg1"/>
      </p:bgRef>
    </p:bg>
    <p:spTree>
      <p:nvGrpSpPr>
        <p:cNvPr id="1" name=""/>
        <p:cNvGrpSpPr/>
        <p:nvPr/>
      </p:nvGrpSpPr>
      <p:grpSpPr>
        <a:xfrm>
          <a:off x="0" y="0"/>
          <a:ext cx="0" cy="0"/>
          <a:chOff x="0" y="0"/>
          <a:chExt cx="0" cy="0"/>
        </a:xfrm>
      </p:grpSpPr>
      <p:sp>
        <p:nvSpPr>
          <p:cNvPr id="8" name="Título 7"/>
          <p:cNvSpPr>
            <a:spLocks noGrp="1"/>
          </p:cNvSpPr>
          <p:nvPr>
            <p:ph type="ctrTitle"/>
          </p:nvPr>
        </p:nvSpPr>
        <p:spPr>
          <a:xfrm>
            <a:off x="2286000" y="3124200"/>
            <a:ext cx="6172200" cy="1894362"/>
          </a:xfrm>
        </p:spPr>
        <p:txBody>
          <a:bodyPr/>
          <a:lstStyle>
            <a:lvl1pPr>
              <a:defRPr b="1"/>
            </a:lvl1pPr>
          </a:lstStyle>
          <a:p>
            <a:r>
              <a:rPr kumimoji="0" lang="pt-PT"/>
              <a:t>Clique para editar o estilo</a:t>
            </a:r>
            <a:endParaRPr kumimoji="0"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PT"/>
              <a:t>Faça clique para editar o estilo</a:t>
            </a:r>
            <a:endParaRPr kumimoji="0" lang="en-US"/>
          </a:p>
        </p:txBody>
      </p:sp>
      <p:sp>
        <p:nvSpPr>
          <p:cNvPr id="28" name="Marcador de Posição da Data 27"/>
          <p:cNvSpPr>
            <a:spLocks noGrp="1"/>
          </p:cNvSpPr>
          <p:nvPr>
            <p:ph type="dt" sz="half" idx="10"/>
          </p:nvPr>
        </p:nvSpPr>
        <p:spPr bwMode="auto">
          <a:xfrm rot="5400000">
            <a:off x="7764621" y="1174097"/>
            <a:ext cx="2286000" cy="381000"/>
          </a:xfrm>
        </p:spPr>
        <p:txBody>
          <a:bodyPr/>
          <a:lstStyle/>
          <a:p>
            <a:fld id="{2FDE2BDB-8CE1-4BB7-87C1-486E8AC29AB6}" type="datetimeFigureOut">
              <a:rPr lang="pt-PT" smtClean="0"/>
              <a:pPr/>
              <a:t>04/07/2017</a:t>
            </a:fld>
            <a:endParaRPr lang="pt-PT"/>
          </a:p>
        </p:txBody>
      </p:sp>
      <p:sp>
        <p:nvSpPr>
          <p:cNvPr id="17" name="Marcador de Posição do Rodapé 16"/>
          <p:cNvSpPr>
            <a:spLocks noGrp="1"/>
          </p:cNvSpPr>
          <p:nvPr>
            <p:ph type="ftr" sz="quarter" idx="11"/>
          </p:nvPr>
        </p:nvSpPr>
        <p:spPr bwMode="auto">
          <a:xfrm rot="5400000">
            <a:off x="7077269" y="4181669"/>
            <a:ext cx="3657600" cy="384048"/>
          </a:xfrm>
        </p:spPr>
        <p:txBody>
          <a:bodyPr/>
          <a:lstStyle/>
          <a:p>
            <a:endParaRPr lang="pt-PT"/>
          </a:p>
        </p:txBody>
      </p:sp>
      <p:sp>
        <p:nvSpPr>
          <p:cNvPr id="10" name="Rectângu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ângu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ângu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ângu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xão rect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exão rect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exão rect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xão rect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xão rect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exão rect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ângu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Marcador de Posição do Número do Diapositivo 28"/>
          <p:cNvSpPr>
            <a:spLocks noGrp="1"/>
          </p:cNvSpPr>
          <p:nvPr>
            <p:ph type="sldNum" sz="quarter" idx="12"/>
          </p:nvPr>
        </p:nvSpPr>
        <p:spPr bwMode="auto">
          <a:xfrm>
            <a:off x="1325544" y="4928702"/>
            <a:ext cx="609600" cy="517524"/>
          </a:xfrm>
        </p:spPr>
        <p:txBody>
          <a:bodyPr/>
          <a:lstStyle/>
          <a:p>
            <a:fld id="{D17179C7-838D-49AB-8E93-A955690A7B79}" type="slidenum">
              <a:rPr lang="pt-PT" smtClean="0"/>
              <a:pPr/>
              <a:t>‹nº›</a:t>
            </a:fld>
            <a:endParaRPr lang="pt-P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a:t>Clique para editar o estilo</a:t>
            </a:r>
            <a:endParaRPr kumimoji="0" lang="en-US"/>
          </a:p>
        </p:txBody>
      </p:sp>
      <p:sp>
        <p:nvSpPr>
          <p:cNvPr id="3" name="Marcador de Posição de Texto Vertical 2"/>
          <p:cNvSpPr>
            <a:spLocks noGrp="1"/>
          </p:cNvSpPr>
          <p:nvPr>
            <p:ph type="body" orient="vert" idx="1"/>
          </p:nvPr>
        </p:nvSpPr>
        <p:spPr/>
        <p:txBody>
          <a:bodyPr vert="eaVer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a Data 3"/>
          <p:cNvSpPr>
            <a:spLocks noGrp="1"/>
          </p:cNvSpPr>
          <p:nvPr>
            <p:ph type="dt" sz="half" idx="10"/>
          </p:nvPr>
        </p:nvSpPr>
        <p:spPr/>
        <p:txBody>
          <a:bodyPr/>
          <a:lstStyle/>
          <a:p>
            <a:fld id="{2FDE2BDB-8CE1-4BB7-87C1-486E8AC29AB6}" type="datetimeFigureOut">
              <a:rPr lang="pt-PT" smtClean="0"/>
              <a:pPr/>
              <a:t>04/07/2017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17179C7-838D-49AB-8E93-A955690A7B79}"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kumimoji="0" lang="pt-PT"/>
              <a:t>Clique para editar o estilo</a:t>
            </a:r>
            <a:endParaRPr kumimoji="0" lang="en-US"/>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a Data 3"/>
          <p:cNvSpPr>
            <a:spLocks noGrp="1"/>
          </p:cNvSpPr>
          <p:nvPr>
            <p:ph type="dt" sz="half" idx="10"/>
          </p:nvPr>
        </p:nvSpPr>
        <p:spPr/>
        <p:txBody>
          <a:bodyPr/>
          <a:lstStyle/>
          <a:p>
            <a:fld id="{2FDE2BDB-8CE1-4BB7-87C1-486E8AC29AB6}" type="datetimeFigureOut">
              <a:rPr lang="pt-PT" smtClean="0"/>
              <a:pPr/>
              <a:t>04/07/2017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17179C7-838D-49AB-8E93-A955690A7B79}"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a:t>Clique para editar o estilo</a:t>
            </a:r>
            <a:endParaRPr kumimoji="0" lang="en-US"/>
          </a:p>
        </p:txBody>
      </p:sp>
      <p:sp>
        <p:nvSpPr>
          <p:cNvPr id="8" name="Marcador de Posição de Conteúdo 7"/>
          <p:cNvSpPr>
            <a:spLocks noGrp="1"/>
          </p:cNvSpPr>
          <p:nvPr>
            <p:ph sz="quarter" idx="1"/>
          </p:nvPr>
        </p:nvSpPr>
        <p:spPr>
          <a:xfrm>
            <a:off x="457200" y="1600200"/>
            <a:ext cx="7467600" cy="4873752"/>
          </a:xfrm>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7" name="Marcador de Posição da Data 6"/>
          <p:cNvSpPr>
            <a:spLocks noGrp="1"/>
          </p:cNvSpPr>
          <p:nvPr>
            <p:ph type="dt" sz="half" idx="14"/>
          </p:nvPr>
        </p:nvSpPr>
        <p:spPr/>
        <p:txBody>
          <a:bodyPr rtlCol="0"/>
          <a:lstStyle/>
          <a:p>
            <a:fld id="{2FDE2BDB-8CE1-4BB7-87C1-486E8AC29AB6}" type="datetimeFigureOut">
              <a:rPr lang="pt-PT" smtClean="0"/>
              <a:pPr/>
              <a:t>04/07/2017</a:t>
            </a:fld>
            <a:endParaRPr lang="pt-PT"/>
          </a:p>
        </p:txBody>
      </p:sp>
      <p:sp>
        <p:nvSpPr>
          <p:cNvPr id="9" name="Marcador de Posição do Número do Diapositivo 8"/>
          <p:cNvSpPr>
            <a:spLocks noGrp="1"/>
          </p:cNvSpPr>
          <p:nvPr>
            <p:ph type="sldNum" sz="quarter" idx="15"/>
          </p:nvPr>
        </p:nvSpPr>
        <p:spPr/>
        <p:txBody>
          <a:bodyPr rtlCol="0"/>
          <a:lstStyle/>
          <a:p>
            <a:fld id="{D17179C7-838D-49AB-8E93-A955690A7B79}" type="slidenum">
              <a:rPr lang="pt-PT" smtClean="0"/>
              <a:pPr/>
              <a:t>‹nº›</a:t>
            </a:fld>
            <a:endParaRPr lang="pt-PT"/>
          </a:p>
        </p:txBody>
      </p:sp>
      <p:sp>
        <p:nvSpPr>
          <p:cNvPr id="10" name="Marcador de Posição do Rodapé 9"/>
          <p:cNvSpPr>
            <a:spLocks noGrp="1"/>
          </p:cNvSpPr>
          <p:nvPr>
            <p:ph type="ftr" sz="quarter" idx="16"/>
          </p:nvPr>
        </p:nvSpPr>
        <p:spPr/>
        <p:txBody>
          <a:bodyPr rtlCol="0"/>
          <a:lstStyle/>
          <a:p>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kumimoji="0" lang="pt-PT"/>
              <a:t>Clique para editar o estilo</a:t>
            </a:r>
            <a:endParaRPr kumimoji="0" lang="en-US"/>
          </a:p>
        </p:txBody>
      </p:sp>
      <p:sp>
        <p:nvSpPr>
          <p:cNvPr id="3" name="Marcador de Posição do Tex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PT"/>
              <a:t>Clique para editar os estilos</a:t>
            </a:r>
          </a:p>
        </p:txBody>
      </p:sp>
      <p:sp>
        <p:nvSpPr>
          <p:cNvPr id="4" name="Marcador de Posição da Data 3"/>
          <p:cNvSpPr>
            <a:spLocks noGrp="1"/>
          </p:cNvSpPr>
          <p:nvPr>
            <p:ph type="dt" sz="half" idx="10"/>
          </p:nvPr>
        </p:nvSpPr>
        <p:spPr bwMode="auto">
          <a:xfrm rot="5400000">
            <a:off x="7763256" y="1170432"/>
            <a:ext cx="2286000" cy="381000"/>
          </a:xfrm>
        </p:spPr>
        <p:txBody>
          <a:bodyPr/>
          <a:lstStyle/>
          <a:p>
            <a:fld id="{2FDE2BDB-8CE1-4BB7-87C1-486E8AC29AB6}" type="datetimeFigureOut">
              <a:rPr lang="pt-PT" smtClean="0"/>
              <a:pPr/>
              <a:t>04/07/2017</a:t>
            </a:fld>
            <a:endParaRPr lang="pt-PT"/>
          </a:p>
        </p:txBody>
      </p:sp>
      <p:sp>
        <p:nvSpPr>
          <p:cNvPr id="5" name="Marcador de Posição do Rodapé 4"/>
          <p:cNvSpPr>
            <a:spLocks noGrp="1"/>
          </p:cNvSpPr>
          <p:nvPr>
            <p:ph type="ftr" sz="quarter" idx="11"/>
          </p:nvPr>
        </p:nvSpPr>
        <p:spPr bwMode="auto">
          <a:xfrm rot="5400000">
            <a:off x="7077456" y="4178808"/>
            <a:ext cx="3657600" cy="384048"/>
          </a:xfrm>
        </p:spPr>
        <p:txBody>
          <a:bodyPr/>
          <a:lstStyle/>
          <a:p>
            <a:endParaRPr lang="pt-PT"/>
          </a:p>
        </p:txBody>
      </p:sp>
      <p:sp>
        <p:nvSpPr>
          <p:cNvPr id="9" name="Rectângu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ângu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ângu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ângu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xão rect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exão rect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xão rect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xão rect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exão rect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ângu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xão rect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arcador de Posição do Número do Diapositivo 5"/>
          <p:cNvSpPr>
            <a:spLocks noGrp="1"/>
          </p:cNvSpPr>
          <p:nvPr>
            <p:ph type="sldNum" sz="quarter" idx="12"/>
          </p:nvPr>
        </p:nvSpPr>
        <p:spPr bwMode="auto">
          <a:xfrm>
            <a:off x="1340616" y="4928702"/>
            <a:ext cx="609600" cy="517524"/>
          </a:xfrm>
        </p:spPr>
        <p:txBody>
          <a:bodyPr/>
          <a:lstStyle/>
          <a:p>
            <a:fld id="{D17179C7-838D-49AB-8E93-A955690A7B79}" type="slidenum">
              <a:rPr lang="pt-PT" smtClean="0"/>
              <a:pPr/>
              <a:t>‹nº›</a:t>
            </a:fld>
            <a:endParaRPr lang="pt-P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a:t>Clique para editar o estilo</a:t>
            </a:r>
            <a:endParaRPr kumimoji="0" lang="en-US"/>
          </a:p>
        </p:txBody>
      </p:sp>
      <p:sp>
        <p:nvSpPr>
          <p:cNvPr id="5" name="Marcador de Posição da Data 4"/>
          <p:cNvSpPr>
            <a:spLocks noGrp="1"/>
          </p:cNvSpPr>
          <p:nvPr>
            <p:ph type="dt" sz="half" idx="10"/>
          </p:nvPr>
        </p:nvSpPr>
        <p:spPr/>
        <p:txBody>
          <a:bodyPr/>
          <a:lstStyle/>
          <a:p>
            <a:fld id="{2FDE2BDB-8CE1-4BB7-87C1-486E8AC29AB6}" type="datetimeFigureOut">
              <a:rPr lang="pt-PT" smtClean="0"/>
              <a:pPr/>
              <a:t>04/07/2017</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D17179C7-838D-49AB-8E93-A955690A7B79}" type="slidenum">
              <a:rPr lang="pt-PT" smtClean="0"/>
              <a:pPr/>
              <a:t>‹nº›</a:t>
            </a:fld>
            <a:endParaRPr lang="pt-PT"/>
          </a:p>
        </p:txBody>
      </p:sp>
      <p:sp>
        <p:nvSpPr>
          <p:cNvPr id="9" name="Marcador de Posição de Conteúdo 8"/>
          <p:cNvSpPr>
            <a:spLocks noGrp="1"/>
          </p:cNvSpPr>
          <p:nvPr>
            <p:ph sz="quarter" idx="1"/>
          </p:nvPr>
        </p:nvSpPr>
        <p:spPr>
          <a:xfrm>
            <a:off x="457200" y="1600200"/>
            <a:ext cx="3657600" cy="4572000"/>
          </a:xfrm>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11" name="Marcador de Posição de Conteúdo 10"/>
          <p:cNvSpPr>
            <a:spLocks noGrp="1"/>
          </p:cNvSpPr>
          <p:nvPr>
            <p:ph sz="quarter" idx="2"/>
          </p:nvPr>
        </p:nvSpPr>
        <p:spPr>
          <a:xfrm>
            <a:off x="4270248" y="1600200"/>
            <a:ext cx="3657600" cy="4572000"/>
          </a:xfrm>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nchor="b"/>
          <a:lstStyle>
            <a:lvl1pPr>
              <a:defRPr/>
            </a:lvl1pPr>
          </a:lstStyle>
          <a:p>
            <a:r>
              <a:rPr kumimoji="0" lang="pt-PT"/>
              <a:t>Clique para editar o estilo</a:t>
            </a:r>
            <a:endParaRPr kumimoji="0" lang="en-US"/>
          </a:p>
        </p:txBody>
      </p:sp>
      <p:sp>
        <p:nvSpPr>
          <p:cNvPr id="7" name="Marcador de Posição da Data 6"/>
          <p:cNvSpPr>
            <a:spLocks noGrp="1"/>
          </p:cNvSpPr>
          <p:nvPr>
            <p:ph type="dt" sz="half" idx="10"/>
          </p:nvPr>
        </p:nvSpPr>
        <p:spPr/>
        <p:txBody>
          <a:bodyPr/>
          <a:lstStyle/>
          <a:p>
            <a:fld id="{2FDE2BDB-8CE1-4BB7-87C1-486E8AC29AB6}" type="datetimeFigureOut">
              <a:rPr lang="pt-PT" smtClean="0"/>
              <a:pPr/>
              <a:t>04/07/2017</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D17179C7-838D-49AB-8E93-A955690A7B79}" type="slidenum">
              <a:rPr lang="pt-PT" smtClean="0"/>
              <a:pPr/>
              <a:t>‹nº›</a:t>
            </a:fld>
            <a:endParaRPr lang="pt-PT"/>
          </a:p>
        </p:txBody>
      </p:sp>
      <p:sp>
        <p:nvSpPr>
          <p:cNvPr id="11" name="Marcador de Posição de Conteúdo 10"/>
          <p:cNvSpPr>
            <a:spLocks noGrp="1"/>
          </p:cNvSpPr>
          <p:nvPr>
            <p:ph sz="quarter" idx="2"/>
          </p:nvPr>
        </p:nvSpPr>
        <p:spPr>
          <a:xfrm>
            <a:off x="457200" y="2362200"/>
            <a:ext cx="3657600" cy="3886200"/>
          </a:xfrm>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13" name="Marcador de Posição de Conteúdo 12"/>
          <p:cNvSpPr>
            <a:spLocks noGrp="1"/>
          </p:cNvSpPr>
          <p:nvPr>
            <p:ph sz="quarter" idx="4"/>
          </p:nvPr>
        </p:nvSpPr>
        <p:spPr>
          <a:xfrm>
            <a:off x="4371975" y="2362200"/>
            <a:ext cx="3657600" cy="3886200"/>
          </a:xfrm>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12" name="Marcador de Posição do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PT"/>
              <a:t>Clique para editar os estilos</a:t>
            </a:r>
          </a:p>
        </p:txBody>
      </p:sp>
      <p:sp>
        <p:nvSpPr>
          <p:cNvPr id="14" name="Marcador de Posição do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PT"/>
              <a:t>Clique para editar os estilos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a:t>Clique para editar o estilo</a:t>
            </a:r>
            <a:endParaRPr kumimoji="0" lang="en-US"/>
          </a:p>
        </p:txBody>
      </p:sp>
      <p:sp>
        <p:nvSpPr>
          <p:cNvPr id="6" name="Marcador de Posição da Data 5"/>
          <p:cNvSpPr>
            <a:spLocks noGrp="1"/>
          </p:cNvSpPr>
          <p:nvPr>
            <p:ph type="dt" sz="half" idx="10"/>
          </p:nvPr>
        </p:nvSpPr>
        <p:spPr/>
        <p:txBody>
          <a:bodyPr rtlCol="0"/>
          <a:lstStyle/>
          <a:p>
            <a:fld id="{2FDE2BDB-8CE1-4BB7-87C1-486E8AC29AB6}" type="datetimeFigureOut">
              <a:rPr lang="pt-PT" smtClean="0"/>
              <a:pPr/>
              <a:t>04/07/2017</a:t>
            </a:fld>
            <a:endParaRPr lang="pt-PT"/>
          </a:p>
        </p:txBody>
      </p:sp>
      <p:sp>
        <p:nvSpPr>
          <p:cNvPr id="7" name="Marcador de Posição do Número do Diapositivo 6"/>
          <p:cNvSpPr>
            <a:spLocks noGrp="1"/>
          </p:cNvSpPr>
          <p:nvPr>
            <p:ph type="sldNum" sz="quarter" idx="11"/>
          </p:nvPr>
        </p:nvSpPr>
        <p:spPr/>
        <p:txBody>
          <a:bodyPr rtlCol="0"/>
          <a:lstStyle/>
          <a:p>
            <a:fld id="{D17179C7-838D-49AB-8E93-A955690A7B79}" type="slidenum">
              <a:rPr lang="pt-PT" smtClean="0"/>
              <a:pPr/>
              <a:t>‹nº›</a:t>
            </a:fld>
            <a:endParaRPr lang="pt-PT"/>
          </a:p>
        </p:txBody>
      </p:sp>
      <p:sp>
        <p:nvSpPr>
          <p:cNvPr id="8" name="Marcador de Posição do Rodapé 7"/>
          <p:cNvSpPr>
            <a:spLocks noGrp="1"/>
          </p:cNvSpPr>
          <p:nvPr>
            <p:ph type="ftr" sz="quarter" idx="12"/>
          </p:nvPr>
        </p:nvSpPr>
        <p:spPr/>
        <p:txBody>
          <a:bodyPr rtlCol="0"/>
          <a:lstStyle/>
          <a:p>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2FDE2BDB-8CE1-4BB7-87C1-486E8AC29AB6}" type="datetimeFigureOut">
              <a:rPr lang="pt-PT" smtClean="0"/>
              <a:pPr/>
              <a:t>04/07/2017</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D17179C7-838D-49AB-8E93-A955690A7B79}"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0" name="Conexão rect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ítu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t-PT"/>
              <a:t>Clique para editar o estilo</a:t>
            </a:r>
            <a:endParaRPr kumimoji="0" lang="en-US"/>
          </a:p>
        </p:txBody>
      </p:sp>
      <p:sp>
        <p:nvSpPr>
          <p:cNvPr id="3" name="Marcador de Posição do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t-PT"/>
              <a:t>Clique para editar os estilos</a:t>
            </a:r>
          </a:p>
        </p:txBody>
      </p:sp>
      <p:sp>
        <p:nvSpPr>
          <p:cNvPr id="8" name="Conexão rect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xão rect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xão rect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xão rect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Marcador de Posição de Conteúdo 17"/>
          <p:cNvSpPr>
            <a:spLocks noGrp="1"/>
          </p:cNvSpPr>
          <p:nvPr>
            <p:ph sz="quarter" idx="1"/>
          </p:nvPr>
        </p:nvSpPr>
        <p:spPr>
          <a:xfrm>
            <a:off x="304800" y="274320"/>
            <a:ext cx="5638800" cy="6327648"/>
          </a:xfrm>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21" name="Marcador de Posição da Data 20"/>
          <p:cNvSpPr>
            <a:spLocks noGrp="1"/>
          </p:cNvSpPr>
          <p:nvPr>
            <p:ph type="dt" sz="half" idx="14"/>
          </p:nvPr>
        </p:nvSpPr>
        <p:spPr/>
        <p:txBody>
          <a:bodyPr rtlCol="0"/>
          <a:lstStyle/>
          <a:p>
            <a:fld id="{2FDE2BDB-8CE1-4BB7-87C1-486E8AC29AB6}" type="datetimeFigureOut">
              <a:rPr lang="pt-PT" smtClean="0"/>
              <a:pPr/>
              <a:t>04/07/2017</a:t>
            </a:fld>
            <a:endParaRPr lang="pt-PT"/>
          </a:p>
        </p:txBody>
      </p:sp>
      <p:sp>
        <p:nvSpPr>
          <p:cNvPr id="22" name="Marcador de Posição do Número do Diapositivo 21"/>
          <p:cNvSpPr>
            <a:spLocks noGrp="1"/>
          </p:cNvSpPr>
          <p:nvPr>
            <p:ph type="sldNum" sz="quarter" idx="15"/>
          </p:nvPr>
        </p:nvSpPr>
        <p:spPr/>
        <p:txBody>
          <a:bodyPr rtlCol="0"/>
          <a:lstStyle/>
          <a:p>
            <a:fld id="{D17179C7-838D-49AB-8E93-A955690A7B79}" type="slidenum">
              <a:rPr lang="pt-PT" smtClean="0"/>
              <a:pPr/>
              <a:t>‹nº›</a:t>
            </a:fld>
            <a:endParaRPr lang="pt-PT"/>
          </a:p>
        </p:txBody>
      </p:sp>
      <p:sp>
        <p:nvSpPr>
          <p:cNvPr id="23" name="Marcador de Posição do Rodapé 22"/>
          <p:cNvSpPr>
            <a:spLocks noGrp="1"/>
          </p:cNvSpPr>
          <p:nvPr>
            <p:ph type="ftr" sz="quarter" idx="16"/>
          </p:nvPr>
        </p:nvSpPr>
        <p:spPr/>
        <p:txBody>
          <a:bodyPr rtlCol="0"/>
          <a:lstStyle/>
          <a:p>
            <a:endParaRPr lang="pt-P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nexão rect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rot="5400000">
            <a:off x="3350133" y="3200400"/>
            <a:ext cx="6309360" cy="457200"/>
          </a:xfrm>
        </p:spPr>
        <p:txBody>
          <a:bodyPr anchor="b"/>
          <a:lstStyle>
            <a:lvl1pPr algn="l">
              <a:buNone/>
              <a:defRPr sz="2000" b="1"/>
            </a:lvl1pPr>
          </a:lstStyle>
          <a:p>
            <a:r>
              <a:rPr kumimoji="0" lang="pt-PT"/>
              <a:t>Clique para editar o estilo</a:t>
            </a:r>
            <a:endParaRPr kumimoji="0" lang="en-US"/>
          </a:p>
        </p:txBody>
      </p:sp>
      <p:sp>
        <p:nvSpPr>
          <p:cNvPr id="3" name="Marcador de Posição d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t-PT"/>
              <a:t>Clique no ícone para adicionar uma imagem</a:t>
            </a:r>
            <a:endParaRPr kumimoji="0" lang="en-US" dirty="0"/>
          </a:p>
        </p:txBody>
      </p:sp>
      <p:sp>
        <p:nvSpPr>
          <p:cNvPr id="4" name="Marcador de Posição do Tex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t-PT"/>
              <a:t>Clique para editar os estilos</a:t>
            </a:r>
          </a:p>
        </p:txBody>
      </p:sp>
      <p:sp>
        <p:nvSpPr>
          <p:cNvPr id="10" name="Conexão rect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ângu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exão rect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exão rect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xão rect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Marcador de Posição da Data 16"/>
          <p:cNvSpPr>
            <a:spLocks noGrp="1"/>
          </p:cNvSpPr>
          <p:nvPr>
            <p:ph type="dt" sz="half" idx="10"/>
          </p:nvPr>
        </p:nvSpPr>
        <p:spPr/>
        <p:txBody>
          <a:bodyPr rtlCol="0"/>
          <a:lstStyle/>
          <a:p>
            <a:fld id="{2FDE2BDB-8CE1-4BB7-87C1-486E8AC29AB6}" type="datetimeFigureOut">
              <a:rPr lang="pt-PT" smtClean="0"/>
              <a:pPr/>
              <a:t>04/07/2017</a:t>
            </a:fld>
            <a:endParaRPr lang="pt-PT"/>
          </a:p>
        </p:txBody>
      </p:sp>
      <p:sp>
        <p:nvSpPr>
          <p:cNvPr id="18" name="Marcador de Posição do Número do Diapositivo 17"/>
          <p:cNvSpPr>
            <a:spLocks noGrp="1"/>
          </p:cNvSpPr>
          <p:nvPr>
            <p:ph type="sldNum" sz="quarter" idx="11"/>
          </p:nvPr>
        </p:nvSpPr>
        <p:spPr/>
        <p:txBody>
          <a:bodyPr rtlCol="0"/>
          <a:lstStyle/>
          <a:p>
            <a:fld id="{D17179C7-838D-49AB-8E93-A955690A7B79}" type="slidenum">
              <a:rPr lang="pt-PT" smtClean="0"/>
              <a:pPr/>
              <a:t>‹nº›</a:t>
            </a:fld>
            <a:endParaRPr lang="pt-PT"/>
          </a:p>
        </p:txBody>
      </p:sp>
      <p:sp>
        <p:nvSpPr>
          <p:cNvPr id="21" name="Marcador de Posição do Rodapé 20"/>
          <p:cNvSpPr>
            <a:spLocks noGrp="1"/>
          </p:cNvSpPr>
          <p:nvPr>
            <p:ph type="ftr" sz="quarter" idx="12"/>
          </p:nvPr>
        </p:nvSpPr>
        <p:spPr/>
        <p:txBody>
          <a:bodyPr rtlCol="0"/>
          <a:lstStyle/>
          <a:p>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xão rect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Marcador de Posição do Título 21"/>
          <p:cNvSpPr>
            <a:spLocks noGrp="1"/>
          </p:cNvSpPr>
          <p:nvPr>
            <p:ph type="title"/>
          </p:nvPr>
        </p:nvSpPr>
        <p:spPr>
          <a:xfrm>
            <a:off x="457200" y="274638"/>
            <a:ext cx="7467600" cy="1143000"/>
          </a:xfrm>
          <a:prstGeom prst="rect">
            <a:avLst/>
          </a:prstGeom>
        </p:spPr>
        <p:txBody>
          <a:bodyPr vert="horz" anchor="b">
            <a:normAutofit/>
          </a:bodyPr>
          <a:lstStyle/>
          <a:p>
            <a:r>
              <a:rPr kumimoji="0" lang="pt-PT"/>
              <a:t>Clique para editar o estilo</a:t>
            </a:r>
            <a:endParaRPr kumimoji="0" lang="en-US"/>
          </a:p>
        </p:txBody>
      </p:sp>
      <p:sp>
        <p:nvSpPr>
          <p:cNvPr id="13" name="Marcador de Posição do Tex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t-PT"/>
              <a:t>Clique para editar os estilos</a:t>
            </a:r>
          </a:p>
          <a:p>
            <a:pPr lvl="1" eaLnBrk="1" latinLnBrk="0" hangingPunct="1"/>
            <a:r>
              <a:rPr kumimoji="0" lang="pt-PT"/>
              <a:t>Segundo nível</a:t>
            </a:r>
          </a:p>
          <a:p>
            <a:pPr lvl="2" eaLnBrk="1" latinLnBrk="0" hangingPunct="1"/>
            <a:r>
              <a:rPr kumimoji="0" lang="pt-PT"/>
              <a:t>Terceiro nível</a:t>
            </a:r>
          </a:p>
          <a:p>
            <a:pPr lvl="3" eaLnBrk="1" latinLnBrk="0" hangingPunct="1"/>
            <a:r>
              <a:rPr kumimoji="0" lang="pt-PT"/>
              <a:t>Quarto nível</a:t>
            </a:r>
          </a:p>
          <a:p>
            <a:pPr lvl="4" eaLnBrk="1" latinLnBrk="0" hangingPunct="1"/>
            <a:r>
              <a:rPr kumimoji="0" lang="pt-PT"/>
              <a:t>Quinto nível</a:t>
            </a:r>
            <a:endParaRPr kumimoji="0" lang="en-US"/>
          </a:p>
        </p:txBody>
      </p:sp>
      <p:sp>
        <p:nvSpPr>
          <p:cNvPr id="14" name="Marcador de Posição da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FDE2BDB-8CE1-4BB7-87C1-486E8AC29AB6}" type="datetimeFigureOut">
              <a:rPr lang="pt-PT" smtClean="0"/>
              <a:pPr/>
              <a:t>04/07/2017</a:t>
            </a:fld>
            <a:endParaRPr lang="pt-PT"/>
          </a:p>
        </p:txBody>
      </p:sp>
      <p:sp>
        <p:nvSpPr>
          <p:cNvPr id="3" name="Marcador de Posição do Rodapé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t-PT"/>
          </a:p>
        </p:txBody>
      </p:sp>
      <p:sp>
        <p:nvSpPr>
          <p:cNvPr id="7" name="Conexão rect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exão rect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xão rect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Marcador de Posição do Número do Diapositivo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17179C7-838D-49AB-8E93-A955690A7B79}"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jpeg"/><Relationship Id="rId7"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5.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 </a:t>
            </a:r>
            <a:r>
              <a:rPr lang="pt-PT" sz="4800" dirty="0"/>
              <a:t>The Olympic Games </a:t>
            </a:r>
          </a:p>
        </p:txBody>
      </p:sp>
      <p:sp>
        <p:nvSpPr>
          <p:cNvPr id="3" name="Subtítulo 2"/>
          <p:cNvSpPr>
            <a:spLocks noGrp="1"/>
          </p:cNvSpPr>
          <p:nvPr>
            <p:ph type="subTitle" idx="1"/>
          </p:nvPr>
        </p:nvSpPr>
        <p:spPr/>
        <p:txBody>
          <a:bodyPr anchor="ctr">
            <a:normAutofit/>
          </a:bodyPr>
          <a:lstStyle/>
          <a:p>
            <a:pPr algn="ctr"/>
            <a:r>
              <a:rPr lang="pt-PT" sz="1400" dirty="0" smtClean="0"/>
              <a:t>AGRUPAMENTO DE ESCOLAS DR. CORREIA MATEUS</a:t>
            </a:r>
            <a:endParaRPr lang="pt-PT" sz="1400" dirty="0"/>
          </a:p>
        </p:txBody>
      </p:sp>
      <p:pic>
        <p:nvPicPr>
          <p:cNvPr id="4" name="Imagem 3" descr="jogos olímpicos_7.png"/>
          <p:cNvPicPr>
            <a:picLocks noChangeAspect="1"/>
          </p:cNvPicPr>
          <p:nvPr/>
        </p:nvPicPr>
        <p:blipFill>
          <a:blip r:embed="rId2"/>
          <a:srcRect l="13489" t="19161" r="13243" b="20511"/>
          <a:stretch>
            <a:fillRect/>
          </a:stretch>
        </p:blipFill>
        <p:spPr>
          <a:xfrm rot="1141621">
            <a:off x="2225025" y="2067792"/>
            <a:ext cx="2086636" cy="971114"/>
          </a:xfrm>
          <a:prstGeom prst="rect">
            <a:avLst/>
          </a:prstGeom>
        </p:spPr>
      </p:pic>
      <p:pic>
        <p:nvPicPr>
          <p:cNvPr id="5" name="Imagem 4" descr="jogos olímpicos_6.jpg"/>
          <p:cNvPicPr>
            <a:picLocks noChangeAspect="1"/>
          </p:cNvPicPr>
          <p:nvPr/>
        </p:nvPicPr>
        <p:blipFill>
          <a:blip r:embed="rId3"/>
          <a:srcRect l="7302" t="13132" r="5746" b="10600"/>
          <a:stretch>
            <a:fillRect/>
          </a:stretch>
        </p:blipFill>
        <p:spPr>
          <a:xfrm rot="1432867">
            <a:off x="5978806" y="1724410"/>
            <a:ext cx="1890133" cy="1657879"/>
          </a:xfrm>
          <a:prstGeom prst="ellipse">
            <a:avLst/>
          </a:prstGeom>
        </p:spPr>
      </p:pic>
      <p:pic>
        <p:nvPicPr>
          <p:cNvPr id="6" name="Picture 4" descr="Resultado de imagem para correia mateus"/>
          <p:cNvPicPr>
            <a:picLocks noChangeAspect="1"/>
          </p:cNvPicPr>
          <p:nvPr/>
        </p:nvPicPr>
        <p:blipFill>
          <a:blip r:embed="rId4"/>
          <a:srcRect/>
          <a:stretch>
            <a:fillRect/>
          </a:stretch>
        </p:blipFill>
        <p:spPr>
          <a:xfrm>
            <a:off x="-1984" y="-1"/>
            <a:ext cx="3104046" cy="1548000"/>
          </a:xfrm>
          <a:prstGeom prst="rect">
            <a:avLst/>
          </a:prstGeom>
          <a:noFill/>
          <a:ln>
            <a:noFill/>
          </a:ln>
        </p:spPr>
      </p:pic>
      <p:pic>
        <p:nvPicPr>
          <p:cNvPr id="7" name="Picture 2" descr="Resultado de imagem para erasmus"/>
          <p:cNvPicPr>
            <a:picLocks noChangeAspect="1"/>
          </p:cNvPicPr>
          <p:nvPr/>
        </p:nvPicPr>
        <p:blipFill>
          <a:blip r:embed="rId5"/>
          <a:srcRect/>
          <a:stretch>
            <a:fillRect/>
          </a:stretch>
        </p:blipFill>
        <p:spPr>
          <a:xfrm>
            <a:off x="5364088" y="0"/>
            <a:ext cx="3746192" cy="1548000"/>
          </a:xfrm>
          <a:prstGeom prst="rect">
            <a:avLst/>
          </a:prstGeom>
          <a:noFill/>
          <a:ln>
            <a:noFill/>
          </a:ln>
        </p:spPr>
      </p:pic>
      <p:pic>
        <p:nvPicPr>
          <p:cNvPr id="8" name="Picture 2" descr="Resultado de imagem para PORTUG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4360" y="0"/>
            <a:ext cx="2322000" cy="15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773832"/>
            <a:ext cx="3744416" cy="1143000"/>
          </a:xfrm>
        </p:spPr>
        <p:txBody>
          <a:bodyPr>
            <a:normAutofit/>
          </a:bodyPr>
          <a:lstStyle/>
          <a:p>
            <a:pPr algn="ctr"/>
            <a:r>
              <a:rPr lang="en-US" sz="3200" b="1" dirty="0">
                <a:effectLst>
                  <a:outerShdw blurRad="38100" dist="38100" dir="2700000" algn="tl">
                    <a:srgbClr val="FFFFFF"/>
                  </a:outerShdw>
                </a:effectLst>
                <a:latin typeface="Bard" pitchFamily="82" charset="0"/>
              </a:rPr>
              <a:t>PRIZES</a:t>
            </a:r>
            <a:endParaRPr lang="pt-PT" sz="2600" b="1"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148064" y="980728"/>
            <a:ext cx="3176730" cy="256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539552" y="2197308"/>
            <a:ext cx="4608512" cy="3508653"/>
          </a:xfrm>
          <a:prstGeom prst="rect">
            <a:avLst/>
          </a:prstGeom>
          <a:noFill/>
        </p:spPr>
        <p:txBody>
          <a:bodyPr wrap="square" rtlCol="0">
            <a:spAutoFit/>
          </a:bodyPr>
          <a:lstStyle/>
          <a:p>
            <a:pPr>
              <a:lnSpc>
                <a:spcPct val="150000"/>
              </a:lnSpc>
            </a:pPr>
            <a:r>
              <a:rPr lang="pt-PT" sz="2400" dirty="0" err="1" smtClean="0"/>
              <a:t>The</a:t>
            </a:r>
            <a:r>
              <a:rPr lang="pt-PT" sz="2400" dirty="0" smtClean="0"/>
              <a:t> </a:t>
            </a:r>
            <a:r>
              <a:rPr lang="pt-PT" sz="2400" dirty="0" err="1" smtClean="0"/>
              <a:t>winner</a:t>
            </a:r>
            <a:r>
              <a:rPr lang="pt-PT" sz="2400" dirty="0"/>
              <a:t> </a:t>
            </a:r>
            <a:r>
              <a:rPr lang="pt-PT" sz="2400" dirty="0" err="1" smtClean="0"/>
              <a:t>of</a:t>
            </a:r>
            <a:r>
              <a:rPr lang="pt-PT" sz="2400" dirty="0" smtClean="0"/>
              <a:t> </a:t>
            </a:r>
            <a:r>
              <a:rPr lang="pt-PT" sz="2400" dirty="0" err="1" smtClean="0"/>
              <a:t>olympic</a:t>
            </a:r>
            <a:r>
              <a:rPr lang="pt-PT" sz="2400" dirty="0" smtClean="0"/>
              <a:t> games </a:t>
            </a:r>
            <a:r>
              <a:rPr lang="pt-PT" sz="2400" dirty="0" err="1" smtClean="0"/>
              <a:t>won</a:t>
            </a:r>
            <a:r>
              <a:rPr lang="pt-PT" sz="2400" dirty="0" smtClean="0"/>
              <a:t>: </a:t>
            </a:r>
          </a:p>
          <a:p>
            <a:pPr marL="342900" indent="-342900">
              <a:lnSpc>
                <a:spcPct val="150000"/>
              </a:lnSpc>
              <a:buFont typeface="Arial" pitchFamily="34" charset="0"/>
              <a:buChar char="•"/>
            </a:pPr>
            <a:r>
              <a:rPr lang="en-US" sz="4000" b="1" dirty="0" smtClean="0">
                <a:solidFill>
                  <a:schemeClr val="tx2"/>
                </a:solidFill>
                <a:latin typeface="IceAgeD" pitchFamily="82" charset="0"/>
              </a:rPr>
              <a:t>Olive</a:t>
            </a:r>
          </a:p>
          <a:p>
            <a:pPr marL="342900" lvl="1" indent="-342900">
              <a:lnSpc>
                <a:spcPct val="150000"/>
              </a:lnSpc>
              <a:buFont typeface="Arial" pitchFamily="34" charset="0"/>
              <a:buChar char="•"/>
            </a:pPr>
            <a:r>
              <a:rPr lang="en-US" sz="4000" b="1" dirty="0" smtClean="0">
                <a:solidFill>
                  <a:schemeClr val="tx2"/>
                </a:solidFill>
                <a:latin typeface="IceAgeD"/>
              </a:rPr>
              <a:t>Shields</a:t>
            </a:r>
            <a:endParaRPr lang="en-US" sz="1200" dirty="0"/>
          </a:p>
          <a:p>
            <a:pPr lvl="1"/>
            <a:r>
              <a:rPr lang="en-US" sz="1200" dirty="0" smtClean="0"/>
              <a:t> </a:t>
            </a:r>
            <a:endParaRPr lang="en-US" dirty="0">
              <a:solidFill>
                <a:schemeClr val="tx2"/>
              </a:solidFill>
              <a:latin typeface="IceAgeD" pitchFamily="82" charset="0"/>
            </a:endParaRPr>
          </a:p>
          <a:p>
            <a:r>
              <a:rPr lang="pt-PT" dirty="0" smtClean="0"/>
              <a:t> </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471976"/>
            <a:ext cx="3171822" cy="299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Resultado de imagem para correia mateus"/>
          <p:cNvPicPr>
            <a:picLocks noChangeAspect="1"/>
          </p:cNvPicPr>
          <p:nvPr/>
        </p:nvPicPr>
        <p:blipFill>
          <a:blip r:embed="rId4"/>
          <a:srcRect/>
          <a:stretch>
            <a:fillRect/>
          </a:stretch>
        </p:blipFill>
        <p:spPr>
          <a:xfrm>
            <a:off x="35496" y="-27384"/>
            <a:ext cx="1800200" cy="897767"/>
          </a:xfrm>
          <a:prstGeom prst="rect">
            <a:avLst/>
          </a:prstGeom>
          <a:noFill/>
          <a:ln>
            <a:noFill/>
          </a:ln>
        </p:spPr>
      </p:pic>
      <p:pic>
        <p:nvPicPr>
          <p:cNvPr id="7" name="Picture 2" descr="Resultado de imagem para PORTUG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0" y="2966"/>
            <a:ext cx="1313264" cy="8755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m para erasmus"/>
          <p:cNvPicPr>
            <a:picLocks noChangeAspect="1"/>
          </p:cNvPicPr>
          <p:nvPr/>
        </p:nvPicPr>
        <p:blipFill>
          <a:blip r:embed="rId6"/>
          <a:srcRect/>
          <a:stretch>
            <a:fillRect/>
          </a:stretch>
        </p:blipFill>
        <p:spPr>
          <a:xfrm>
            <a:off x="0" y="6117308"/>
            <a:ext cx="1792486" cy="740691"/>
          </a:xfrm>
          <a:prstGeom prst="rect">
            <a:avLst/>
          </a:prstGeom>
          <a:noFill/>
          <a:ln>
            <a:noFill/>
          </a:ln>
        </p:spPr>
      </p:pic>
      <p:sp>
        <p:nvSpPr>
          <p:cNvPr id="9" name="Título 1"/>
          <p:cNvSpPr txBox="1">
            <a:spLocks/>
          </p:cNvSpPr>
          <p:nvPr/>
        </p:nvSpPr>
        <p:spPr>
          <a:xfrm>
            <a:off x="615879" y="188640"/>
            <a:ext cx="7467600" cy="1143000"/>
          </a:xfrm>
          <a:prstGeom prst="rect">
            <a:avLst/>
          </a:prstGeom>
        </p:spPr>
        <p:txBody>
          <a:bodyPr vert="horz"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3200" b="1" dirty="0" smtClean="0">
                <a:latin typeface="Times New Roman" pitchFamily="18" charset="0"/>
              </a:rPr>
              <a:t>THE OLYMPIC GAMES</a:t>
            </a:r>
            <a:endParaRPr lang="pt-PT" sz="3200" b="1" dirty="0"/>
          </a:p>
        </p:txBody>
      </p:sp>
    </p:spTree>
    <p:extLst>
      <p:ext uri="{BB962C8B-B14F-4D97-AF65-F5344CB8AC3E}">
        <p14:creationId xmlns:p14="http://schemas.microsoft.com/office/powerpoint/2010/main" val="33869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3"/>
                                        </p:tgtEl>
                                        <p:attrNameLst>
                                          <p:attrName>style.visibility</p:attrName>
                                        </p:attrNameLst>
                                      </p:cBhvr>
                                      <p:to>
                                        <p:strVal val="visible"/>
                                      </p:to>
                                    </p:set>
                                    <p:anim calcmode="lin" valueType="num">
                                      <p:cBhvr>
                                        <p:cTn id="14" dur="500" fill="hold"/>
                                        <p:tgtEl>
                                          <p:spTgt spid="2053"/>
                                        </p:tgtEl>
                                        <p:attrNameLst>
                                          <p:attrName>ppt_w</p:attrName>
                                        </p:attrNameLst>
                                      </p:cBhvr>
                                      <p:tavLst>
                                        <p:tav tm="0">
                                          <p:val>
                                            <p:fltVal val="0"/>
                                          </p:val>
                                        </p:tav>
                                        <p:tav tm="100000">
                                          <p:val>
                                            <p:strVal val="#ppt_w"/>
                                          </p:val>
                                        </p:tav>
                                      </p:tavLst>
                                    </p:anim>
                                    <p:anim calcmode="lin" valueType="num">
                                      <p:cBhvr>
                                        <p:cTn id="15" dur="500" fill="hold"/>
                                        <p:tgtEl>
                                          <p:spTgt spid="2053"/>
                                        </p:tgtEl>
                                        <p:attrNameLst>
                                          <p:attrName>ppt_h</p:attrName>
                                        </p:attrNameLst>
                                      </p:cBhvr>
                                      <p:tavLst>
                                        <p:tav tm="0">
                                          <p:val>
                                            <p:fltVal val="0"/>
                                          </p:val>
                                        </p:tav>
                                        <p:tav tm="100000">
                                          <p:val>
                                            <p:strVal val="#ppt_h"/>
                                          </p:val>
                                        </p:tav>
                                      </p:tavLst>
                                    </p:anim>
                                    <p:animEffect transition="in" filter="fade">
                                      <p:cBhvr>
                                        <p:cTn id="16"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1"/>
          </p:nvPr>
        </p:nvSpPr>
        <p:spPr>
          <a:xfrm>
            <a:off x="457200" y="1600200"/>
            <a:ext cx="4546848" cy="4873752"/>
          </a:xfrm>
        </p:spPr>
        <p:txBody>
          <a:bodyPr/>
          <a:lstStyle/>
          <a:p>
            <a:r>
              <a:rPr lang="en-US" dirty="0" smtClean="0"/>
              <a:t>SPORTS FACILITIES</a:t>
            </a:r>
          </a:p>
          <a:p>
            <a:endParaRPr lang="en-US" dirty="0" smtClean="0"/>
          </a:p>
          <a:p>
            <a:r>
              <a:rPr lang="en-US" dirty="0" smtClean="0"/>
              <a:t>Held </a:t>
            </a:r>
            <a:r>
              <a:rPr lang="en-US" dirty="0"/>
              <a:t>at Olympia</a:t>
            </a:r>
          </a:p>
          <a:p>
            <a:r>
              <a:rPr lang="en-US" dirty="0"/>
              <a:t>Rural site in the Western Peloponnese</a:t>
            </a:r>
          </a:p>
          <a:p>
            <a:endParaRPr lang="pt-PT"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18" t="2656" r="2701" b="9098"/>
          <a:stretch/>
        </p:blipFill>
        <p:spPr bwMode="auto">
          <a:xfrm>
            <a:off x="6408204" y="3981523"/>
            <a:ext cx="2052228" cy="211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Resultado de imagem para correia mateus"/>
          <p:cNvPicPr>
            <a:picLocks noChangeAspect="1"/>
          </p:cNvPicPr>
          <p:nvPr/>
        </p:nvPicPr>
        <p:blipFill>
          <a:blip r:embed="rId3"/>
          <a:srcRect/>
          <a:stretch>
            <a:fillRect/>
          </a:stretch>
        </p:blipFill>
        <p:spPr>
          <a:xfrm>
            <a:off x="35496" y="-27384"/>
            <a:ext cx="1800200" cy="897767"/>
          </a:xfrm>
          <a:prstGeom prst="rect">
            <a:avLst/>
          </a:prstGeom>
          <a:noFill/>
          <a:ln>
            <a:noFill/>
          </a:ln>
        </p:spPr>
      </p:pic>
      <p:pic>
        <p:nvPicPr>
          <p:cNvPr id="6" name="Picture 2" descr="Resultado de imagem para PORTUG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2966"/>
            <a:ext cx="1313264" cy="8755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m para erasmus"/>
          <p:cNvPicPr>
            <a:picLocks noChangeAspect="1"/>
          </p:cNvPicPr>
          <p:nvPr/>
        </p:nvPicPr>
        <p:blipFill>
          <a:blip r:embed="rId5"/>
          <a:srcRect/>
          <a:stretch>
            <a:fillRect/>
          </a:stretch>
        </p:blipFill>
        <p:spPr>
          <a:xfrm>
            <a:off x="0" y="6117308"/>
            <a:ext cx="1792486" cy="740691"/>
          </a:xfrm>
          <a:prstGeom prst="rect">
            <a:avLst/>
          </a:prstGeom>
          <a:noFill/>
          <a:ln>
            <a:noFill/>
          </a:ln>
        </p:spPr>
      </p:pic>
      <p:pic>
        <p:nvPicPr>
          <p:cNvPr id="7170" name="Picture 2" descr="Resultado de imagem para OLIMP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238" y="3983021"/>
            <a:ext cx="2821588" cy="212183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m para OLIMPIA JOG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1385" y="3983021"/>
            <a:ext cx="3672408" cy="212183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m para OLIMPIA ESTADI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8024" y="1512661"/>
            <a:ext cx="3641390" cy="2468862"/>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1"/>
          <p:cNvSpPr txBox="1">
            <a:spLocks/>
          </p:cNvSpPr>
          <p:nvPr/>
        </p:nvSpPr>
        <p:spPr>
          <a:xfrm>
            <a:off x="615879" y="116632"/>
            <a:ext cx="7467600" cy="1143000"/>
          </a:xfrm>
          <a:prstGeom prst="rect">
            <a:avLst/>
          </a:prstGeom>
        </p:spPr>
        <p:txBody>
          <a:bodyPr vert="horz"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3200" b="1" dirty="0" smtClean="0">
                <a:latin typeface="Times New Roman" pitchFamily="18" charset="0"/>
              </a:rPr>
              <a:t>THE OLYMPIC GAMES</a:t>
            </a:r>
            <a:endParaRPr lang="pt-PT" sz="3200" b="1" dirty="0"/>
          </a:p>
        </p:txBody>
      </p:sp>
    </p:spTree>
    <p:extLst>
      <p:ext uri="{BB962C8B-B14F-4D97-AF65-F5344CB8AC3E}">
        <p14:creationId xmlns:p14="http://schemas.microsoft.com/office/powerpoint/2010/main" val="17182180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467544" y="2204864"/>
            <a:ext cx="5040560" cy="3323987"/>
          </a:xfrm>
          <a:prstGeom prst="rect">
            <a:avLst/>
          </a:prstGeom>
        </p:spPr>
        <p:txBody>
          <a:bodyPr wrap="square">
            <a:spAutoFit/>
          </a:bodyPr>
          <a:lstStyle/>
          <a:p>
            <a:pPr algn="just">
              <a:lnSpc>
                <a:spcPct val="150000"/>
              </a:lnSpc>
            </a:pPr>
            <a:r>
              <a:rPr lang="en-US" altLang="pt-PT" sz="2800" dirty="0"/>
              <a:t>393 </a:t>
            </a:r>
            <a:r>
              <a:rPr lang="en-US" altLang="pt-PT" sz="2800" dirty="0" err="1"/>
              <a:t>d.c.</a:t>
            </a:r>
            <a:r>
              <a:rPr lang="en-US" altLang="pt-PT" sz="2800" dirty="0"/>
              <a:t> - Theodosius I (Roman emperor converted to Christianity) abolished the </a:t>
            </a:r>
            <a:r>
              <a:rPr lang="en-US" altLang="pt-PT" sz="2800" dirty="0" smtClean="0"/>
              <a:t>O.G. </a:t>
            </a:r>
            <a:r>
              <a:rPr lang="en-US" altLang="pt-PT" sz="2800" dirty="0"/>
              <a:t>for being a pagan festival</a:t>
            </a:r>
            <a:endParaRPr lang="pt-PT" sz="2800" dirty="0"/>
          </a:p>
        </p:txBody>
      </p:sp>
      <p:pic>
        <p:nvPicPr>
          <p:cNvPr id="5" name="Picture 4" descr="Resultado de imagem para correia mateus"/>
          <p:cNvPicPr>
            <a:picLocks noChangeAspect="1"/>
          </p:cNvPicPr>
          <p:nvPr/>
        </p:nvPicPr>
        <p:blipFill>
          <a:blip r:embed="rId2"/>
          <a:srcRect/>
          <a:stretch>
            <a:fillRect/>
          </a:stretch>
        </p:blipFill>
        <p:spPr>
          <a:xfrm>
            <a:off x="35496" y="-27384"/>
            <a:ext cx="1800200" cy="897767"/>
          </a:xfrm>
          <a:prstGeom prst="rect">
            <a:avLst/>
          </a:prstGeom>
          <a:noFill/>
          <a:ln>
            <a:noFill/>
          </a:ln>
        </p:spPr>
      </p:pic>
      <p:pic>
        <p:nvPicPr>
          <p:cNvPr id="6" name="Picture 2" descr="Resultado de imagem para PORTUG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2966"/>
            <a:ext cx="1313264" cy="8755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m para erasmus"/>
          <p:cNvPicPr>
            <a:picLocks noChangeAspect="1"/>
          </p:cNvPicPr>
          <p:nvPr/>
        </p:nvPicPr>
        <p:blipFill>
          <a:blip r:embed="rId4"/>
          <a:srcRect/>
          <a:stretch>
            <a:fillRect/>
          </a:stretch>
        </p:blipFill>
        <p:spPr>
          <a:xfrm>
            <a:off x="0" y="6117308"/>
            <a:ext cx="1792486" cy="740691"/>
          </a:xfrm>
          <a:prstGeom prst="rect">
            <a:avLst/>
          </a:prstGeom>
          <a:noFill/>
          <a:ln>
            <a:noFill/>
          </a:ln>
        </p:spPr>
      </p:pic>
      <p:pic>
        <p:nvPicPr>
          <p:cNvPr id="8194" name="Picture 2" descr="Resultado de imagem para Theodosius 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628800"/>
            <a:ext cx="3131840" cy="4797129"/>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p:cNvSpPr txBox="1">
            <a:spLocks/>
          </p:cNvSpPr>
          <p:nvPr/>
        </p:nvSpPr>
        <p:spPr>
          <a:xfrm>
            <a:off x="615879" y="404664"/>
            <a:ext cx="7467600" cy="1143000"/>
          </a:xfrm>
          <a:prstGeom prst="rect">
            <a:avLst/>
          </a:prstGeom>
        </p:spPr>
        <p:txBody>
          <a:bodyPr vert="horz"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3200" b="1" dirty="0" smtClean="0">
                <a:latin typeface="Times New Roman" pitchFamily="18" charset="0"/>
              </a:rPr>
              <a:t>THE OLYMPIC GAMES</a:t>
            </a:r>
            <a:endParaRPr lang="pt-PT" sz="3200" b="1" dirty="0"/>
          </a:p>
        </p:txBody>
      </p:sp>
    </p:spTree>
    <p:extLst>
      <p:ext uri="{BB962C8B-B14F-4D97-AF65-F5344CB8AC3E}">
        <p14:creationId xmlns:p14="http://schemas.microsoft.com/office/powerpoint/2010/main" val="1488455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564904"/>
            <a:ext cx="7467600" cy="1143000"/>
          </a:xfrm>
        </p:spPr>
        <p:txBody>
          <a:bodyPr anchor="ctr">
            <a:noAutofit/>
          </a:bodyPr>
          <a:lstStyle/>
          <a:p>
            <a:pPr algn="ctr">
              <a:lnSpc>
                <a:spcPct val="200000"/>
              </a:lnSpc>
            </a:pPr>
            <a:r>
              <a:rPr lang="en-GB" sz="4800" b="1" dirty="0" smtClean="0">
                <a:latin typeface="Times New Roman" pitchFamily="18" charset="0"/>
              </a:rPr>
              <a:t>MODERN</a:t>
            </a:r>
            <a:br>
              <a:rPr lang="en-GB" sz="4800" b="1" dirty="0" smtClean="0">
                <a:latin typeface="Times New Roman" pitchFamily="18" charset="0"/>
              </a:rPr>
            </a:br>
            <a:r>
              <a:rPr lang="en-GB" sz="4800" b="1" dirty="0" smtClean="0">
                <a:latin typeface="Times New Roman" pitchFamily="18" charset="0"/>
              </a:rPr>
              <a:t> </a:t>
            </a:r>
            <a:r>
              <a:rPr lang="en-GB" sz="4800" b="1" dirty="0">
                <a:latin typeface="Times New Roman" pitchFamily="18" charset="0"/>
              </a:rPr>
              <a:t>OLYMPIC GAMES</a:t>
            </a:r>
            <a:endParaRPr lang="pt-PT" sz="4800" dirty="0"/>
          </a:p>
        </p:txBody>
      </p:sp>
      <p:pic>
        <p:nvPicPr>
          <p:cNvPr id="4" name="Picture 4" descr="Resultado de imagem para correia mateus"/>
          <p:cNvPicPr>
            <a:picLocks noChangeAspect="1"/>
          </p:cNvPicPr>
          <p:nvPr/>
        </p:nvPicPr>
        <p:blipFill>
          <a:blip r:embed="rId2"/>
          <a:srcRect/>
          <a:stretch>
            <a:fillRect/>
          </a:stretch>
        </p:blipFill>
        <p:spPr>
          <a:xfrm>
            <a:off x="35496" y="-27384"/>
            <a:ext cx="1800200" cy="897767"/>
          </a:xfrm>
          <a:prstGeom prst="rect">
            <a:avLst/>
          </a:prstGeom>
          <a:noFill/>
          <a:ln>
            <a:noFill/>
          </a:ln>
        </p:spPr>
      </p:pic>
      <p:pic>
        <p:nvPicPr>
          <p:cNvPr id="5" name="Picture 2" descr="Resultado de imagem para PORTUG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2966"/>
            <a:ext cx="1313264" cy="8755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m para erasmus"/>
          <p:cNvPicPr>
            <a:picLocks noChangeAspect="1"/>
          </p:cNvPicPr>
          <p:nvPr/>
        </p:nvPicPr>
        <p:blipFill>
          <a:blip r:embed="rId4"/>
          <a:srcRect/>
          <a:stretch>
            <a:fillRect/>
          </a:stretch>
        </p:blipFill>
        <p:spPr>
          <a:xfrm>
            <a:off x="0" y="6117308"/>
            <a:ext cx="1792486" cy="740691"/>
          </a:xfrm>
          <a:prstGeom prst="rect">
            <a:avLst/>
          </a:prstGeom>
          <a:noFill/>
          <a:ln>
            <a:noFill/>
          </a:ln>
        </p:spPr>
      </p:pic>
      <p:sp>
        <p:nvSpPr>
          <p:cNvPr id="7" name="Título 1"/>
          <p:cNvSpPr txBox="1">
            <a:spLocks/>
          </p:cNvSpPr>
          <p:nvPr/>
        </p:nvSpPr>
        <p:spPr>
          <a:xfrm>
            <a:off x="615879" y="548680"/>
            <a:ext cx="7467600" cy="1143000"/>
          </a:xfrm>
          <a:prstGeom prst="rect">
            <a:avLst/>
          </a:prstGeom>
        </p:spPr>
        <p:txBody>
          <a:bodyPr vert="horz"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3200" b="1" smtClean="0">
                <a:latin typeface="Times New Roman" pitchFamily="18" charset="0"/>
              </a:rPr>
              <a:t>THE OLYMPIC GAMES</a:t>
            </a:r>
            <a:endParaRPr lang="pt-PT" sz="3200" b="1" dirty="0"/>
          </a:p>
        </p:txBody>
      </p:sp>
    </p:spTree>
    <p:extLst>
      <p:ext uri="{BB962C8B-B14F-4D97-AF65-F5344CB8AC3E}">
        <p14:creationId xmlns:p14="http://schemas.microsoft.com/office/powerpoint/2010/main" val="639150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1"/>
          </p:nvPr>
        </p:nvSpPr>
        <p:spPr>
          <a:xfrm>
            <a:off x="457200" y="1600200"/>
            <a:ext cx="4042792" cy="4873752"/>
          </a:xfrm>
        </p:spPr>
        <p:txBody>
          <a:bodyPr>
            <a:normAutofit/>
          </a:bodyPr>
          <a:lstStyle/>
          <a:p>
            <a:pPr algn="just">
              <a:lnSpc>
                <a:spcPct val="150000"/>
              </a:lnSpc>
            </a:pPr>
            <a:r>
              <a:rPr lang="en-US" altLang="pt-PT" sz="2000" dirty="0"/>
              <a:t>Pierre de Coubertin (1863-1937) - historian and sociologist was interested in the history of ancient Greece and was reborn the </a:t>
            </a:r>
            <a:r>
              <a:rPr lang="en-US" altLang="pt-PT" sz="2000" dirty="0" smtClean="0"/>
              <a:t>O.G.</a:t>
            </a:r>
            <a:endParaRPr lang="pt-PT" altLang="pt-PT" sz="2000" dirty="0"/>
          </a:p>
        </p:txBody>
      </p:sp>
      <p:pic>
        <p:nvPicPr>
          <p:cNvPr id="3074" name="Picture 2" descr="Resultado de imagem para pierre de coubert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0951" y="1700808"/>
            <a:ext cx="3209441" cy="46242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olimpis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24" y="4476328"/>
            <a:ext cx="4572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615879" y="260648"/>
            <a:ext cx="7467600" cy="1143000"/>
          </a:xfrm>
          <a:prstGeom prst="rect">
            <a:avLst/>
          </a:prstGeom>
        </p:spPr>
        <p:txBody>
          <a:bodyPr vert="horz"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3200" b="1" dirty="0" smtClean="0">
                <a:latin typeface="Times New Roman" pitchFamily="18" charset="0"/>
              </a:rPr>
              <a:t>THE OLYMPIC GAMES</a:t>
            </a:r>
            <a:endParaRPr lang="pt-PT" sz="3200" b="1" dirty="0"/>
          </a:p>
        </p:txBody>
      </p:sp>
    </p:spTree>
    <p:extLst>
      <p:ext uri="{BB962C8B-B14F-4D97-AF65-F5344CB8AC3E}">
        <p14:creationId xmlns:p14="http://schemas.microsoft.com/office/powerpoint/2010/main" val="1143550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normAutofit/>
          </a:bodyPr>
          <a:lstStyle/>
          <a:p>
            <a:pPr algn="ctr"/>
            <a:r>
              <a:rPr lang="en-GB" sz="3600" b="1" dirty="0">
                <a:latin typeface="Times New Roman" pitchFamily="18" charset="0"/>
              </a:rPr>
              <a:t>THE OLYMPIC GAMES</a:t>
            </a:r>
            <a:endParaRPr lang="pt-PT" sz="3600" dirty="0"/>
          </a:p>
        </p:txBody>
      </p:sp>
      <p:sp>
        <p:nvSpPr>
          <p:cNvPr id="3" name="Marcador de Posição de Conteúdo 2"/>
          <p:cNvSpPr>
            <a:spLocks noGrp="1"/>
          </p:cNvSpPr>
          <p:nvPr>
            <p:ph sz="quarter" idx="1"/>
          </p:nvPr>
        </p:nvSpPr>
        <p:spPr>
          <a:xfrm>
            <a:off x="3275856" y="1600200"/>
            <a:ext cx="5328592" cy="4873752"/>
          </a:xfrm>
        </p:spPr>
        <p:txBody>
          <a:bodyPr>
            <a:normAutofit lnSpcReduction="10000"/>
          </a:bodyPr>
          <a:lstStyle/>
          <a:p>
            <a:r>
              <a:rPr lang="en-US" altLang="pt-PT" dirty="0"/>
              <a:t>18 countries have already received the games, six of them for more than once (Germany, Australia, USA, France, Britain and Greece).</a:t>
            </a:r>
          </a:p>
          <a:p>
            <a:r>
              <a:rPr lang="en-US" altLang="pt-PT" dirty="0"/>
              <a:t>  The United States is the country that has held the Olympics in its territory more than four times, and London is the only city </a:t>
            </a:r>
            <a:r>
              <a:rPr lang="en-US" altLang="pt-PT" dirty="0" smtClean="0"/>
              <a:t>that received </a:t>
            </a:r>
            <a:r>
              <a:rPr lang="en-US" altLang="pt-PT" dirty="0"/>
              <a:t>three times the organization of the Olympic Games.</a:t>
            </a:r>
          </a:p>
          <a:p>
            <a:r>
              <a:rPr lang="en-US" altLang="pt-PT" dirty="0"/>
              <a:t>Portugal has never organized the Olympic Games</a:t>
            </a:r>
            <a:endParaRPr lang="pt-PT" dirty="0"/>
          </a:p>
        </p:txBody>
      </p:sp>
      <p:pic>
        <p:nvPicPr>
          <p:cNvPr id="2050" name="Picture 2" descr="Resultado de imagem para jogos olímpicos ch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96" y="1697378"/>
            <a:ext cx="3026659" cy="44679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m para correia mateus"/>
          <p:cNvPicPr>
            <a:picLocks noChangeAspect="1"/>
          </p:cNvPicPr>
          <p:nvPr/>
        </p:nvPicPr>
        <p:blipFill>
          <a:blip r:embed="rId3"/>
          <a:srcRect/>
          <a:stretch>
            <a:fillRect/>
          </a:stretch>
        </p:blipFill>
        <p:spPr>
          <a:xfrm>
            <a:off x="35496" y="-27384"/>
            <a:ext cx="1800200" cy="897767"/>
          </a:xfrm>
          <a:prstGeom prst="rect">
            <a:avLst/>
          </a:prstGeom>
          <a:noFill/>
          <a:ln>
            <a:noFill/>
          </a:ln>
        </p:spPr>
      </p:pic>
      <p:pic>
        <p:nvPicPr>
          <p:cNvPr id="6" name="Picture 2" descr="Resultado de imagem para PORTUG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2966"/>
            <a:ext cx="1313264" cy="8755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m para erasmus"/>
          <p:cNvPicPr>
            <a:picLocks noChangeAspect="1"/>
          </p:cNvPicPr>
          <p:nvPr/>
        </p:nvPicPr>
        <p:blipFill>
          <a:blip r:embed="rId5"/>
          <a:srcRect/>
          <a:stretch>
            <a:fillRect/>
          </a:stretch>
        </p:blipFill>
        <p:spPr>
          <a:xfrm>
            <a:off x="0" y="6117308"/>
            <a:ext cx="1792486" cy="740691"/>
          </a:xfrm>
          <a:prstGeom prst="rect">
            <a:avLst/>
          </a:prstGeom>
          <a:noFill/>
          <a:ln>
            <a:noFill/>
          </a:ln>
        </p:spPr>
      </p:pic>
    </p:spTree>
    <p:extLst>
      <p:ext uri="{BB962C8B-B14F-4D97-AF65-F5344CB8AC3E}">
        <p14:creationId xmlns:p14="http://schemas.microsoft.com/office/powerpoint/2010/main" val="2215118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nvSpPr>
        <p:spPr bwMode="auto">
          <a:xfrm>
            <a:off x="457200" y="1828799"/>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buFontTx/>
              <a:buNone/>
            </a:pPr>
            <a:r>
              <a:rPr lang="en-US" altLang="pt-PT" sz="1600" dirty="0" smtClean="0"/>
              <a:t>1896 </a:t>
            </a:r>
            <a:r>
              <a:rPr lang="en-US" altLang="pt-PT" sz="1600" dirty="0"/>
              <a:t>- Athens (GRE) </a:t>
            </a:r>
            <a:endParaRPr lang="en-US" altLang="pt-PT" sz="1600" dirty="0" smtClean="0"/>
          </a:p>
          <a:p>
            <a:pPr>
              <a:buFontTx/>
              <a:buNone/>
            </a:pPr>
            <a:r>
              <a:rPr lang="en-US" altLang="pt-PT" sz="1600" dirty="0" smtClean="0"/>
              <a:t>1900 </a:t>
            </a:r>
            <a:r>
              <a:rPr lang="en-US" altLang="pt-PT" sz="1600" dirty="0"/>
              <a:t>- Paris (FRA) </a:t>
            </a:r>
            <a:endParaRPr lang="en-US" altLang="pt-PT" sz="1600" dirty="0" smtClean="0"/>
          </a:p>
          <a:p>
            <a:pPr>
              <a:buFontTx/>
              <a:buNone/>
            </a:pPr>
            <a:r>
              <a:rPr lang="en-US" altLang="pt-PT" sz="1600" dirty="0" smtClean="0"/>
              <a:t>1904 </a:t>
            </a:r>
            <a:r>
              <a:rPr lang="en-US" altLang="pt-PT" sz="1600" dirty="0"/>
              <a:t>- St. Louis (USA) </a:t>
            </a:r>
            <a:endParaRPr lang="en-US" altLang="pt-PT" sz="1600" dirty="0" smtClean="0"/>
          </a:p>
          <a:p>
            <a:pPr>
              <a:buFontTx/>
              <a:buNone/>
            </a:pPr>
            <a:r>
              <a:rPr lang="en-US" altLang="pt-PT" sz="1600" dirty="0" smtClean="0"/>
              <a:t>1908 </a:t>
            </a:r>
            <a:r>
              <a:rPr lang="en-US" altLang="pt-PT" sz="1600" dirty="0"/>
              <a:t>- London (GBR) </a:t>
            </a:r>
            <a:endParaRPr lang="en-US" altLang="pt-PT" sz="1600" dirty="0" smtClean="0"/>
          </a:p>
          <a:p>
            <a:pPr>
              <a:buFontTx/>
              <a:buNone/>
            </a:pPr>
            <a:r>
              <a:rPr lang="en-US" altLang="pt-PT" sz="1600" dirty="0" smtClean="0"/>
              <a:t>1912 </a:t>
            </a:r>
            <a:r>
              <a:rPr lang="en-US" altLang="pt-PT" sz="1600" dirty="0"/>
              <a:t>- Stockholm (SUE) </a:t>
            </a:r>
            <a:endParaRPr lang="en-US" altLang="pt-PT" sz="1600" dirty="0" smtClean="0"/>
          </a:p>
          <a:p>
            <a:pPr>
              <a:buFontTx/>
              <a:buNone/>
            </a:pPr>
            <a:r>
              <a:rPr lang="en-US" altLang="pt-PT" sz="1600" dirty="0" smtClean="0"/>
              <a:t>1920 </a:t>
            </a:r>
            <a:r>
              <a:rPr lang="en-US" altLang="pt-PT" sz="1600" dirty="0"/>
              <a:t>- Antwerp (BEL) </a:t>
            </a:r>
            <a:endParaRPr lang="en-US" altLang="pt-PT" sz="1600" dirty="0" smtClean="0"/>
          </a:p>
          <a:p>
            <a:pPr>
              <a:buFontTx/>
              <a:buNone/>
            </a:pPr>
            <a:r>
              <a:rPr lang="en-US" altLang="pt-PT" sz="1600" dirty="0" smtClean="0"/>
              <a:t>1924 – Paris (FRA)</a:t>
            </a:r>
          </a:p>
          <a:p>
            <a:pPr>
              <a:buFontTx/>
              <a:buNone/>
            </a:pPr>
            <a:r>
              <a:rPr lang="en-US" altLang="pt-PT" sz="1600" dirty="0" smtClean="0"/>
              <a:t>1928 – Amsterdam (NTH)</a:t>
            </a:r>
          </a:p>
          <a:p>
            <a:pPr>
              <a:buFontTx/>
              <a:buNone/>
            </a:pPr>
            <a:r>
              <a:rPr lang="en-US" altLang="pt-PT" sz="1600" dirty="0" smtClean="0"/>
              <a:t>1932 – Los Angels (USA)</a:t>
            </a:r>
          </a:p>
          <a:p>
            <a:pPr>
              <a:buFontTx/>
              <a:buNone/>
            </a:pPr>
            <a:r>
              <a:rPr lang="en-US" altLang="pt-PT" sz="1600" dirty="0" smtClean="0"/>
              <a:t>1936 – Berlin (GER)</a:t>
            </a:r>
          </a:p>
          <a:p>
            <a:pPr>
              <a:buFontTx/>
              <a:buNone/>
            </a:pPr>
            <a:r>
              <a:rPr lang="en-US" altLang="pt-PT" sz="1600" dirty="0" smtClean="0"/>
              <a:t>1948 </a:t>
            </a:r>
            <a:r>
              <a:rPr lang="en-US" altLang="pt-PT" sz="1600" dirty="0"/>
              <a:t>- London (GBR) </a:t>
            </a:r>
            <a:endParaRPr lang="en-US" altLang="pt-PT" sz="1600" dirty="0" smtClean="0"/>
          </a:p>
          <a:p>
            <a:pPr>
              <a:buFontTx/>
              <a:buNone/>
            </a:pPr>
            <a:r>
              <a:rPr lang="en-US" altLang="pt-PT" sz="1600" dirty="0" smtClean="0"/>
              <a:t>1952 </a:t>
            </a:r>
            <a:r>
              <a:rPr lang="en-US" altLang="pt-PT" sz="1600" dirty="0"/>
              <a:t>- Helsinki (FIN) </a:t>
            </a:r>
            <a:endParaRPr lang="en-US" altLang="pt-PT" sz="1600" dirty="0" smtClean="0"/>
          </a:p>
          <a:p>
            <a:pPr>
              <a:buFontTx/>
              <a:buNone/>
            </a:pPr>
            <a:r>
              <a:rPr lang="en-US" altLang="pt-PT" sz="1600" dirty="0" smtClean="0"/>
              <a:t>1956 </a:t>
            </a:r>
            <a:r>
              <a:rPr lang="en-US" altLang="pt-PT" sz="1600" dirty="0"/>
              <a:t>- Melbourne (AUS)</a:t>
            </a:r>
          </a:p>
          <a:p>
            <a:pPr>
              <a:buFontTx/>
              <a:buNone/>
            </a:pPr>
            <a:r>
              <a:rPr lang="en-US" altLang="pt-PT" sz="1600" dirty="0" smtClean="0"/>
              <a:t>1960 </a:t>
            </a:r>
            <a:r>
              <a:rPr lang="en-US" altLang="pt-PT" sz="1600" dirty="0"/>
              <a:t>- Rome (ITA</a:t>
            </a:r>
            <a:endParaRPr lang="en-US" altLang="pt-PT" sz="2000" dirty="0"/>
          </a:p>
        </p:txBody>
      </p:sp>
      <p:sp>
        <p:nvSpPr>
          <p:cNvPr id="6" name="Rectangle 73"/>
          <p:cNvSpPr>
            <a:spLocks noGrp="1" noChangeArrowheads="1"/>
          </p:cNvSpPr>
          <p:nvPr/>
        </p:nvSpPr>
        <p:spPr bwMode="auto">
          <a:xfrm>
            <a:off x="4648200" y="1828799"/>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nSpc>
                <a:spcPct val="90000"/>
              </a:lnSpc>
              <a:buFontTx/>
              <a:buNone/>
            </a:pPr>
            <a:r>
              <a:rPr lang="en-US" altLang="pt-PT" sz="1800" dirty="0" smtClean="0"/>
              <a:t>1964 </a:t>
            </a:r>
            <a:r>
              <a:rPr lang="en-US" altLang="pt-PT" sz="1800" dirty="0"/>
              <a:t>- Tokyo (JAP) </a:t>
            </a:r>
            <a:endParaRPr lang="en-US" altLang="pt-PT" sz="1800" dirty="0" smtClean="0"/>
          </a:p>
          <a:p>
            <a:pPr>
              <a:lnSpc>
                <a:spcPct val="90000"/>
              </a:lnSpc>
              <a:buFontTx/>
              <a:buNone/>
            </a:pPr>
            <a:r>
              <a:rPr lang="en-US" altLang="pt-PT" sz="1800" dirty="0" smtClean="0"/>
              <a:t>1968 </a:t>
            </a:r>
            <a:r>
              <a:rPr lang="en-US" altLang="pt-PT" sz="1800" dirty="0"/>
              <a:t>- Mexico City (</a:t>
            </a:r>
            <a:r>
              <a:rPr lang="en-US" altLang="pt-PT" sz="1800" dirty="0" smtClean="0"/>
              <a:t>MEX)</a:t>
            </a:r>
          </a:p>
          <a:p>
            <a:pPr>
              <a:lnSpc>
                <a:spcPct val="90000"/>
              </a:lnSpc>
              <a:buFontTx/>
              <a:buNone/>
            </a:pPr>
            <a:r>
              <a:rPr lang="en-US" altLang="pt-PT" sz="1800" dirty="0" smtClean="0"/>
              <a:t>1972 </a:t>
            </a:r>
            <a:r>
              <a:rPr lang="en-US" altLang="pt-PT" sz="1800" dirty="0"/>
              <a:t>- Munich (ALE) </a:t>
            </a:r>
            <a:endParaRPr lang="en-US" altLang="pt-PT" sz="1800" dirty="0" smtClean="0"/>
          </a:p>
          <a:p>
            <a:pPr>
              <a:lnSpc>
                <a:spcPct val="90000"/>
              </a:lnSpc>
              <a:buFontTx/>
              <a:buNone/>
            </a:pPr>
            <a:r>
              <a:rPr lang="en-US" altLang="pt-PT" sz="1800" dirty="0" smtClean="0"/>
              <a:t>1976 </a:t>
            </a:r>
            <a:r>
              <a:rPr lang="en-US" altLang="pt-PT" sz="1800" dirty="0"/>
              <a:t>- Montreal (CAN) </a:t>
            </a:r>
            <a:endParaRPr lang="en-US" altLang="pt-PT" sz="1800" dirty="0" smtClean="0"/>
          </a:p>
          <a:p>
            <a:pPr>
              <a:lnSpc>
                <a:spcPct val="90000"/>
              </a:lnSpc>
              <a:buFontTx/>
              <a:buNone/>
            </a:pPr>
            <a:r>
              <a:rPr lang="en-US" altLang="pt-PT" sz="1800" dirty="0" smtClean="0"/>
              <a:t>1980 </a:t>
            </a:r>
            <a:r>
              <a:rPr lang="en-US" altLang="pt-PT" sz="1800" dirty="0"/>
              <a:t>- Moscow (USSR) </a:t>
            </a:r>
            <a:endParaRPr lang="en-US" altLang="pt-PT" sz="1800" dirty="0" smtClean="0"/>
          </a:p>
          <a:p>
            <a:pPr>
              <a:lnSpc>
                <a:spcPct val="90000"/>
              </a:lnSpc>
              <a:buFontTx/>
              <a:buNone/>
            </a:pPr>
            <a:r>
              <a:rPr lang="en-US" altLang="pt-PT" sz="1800" dirty="0" smtClean="0"/>
              <a:t>1984 </a:t>
            </a:r>
            <a:r>
              <a:rPr lang="en-US" altLang="pt-PT" sz="1800" dirty="0"/>
              <a:t>- Los Angeles (USA) </a:t>
            </a:r>
            <a:endParaRPr lang="en-US" altLang="pt-PT" sz="1800" dirty="0" smtClean="0"/>
          </a:p>
          <a:p>
            <a:pPr>
              <a:lnSpc>
                <a:spcPct val="90000"/>
              </a:lnSpc>
              <a:buFontTx/>
              <a:buNone/>
            </a:pPr>
            <a:r>
              <a:rPr lang="en-US" altLang="pt-PT" sz="1800" dirty="0" smtClean="0"/>
              <a:t>1988 </a:t>
            </a:r>
            <a:r>
              <a:rPr lang="en-US" altLang="pt-PT" sz="1800" dirty="0"/>
              <a:t>- Seoul </a:t>
            </a:r>
            <a:r>
              <a:rPr lang="en-US" altLang="pt-PT" sz="1800" dirty="0" smtClean="0"/>
              <a:t>(KOR)</a:t>
            </a:r>
          </a:p>
          <a:p>
            <a:pPr>
              <a:lnSpc>
                <a:spcPct val="90000"/>
              </a:lnSpc>
              <a:buFontTx/>
              <a:buNone/>
            </a:pPr>
            <a:r>
              <a:rPr lang="en-US" altLang="pt-PT" sz="1800" dirty="0" smtClean="0"/>
              <a:t>1992 -   </a:t>
            </a:r>
            <a:r>
              <a:rPr lang="en-US" altLang="pt-PT" sz="1800" dirty="0"/>
              <a:t>Barcelona </a:t>
            </a:r>
            <a:r>
              <a:rPr lang="en-US" altLang="pt-PT" sz="1800" dirty="0" smtClean="0"/>
              <a:t>(SPN)</a:t>
            </a:r>
          </a:p>
          <a:p>
            <a:pPr>
              <a:lnSpc>
                <a:spcPct val="90000"/>
              </a:lnSpc>
              <a:buNone/>
            </a:pPr>
            <a:r>
              <a:rPr lang="en-US" altLang="pt-PT" sz="1800" dirty="0"/>
              <a:t>1996 - Atlanta (USA</a:t>
            </a:r>
            <a:r>
              <a:rPr lang="en-US" altLang="pt-PT" sz="1800" dirty="0" smtClean="0"/>
              <a:t>)</a:t>
            </a:r>
            <a:endParaRPr lang="en-US" altLang="pt-PT" sz="1800" dirty="0"/>
          </a:p>
          <a:p>
            <a:pPr>
              <a:lnSpc>
                <a:spcPct val="90000"/>
              </a:lnSpc>
              <a:buNone/>
            </a:pPr>
            <a:r>
              <a:rPr lang="en-US" altLang="pt-PT" sz="1800" dirty="0"/>
              <a:t>2000 - Sydney (AUS</a:t>
            </a:r>
            <a:r>
              <a:rPr lang="en-US" altLang="pt-PT" sz="1800" dirty="0" smtClean="0"/>
              <a:t>)</a:t>
            </a:r>
            <a:endParaRPr lang="en-US" altLang="pt-PT" sz="1800" dirty="0"/>
          </a:p>
          <a:p>
            <a:pPr>
              <a:lnSpc>
                <a:spcPct val="90000"/>
              </a:lnSpc>
              <a:buFontTx/>
              <a:buNone/>
            </a:pPr>
            <a:r>
              <a:rPr lang="en-US" altLang="pt-PT" sz="1800" dirty="0"/>
              <a:t>2004 - Athens (GRE) </a:t>
            </a:r>
          </a:p>
          <a:p>
            <a:pPr>
              <a:lnSpc>
                <a:spcPct val="90000"/>
              </a:lnSpc>
              <a:buFontTx/>
              <a:buNone/>
            </a:pPr>
            <a:r>
              <a:rPr lang="en-US" altLang="pt-PT" sz="1800" dirty="0" smtClean="0"/>
              <a:t>2008 - Beijing </a:t>
            </a:r>
            <a:r>
              <a:rPr lang="en-US" altLang="pt-PT" sz="1800" dirty="0"/>
              <a:t>(CHN</a:t>
            </a:r>
            <a:r>
              <a:rPr lang="en-US" altLang="pt-PT" sz="1800" dirty="0" smtClean="0"/>
              <a:t>)</a:t>
            </a:r>
          </a:p>
          <a:p>
            <a:pPr>
              <a:lnSpc>
                <a:spcPct val="90000"/>
              </a:lnSpc>
              <a:buFontTx/>
              <a:buNone/>
            </a:pPr>
            <a:r>
              <a:rPr lang="en-US" altLang="pt-PT" sz="1800" dirty="0" smtClean="0"/>
              <a:t>2012 - </a:t>
            </a:r>
            <a:r>
              <a:rPr lang="en-US" altLang="pt-PT" sz="1800" dirty="0"/>
              <a:t>London (GBR) </a:t>
            </a:r>
          </a:p>
          <a:p>
            <a:pPr>
              <a:lnSpc>
                <a:spcPct val="90000"/>
              </a:lnSpc>
              <a:buFontTx/>
              <a:buNone/>
            </a:pPr>
            <a:r>
              <a:rPr lang="en-US" altLang="pt-PT" sz="1800" dirty="0" smtClean="0"/>
              <a:t>2016 </a:t>
            </a:r>
            <a:r>
              <a:rPr lang="en-US" altLang="pt-PT" sz="1800" dirty="0"/>
              <a:t>- Rio </a:t>
            </a:r>
            <a:r>
              <a:rPr lang="en-US" altLang="pt-PT" sz="1800" dirty="0" smtClean="0"/>
              <a:t>Janeiro (BRZ)</a:t>
            </a:r>
            <a:endParaRPr lang="en-US" altLang="pt-PT" sz="2000" dirty="0"/>
          </a:p>
        </p:txBody>
      </p:sp>
      <p:sp>
        <p:nvSpPr>
          <p:cNvPr id="7" name="Título 1"/>
          <p:cNvSpPr>
            <a:spLocks noGrp="1"/>
          </p:cNvSpPr>
          <p:nvPr>
            <p:ph type="title"/>
          </p:nvPr>
        </p:nvSpPr>
        <p:spPr>
          <a:xfrm>
            <a:off x="615879" y="548680"/>
            <a:ext cx="7467600" cy="1143000"/>
          </a:xfrm>
        </p:spPr>
        <p:txBody>
          <a:bodyPr anchor="ctr">
            <a:normAutofit/>
          </a:bodyPr>
          <a:lstStyle/>
          <a:p>
            <a:pPr algn="ctr"/>
            <a:r>
              <a:rPr lang="en-GB" sz="3200" b="1" dirty="0">
                <a:latin typeface="Times New Roman" pitchFamily="18" charset="0"/>
              </a:rPr>
              <a:t>THE OLYMPIC GAMES</a:t>
            </a:r>
            <a:endParaRPr lang="pt-PT" sz="3200" b="1" dirty="0"/>
          </a:p>
        </p:txBody>
      </p:sp>
      <p:pic>
        <p:nvPicPr>
          <p:cNvPr id="8" name="Picture 4" descr="Resultado de imagem para correia mateus"/>
          <p:cNvPicPr>
            <a:picLocks noChangeAspect="1"/>
          </p:cNvPicPr>
          <p:nvPr/>
        </p:nvPicPr>
        <p:blipFill>
          <a:blip r:embed="rId2"/>
          <a:srcRect/>
          <a:stretch>
            <a:fillRect/>
          </a:stretch>
        </p:blipFill>
        <p:spPr>
          <a:xfrm>
            <a:off x="35496" y="-27384"/>
            <a:ext cx="1800200" cy="897767"/>
          </a:xfrm>
          <a:prstGeom prst="rect">
            <a:avLst/>
          </a:prstGeom>
          <a:noFill/>
          <a:ln>
            <a:noFill/>
          </a:ln>
        </p:spPr>
      </p:pic>
      <p:pic>
        <p:nvPicPr>
          <p:cNvPr id="9" name="Picture 2" descr="Resultado de imagem para PORTUG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2966"/>
            <a:ext cx="1313264" cy="8755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sultado de imagem para erasmus"/>
          <p:cNvPicPr>
            <a:picLocks noChangeAspect="1"/>
          </p:cNvPicPr>
          <p:nvPr/>
        </p:nvPicPr>
        <p:blipFill>
          <a:blip r:embed="rId4"/>
          <a:srcRect/>
          <a:stretch>
            <a:fillRect/>
          </a:stretch>
        </p:blipFill>
        <p:spPr>
          <a:xfrm>
            <a:off x="0" y="6117308"/>
            <a:ext cx="1792486" cy="740691"/>
          </a:xfrm>
          <a:prstGeom prst="rect">
            <a:avLst/>
          </a:prstGeom>
          <a:noFill/>
          <a:ln>
            <a:noFill/>
          </a:ln>
        </p:spPr>
      </p:pic>
    </p:spTree>
    <p:extLst>
      <p:ext uri="{BB962C8B-B14F-4D97-AF65-F5344CB8AC3E}">
        <p14:creationId xmlns:p14="http://schemas.microsoft.com/office/powerpoint/2010/main" val="2062052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1"/>
          </p:nvPr>
        </p:nvSpPr>
        <p:spPr/>
        <p:txBody>
          <a:bodyPr/>
          <a:lstStyle/>
          <a:p>
            <a:endParaRPr lang="pt-PT"/>
          </a:p>
        </p:txBody>
      </p:sp>
      <p:pic>
        <p:nvPicPr>
          <p:cNvPr id="4" name="Picture 4" descr="Resultado de imagem para correia mateus"/>
          <p:cNvPicPr>
            <a:picLocks noChangeAspect="1"/>
          </p:cNvPicPr>
          <p:nvPr/>
        </p:nvPicPr>
        <p:blipFill>
          <a:blip r:embed="rId2"/>
          <a:srcRect/>
          <a:stretch>
            <a:fillRect/>
          </a:stretch>
        </p:blipFill>
        <p:spPr>
          <a:xfrm>
            <a:off x="35496" y="-27384"/>
            <a:ext cx="1800200" cy="897767"/>
          </a:xfrm>
          <a:prstGeom prst="rect">
            <a:avLst/>
          </a:prstGeom>
          <a:noFill/>
          <a:ln>
            <a:noFill/>
          </a:ln>
        </p:spPr>
      </p:pic>
      <p:pic>
        <p:nvPicPr>
          <p:cNvPr id="5" name="Picture 2" descr="Resultado de imagem para PORTUG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2966"/>
            <a:ext cx="1313264" cy="8755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m para erasmus"/>
          <p:cNvPicPr>
            <a:picLocks noChangeAspect="1"/>
          </p:cNvPicPr>
          <p:nvPr/>
        </p:nvPicPr>
        <p:blipFill>
          <a:blip r:embed="rId4"/>
          <a:srcRect/>
          <a:stretch>
            <a:fillRect/>
          </a:stretch>
        </p:blipFill>
        <p:spPr>
          <a:xfrm>
            <a:off x="0" y="6117308"/>
            <a:ext cx="1792486" cy="740691"/>
          </a:xfrm>
          <a:prstGeom prst="rect">
            <a:avLst/>
          </a:prstGeom>
          <a:noFill/>
          <a:ln>
            <a:noFill/>
          </a:ln>
        </p:spPr>
      </p:pic>
      <p:pic>
        <p:nvPicPr>
          <p:cNvPr id="9218" name="Picture 2" descr="Resultado de imagem para MAP CITIES ORGANIZED OLYMP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700808"/>
            <a:ext cx="8462240" cy="4536504"/>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txBox="1">
            <a:spLocks/>
          </p:cNvSpPr>
          <p:nvPr/>
        </p:nvSpPr>
        <p:spPr>
          <a:xfrm>
            <a:off x="615879" y="548680"/>
            <a:ext cx="7467600" cy="1143000"/>
          </a:xfrm>
          <a:prstGeom prst="rect">
            <a:avLst/>
          </a:prstGeom>
        </p:spPr>
        <p:txBody>
          <a:bodyPr vert="horz"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3200" b="1" dirty="0" smtClean="0">
                <a:latin typeface="Times New Roman" pitchFamily="18" charset="0"/>
              </a:rPr>
              <a:t>THE OLYMPIC GAMES</a:t>
            </a:r>
            <a:endParaRPr lang="pt-PT" sz="3200" b="1" dirty="0"/>
          </a:p>
        </p:txBody>
      </p:sp>
    </p:spTree>
    <p:extLst>
      <p:ext uri="{BB962C8B-B14F-4D97-AF65-F5344CB8AC3E}">
        <p14:creationId xmlns:p14="http://schemas.microsoft.com/office/powerpoint/2010/main" val="1221365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2890" y="1556792"/>
            <a:ext cx="7329510" cy="1060472"/>
          </a:xfrm>
        </p:spPr>
        <p:txBody>
          <a:bodyPr/>
          <a:lstStyle/>
          <a:p>
            <a:pPr algn="ctr"/>
            <a:r>
              <a:rPr lang="pt-PT" b="1" dirty="0" err="1"/>
              <a:t>Work</a:t>
            </a:r>
            <a:r>
              <a:rPr lang="pt-PT" b="1" dirty="0"/>
              <a:t> </a:t>
            </a:r>
            <a:r>
              <a:rPr lang="pt-PT" b="1" dirty="0" err="1"/>
              <a:t>done</a:t>
            </a:r>
            <a:r>
              <a:rPr lang="pt-PT" b="1" dirty="0"/>
              <a:t> </a:t>
            </a:r>
            <a:r>
              <a:rPr lang="pt-PT" b="1" dirty="0" err="1"/>
              <a:t>by</a:t>
            </a:r>
            <a:r>
              <a:rPr lang="pt-PT" b="1" dirty="0"/>
              <a:t>:</a:t>
            </a:r>
          </a:p>
        </p:txBody>
      </p:sp>
      <p:sp>
        <p:nvSpPr>
          <p:cNvPr id="3" name="Marcador de Posição de Conteúdo 2"/>
          <p:cNvSpPr>
            <a:spLocks noGrp="1"/>
          </p:cNvSpPr>
          <p:nvPr>
            <p:ph sz="quarter" idx="1"/>
          </p:nvPr>
        </p:nvSpPr>
        <p:spPr>
          <a:xfrm>
            <a:off x="704800" y="3140968"/>
            <a:ext cx="7467600" cy="2448272"/>
          </a:xfrm>
        </p:spPr>
        <p:txBody>
          <a:bodyPr/>
          <a:lstStyle/>
          <a:p>
            <a:pPr marL="0" indent="0" algn="ctr">
              <a:lnSpc>
                <a:spcPct val="150000"/>
              </a:lnSpc>
              <a:buNone/>
            </a:pPr>
            <a:r>
              <a:rPr lang="pt-PT" dirty="0"/>
              <a:t>Inês Lopes , n 11</a:t>
            </a:r>
          </a:p>
          <a:p>
            <a:pPr marL="0" indent="0" algn="ctr">
              <a:lnSpc>
                <a:spcPct val="150000"/>
              </a:lnSpc>
              <a:buNone/>
            </a:pPr>
            <a:r>
              <a:rPr lang="pt-PT" dirty="0"/>
              <a:t>Íris Crespo , nº 12</a:t>
            </a:r>
          </a:p>
          <a:p>
            <a:pPr marL="0" indent="0" algn="ctr">
              <a:lnSpc>
                <a:spcPct val="150000"/>
              </a:lnSpc>
              <a:buNone/>
            </a:pPr>
            <a:r>
              <a:rPr lang="pt-PT" dirty="0" smtClean="0"/>
              <a:t>João </a:t>
            </a:r>
            <a:r>
              <a:rPr lang="pt-PT" dirty="0"/>
              <a:t>Arnauth , </a:t>
            </a:r>
            <a:r>
              <a:rPr lang="pt-PT" dirty="0" smtClean="0"/>
              <a:t>nº13 </a:t>
            </a:r>
            <a:endParaRPr lang="pt-PT" dirty="0"/>
          </a:p>
        </p:txBody>
      </p:sp>
      <p:pic>
        <p:nvPicPr>
          <p:cNvPr id="4" name="Picture 4" descr="Resultado de imagem para correia mateus"/>
          <p:cNvPicPr>
            <a:picLocks noChangeAspect="1"/>
          </p:cNvPicPr>
          <p:nvPr/>
        </p:nvPicPr>
        <p:blipFill>
          <a:blip r:embed="rId2"/>
          <a:srcRect/>
          <a:stretch>
            <a:fillRect/>
          </a:stretch>
        </p:blipFill>
        <p:spPr>
          <a:xfrm>
            <a:off x="35496" y="-27384"/>
            <a:ext cx="1800200" cy="897767"/>
          </a:xfrm>
          <a:prstGeom prst="rect">
            <a:avLst/>
          </a:prstGeom>
          <a:noFill/>
          <a:ln>
            <a:noFill/>
          </a:ln>
        </p:spPr>
      </p:pic>
      <p:pic>
        <p:nvPicPr>
          <p:cNvPr id="5" name="Picture 2" descr="Resultado de imagem para PORTUG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2966"/>
            <a:ext cx="1313264" cy="8755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m para erasmus"/>
          <p:cNvPicPr>
            <a:picLocks noChangeAspect="1"/>
          </p:cNvPicPr>
          <p:nvPr/>
        </p:nvPicPr>
        <p:blipFill>
          <a:blip r:embed="rId4"/>
          <a:srcRect/>
          <a:stretch>
            <a:fillRect/>
          </a:stretch>
        </p:blipFill>
        <p:spPr>
          <a:xfrm>
            <a:off x="0" y="6117308"/>
            <a:ext cx="1792486" cy="740691"/>
          </a:xfrm>
          <a:prstGeom prst="rect">
            <a:avLst/>
          </a:prstGeom>
          <a:noFill/>
          <a:ln>
            <a:noFill/>
          </a:ln>
        </p:spPr>
      </p:pic>
      <p:sp>
        <p:nvSpPr>
          <p:cNvPr id="7" name="Título 1"/>
          <p:cNvSpPr txBox="1">
            <a:spLocks/>
          </p:cNvSpPr>
          <p:nvPr/>
        </p:nvSpPr>
        <p:spPr>
          <a:xfrm>
            <a:off x="615879" y="548680"/>
            <a:ext cx="7467600" cy="1143000"/>
          </a:xfrm>
          <a:prstGeom prst="rect">
            <a:avLst/>
          </a:prstGeom>
        </p:spPr>
        <p:txBody>
          <a:bodyPr vert="horz"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3200" b="1" smtClean="0">
                <a:latin typeface="Times New Roman" pitchFamily="18" charset="0"/>
              </a:rPr>
              <a:t>THE OLYMPIC GAMES</a:t>
            </a:r>
            <a:endParaRPr lang="pt-PT" sz="3200" b="1"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80">
                                          <p:stCondLst>
                                            <p:cond delay="0"/>
                                          </p:stCondLst>
                                        </p:cTn>
                                        <p:tgtEl>
                                          <p:spTgt spid="3">
                                            <p:txEl>
                                              <p:pRg st="0" end="0"/>
                                            </p:txEl>
                                          </p:spTgt>
                                        </p:tgtEl>
                                      </p:cBhvr>
                                    </p:animEffect>
                                    <p:anim calcmode="lin" valueType="num">
                                      <p:cBhvr>
                                        <p:cTn id="2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0" end="0"/>
                                            </p:txEl>
                                          </p:spTgt>
                                        </p:tgtEl>
                                      </p:cBhvr>
                                      <p:to x="100000" y="60000"/>
                                    </p:animScale>
                                    <p:animScale>
                                      <p:cBhvr>
                                        <p:cTn id="31" dur="166" decel="50000">
                                          <p:stCondLst>
                                            <p:cond delay="676"/>
                                          </p:stCondLst>
                                        </p:cTn>
                                        <p:tgtEl>
                                          <p:spTgt spid="3">
                                            <p:txEl>
                                              <p:pRg st="0" end="0"/>
                                            </p:txEl>
                                          </p:spTgt>
                                        </p:tgtEl>
                                      </p:cBhvr>
                                      <p:to x="100000" y="100000"/>
                                    </p:animScale>
                                    <p:animScale>
                                      <p:cBhvr>
                                        <p:cTn id="32" dur="26">
                                          <p:stCondLst>
                                            <p:cond delay="1312"/>
                                          </p:stCondLst>
                                        </p:cTn>
                                        <p:tgtEl>
                                          <p:spTgt spid="3">
                                            <p:txEl>
                                              <p:pRg st="0" end="0"/>
                                            </p:txEl>
                                          </p:spTgt>
                                        </p:tgtEl>
                                      </p:cBhvr>
                                      <p:to x="100000" y="80000"/>
                                    </p:animScale>
                                    <p:animScale>
                                      <p:cBhvr>
                                        <p:cTn id="33" dur="166" decel="50000">
                                          <p:stCondLst>
                                            <p:cond delay="1338"/>
                                          </p:stCondLst>
                                        </p:cTn>
                                        <p:tgtEl>
                                          <p:spTgt spid="3">
                                            <p:txEl>
                                              <p:pRg st="0" end="0"/>
                                            </p:txEl>
                                          </p:spTgt>
                                        </p:tgtEl>
                                      </p:cBhvr>
                                      <p:to x="100000" y="100000"/>
                                    </p:animScale>
                                    <p:animScale>
                                      <p:cBhvr>
                                        <p:cTn id="34" dur="26">
                                          <p:stCondLst>
                                            <p:cond delay="1642"/>
                                          </p:stCondLst>
                                        </p:cTn>
                                        <p:tgtEl>
                                          <p:spTgt spid="3">
                                            <p:txEl>
                                              <p:pRg st="0" end="0"/>
                                            </p:txEl>
                                          </p:spTgt>
                                        </p:tgtEl>
                                      </p:cBhvr>
                                      <p:to x="100000" y="90000"/>
                                    </p:animScale>
                                    <p:animScale>
                                      <p:cBhvr>
                                        <p:cTn id="35" dur="166" decel="50000">
                                          <p:stCondLst>
                                            <p:cond delay="1668"/>
                                          </p:stCondLst>
                                        </p:cTn>
                                        <p:tgtEl>
                                          <p:spTgt spid="3">
                                            <p:txEl>
                                              <p:pRg st="0" end="0"/>
                                            </p:txEl>
                                          </p:spTgt>
                                        </p:tgtEl>
                                      </p:cBhvr>
                                      <p:to x="100000" y="100000"/>
                                    </p:animScale>
                                    <p:animScale>
                                      <p:cBhvr>
                                        <p:cTn id="36" dur="26">
                                          <p:stCondLst>
                                            <p:cond delay="1808"/>
                                          </p:stCondLst>
                                        </p:cTn>
                                        <p:tgtEl>
                                          <p:spTgt spid="3">
                                            <p:txEl>
                                              <p:pRg st="0" end="0"/>
                                            </p:txEl>
                                          </p:spTgt>
                                        </p:tgtEl>
                                      </p:cBhvr>
                                      <p:to x="100000" y="95000"/>
                                    </p:animScale>
                                    <p:animScale>
                                      <p:cBhvr>
                                        <p:cTn id="37" dur="166" decel="50000">
                                          <p:stCondLst>
                                            <p:cond delay="1834"/>
                                          </p:stCondLst>
                                        </p:cTn>
                                        <p:tgtEl>
                                          <p:spTgt spid="3">
                                            <p:txEl>
                                              <p:pRg st="0" end="0"/>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wipe(down)">
                                      <p:cBhvr>
                                        <p:cTn id="58" dur="580">
                                          <p:stCondLst>
                                            <p:cond delay="0"/>
                                          </p:stCondLst>
                                        </p:cTn>
                                        <p:tgtEl>
                                          <p:spTgt spid="3">
                                            <p:txEl>
                                              <p:pRg st="2" end="2"/>
                                            </p:txEl>
                                          </p:spTgt>
                                        </p:tgtEl>
                                      </p:cBhvr>
                                    </p:animEffect>
                                    <p:anim calcmode="lin" valueType="num">
                                      <p:cBhvr>
                                        <p:cTn id="5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2" end="2"/>
                                            </p:txEl>
                                          </p:spTgt>
                                        </p:tgtEl>
                                      </p:cBhvr>
                                      <p:to x="100000" y="60000"/>
                                    </p:animScale>
                                    <p:animScale>
                                      <p:cBhvr>
                                        <p:cTn id="65" dur="166" decel="50000">
                                          <p:stCondLst>
                                            <p:cond delay="676"/>
                                          </p:stCondLst>
                                        </p:cTn>
                                        <p:tgtEl>
                                          <p:spTgt spid="3">
                                            <p:txEl>
                                              <p:pRg st="2" end="2"/>
                                            </p:txEl>
                                          </p:spTgt>
                                        </p:tgtEl>
                                      </p:cBhvr>
                                      <p:to x="100000" y="100000"/>
                                    </p:animScale>
                                    <p:animScale>
                                      <p:cBhvr>
                                        <p:cTn id="66" dur="26">
                                          <p:stCondLst>
                                            <p:cond delay="1312"/>
                                          </p:stCondLst>
                                        </p:cTn>
                                        <p:tgtEl>
                                          <p:spTgt spid="3">
                                            <p:txEl>
                                              <p:pRg st="2" end="2"/>
                                            </p:txEl>
                                          </p:spTgt>
                                        </p:tgtEl>
                                      </p:cBhvr>
                                      <p:to x="100000" y="80000"/>
                                    </p:animScale>
                                    <p:animScale>
                                      <p:cBhvr>
                                        <p:cTn id="67" dur="166" decel="50000">
                                          <p:stCondLst>
                                            <p:cond delay="1338"/>
                                          </p:stCondLst>
                                        </p:cTn>
                                        <p:tgtEl>
                                          <p:spTgt spid="3">
                                            <p:txEl>
                                              <p:pRg st="2" end="2"/>
                                            </p:txEl>
                                          </p:spTgt>
                                        </p:tgtEl>
                                      </p:cBhvr>
                                      <p:to x="100000" y="100000"/>
                                    </p:animScale>
                                    <p:animScale>
                                      <p:cBhvr>
                                        <p:cTn id="68" dur="26">
                                          <p:stCondLst>
                                            <p:cond delay="1642"/>
                                          </p:stCondLst>
                                        </p:cTn>
                                        <p:tgtEl>
                                          <p:spTgt spid="3">
                                            <p:txEl>
                                              <p:pRg st="2" end="2"/>
                                            </p:txEl>
                                          </p:spTgt>
                                        </p:tgtEl>
                                      </p:cBhvr>
                                      <p:to x="100000" y="90000"/>
                                    </p:animScale>
                                    <p:animScale>
                                      <p:cBhvr>
                                        <p:cTn id="69" dur="166" decel="50000">
                                          <p:stCondLst>
                                            <p:cond delay="1668"/>
                                          </p:stCondLst>
                                        </p:cTn>
                                        <p:tgtEl>
                                          <p:spTgt spid="3">
                                            <p:txEl>
                                              <p:pRg st="2" end="2"/>
                                            </p:txEl>
                                          </p:spTgt>
                                        </p:tgtEl>
                                      </p:cBhvr>
                                      <p:to x="100000" y="100000"/>
                                    </p:animScale>
                                    <p:animScale>
                                      <p:cBhvr>
                                        <p:cTn id="70" dur="26">
                                          <p:stCondLst>
                                            <p:cond delay="1808"/>
                                          </p:stCondLst>
                                        </p:cTn>
                                        <p:tgtEl>
                                          <p:spTgt spid="3">
                                            <p:txEl>
                                              <p:pRg st="2" end="2"/>
                                            </p:txEl>
                                          </p:spTgt>
                                        </p:tgtEl>
                                      </p:cBhvr>
                                      <p:to x="100000" y="95000"/>
                                    </p:animScale>
                                    <p:animScale>
                                      <p:cBhvr>
                                        <p:cTn id="71"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4800" y="274638"/>
            <a:ext cx="7467600" cy="1143000"/>
          </a:xfrm>
        </p:spPr>
        <p:txBody>
          <a:bodyPr anchor="ctr">
            <a:normAutofit/>
          </a:bodyPr>
          <a:lstStyle/>
          <a:p>
            <a:pPr algn="ctr"/>
            <a:r>
              <a:rPr lang="pt-PT" sz="4400" b="1" dirty="0" err="1"/>
              <a:t>The</a:t>
            </a:r>
            <a:r>
              <a:rPr lang="pt-PT" sz="4400" b="1" dirty="0"/>
              <a:t> </a:t>
            </a:r>
            <a:r>
              <a:rPr lang="pt-PT" sz="4400" b="1" dirty="0" err="1"/>
              <a:t>Olympic</a:t>
            </a:r>
            <a:r>
              <a:rPr lang="pt-PT" sz="4400" b="1" dirty="0"/>
              <a:t> Games</a:t>
            </a:r>
            <a:endParaRPr lang="pt-PT" sz="4000" b="1" dirty="0"/>
          </a:p>
        </p:txBody>
      </p:sp>
      <p:sp>
        <p:nvSpPr>
          <p:cNvPr id="3" name="Marcador de Posição de Conteúdo 2"/>
          <p:cNvSpPr>
            <a:spLocks noGrp="1"/>
          </p:cNvSpPr>
          <p:nvPr>
            <p:ph sz="quarter" idx="1"/>
          </p:nvPr>
        </p:nvSpPr>
        <p:spPr>
          <a:xfrm>
            <a:off x="457200" y="1600200"/>
            <a:ext cx="5410944" cy="4873752"/>
          </a:xfrm>
        </p:spPr>
        <p:txBody>
          <a:bodyPr>
            <a:normAutofit/>
          </a:bodyPr>
          <a:lstStyle/>
          <a:p>
            <a:pPr>
              <a:lnSpc>
                <a:spcPct val="150000"/>
              </a:lnSpc>
            </a:pPr>
            <a:r>
              <a:rPr lang="en-US" altLang="pt-PT" dirty="0"/>
              <a:t>The Modern Olympic Games </a:t>
            </a:r>
            <a:r>
              <a:rPr lang="en-US" altLang="pt-PT" dirty="0" smtClean="0"/>
              <a:t>starts </a:t>
            </a:r>
            <a:r>
              <a:rPr lang="en-US" altLang="pt-PT" dirty="0"/>
              <a:t>in 1896 in Athens. Greece was chosen as the </a:t>
            </a:r>
            <a:r>
              <a:rPr lang="en-US" altLang="pt-PT" dirty="0" smtClean="0"/>
              <a:t>birthplace of </a:t>
            </a:r>
            <a:r>
              <a:rPr lang="en-US" altLang="pt-PT" dirty="0"/>
              <a:t>the Olympics in ancient times. These games </a:t>
            </a:r>
            <a:r>
              <a:rPr lang="en-US" altLang="pt-PT" dirty="0" smtClean="0"/>
              <a:t>was disputed four in </a:t>
            </a:r>
            <a:r>
              <a:rPr lang="en-US" altLang="pt-PT" dirty="0"/>
              <a:t>four years, was only interrupted in 1916, 1942 and 1944, </a:t>
            </a:r>
            <a:r>
              <a:rPr lang="en-US" altLang="pt-PT" dirty="0" smtClean="0"/>
              <a:t>because of </a:t>
            </a:r>
            <a:r>
              <a:rPr lang="en-US" altLang="pt-PT" dirty="0"/>
              <a:t>the world wars.</a:t>
            </a:r>
            <a:endParaRPr lang="pt-PT" dirty="0"/>
          </a:p>
        </p:txBody>
      </p:sp>
      <p:pic>
        <p:nvPicPr>
          <p:cNvPr id="1026" name="Picture 2" descr="Resultado de imagem para jogos olímpicos toc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772816"/>
            <a:ext cx="27241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m para correia mateus"/>
          <p:cNvPicPr>
            <a:picLocks noChangeAspect="1"/>
          </p:cNvPicPr>
          <p:nvPr/>
        </p:nvPicPr>
        <p:blipFill>
          <a:blip r:embed="rId3"/>
          <a:srcRect/>
          <a:stretch>
            <a:fillRect/>
          </a:stretch>
        </p:blipFill>
        <p:spPr>
          <a:xfrm>
            <a:off x="35496" y="-27384"/>
            <a:ext cx="1800200" cy="897767"/>
          </a:xfrm>
          <a:prstGeom prst="rect">
            <a:avLst/>
          </a:prstGeom>
          <a:noFill/>
          <a:ln>
            <a:noFill/>
          </a:ln>
        </p:spPr>
      </p:pic>
      <p:pic>
        <p:nvPicPr>
          <p:cNvPr id="6" name="Picture 2" descr="Resultado de imagem para PORTUG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2966"/>
            <a:ext cx="1313264" cy="8755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m para erasmus"/>
          <p:cNvPicPr>
            <a:picLocks noChangeAspect="1"/>
          </p:cNvPicPr>
          <p:nvPr/>
        </p:nvPicPr>
        <p:blipFill>
          <a:blip r:embed="rId5"/>
          <a:srcRect/>
          <a:stretch>
            <a:fillRect/>
          </a:stretch>
        </p:blipFill>
        <p:spPr>
          <a:xfrm>
            <a:off x="0" y="6117308"/>
            <a:ext cx="1792486" cy="740691"/>
          </a:xfrm>
          <a:prstGeom prst="rect">
            <a:avLst/>
          </a:prstGeom>
          <a:noFill/>
          <a:ln>
            <a:noFill/>
          </a:ln>
        </p:spPr>
      </p:pic>
    </p:spTree>
    <p:extLst>
      <p:ext uri="{BB962C8B-B14F-4D97-AF65-F5344CB8AC3E}">
        <p14:creationId xmlns:p14="http://schemas.microsoft.com/office/powerpoint/2010/main" val="39601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1352" y="917848"/>
            <a:ext cx="7467600" cy="1143000"/>
          </a:xfrm>
        </p:spPr>
        <p:txBody>
          <a:bodyPr/>
          <a:lstStyle/>
          <a:p>
            <a:r>
              <a:rPr lang="en-US" sz="3200" b="1" dirty="0"/>
              <a:t>The symbol of the Olympic games</a:t>
            </a:r>
            <a:endParaRPr lang="pt-PT" b="1" dirty="0"/>
          </a:p>
        </p:txBody>
      </p:sp>
      <p:sp>
        <p:nvSpPr>
          <p:cNvPr id="5" name="Marcador de Posição de Conteúdo 4"/>
          <p:cNvSpPr>
            <a:spLocks noGrp="1"/>
          </p:cNvSpPr>
          <p:nvPr>
            <p:ph sz="quarter" idx="1"/>
          </p:nvPr>
        </p:nvSpPr>
        <p:spPr>
          <a:xfrm>
            <a:off x="641352" y="2016260"/>
            <a:ext cx="7467600" cy="4873752"/>
          </a:xfrm>
        </p:spPr>
        <p:txBody>
          <a:bodyPr/>
          <a:lstStyle/>
          <a:p>
            <a:pPr algn="just"/>
            <a:r>
              <a:rPr lang="en-US" dirty="0"/>
              <a:t>Of all the Olympic symbols, the Olympic Flag is the most important. It was created by  Pierre de Coubertin in the games of Antwerp in 1920, to symbolize the union of the 5 continents.</a:t>
            </a:r>
            <a:endParaRPr lang="pt-PT" dirty="0"/>
          </a:p>
        </p:txBody>
      </p:sp>
      <p:pic>
        <p:nvPicPr>
          <p:cNvPr id="6" name="Imagem 5" descr="jogos olímpicos_8.png"/>
          <p:cNvPicPr>
            <a:picLocks noChangeAspect="1"/>
          </p:cNvPicPr>
          <p:nvPr/>
        </p:nvPicPr>
        <p:blipFill>
          <a:blip r:embed="rId2"/>
          <a:srcRect t="9756" b="8881"/>
          <a:stretch>
            <a:fillRect/>
          </a:stretch>
        </p:blipFill>
        <p:spPr>
          <a:xfrm rot="21057500">
            <a:off x="2449383" y="4088079"/>
            <a:ext cx="4898586" cy="2231967"/>
          </a:xfrm>
          <a:prstGeom prst="rect">
            <a:avLst/>
          </a:prstGeom>
        </p:spPr>
      </p:pic>
      <p:pic>
        <p:nvPicPr>
          <p:cNvPr id="7" name="Picture 4" descr="Resultado de imagem para correia mateus"/>
          <p:cNvPicPr>
            <a:picLocks noChangeAspect="1"/>
          </p:cNvPicPr>
          <p:nvPr/>
        </p:nvPicPr>
        <p:blipFill>
          <a:blip r:embed="rId3"/>
          <a:srcRect/>
          <a:stretch>
            <a:fillRect/>
          </a:stretch>
        </p:blipFill>
        <p:spPr>
          <a:xfrm>
            <a:off x="35496" y="-27384"/>
            <a:ext cx="1800200" cy="897767"/>
          </a:xfrm>
          <a:prstGeom prst="rect">
            <a:avLst/>
          </a:prstGeom>
          <a:noFill/>
          <a:ln>
            <a:noFill/>
          </a:ln>
        </p:spPr>
      </p:pic>
      <p:pic>
        <p:nvPicPr>
          <p:cNvPr id="8" name="Picture 2" descr="Resultado de imagem para PORTUG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2966"/>
            <a:ext cx="1313264" cy="8755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m para erasmus"/>
          <p:cNvPicPr>
            <a:picLocks noChangeAspect="1"/>
          </p:cNvPicPr>
          <p:nvPr/>
        </p:nvPicPr>
        <p:blipFill>
          <a:blip r:embed="rId5"/>
          <a:srcRect/>
          <a:stretch>
            <a:fillRect/>
          </a:stretch>
        </p:blipFill>
        <p:spPr>
          <a:xfrm>
            <a:off x="0" y="6117308"/>
            <a:ext cx="1792486" cy="740691"/>
          </a:xfrm>
          <a:prstGeom prst="rect">
            <a:avLst/>
          </a:prstGeom>
          <a:noFill/>
          <a:ln>
            <a:noFill/>
          </a:ln>
        </p:spPr>
      </p:pic>
      <p:sp>
        <p:nvSpPr>
          <p:cNvPr id="10" name="Título 1"/>
          <p:cNvSpPr txBox="1">
            <a:spLocks/>
          </p:cNvSpPr>
          <p:nvPr/>
        </p:nvSpPr>
        <p:spPr>
          <a:xfrm>
            <a:off x="615879" y="548680"/>
            <a:ext cx="7467600" cy="1143000"/>
          </a:xfrm>
          <a:prstGeom prst="rect">
            <a:avLst/>
          </a:prstGeom>
        </p:spPr>
        <p:txBody>
          <a:bodyPr vert="horz"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3200" b="1" smtClean="0">
                <a:latin typeface="Times New Roman" pitchFamily="18" charset="0"/>
              </a:rPr>
              <a:t>THE OLYMPIC GAMES</a:t>
            </a:r>
            <a:endParaRPr lang="pt-PT"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5" presetClass="entr" presetSubtype="0" fill="hold" grpId="0"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p:cTn id="2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3000"/>
                            </p:stCondLst>
                            <p:childTnLst>
                              <p:par>
                                <p:cTn id="29" presetID="23" presetClass="entr" presetSubtype="16" fill="hold" nodeType="afterEffect">
                                  <p:stCondLst>
                                    <p:cond delay="100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1352" y="464676"/>
            <a:ext cx="7467600" cy="1143000"/>
          </a:xfrm>
        </p:spPr>
        <p:txBody>
          <a:bodyPr>
            <a:normAutofit/>
          </a:bodyPr>
          <a:lstStyle/>
          <a:p>
            <a:pPr algn="ctr"/>
            <a:r>
              <a:rPr lang="pt-PT" sz="3200" b="1" dirty="0" err="1"/>
              <a:t>The</a:t>
            </a:r>
            <a:r>
              <a:rPr lang="pt-PT" sz="3200" b="1" dirty="0"/>
              <a:t> </a:t>
            </a:r>
            <a:r>
              <a:rPr lang="pt-PT" sz="3200" b="1" dirty="0" err="1"/>
              <a:t>Olympic</a:t>
            </a:r>
            <a:r>
              <a:rPr lang="pt-PT" sz="3200" b="1" dirty="0"/>
              <a:t> </a:t>
            </a:r>
            <a:r>
              <a:rPr lang="pt-PT" sz="3200" b="1" dirty="0" err="1"/>
              <a:t>Flame</a:t>
            </a:r>
            <a:endParaRPr lang="pt-PT" sz="3200" b="1" dirty="0"/>
          </a:p>
        </p:txBody>
      </p:sp>
      <p:sp>
        <p:nvSpPr>
          <p:cNvPr id="3" name="Marcador de Posição de Conteúdo 2"/>
          <p:cNvSpPr>
            <a:spLocks noGrp="1"/>
          </p:cNvSpPr>
          <p:nvPr>
            <p:ph sz="quarter" idx="1"/>
          </p:nvPr>
        </p:nvSpPr>
        <p:spPr>
          <a:xfrm>
            <a:off x="470767" y="1772816"/>
            <a:ext cx="7467600" cy="4873752"/>
          </a:xfrm>
        </p:spPr>
        <p:txBody>
          <a:bodyPr/>
          <a:lstStyle/>
          <a:p>
            <a:pPr algn="just"/>
            <a:r>
              <a:rPr lang="en-US" dirty="0"/>
              <a:t>The Olympic flame begins its journey to the games in the old Olympic in Greece, near the place where the participants prepared to start the games</a:t>
            </a:r>
          </a:p>
          <a:p>
            <a:endParaRPr lang="pt-PT" dirty="0"/>
          </a:p>
        </p:txBody>
      </p:sp>
      <p:pic>
        <p:nvPicPr>
          <p:cNvPr id="4" name="Imagem 3" descr="jogos olímpicos_11.jpg"/>
          <p:cNvPicPr>
            <a:picLocks noChangeAspect="1"/>
          </p:cNvPicPr>
          <p:nvPr/>
        </p:nvPicPr>
        <p:blipFill>
          <a:blip r:embed="rId2"/>
          <a:stretch>
            <a:fillRect/>
          </a:stretch>
        </p:blipFill>
        <p:spPr>
          <a:xfrm>
            <a:off x="562776" y="3501008"/>
            <a:ext cx="4420327" cy="2475383"/>
          </a:xfrm>
          <a:prstGeom prst="rect">
            <a:avLst/>
          </a:prstGeom>
        </p:spPr>
      </p:pic>
      <p:pic>
        <p:nvPicPr>
          <p:cNvPr id="5" name="Imagem 4" descr="jogos olímpicos_12.jpg"/>
          <p:cNvPicPr>
            <a:picLocks noChangeAspect="1"/>
          </p:cNvPicPr>
          <p:nvPr/>
        </p:nvPicPr>
        <p:blipFill>
          <a:blip r:embed="rId3"/>
          <a:stretch>
            <a:fillRect/>
          </a:stretch>
        </p:blipFill>
        <p:spPr>
          <a:xfrm>
            <a:off x="4998892" y="3501006"/>
            <a:ext cx="3317524" cy="2475383"/>
          </a:xfrm>
          <a:prstGeom prst="rect">
            <a:avLst/>
          </a:prstGeom>
        </p:spPr>
      </p:pic>
      <p:pic>
        <p:nvPicPr>
          <p:cNvPr id="6" name="Picture 4" descr="Resultado de imagem para correia mateus"/>
          <p:cNvPicPr>
            <a:picLocks noChangeAspect="1"/>
          </p:cNvPicPr>
          <p:nvPr/>
        </p:nvPicPr>
        <p:blipFill>
          <a:blip r:embed="rId4"/>
          <a:srcRect/>
          <a:stretch>
            <a:fillRect/>
          </a:stretch>
        </p:blipFill>
        <p:spPr>
          <a:xfrm>
            <a:off x="35496" y="-27384"/>
            <a:ext cx="1800200" cy="897767"/>
          </a:xfrm>
          <a:prstGeom prst="rect">
            <a:avLst/>
          </a:prstGeom>
          <a:noFill/>
          <a:ln>
            <a:noFill/>
          </a:ln>
        </p:spPr>
      </p:pic>
      <p:pic>
        <p:nvPicPr>
          <p:cNvPr id="7" name="Picture 2" descr="Resultado de imagem para PORTUG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0" y="2966"/>
            <a:ext cx="1313264" cy="8755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m para erasmus"/>
          <p:cNvPicPr>
            <a:picLocks noChangeAspect="1"/>
          </p:cNvPicPr>
          <p:nvPr/>
        </p:nvPicPr>
        <p:blipFill>
          <a:blip r:embed="rId6"/>
          <a:srcRect/>
          <a:stretch>
            <a:fillRect/>
          </a:stretch>
        </p:blipFill>
        <p:spPr>
          <a:xfrm>
            <a:off x="0" y="6117308"/>
            <a:ext cx="1792486" cy="740691"/>
          </a:xfrm>
          <a:prstGeom prst="rect">
            <a:avLst/>
          </a:prstGeom>
          <a:noFill/>
          <a:ln>
            <a:noFill/>
          </a:ln>
        </p:spPr>
      </p:pic>
      <p:sp>
        <p:nvSpPr>
          <p:cNvPr id="9" name="Título 1"/>
          <p:cNvSpPr txBox="1">
            <a:spLocks/>
          </p:cNvSpPr>
          <p:nvPr/>
        </p:nvSpPr>
        <p:spPr>
          <a:xfrm>
            <a:off x="615879" y="44624"/>
            <a:ext cx="7467600" cy="1143000"/>
          </a:xfrm>
          <a:prstGeom prst="rect">
            <a:avLst/>
          </a:prstGeom>
        </p:spPr>
        <p:txBody>
          <a:bodyPr vert="horz"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3200" b="1" dirty="0" smtClean="0">
                <a:latin typeface="Times New Roman" pitchFamily="18" charset="0"/>
              </a:rPr>
              <a:t>THE OLYMPIC GAMES</a:t>
            </a:r>
            <a:endParaRPr lang="pt-PT"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3000"/>
                            </p:stCondLst>
                            <p:childTnLst>
                              <p:par>
                                <p:cTn id="29" presetID="2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000" fill="hold"/>
                                        <p:tgtEl>
                                          <p:spTgt spid="4"/>
                                        </p:tgtEl>
                                        <p:attrNameLst>
                                          <p:attrName>ppt_w</p:attrName>
                                        </p:attrNameLst>
                                      </p:cBhvr>
                                      <p:tavLst>
                                        <p:tav tm="0">
                                          <p:val>
                                            <p:fltVal val="0"/>
                                          </p:val>
                                        </p:tav>
                                        <p:tav tm="100000">
                                          <p:val>
                                            <p:strVal val="#ppt_w"/>
                                          </p:val>
                                        </p:tav>
                                      </p:tavLst>
                                    </p:anim>
                                    <p:anim calcmode="lin" valueType="num">
                                      <p:cBhvr>
                                        <p:cTn id="32" dur="2000" fill="hold"/>
                                        <p:tgtEl>
                                          <p:spTgt spid="4"/>
                                        </p:tgtEl>
                                        <p:attrNameLst>
                                          <p:attrName>ppt_h</p:attrName>
                                        </p:attrNameLst>
                                      </p:cBhvr>
                                      <p:tavLst>
                                        <p:tav tm="0">
                                          <p:val>
                                            <p:fltVal val="0"/>
                                          </p:val>
                                        </p:tav>
                                        <p:tav tm="100000">
                                          <p:val>
                                            <p:strVal val="#ppt_h"/>
                                          </p:val>
                                        </p:tav>
                                      </p:tavLst>
                                    </p:anim>
                                  </p:childTnLst>
                                </p:cTn>
                              </p:par>
                            </p:childTnLst>
                          </p:cTn>
                        </p:par>
                        <p:par>
                          <p:cTn id="33" fill="hold">
                            <p:stCondLst>
                              <p:cond delay="5000"/>
                            </p:stCondLst>
                            <p:childTnLst>
                              <p:par>
                                <p:cTn id="34" presetID="23" presetClass="entr" presetSubtype="16"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2000" fill="hold"/>
                                        <p:tgtEl>
                                          <p:spTgt spid="5"/>
                                        </p:tgtEl>
                                        <p:attrNameLst>
                                          <p:attrName>ppt_w</p:attrName>
                                        </p:attrNameLst>
                                      </p:cBhvr>
                                      <p:tavLst>
                                        <p:tav tm="0">
                                          <p:val>
                                            <p:fltVal val="0"/>
                                          </p:val>
                                        </p:tav>
                                        <p:tav tm="100000">
                                          <p:val>
                                            <p:strVal val="#ppt_w"/>
                                          </p:val>
                                        </p:tav>
                                      </p:tavLst>
                                    </p:anim>
                                    <p:anim calcmode="lin" valueType="num">
                                      <p:cBhvr>
                                        <p:cTn id="37" dur="2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564904"/>
            <a:ext cx="7467600" cy="1143000"/>
          </a:xfrm>
        </p:spPr>
        <p:txBody>
          <a:bodyPr anchor="ctr">
            <a:noAutofit/>
          </a:bodyPr>
          <a:lstStyle/>
          <a:p>
            <a:pPr algn="ctr">
              <a:lnSpc>
                <a:spcPct val="200000"/>
              </a:lnSpc>
            </a:pPr>
            <a:r>
              <a:rPr lang="en-GB" sz="4800" b="1" dirty="0" smtClean="0">
                <a:latin typeface="Times New Roman" pitchFamily="18" charset="0"/>
              </a:rPr>
              <a:t>ANCIENT</a:t>
            </a:r>
            <a:br>
              <a:rPr lang="en-GB" sz="4800" b="1" dirty="0" smtClean="0">
                <a:latin typeface="Times New Roman" pitchFamily="18" charset="0"/>
              </a:rPr>
            </a:br>
            <a:r>
              <a:rPr lang="en-GB" sz="4800" b="1" dirty="0" smtClean="0">
                <a:latin typeface="Times New Roman" pitchFamily="18" charset="0"/>
              </a:rPr>
              <a:t> </a:t>
            </a:r>
            <a:r>
              <a:rPr lang="en-GB" sz="4800" b="1" dirty="0">
                <a:latin typeface="Times New Roman" pitchFamily="18" charset="0"/>
              </a:rPr>
              <a:t>OLYMPIC GAMES</a:t>
            </a:r>
            <a:endParaRPr lang="pt-PT" sz="4800" dirty="0"/>
          </a:p>
        </p:txBody>
      </p:sp>
      <p:pic>
        <p:nvPicPr>
          <p:cNvPr id="3" name="Picture 4" descr="Resultado de imagem para correia mateus"/>
          <p:cNvPicPr>
            <a:picLocks noChangeAspect="1"/>
          </p:cNvPicPr>
          <p:nvPr/>
        </p:nvPicPr>
        <p:blipFill>
          <a:blip r:embed="rId2"/>
          <a:srcRect/>
          <a:stretch>
            <a:fillRect/>
          </a:stretch>
        </p:blipFill>
        <p:spPr>
          <a:xfrm>
            <a:off x="35496" y="-27384"/>
            <a:ext cx="1800200" cy="897767"/>
          </a:xfrm>
          <a:prstGeom prst="rect">
            <a:avLst/>
          </a:prstGeom>
          <a:noFill/>
          <a:ln>
            <a:noFill/>
          </a:ln>
        </p:spPr>
      </p:pic>
      <p:pic>
        <p:nvPicPr>
          <p:cNvPr id="4" name="Picture 2" descr="Resultado de imagem para PORTUG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2966"/>
            <a:ext cx="1313264" cy="8755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m para erasmus"/>
          <p:cNvPicPr>
            <a:picLocks noChangeAspect="1"/>
          </p:cNvPicPr>
          <p:nvPr/>
        </p:nvPicPr>
        <p:blipFill>
          <a:blip r:embed="rId4"/>
          <a:srcRect/>
          <a:stretch>
            <a:fillRect/>
          </a:stretch>
        </p:blipFill>
        <p:spPr>
          <a:xfrm>
            <a:off x="0" y="6117308"/>
            <a:ext cx="1792486" cy="740691"/>
          </a:xfrm>
          <a:prstGeom prst="rect">
            <a:avLst/>
          </a:prstGeom>
          <a:noFill/>
          <a:ln>
            <a:noFill/>
          </a:ln>
        </p:spPr>
      </p:pic>
      <p:sp>
        <p:nvSpPr>
          <p:cNvPr id="6" name="Título 1"/>
          <p:cNvSpPr txBox="1">
            <a:spLocks/>
          </p:cNvSpPr>
          <p:nvPr/>
        </p:nvSpPr>
        <p:spPr>
          <a:xfrm>
            <a:off x="615879" y="548680"/>
            <a:ext cx="7467600" cy="1143000"/>
          </a:xfrm>
          <a:prstGeom prst="rect">
            <a:avLst/>
          </a:prstGeom>
        </p:spPr>
        <p:txBody>
          <a:bodyPr vert="horz"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3200" b="1" smtClean="0">
                <a:latin typeface="Times New Roman" pitchFamily="18" charset="0"/>
              </a:rPr>
              <a:t>THE OLYMPIC GAMES</a:t>
            </a:r>
            <a:endParaRPr lang="pt-PT" sz="3200" b="1" dirty="0"/>
          </a:p>
        </p:txBody>
      </p:sp>
    </p:spTree>
    <p:extLst>
      <p:ext uri="{BB962C8B-B14F-4D97-AF65-F5344CB8AC3E}">
        <p14:creationId xmlns:p14="http://schemas.microsoft.com/office/powerpoint/2010/main" val="26607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4660" y="773832"/>
            <a:ext cx="7467600" cy="1143000"/>
          </a:xfrm>
        </p:spPr>
        <p:txBody>
          <a:bodyPr>
            <a:normAutofit/>
          </a:bodyPr>
          <a:lstStyle/>
          <a:p>
            <a:pPr algn="ctr"/>
            <a:r>
              <a:rPr lang="pt-PT" sz="3200" b="1" dirty="0" err="1" smtClean="0"/>
              <a:t>The</a:t>
            </a:r>
            <a:r>
              <a:rPr lang="pt-PT" sz="3200" b="1" dirty="0" smtClean="0"/>
              <a:t> </a:t>
            </a:r>
            <a:r>
              <a:rPr lang="pt-PT" sz="3200" b="1" dirty="0" err="1" smtClean="0"/>
              <a:t>place</a:t>
            </a:r>
            <a:r>
              <a:rPr lang="pt-PT" sz="3200" b="1" dirty="0" smtClean="0"/>
              <a:t> </a:t>
            </a:r>
            <a:r>
              <a:rPr lang="pt-PT" sz="3200" b="1" dirty="0" err="1" smtClean="0"/>
              <a:t>where</a:t>
            </a:r>
            <a:r>
              <a:rPr lang="pt-PT" sz="3200" b="1" dirty="0" smtClean="0"/>
              <a:t> </a:t>
            </a:r>
            <a:r>
              <a:rPr lang="pt-PT" sz="3200" b="1" dirty="0" err="1" smtClean="0"/>
              <a:t>olympic</a:t>
            </a:r>
            <a:r>
              <a:rPr lang="pt-PT" sz="3200" b="1" dirty="0" smtClean="0"/>
              <a:t> games </a:t>
            </a:r>
            <a:r>
              <a:rPr lang="pt-PT" sz="3200" b="1" dirty="0" err="1" smtClean="0"/>
              <a:t>took</a:t>
            </a:r>
            <a:r>
              <a:rPr lang="pt-PT" sz="3200" b="1" dirty="0" smtClean="0"/>
              <a:t> </a:t>
            </a:r>
            <a:r>
              <a:rPr lang="pt-PT" sz="3200" b="1" dirty="0" err="1" smtClean="0"/>
              <a:t>place</a:t>
            </a:r>
            <a:endParaRPr lang="pt-PT" sz="3200" b="1"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64379" y="2060848"/>
            <a:ext cx="5787941" cy="434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Resultado de imagem para correia mateus"/>
          <p:cNvPicPr>
            <a:picLocks noChangeAspect="1"/>
          </p:cNvPicPr>
          <p:nvPr/>
        </p:nvPicPr>
        <p:blipFill>
          <a:blip r:embed="rId3"/>
          <a:srcRect/>
          <a:stretch>
            <a:fillRect/>
          </a:stretch>
        </p:blipFill>
        <p:spPr>
          <a:xfrm>
            <a:off x="35496" y="-27384"/>
            <a:ext cx="1800200" cy="897767"/>
          </a:xfrm>
          <a:prstGeom prst="rect">
            <a:avLst/>
          </a:prstGeom>
          <a:noFill/>
          <a:ln>
            <a:noFill/>
          </a:ln>
        </p:spPr>
      </p:pic>
      <p:pic>
        <p:nvPicPr>
          <p:cNvPr id="5" name="Picture 2" descr="Resultado de imagem para PORTUG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2966"/>
            <a:ext cx="1313264" cy="8755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m para erasmus"/>
          <p:cNvPicPr>
            <a:picLocks noChangeAspect="1"/>
          </p:cNvPicPr>
          <p:nvPr/>
        </p:nvPicPr>
        <p:blipFill>
          <a:blip r:embed="rId5"/>
          <a:srcRect/>
          <a:stretch>
            <a:fillRect/>
          </a:stretch>
        </p:blipFill>
        <p:spPr>
          <a:xfrm>
            <a:off x="0" y="6117308"/>
            <a:ext cx="1792486" cy="740691"/>
          </a:xfrm>
          <a:prstGeom prst="rect">
            <a:avLst/>
          </a:prstGeom>
          <a:noFill/>
          <a:ln>
            <a:noFill/>
          </a:ln>
        </p:spPr>
      </p:pic>
    </p:spTree>
    <p:extLst>
      <p:ext uri="{BB962C8B-B14F-4D97-AF65-F5344CB8AC3E}">
        <p14:creationId xmlns:p14="http://schemas.microsoft.com/office/powerpoint/2010/main" val="5061938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3"/>
          <p:cNvGraphicFramePr>
            <a:graphicFrameLocks noGrp="1"/>
          </p:cNvGraphicFramePr>
          <p:nvPr>
            <p:extLst>
              <p:ext uri="{D42A27DB-BD31-4B8C-83A1-F6EECF244321}">
                <p14:modId xmlns:p14="http://schemas.microsoft.com/office/powerpoint/2010/main" val="1739536339"/>
              </p:ext>
            </p:extLst>
          </p:nvPr>
        </p:nvGraphicFramePr>
        <p:xfrm>
          <a:off x="548208" y="1484784"/>
          <a:ext cx="7696200" cy="5130801"/>
        </p:xfrm>
        <a:graphic>
          <a:graphicData uri="http://schemas.openxmlformats.org/drawingml/2006/table">
            <a:tbl>
              <a:tblPr/>
              <a:tblGrid>
                <a:gridCol w="1924050"/>
                <a:gridCol w="1924050"/>
                <a:gridCol w="1924050"/>
                <a:gridCol w="1924050"/>
              </a:tblGrid>
              <a:tr h="449263">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1" i="0" u="none" strike="noStrike" cap="none" normalizeH="0" baseline="0" dirty="0" smtClean="0">
                          <a:ln>
                            <a:noFill/>
                          </a:ln>
                          <a:solidFill>
                            <a:schemeClr val="tx1"/>
                          </a:solidFill>
                          <a:effectLst/>
                          <a:latin typeface="Arial" charset="0"/>
                        </a:rPr>
                        <a:t>Games</a:t>
                      </a:r>
                      <a:endParaRPr kumimoji="0" lang="en-GB" altLang="pt-PT"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1" i="0" u="none" strike="noStrike" cap="none" normalizeH="0" baseline="0" dirty="0" err="1" smtClean="0">
                          <a:ln>
                            <a:noFill/>
                          </a:ln>
                          <a:solidFill>
                            <a:schemeClr val="tx1"/>
                          </a:solidFill>
                          <a:effectLst/>
                          <a:latin typeface="Arial" charset="0"/>
                        </a:rPr>
                        <a:t>City</a:t>
                      </a:r>
                      <a:endParaRPr kumimoji="0" lang="en-GB" altLang="pt-PT"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1" i="0" u="none" strike="noStrike" cap="none" normalizeH="0" baseline="0" dirty="0" smtClean="0">
                          <a:ln>
                            <a:noFill/>
                          </a:ln>
                          <a:solidFill>
                            <a:schemeClr val="tx1"/>
                          </a:solidFill>
                          <a:effectLst/>
                          <a:latin typeface="Arial" charset="0"/>
                        </a:rPr>
                        <a:t>Honor</a:t>
                      </a:r>
                      <a:endParaRPr kumimoji="0" lang="en-GB" altLang="pt-PT"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1" i="0" u="none" strike="noStrike" cap="none" normalizeH="0" baseline="0" dirty="0" err="1" smtClean="0">
                          <a:ln>
                            <a:noFill/>
                          </a:ln>
                          <a:solidFill>
                            <a:schemeClr val="tx1"/>
                          </a:solidFill>
                          <a:effectLst/>
                          <a:latin typeface="Arial" charset="0"/>
                        </a:rPr>
                        <a:t>Period</a:t>
                      </a:r>
                      <a:endParaRPr kumimoji="0" lang="en-GB" altLang="pt-PT"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5238">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0" i="0" u="none" strike="noStrike" cap="none" normalizeH="0" baseline="0" dirty="0" smtClean="0">
                          <a:ln>
                            <a:noFill/>
                          </a:ln>
                          <a:solidFill>
                            <a:schemeClr val="tx1"/>
                          </a:solidFill>
                          <a:effectLst/>
                          <a:latin typeface="Arial" charset="0"/>
                        </a:rPr>
                        <a:t>Píticos Games</a:t>
                      </a: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0" i="0" u="none" strike="noStrike" cap="none" normalizeH="0" baseline="0" dirty="0" smtClean="0">
                          <a:ln>
                            <a:noFill/>
                          </a:ln>
                          <a:solidFill>
                            <a:schemeClr val="tx1"/>
                          </a:solidFill>
                          <a:effectLst/>
                          <a:latin typeface="Arial" charset="0"/>
                        </a:rPr>
                        <a:t>(586 </a:t>
                      </a:r>
                      <a:r>
                        <a:rPr kumimoji="0" lang="pt-PT" altLang="pt-PT" sz="2000" b="0" i="0" u="none" strike="noStrike" cap="none" normalizeH="0" baseline="0" dirty="0" err="1" smtClean="0">
                          <a:ln>
                            <a:noFill/>
                          </a:ln>
                          <a:solidFill>
                            <a:schemeClr val="tx1"/>
                          </a:solidFill>
                          <a:effectLst/>
                          <a:latin typeface="Arial" charset="0"/>
                        </a:rPr>
                        <a:t>a.c.</a:t>
                      </a:r>
                      <a:r>
                        <a:rPr kumimoji="0" lang="pt-PT" altLang="pt-PT" sz="2000" b="0" i="0" u="none" strike="noStrike" cap="none" normalizeH="0" baseline="0" dirty="0" smtClean="0">
                          <a:ln>
                            <a:noFill/>
                          </a:ln>
                          <a:solidFill>
                            <a:schemeClr val="tx1"/>
                          </a:solidFill>
                          <a:effectLst/>
                          <a:latin typeface="Arial" charset="0"/>
                        </a:rPr>
                        <a:t>)</a:t>
                      </a:r>
                      <a:endParaRPr kumimoji="0" lang="en-GB" altLang="pt-PT" sz="20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0" i="0" u="none" strike="noStrike" cap="none" normalizeH="0" baseline="0" smtClean="0">
                          <a:ln>
                            <a:noFill/>
                          </a:ln>
                          <a:solidFill>
                            <a:schemeClr val="tx1"/>
                          </a:solidFill>
                          <a:effectLst/>
                          <a:latin typeface="Arial" charset="0"/>
                        </a:rPr>
                        <a:t>Delfos</a:t>
                      </a:r>
                      <a:endParaRPr kumimoji="0" lang="en-GB" altLang="pt-PT"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0" i="0" u="none" strike="noStrike" cap="none" normalizeH="0" baseline="0" dirty="0" smtClean="0">
                          <a:ln>
                            <a:noFill/>
                          </a:ln>
                          <a:solidFill>
                            <a:schemeClr val="tx1"/>
                          </a:solidFill>
                          <a:effectLst/>
                          <a:latin typeface="Arial" charset="0"/>
                        </a:rPr>
                        <a:t>Apolo</a:t>
                      </a:r>
                      <a:endParaRPr kumimoji="0" lang="en-GB" altLang="pt-PT"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0" i="0" u="none" strike="noStrike" cap="none" normalizeH="0" baseline="0" dirty="0" smtClean="0">
                          <a:ln>
                            <a:noFill/>
                          </a:ln>
                          <a:solidFill>
                            <a:schemeClr val="tx1"/>
                          </a:solidFill>
                          <a:effectLst/>
                          <a:latin typeface="Arial" charset="0"/>
                        </a:rPr>
                        <a:t>4 in 4 </a:t>
                      </a:r>
                      <a:r>
                        <a:rPr kumimoji="0" lang="pt-PT" altLang="pt-PT" sz="2000" b="0" i="0" u="none" strike="noStrike" cap="none" normalizeH="0" baseline="0" dirty="0" err="1" smtClean="0">
                          <a:ln>
                            <a:noFill/>
                          </a:ln>
                          <a:solidFill>
                            <a:schemeClr val="tx1"/>
                          </a:solidFill>
                          <a:effectLst/>
                          <a:latin typeface="Arial" charset="0"/>
                        </a:rPr>
                        <a:t>years</a:t>
                      </a:r>
                      <a:endParaRPr kumimoji="0" lang="en-GB" altLang="pt-PT"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9825">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0" i="0" u="none" strike="noStrike" cap="none" normalizeH="0" baseline="0" dirty="0" smtClean="0">
                          <a:ln>
                            <a:noFill/>
                          </a:ln>
                          <a:solidFill>
                            <a:schemeClr val="tx1"/>
                          </a:solidFill>
                          <a:effectLst/>
                          <a:latin typeface="Arial" charset="0"/>
                        </a:rPr>
                        <a:t>Nemeus Games</a:t>
                      </a: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0" i="0" u="none" strike="noStrike" cap="none" normalizeH="0" baseline="0" dirty="0" smtClean="0">
                          <a:ln>
                            <a:noFill/>
                          </a:ln>
                          <a:solidFill>
                            <a:schemeClr val="tx1"/>
                          </a:solidFill>
                          <a:effectLst/>
                          <a:latin typeface="Arial" charset="0"/>
                        </a:rPr>
                        <a:t>(573 </a:t>
                      </a:r>
                      <a:r>
                        <a:rPr kumimoji="0" lang="pt-PT" altLang="pt-PT" sz="2000" b="0" i="0" u="none" strike="noStrike" cap="none" normalizeH="0" baseline="0" dirty="0" err="1" smtClean="0">
                          <a:ln>
                            <a:noFill/>
                          </a:ln>
                          <a:solidFill>
                            <a:schemeClr val="tx1"/>
                          </a:solidFill>
                          <a:effectLst/>
                          <a:latin typeface="Arial" charset="0"/>
                        </a:rPr>
                        <a:t>a.c.</a:t>
                      </a:r>
                      <a:r>
                        <a:rPr kumimoji="0" lang="pt-PT" altLang="pt-PT" sz="2000" b="0" i="0" u="none" strike="noStrike" cap="none" normalizeH="0" baseline="0" dirty="0" smtClean="0">
                          <a:ln>
                            <a:noFill/>
                          </a:ln>
                          <a:solidFill>
                            <a:schemeClr val="tx1"/>
                          </a:solidFill>
                          <a:effectLst/>
                          <a:latin typeface="Arial" charset="0"/>
                        </a:rPr>
                        <a:t>)</a:t>
                      </a:r>
                      <a:endParaRPr kumimoji="0" lang="en-GB" altLang="pt-PT" sz="20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0" i="0" u="none" strike="noStrike" cap="none" normalizeH="0" baseline="0" dirty="0" smtClean="0">
                          <a:ln>
                            <a:noFill/>
                          </a:ln>
                          <a:solidFill>
                            <a:schemeClr val="tx1"/>
                          </a:solidFill>
                          <a:effectLst/>
                          <a:latin typeface="Arial" charset="0"/>
                        </a:rPr>
                        <a:t>Nemeia</a:t>
                      </a:r>
                      <a:endParaRPr kumimoji="0" lang="en-GB" altLang="pt-PT"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0" i="0" u="none" strike="noStrike" cap="none" normalizeH="0" baseline="0" dirty="0" err="1" smtClean="0">
                          <a:ln>
                            <a:noFill/>
                          </a:ln>
                          <a:solidFill>
                            <a:schemeClr val="tx1"/>
                          </a:solidFill>
                          <a:effectLst/>
                          <a:latin typeface="Arial" charset="0"/>
                        </a:rPr>
                        <a:t>Heracles</a:t>
                      </a:r>
                      <a:endParaRPr kumimoji="0" lang="en-GB" altLang="pt-PT"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0" i="0" u="none" strike="noStrike" cap="none" normalizeH="0" baseline="0" dirty="0" smtClean="0">
                          <a:ln>
                            <a:noFill/>
                          </a:ln>
                          <a:solidFill>
                            <a:schemeClr val="tx1"/>
                          </a:solidFill>
                          <a:effectLst/>
                          <a:latin typeface="Arial" charset="0"/>
                        </a:rPr>
                        <a:t>2 in 2 </a:t>
                      </a:r>
                      <a:r>
                        <a:rPr kumimoji="0" lang="pt-PT" altLang="pt-PT" sz="2000" b="0" i="0" u="none" strike="noStrike" cap="none" normalizeH="0" baseline="0" dirty="0" err="1" smtClean="0">
                          <a:ln>
                            <a:noFill/>
                          </a:ln>
                          <a:solidFill>
                            <a:schemeClr val="tx1"/>
                          </a:solidFill>
                          <a:effectLst/>
                          <a:latin typeface="Arial" charset="0"/>
                        </a:rPr>
                        <a:t>years</a:t>
                      </a:r>
                      <a:endParaRPr kumimoji="0" lang="en-GB" altLang="pt-PT"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0">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0" i="0" u="none" strike="noStrike" cap="none" normalizeH="0" baseline="0" dirty="0" err="1" smtClean="0">
                          <a:ln>
                            <a:noFill/>
                          </a:ln>
                          <a:solidFill>
                            <a:schemeClr val="tx1"/>
                          </a:solidFill>
                          <a:effectLst/>
                          <a:latin typeface="Arial" charset="0"/>
                        </a:rPr>
                        <a:t>Istmicos</a:t>
                      </a:r>
                      <a:r>
                        <a:rPr kumimoji="0" lang="pt-PT" altLang="pt-PT" sz="2000" b="0" i="0" u="none" strike="noStrike" cap="none" normalizeH="0" baseline="0" dirty="0" smtClean="0">
                          <a:ln>
                            <a:noFill/>
                          </a:ln>
                          <a:solidFill>
                            <a:schemeClr val="tx1"/>
                          </a:solidFill>
                          <a:effectLst/>
                          <a:latin typeface="Arial" charset="0"/>
                        </a:rPr>
                        <a:t> Games</a:t>
                      </a: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0" i="0" u="none" strike="noStrike" cap="none" normalizeH="0" baseline="0" dirty="0" smtClean="0">
                          <a:ln>
                            <a:noFill/>
                          </a:ln>
                          <a:solidFill>
                            <a:schemeClr val="tx1"/>
                          </a:solidFill>
                          <a:effectLst/>
                          <a:latin typeface="Arial" charset="0"/>
                        </a:rPr>
                        <a:t>(581 </a:t>
                      </a:r>
                      <a:r>
                        <a:rPr kumimoji="0" lang="pt-PT" altLang="pt-PT" sz="2000" b="0" i="0" u="none" strike="noStrike" cap="none" normalizeH="0" baseline="0" dirty="0" err="1" smtClean="0">
                          <a:ln>
                            <a:noFill/>
                          </a:ln>
                          <a:solidFill>
                            <a:schemeClr val="tx1"/>
                          </a:solidFill>
                          <a:effectLst/>
                          <a:latin typeface="Arial" charset="0"/>
                        </a:rPr>
                        <a:t>a.c.</a:t>
                      </a:r>
                      <a:r>
                        <a:rPr kumimoji="0" lang="pt-PT" altLang="pt-PT" sz="2000" b="0" i="0" u="none" strike="noStrike" cap="none" normalizeH="0" baseline="0" dirty="0" smtClean="0">
                          <a:ln>
                            <a:noFill/>
                          </a:ln>
                          <a:solidFill>
                            <a:schemeClr val="tx1"/>
                          </a:solidFill>
                          <a:effectLst/>
                          <a:latin typeface="Arial" charset="0"/>
                        </a:rPr>
                        <a:t>)</a:t>
                      </a:r>
                      <a:endParaRPr kumimoji="0" lang="en-GB" altLang="pt-PT" sz="20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0" i="0" u="none" strike="noStrike" cap="none" normalizeH="0" baseline="0" smtClean="0">
                          <a:ln>
                            <a:noFill/>
                          </a:ln>
                          <a:solidFill>
                            <a:schemeClr val="tx1"/>
                          </a:solidFill>
                          <a:effectLst/>
                          <a:latin typeface="Arial" charset="0"/>
                        </a:rPr>
                        <a:t>Istmo de Corinto</a:t>
                      </a:r>
                      <a:endParaRPr kumimoji="0" lang="en-GB" altLang="pt-PT"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0" i="0" u="none" strike="noStrike" cap="none" normalizeH="0" baseline="0" dirty="0" err="1" smtClean="0">
                          <a:ln>
                            <a:noFill/>
                          </a:ln>
                          <a:solidFill>
                            <a:schemeClr val="tx1"/>
                          </a:solidFill>
                          <a:effectLst/>
                          <a:latin typeface="Arial" charset="0"/>
                        </a:rPr>
                        <a:t>Poseidon</a:t>
                      </a:r>
                      <a:endParaRPr kumimoji="0" lang="en-GB" altLang="pt-PT"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defRPr/>
                      </a:pPr>
                      <a:r>
                        <a:rPr kumimoji="0" lang="pt-PT" altLang="pt-PT" sz="2000" b="0" i="0" u="none" strike="noStrike" cap="none" normalizeH="0" baseline="0" dirty="0" smtClean="0">
                          <a:ln>
                            <a:noFill/>
                          </a:ln>
                          <a:solidFill>
                            <a:schemeClr val="tx1"/>
                          </a:solidFill>
                          <a:effectLst/>
                          <a:latin typeface="Arial" charset="0"/>
                        </a:rPr>
                        <a:t>2 in 2 </a:t>
                      </a:r>
                      <a:r>
                        <a:rPr kumimoji="0" lang="pt-PT" altLang="pt-PT" sz="2000" b="0" i="0" u="none" strike="noStrike" cap="none" normalizeH="0" baseline="0" dirty="0" err="1" smtClean="0">
                          <a:ln>
                            <a:noFill/>
                          </a:ln>
                          <a:solidFill>
                            <a:schemeClr val="tx1"/>
                          </a:solidFill>
                          <a:effectLst/>
                          <a:latin typeface="Arial" charset="0"/>
                        </a:rPr>
                        <a:t>years</a:t>
                      </a:r>
                      <a:endParaRPr kumimoji="0" lang="en-GB" altLang="pt-PT"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9675">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0" i="0" u="none" strike="noStrike" cap="none" normalizeH="0" baseline="0" dirty="0" err="1" smtClean="0">
                          <a:ln>
                            <a:noFill/>
                          </a:ln>
                          <a:solidFill>
                            <a:schemeClr val="tx1"/>
                          </a:solidFill>
                          <a:effectLst/>
                          <a:latin typeface="Arial" charset="0"/>
                        </a:rPr>
                        <a:t>Olympic</a:t>
                      </a:r>
                      <a:r>
                        <a:rPr kumimoji="0" lang="pt-PT" altLang="pt-PT" sz="2000" b="0" i="0" u="none" strike="noStrike" cap="none" normalizeH="0" baseline="0" dirty="0" smtClean="0">
                          <a:ln>
                            <a:noFill/>
                          </a:ln>
                          <a:solidFill>
                            <a:schemeClr val="tx1"/>
                          </a:solidFill>
                          <a:effectLst/>
                          <a:latin typeface="Arial" charset="0"/>
                        </a:rPr>
                        <a:t> Games</a:t>
                      </a: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0" i="0" u="none" strike="noStrike" cap="none" normalizeH="0" baseline="0" dirty="0" smtClean="0">
                          <a:ln>
                            <a:noFill/>
                          </a:ln>
                          <a:solidFill>
                            <a:schemeClr val="tx1"/>
                          </a:solidFill>
                          <a:effectLst/>
                          <a:latin typeface="Arial" charset="0"/>
                        </a:rPr>
                        <a:t>(776 </a:t>
                      </a:r>
                      <a:r>
                        <a:rPr kumimoji="0" lang="pt-PT" altLang="pt-PT" sz="2000" b="0" i="0" u="none" strike="noStrike" cap="none" normalizeH="0" baseline="0" dirty="0" err="1" smtClean="0">
                          <a:ln>
                            <a:noFill/>
                          </a:ln>
                          <a:solidFill>
                            <a:schemeClr val="tx1"/>
                          </a:solidFill>
                          <a:effectLst/>
                          <a:latin typeface="Arial" charset="0"/>
                        </a:rPr>
                        <a:t>a.c.</a:t>
                      </a:r>
                      <a:r>
                        <a:rPr kumimoji="0" lang="pt-PT" altLang="pt-PT" sz="2000" b="0" i="0" u="none" strike="noStrike" cap="none" normalizeH="0" baseline="0" dirty="0" smtClean="0">
                          <a:ln>
                            <a:noFill/>
                          </a:ln>
                          <a:solidFill>
                            <a:schemeClr val="tx1"/>
                          </a:solidFill>
                          <a:effectLst/>
                          <a:latin typeface="Arial" charset="0"/>
                        </a:rPr>
                        <a:t>)</a:t>
                      </a:r>
                      <a:endParaRPr kumimoji="0" lang="en-GB" altLang="pt-PT" sz="20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0" i="0" u="none" strike="noStrike" cap="none" normalizeH="0" baseline="0" smtClean="0">
                          <a:ln>
                            <a:noFill/>
                          </a:ln>
                          <a:solidFill>
                            <a:schemeClr val="tx1"/>
                          </a:solidFill>
                          <a:effectLst/>
                          <a:latin typeface="Arial" charset="0"/>
                        </a:rPr>
                        <a:t>Olimpia</a:t>
                      </a:r>
                      <a:endParaRPr kumimoji="0" lang="en-GB" altLang="pt-PT"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0" i="0" u="none" strike="noStrike" cap="none" normalizeH="0" baseline="0" dirty="0" smtClean="0">
                          <a:ln>
                            <a:noFill/>
                          </a:ln>
                          <a:solidFill>
                            <a:schemeClr val="tx1"/>
                          </a:solidFill>
                          <a:effectLst/>
                          <a:latin typeface="Arial" charset="0"/>
                        </a:rPr>
                        <a:t>Zeus</a:t>
                      </a:r>
                      <a:endParaRPr kumimoji="0" lang="en-GB" altLang="pt-PT"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itchFamily="2" charset="2"/>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pt-PT" altLang="pt-PT" sz="2000" b="0" i="0" u="none" strike="noStrike" cap="none" normalizeH="0" baseline="0" dirty="0" smtClean="0">
                          <a:ln>
                            <a:noFill/>
                          </a:ln>
                          <a:solidFill>
                            <a:schemeClr val="tx1"/>
                          </a:solidFill>
                          <a:effectLst/>
                          <a:latin typeface="Arial" charset="0"/>
                        </a:rPr>
                        <a:t>4 in 4 </a:t>
                      </a:r>
                      <a:r>
                        <a:rPr kumimoji="0" lang="pt-PT" altLang="pt-PT" sz="2000" b="0" i="0" u="none" strike="noStrike" cap="none" normalizeH="0" baseline="0" dirty="0" err="1" smtClean="0">
                          <a:ln>
                            <a:noFill/>
                          </a:ln>
                          <a:solidFill>
                            <a:schemeClr val="tx1"/>
                          </a:solidFill>
                          <a:effectLst/>
                          <a:latin typeface="Arial" charset="0"/>
                        </a:rPr>
                        <a:t>years</a:t>
                      </a:r>
                      <a:endParaRPr kumimoji="0" lang="en-GB" altLang="pt-PT"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4" descr="Resultado de imagem para correia mateus"/>
          <p:cNvPicPr>
            <a:picLocks noChangeAspect="1"/>
          </p:cNvPicPr>
          <p:nvPr/>
        </p:nvPicPr>
        <p:blipFill>
          <a:blip r:embed="rId2"/>
          <a:srcRect/>
          <a:stretch>
            <a:fillRect/>
          </a:stretch>
        </p:blipFill>
        <p:spPr>
          <a:xfrm>
            <a:off x="35496" y="-27384"/>
            <a:ext cx="1800200" cy="897767"/>
          </a:xfrm>
          <a:prstGeom prst="rect">
            <a:avLst/>
          </a:prstGeom>
          <a:noFill/>
          <a:ln>
            <a:noFill/>
          </a:ln>
        </p:spPr>
      </p:pic>
      <p:pic>
        <p:nvPicPr>
          <p:cNvPr id="6" name="Picture 2" descr="Resultado de imagem para PORTUG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2966"/>
            <a:ext cx="1313264" cy="8755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m para erasmus"/>
          <p:cNvPicPr>
            <a:picLocks noChangeAspect="1"/>
          </p:cNvPicPr>
          <p:nvPr/>
        </p:nvPicPr>
        <p:blipFill>
          <a:blip r:embed="rId4"/>
          <a:srcRect/>
          <a:stretch>
            <a:fillRect/>
          </a:stretch>
        </p:blipFill>
        <p:spPr>
          <a:xfrm>
            <a:off x="0" y="6117308"/>
            <a:ext cx="1792486" cy="740691"/>
          </a:xfrm>
          <a:prstGeom prst="rect">
            <a:avLst/>
          </a:prstGeom>
          <a:noFill/>
          <a:ln>
            <a:noFill/>
          </a:ln>
        </p:spPr>
      </p:pic>
      <p:sp>
        <p:nvSpPr>
          <p:cNvPr id="8" name="Título 1"/>
          <p:cNvSpPr txBox="1">
            <a:spLocks/>
          </p:cNvSpPr>
          <p:nvPr/>
        </p:nvSpPr>
        <p:spPr>
          <a:xfrm>
            <a:off x="615879" y="188640"/>
            <a:ext cx="7467600" cy="1143000"/>
          </a:xfrm>
          <a:prstGeom prst="rect">
            <a:avLst/>
          </a:prstGeom>
        </p:spPr>
        <p:txBody>
          <a:bodyPr vert="horz"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3200" b="1" dirty="0" smtClean="0">
                <a:latin typeface="Times New Roman" pitchFamily="18" charset="0"/>
              </a:rPr>
              <a:t>THE OLYMPIC GAMES</a:t>
            </a:r>
            <a:endParaRPr lang="pt-PT" sz="3200" b="1" dirty="0"/>
          </a:p>
        </p:txBody>
      </p:sp>
    </p:spTree>
    <p:extLst>
      <p:ext uri="{BB962C8B-B14F-4D97-AF65-F5344CB8AC3E}">
        <p14:creationId xmlns:p14="http://schemas.microsoft.com/office/powerpoint/2010/main" val="2865860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6808" y="125760"/>
            <a:ext cx="7467600" cy="1143000"/>
          </a:xfrm>
        </p:spPr>
        <p:txBody>
          <a:bodyPr anchor="ctr">
            <a:normAutofit/>
          </a:bodyPr>
          <a:lstStyle/>
          <a:p>
            <a:pPr algn="ctr"/>
            <a:r>
              <a:rPr lang="en-GB" sz="3600" b="1" dirty="0">
                <a:latin typeface="Times New Roman" pitchFamily="18" charset="0"/>
              </a:rPr>
              <a:t>THE OLYMPIC GAMES</a:t>
            </a:r>
            <a:endParaRPr lang="pt-PT" sz="3600" dirty="0"/>
          </a:p>
        </p:txBody>
      </p:sp>
      <p:sp>
        <p:nvSpPr>
          <p:cNvPr id="4" name="Rectangle 2"/>
          <p:cNvSpPr txBox="1">
            <a:spLocks noChangeArrowheads="1"/>
          </p:cNvSpPr>
          <p:nvPr/>
        </p:nvSpPr>
        <p:spPr>
          <a:xfrm>
            <a:off x="467544" y="1700808"/>
            <a:ext cx="7650163" cy="4953000"/>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lnSpc>
                <a:spcPct val="120000"/>
              </a:lnSpc>
              <a:buNone/>
            </a:pPr>
            <a:r>
              <a:rPr lang="pt-PT" altLang="pt-PT" sz="3600" b="1" dirty="0" smtClean="0"/>
              <a:t>GAMES PROGRAMME</a:t>
            </a:r>
          </a:p>
          <a:p>
            <a:pPr>
              <a:lnSpc>
                <a:spcPct val="120000"/>
              </a:lnSpc>
              <a:buFont typeface="Wingdings" pitchFamily="2" charset="2"/>
              <a:buNone/>
            </a:pPr>
            <a:r>
              <a:rPr lang="en-US" altLang="pt-PT" sz="2000" b="1" u="sng" dirty="0" smtClean="0"/>
              <a:t>Day 1 </a:t>
            </a:r>
            <a:r>
              <a:rPr lang="en-US" altLang="pt-PT" sz="2000" dirty="0"/>
              <a:t>- Opening Ceremony </a:t>
            </a:r>
            <a:endParaRPr lang="en-US" altLang="pt-PT" sz="2000" dirty="0" smtClean="0"/>
          </a:p>
          <a:p>
            <a:pPr>
              <a:lnSpc>
                <a:spcPct val="120000"/>
              </a:lnSpc>
              <a:buFont typeface="Wingdings" pitchFamily="2" charset="2"/>
              <a:buNone/>
            </a:pPr>
            <a:r>
              <a:rPr lang="en-US" altLang="pt-PT" sz="2000" b="1" u="sng" dirty="0" smtClean="0"/>
              <a:t>Day </a:t>
            </a:r>
            <a:r>
              <a:rPr lang="en-US" altLang="pt-PT" sz="2000" b="1" u="sng" dirty="0"/>
              <a:t>2 </a:t>
            </a:r>
            <a:r>
              <a:rPr lang="en-US" altLang="pt-PT" sz="2000" dirty="0"/>
              <a:t>- Performing the pentathlon (discus, javelin, running, fighting and jumping), the apologies to </a:t>
            </a:r>
            <a:r>
              <a:rPr lang="en-US" altLang="pt-PT" sz="2000" dirty="0" err="1"/>
              <a:t>Pélope</a:t>
            </a:r>
            <a:r>
              <a:rPr lang="en-US" altLang="pt-PT" sz="2000" dirty="0"/>
              <a:t> (goddess of fertility) and horse drawn carriages</a:t>
            </a:r>
          </a:p>
          <a:p>
            <a:pPr>
              <a:lnSpc>
                <a:spcPct val="120000"/>
              </a:lnSpc>
              <a:buFont typeface="Wingdings" pitchFamily="2" charset="2"/>
              <a:buNone/>
            </a:pPr>
            <a:r>
              <a:rPr lang="en-US" altLang="pt-PT" sz="2000" b="1" u="sng" dirty="0"/>
              <a:t>Day 3 </a:t>
            </a:r>
            <a:r>
              <a:rPr lang="en-US" altLang="pt-PT" sz="2000" dirty="0"/>
              <a:t>- Sacrifice to Jupiter, followed by races</a:t>
            </a:r>
          </a:p>
          <a:p>
            <a:pPr>
              <a:lnSpc>
                <a:spcPct val="120000"/>
              </a:lnSpc>
              <a:buFont typeface="Wingdings" pitchFamily="2" charset="2"/>
              <a:buNone/>
            </a:pPr>
            <a:r>
              <a:rPr lang="en-US" altLang="pt-PT" sz="2000" b="1" u="sng" dirty="0"/>
              <a:t>Day 4 </a:t>
            </a:r>
            <a:r>
              <a:rPr lang="en-US" altLang="pt-PT" sz="2000" dirty="0"/>
              <a:t>- Fight, pugilism and </a:t>
            </a:r>
            <a:r>
              <a:rPr lang="en-US" altLang="pt-PT" sz="2000" dirty="0" err="1"/>
              <a:t>pancraze</a:t>
            </a:r>
            <a:r>
              <a:rPr lang="en-US" altLang="pt-PT" sz="2000" dirty="0"/>
              <a:t> (free fight)</a:t>
            </a:r>
          </a:p>
          <a:p>
            <a:pPr>
              <a:lnSpc>
                <a:spcPct val="120000"/>
              </a:lnSpc>
              <a:buFont typeface="Wingdings" pitchFamily="2" charset="2"/>
              <a:buNone/>
            </a:pPr>
            <a:r>
              <a:rPr lang="en-US" altLang="pt-PT" sz="2000" b="1" u="sng" dirty="0"/>
              <a:t>5th Day </a:t>
            </a:r>
            <a:r>
              <a:rPr lang="en-US" altLang="pt-PT" sz="2000" dirty="0"/>
              <a:t>- distribution of prizes, official crowning of the winners thanks to the deities and banquet.</a:t>
            </a:r>
            <a:endParaRPr lang="en-GB" altLang="pt-PT" sz="2000" dirty="0"/>
          </a:p>
        </p:txBody>
      </p:sp>
      <p:pic>
        <p:nvPicPr>
          <p:cNvPr id="5" name="Picture 4" descr="Resultado de imagem para correia mateus"/>
          <p:cNvPicPr>
            <a:picLocks noChangeAspect="1"/>
          </p:cNvPicPr>
          <p:nvPr/>
        </p:nvPicPr>
        <p:blipFill>
          <a:blip r:embed="rId2"/>
          <a:srcRect/>
          <a:stretch>
            <a:fillRect/>
          </a:stretch>
        </p:blipFill>
        <p:spPr>
          <a:xfrm>
            <a:off x="35496" y="-27384"/>
            <a:ext cx="1800200" cy="897767"/>
          </a:xfrm>
          <a:prstGeom prst="rect">
            <a:avLst/>
          </a:prstGeom>
          <a:noFill/>
          <a:ln>
            <a:noFill/>
          </a:ln>
        </p:spPr>
      </p:pic>
      <p:pic>
        <p:nvPicPr>
          <p:cNvPr id="6" name="Picture 2" descr="Resultado de imagem para PORTUG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2966"/>
            <a:ext cx="1313264" cy="8755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m para erasmus"/>
          <p:cNvPicPr>
            <a:picLocks noChangeAspect="1"/>
          </p:cNvPicPr>
          <p:nvPr/>
        </p:nvPicPr>
        <p:blipFill>
          <a:blip r:embed="rId4"/>
          <a:srcRect/>
          <a:stretch>
            <a:fillRect/>
          </a:stretch>
        </p:blipFill>
        <p:spPr>
          <a:xfrm>
            <a:off x="0" y="6117308"/>
            <a:ext cx="1792486" cy="740691"/>
          </a:xfrm>
          <a:prstGeom prst="rect">
            <a:avLst/>
          </a:prstGeom>
          <a:noFill/>
          <a:ln>
            <a:noFill/>
          </a:ln>
        </p:spPr>
      </p:pic>
    </p:spTree>
    <p:extLst>
      <p:ext uri="{BB962C8B-B14F-4D97-AF65-F5344CB8AC3E}">
        <p14:creationId xmlns:p14="http://schemas.microsoft.com/office/powerpoint/2010/main" val="1212051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a:spLocks noGrp="1" noChangeArrowheads="1"/>
          </p:cNvSpPr>
          <p:nvPr>
            <p:ph sz="quarter" idx="1"/>
          </p:nvPr>
        </p:nvSpPr>
        <p:spPr/>
        <p:txBody>
          <a:bodyPr>
            <a:normAutofit/>
          </a:bodyPr>
          <a:lstStyle/>
          <a:p>
            <a:pPr marL="0" indent="0">
              <a:buNone/>
            </a:pPr>
            <a:r>
              <a:rPr lang="en-US" altLang="pt-PT" sz="4800" b="1" dirty="0"/>
              <a:t>Victory</a:t>
            </a:r>
            <a:r>
              <a:rPr lang="en-US" altLang="pt-PT" dirty="0" smtClean="0"/>
              <a:t>:</a:t>
            </a:r>
          </a:p>
          <a:p>
            <a:pPr marL="0" indent="0">
              <a:buNone/>
            </a:pPr>
            <a:endParaRPr lang="en-US" altLang="pt-PT" dirty="0"/>
          </a:p>
          <a:p>
            <a:r>
              <a:rPr lang="en-US" altLang="pt-PT" dirty="0"/>
              <a:t>Athlete; family; City</a:t>
            </a:r>
          </a:p>
          <a:p>
            <a:r>
              <a:rPr lang="en-US" altLang="pt-PT" dirty="0"/>
              <a:t>Famous; immortal</a:t>
            </a:r>
          </a:p>
          <a:p>
            <a:r>
              <a:rPr lang="en-US" altLang="pt-PT" dirty="0"/>
              <a:t>Honors: banquets; Statues</a:t>
            </a:r>
          </a:p>
          <a:p>
            <a:r>
              <a:rPr lang="en-US" altLang="pt-PT" dirty="0"/>
              <a:t>During the J.O., there was a sacred truce between cities that were at war.</a:t>
            </a:r>
          </a:p>
          <a:p>
            <a:r>
              <a:rPr lang="en-US" altLang="pt-PT" dirty="0"/>
              <a:t>Absolute peace during the games.</a:t>
            </a:r>
            <a:endParaRPr lang="en-GB" altLang="pt-PT" dirty="0"/>
          </a:p>
        </p:txBody>
      </p:sp>
      <p:pic>
        <p:nvPicPr>
          <p:cNvPr id="5" name="Picture 4" descr="Resultado de imagem para correia mateus"/>
          <p:cNvPicPr>
            <a:picLocks noChangeAspect="1"/>
          </p:cNvPicPr>
          <p:nvPr/>
        </p:nvPicPr>
        <p:blipFill>
          <a:blip r:embed="rId2"/>
          <a:srcRect/>
          <a:stretch>
            <a:fillRect/>
          </a:stretch>
        </p:blipFill>
        <p:spPr>
          <a:xfrm>
            <a:off x="35496" y="-27384"/>
            <a:ext cx="1800200" cy="897767"/>
          </a:xfrm>
          <a:prstGeom prst="rect">
            <a:avLst/>
          </a:prstGeom>
          <a:noFill/>
          <a:ln>
            <a:noFill/>
          </a:ln>
        </p:spPr>
      </p:pic>
      <p:pic>
        <p:nvPicPr>
          <p:cNvPr id="6" name="Picture 2" descr="Resultado de imagem para PORTUG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2966"/>
            <a:ext cx="1313264" cy="8755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m para erasmus"/>
          <p:cNvPicPr>
            <a:picLocks noChangeAspect="1"/>
          </p:cNvPicPr>
          <p:nvPr/>
        </p:nvPicPr>
        <p:blipFill>
          <a:blip r:embed="rId4"/>
          <a:srcRect/>
          <a:stretch>
            <a:fillRect/>
          </a:stretch>
        </p:blipFill>
        <p:spPr>
          <a:xfrm>
            <a:off x="0" y="6117308"/>
            <a:ext cx="1792486" cy="740691"/>
          </a:xfrm>
          <a:prstGeom prst="rect">
            <a:avLst/>
          </a:prstGeom>
          <a:noFill/>
          <a:ln>
            <a:noFill/>
          </a:ln>
        </p:spPr>
      </p:pic>
      <p:pic>
        <p:nvPicPr>
          <p:cNvPr id="4098" name="Picture 2" descr="Resultado de imagem para olimpism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6175" y="1700808"/>
            <a:ext cx="3952050" cy="2118092"/>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p:cNvSpPr txBox="1">
            <a:spLocks/>
          </p:cNvSpPr>
          <p:nvPr/>
        </p:nvSpPr>
        <p:spPr>
          <a:xfrm>
            <a:off x="615879" y="260648"/>
            <a:ext cx="7467600" cy="1143000"/>
          </a:xfrm>
          <a:prstGeom prst="rect">
            <a:avLst/>
          </a:prstGeom>
        </p:spPr>
        <p:txBody>
          <a:bodyPr vert="horz"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3200" b="1" dirty="0" smtClean="0">
                <a:latin typeface="Times New Roman" pitchFamily="18" charset="0"/>
              </a:rPr>
              <a:t>THE OLYMPIC GAMES</a:t>
            </a:r>
            <a:endParaRPr lang="pt-PT" sz="3200" b="1" dirty="0"/>
          </a:p>
        </p:txBody>
      </p:sp>
    </p:spTree>
    <p:extLst>
      <p:ext uri="{BB962C8B-B14F-4D97-AF65-F5344CB8AC3E}">
        <p14:creationId xmlns:p14="http://schemas.microsoft.com/office/powerpoint/2010/main" val="1796081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nte">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irante">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nte">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346</TotalTime>
  <Words>647</Words>
  <Application>Microsoft Office PowerPoint</Application>
  <PresentationFormat>Apresentação no Ecrã (4:3)</PresentationFormat>
  <Paragraphs>110</Paragraphs>
  <Slides>18</Slides>
  <Notes>0</Notes>
  <HiddenSlides>0</HiddenSlides>
  <MMClips>0</MMClips>
  <ScaleCrop>false</ScaleCrop>
  <HeadingPairs>
    <vt:vector size="4" baseType="variant">
      <vt:variant>
        <vt:lpstr>Tema</vt:lpstr>
      </vt:variant>
      <vt:variant>
        <vt:i4>1</vt:i4>
      </vt:variant>
      <vt:variant>
        <vt:lpstr>Títulos dos diapositivos</vt:lpstr>
      </vt:variant>
      <vt:variant>
        <vt:i4>18</vt:i4>
      </vt:variant>
    </vt:vector>
  </HeadingPairs>
  <TitlesOfParts>
    <vt:vector size="19" baseType="lpstr">
      <vt:lpstr>Mirante</vt:lpstr>
      <vt:lpstr> The Olympic Games </vt:lpstr>
      <vt:lpstr>The Olympic Games</vt:lpstr>
      <vt:lpstr>The symbol of the Olympic games</vt:lpstr>
      <vt:lpstr>The Olympic Flame</vt:lpstr>
      <vt:lpstr>ANCIENT  OLYMPIC GAMES</vt:lpstr>
      <vt:lpstr>The place where olympic games took place</vt:lpstr>
      <vt:lpstr>Apresentação do PowerPoint</vt:lpstr>
      <vt:lpstr>THE OLYMPIC GAMES</vt:lpstr>
      <vt:lpstr>Apresentação do PowerPoint</vt:lpstr>
      <vt:lpstr>PRIZES</vt:lpstr>
      <vt:lpstr>Apresentação do PowerPoint</vt:lpstr>
      <vt:lpstr>Apresentação do PowerPoint</vt:lpstr>
      <vt:lpstr>MODERN  OLYMPIC GAMES</vt:lpstr>
      <vt:lpstr>Apresentação do PowerPoint</vt:lpstr>
      <vt:lpstr>THE OLYMPIC GAMES</vt:lpstr>
      <vt:lpstr>THE OLYMPIC GAMES</vt:lpstr>
      <vt:lpstr>Apresentação do PowerPoint</vt:lpstr>
      <vt:lpstr>Work done by: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Olympic Games</dc:title>
  <dc:creator>Admin</dc:creator>
  <cp:lastModifiedBy>Carlos Palheira</cp:lastModifiedBy>
  <cp:revision>38</cp:revision>
  <dcterms:created xsi:type="dcterms:W3CDTF">2016-11-19T09:50:04Z</dcterms:created>
  <dcterms:modified xsi:type="dcterms:W3CDTF">2017-07-04T19:39:24Z</dcterms:modified>
</cp:coreProperties>
</file>