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07540BED-843A-4FD5-B412-AE8DF5B5F5DE}" type="datetimeFigureOut">
              <a:rPr lang="fr-FR" smtClean="0"/>
              <a:t>19/05/2015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DB548BD-A333-4199-891F-D5D41F74024C}"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07540BED-843A-4FD5-B412-AE8DF5B5F5DE}" type="datetimeFigureOut">
              <a:rPr lang="fr-FR" smtClean="0"/>
              <a:t>19/05/2015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DB548BD-A333-4199-891F-D5D41F74024C}"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07540BED-843A-4FD5-B412-AE8DF5B5F5DE}" type="datetimeFigureOut">
              <a:rPr lang="fr-FR" smtClean="0"/>
              <a:t>19/05/2015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DB548BD-A333-4199-891F-D5D41F74024C}"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07540BED-843A-4FD5-B412-AE8DF5B5F5DE}" type="datetimeFigureOut">
              <a:rPr lang="fr-FR" smtClean="0"/>
              <a:t>19/05/2015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DB548BD-A333-4199-891F-D5D41F74024C}"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7540BED-843A-4FD5-B412-AE8DF5B5F5DE}" type="datetimeFigureOut">
              <a:rPr lang="fr-FR" smtClean="0"/>
              <a:t>19/05/2015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DB548BD-A333-4199-891F-D5D41F74024C}"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07540BED-843A-4FD5-B412-AE8DF5B5F5DE}" type="datetimeFigureOut">
              <a:rPr lang="fr-FR" smtClean="0"/>
              <a:t>19/05/2015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ADB548BD-A333-4199-891F-D5D41F74024C}"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07540BED-843A-4FD5-B412-AE8DF5B5F5DE}" type="datetimeFigureOut">
              <a:rPr lang="fr-FR" smtClean="0"/>
              <a:t>19/05/2015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ADB548BD-A333-4199-891F-D5D41F74024C}"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07540BED-843A-4FD5-B412-AE8DF5B5F5DE}" type="datetimeFigureOut">
              <a:rPr lang="fr-FR" smtClean="0"/>
              <a:t>19/05/2015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ADB548BD-A333-4199-891F-D5D41F74024C}"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7540BED-843A-4FD5-B412-AE8DF5B5F5DE}" type="datetimeFigureOut">
              <a:rPr lang="fr-FR" smtClean="0"/>
              <a:t>19/05/2015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ADB548BD-A333-4199-891F-D5D41F74024C}"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7540BED-843A-4FD5-B412-AE8DF5B5F5DE}" type="datetimeFigureOut">
              <a:rPr lang="fr-FR" smtClean="0"/>
              <a:t>19/05/2015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ADB548BD-A333-4199-891F-D5D41F74024C}"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7540BED-843A-4FD5-B412-AE8DF5B5F5DE}" type="datetimeFigureOut">
              <a:rPr lang="fr-FR" smtClean="0"/>
              <a:t>19/05/2015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ADB548BD-A333-4199-891F-D5D41F74024C}"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40BED-843A-4FD5-B412-AE8DF5B5F5DE}" type="datetimeFigureOut">
              <a:rPr lang="fr-FR" smtClean="0"/>
              <a:t>19/05/2015</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B548BD-A333-4199-891F-D5D41F74024C}"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nella-buscot.com/sculpteurs.php?idsculpteur=scu0018&amp;lng=0" TargetMode="External"/><Relationship Id="rId2" Type="http://schemas.openxmlformats.org/officeDocument/2006/relationships/image" Target="../media/image6.jpeg"/><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4348" y="1357298"/>
            <a:ext cx="7772400" cy="1470025"/>
          </a:xfrm>
        </p:spPr>
        <p:txBody>
          <a:bodyPr>
            <a:noAutofit/>
          </a:bodyPr>
          <a:lstStyle/>
          <a:p>
            <a:r>
              <a:rPr lang="fr-BE" sz="6000" dirty="0" smtClean="0"/>
              <a:t>Analyse de 5 œuvres d’artistes belges</a:t>
            </a:r>
            <a:endParaRPr lang="fr-BE" sz="6000" dirty="0"/>
          </a:p>
        </p:txBody>
      </p:sp>
      <p:sp>
        <p:nvSpPr>
          <p:cNvPr id="3" name="Sous-titre 2"/>
          <p:cNvSpPr>
            <a:spLocks noGrp="1"/>
          </p:cNvSpPr>
          <p:nvPr>
            <p:ph type="subTitle" idx="1"/>
          </p:nvPr>
        </p:nvSpPr>
        <p:spPr>
          <a:xfrm>
            <a:off x="1357290" y="3500438"/>
            <a:ext cx="6400800" cy="1752600"/>
          </a:xfrm>
        </p:spPr>
        <p:txBody>
          <a:bodyPr>
            <a:normAutofit/>
          </a:bodyPr>
          <a:lstStyle/>
          <a:p>
            <a:r>
              <a:rPr lang="fr-BE" sz="3600" b="1" dirty="0" smtClean="0">
                <a:solidFill>
                  <a:srgbClr val="00B050"/>
                </a:solidFill>
              </a:rPr>
              <a:t>Ayant travaillé sur le thème de la culture, la nature, l’environnement.</a:t>
            </a:r>
            <a:endParaRPr lang="fr-BE" sz="3600" b="1" dirty="0">
              <a:solidFill>
                <a:srgbClr val="00B050"/>
              </a:solidFill>
            </a:endParaRPr>
          </a:p>
        </p:txBody>
      </p:sp>
      <p:pic>
        <p:nvPicPr>
          <p:cNvPr id="4" name="Image 3" descr="erasmus+logo_mic.jpg"/>
          <p:cNvPicPr>
            <a:picLocks noChangeAspect="1"/>
          </p:cNvPicPr>
          <p:nvPr/>
        </p:nvPicPr>
        <p:blipFill>
          <a:blip r:embed="rId2" cstate="print"/>
          <a:stretch>
            <a:fillRect/>
          </a:stretch>
        </p:blipFill>
        <p:spPr>
          <a:xfrm>
            <a:off x="142844" y="142852"/>
            <a:ext cx="2356179" cy="67151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BE" sz="4000" dirty="0" smtClean="0"/>
              <a:t>Bob Verschueren</a:t>
            </a:r>
            <a:endParaRPr lang="fr-BE" sz="4000" dirty="0"/>
          </a:p>
        </p:txBody>
      </p:sp>
      <p:pic>
        <p:nvPicPr>
          <p:cNvPr id="5" name="Espace réservé du contenu 4" descr="Bob Verschueren 2.jpg"/>
          <p:cNvPicPr>
            <a:picLocks noGrp="1" noChangeAspect="1"/>
          </p:cNvPicPr>
          <p:nvPr>
            <p:ph idx="1"/>
          </p:nvPr>
        </p:nvPicPr>
        <p:blipFill>
          <a:blip r:embed="rId2"/>
          <a:stretch>
            <a:fillRect/>
          </a:stretch>
        </p:blipFill>
        <p:spPr>
          <a:xfrm>
            <a:off x="3786182" y="428604"/>
            <a:ext cx="3686172" cy="2448434"/>
          </a:xfrm>
        </p:spPr>
      </p:pic>
      <p:sp>
        <p:nvSpPr>
          <p:cNvPr id="4" name="Espace réservé du texte 3"/>
          <p:cNvSpPr>
            <a:spLocks noGrp="1"/>
          </p:cNvSpPr>
          <p:nvPr>
            <p:ph type="body" sz="half" idx="2"/>
          </p:nvPr>
        </p:nvSpPr>
        <p:spPr/>
        <p:txBody>
          <a:bodyPr/>
          <a:lstStyle/>
          <a:p>
            <a:r>
              <a:rPr lang="fr-BE" dirty="0" smtClean="0"/>
              <a:t>C’est un artiste contemporain belge  né à Etterbeek en 1945 et vit actuellement à Bruxelles. Peintre autodidacte, proche du </a:t>
            </a:r>
            <a:r>
              <a:rPr lang="fr-BE" b="1" dirty="0" smtClean="0">
                <a:solidFill>
                  <a:srgbClr val="FF0000"/>
                </a:solidFill>
              </a:rPr>
              <a:t>LAND ART</a:t>
            </a:r>
            <a:r>
              <a:rPr lang="fr-BE" dirty="0" smtClean="0"/>
              <a:t>. Il s’exprime dans le paysage à partir d’éléments naturels (bois, terre, pierres, sable, …) </a:t>
            </a:r>
          </a:p>
          <a:p>
            <a:r>
              <a:rPr lang="fr-BE" u="sng" dirty="0" smtClean="0"/>
              <a:t>Courant artistique </a:t>
            </a:r>
            <a:r>
              <a:rPr lang="fr-BE" dirty="0" smtClean="0"/>
              <a:t>:</a:t>
            </a:r>
          </a:p>
          <a:p>
            <a:r>
              <a:rPr lang="fr-BE" dirty="0"/>
              <a:t>Le plus souvent, les œuvres sont à l'extérieur, exposées aux éléments, et soumises à l'érosion naturelle ; ainsi, certaines œuvres ont disparu et il ne reste que leur souvenir photographique et des vidéos</a:t>
            </a:r>
            <a:r>
              <a:rPr lang="fr-BE" dirty="0" smtClean="0"/>
              <a:t>.</a:t>
            </a:r>
          </a:p>
          <a:p>
            <a:endParaRPr lang="fr-BE" dirty="0" smtClean="0"/>
          </a:p>
          <a:p>
            <a:endParaRPr lang="fr-BE" dirty="0"/>
          </a:p>
        </p:txBody>
      </p:sp>
      <p:pic>
        <p:nvPicPr>
          <p:cNvPr id="6" name="Image 5" descr="Bob verschueren 1.jpg"/>
          <p:cNvPicPr>
            <a:picLocks noChangeAspect="1"/>
          </p:cNvPicPr>
          <p:nvPr/>
        </p:nvPicPr>
        <p:blipFill>
          <a:blip r:embed="rId3"/>
          <a:stretch>
            <a:fillRect/>
          </a:stretch>
        </p:blipFill>
        <p:spPr>
          <a:xfrm>
            <a:off x="5000628" y="3357562"/>
            <a:ext cx="3024182" cy="252141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Espace réservé du contenu 3" descr="DSC01707.JPG"/>
          <p:cNvPicPr>
            <a:picLocks noGrp="1" noChangeAspect="1"/>
          </p:cNvPicPr>
          <p:nvPr>
            <p:ph idx="1"/>
          </p:nvPr>
        </p:nvPicPr>
        <p:blipFill>
          <a:blip r:embed="rId2" cstate="print"/>
          <a:stretch>
            <a:fillRect/>
          </a:stretch>
        </p:blipFill>
        <p:spPr>
          <a:xfrm>
            <a:off x="1000100" y="428604"/>
            <a:ext cx="7175017" cy="53812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Espace réservé du contenu 3" descr="DSC01702.JPG"/>
          <p:cNvPicPr>
            <a:picLocks noGrp="1" noChangeAspect="1"/>
          </p:cNvPicPr>
          <p:nvPr>
            <p:ph idx="1"/>
          </p:nvPr>
        </p:nvPicPr>
        <p:blipFill>
          <a:blip r:embed="rId2" cstate="print"/>
          <a:stretch>
            <a:fillRect/>
          </a:stretch>
        </p:blipFill>
        <p:spPr>
          <a:xfrm>
            <a:off x="1285852" y="857232"/>
            <a:ext cx="6381794" cy="4786346"/>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5786" y="857232"/>
            <a:ext cx="7429552" cy="4616648"/>
          </a:xfrm>
          <a:prstGeom prst="rect">
            <a:avLst/>
          </a:prstGeom>
          <a:noFill/>
        </p:spPr>
        <p:txBody>
          <a:bodyPr wrap="square" rtlCol="0">
            <a:spAutoFit/>
          </a:bodyPr>
          <a:lstStyle/>
          <a:p>
            <a:r>
              <a:rPr lang="fr-BE" sz="2400" dirty="0" smtClean="0"/>
              <a:t>Travaux réalisés par les élèves de 2C1, 2C2, 2C3</a:t>
            </a:r>
          </a:p>
          <a:p>
            <a:endParaRPr lang="fr-BE" sz="2400" dirty="0"/>
          </a:p>
          <a:p>
            <a:r>
              <a:rPr lang="fr-BE" sz="2400" dirty="0" smtClean="0"/>
              <a:t>Sous la direction du professeur d’éducation artistique : </a:t>
            </a:r>
            <a:r>
              <a:rPr lang="fr-BE" sz="2400" b="1" dirty="0" smtClean="0"/>
              <a:t>Mme Frutsaert Annick</a:t>
            </a:r>
          </a:p>
          <a:p>
            <a:endParaRPr lang="fr-BE" sz="2400" b="1" dirty="0"/>
          </a:p>
          <a:p>
            <a:r>
              <a:rPr lang="fr-BE" sz="2400" dirty="0" smtClean="0">
                <a:solidFill>
                  <a:schemeClr val="accent3">
                    <a:lumMod val="50000"/>
                  </a:schemeClr>
                </a:solidFill>
              </a:rPr>
              <a:t>Dans le cadre du projet Erasmus+ « Cultivons l’Europe » 2014-2015</a:t>
            </a:r>
          </a:p>
          <a:p>
            <a:endParaRPr lang="fr-BE" dirty="0">
              <a:solidFill>
                <a:schemeClr val="accent3">
                  <a:lumMod val="50000"/>
                </a:schemeClr>
              </a:solidFill>
            </a:endParaRPr>
          </a:p>
          <a:p>
            <a:endParaRPr lang="fr-BE" dirty="0" smtClean="0">
              <a:solidFill>
                <a:schemeClr val="accent3">
                  <a:lumMod val="50000"/>
                </a:schemeClr>
              </a:solidFill>
            </a:endParaRPr>
          </a:p>
          <a:p>
            <a:endParaRPr lang="fr-BE" dirty="0" smtClean="0">
              <a:solidFill>
                <a:schemeClr val="accent3">
                  <a:lumMod val="50000"/>
                </a:schemeClr>
              </a:solidFill>
            </a:endParaRPr>
          </a:p>
          <a:p>
            <a:endParaRPr lang="fr-BE" dirty="0">
              <a:solidFill>
                <a:schemeClr val="accent3">
                  <a:lumMod val="50000"/>
                </a:schemeClr>
              </a:solidFill>
            </a:endParaRPr>
          </a:p>
          <a:p>
            <a:endParaRPr lang="fr-BE" dirty="0" smtClean="0">
              <a:solidFill>
                <a:schemeClr val="accent3">
                  <a:lumMod val="50000"/>
                </a:schemeClr>
              </a:solidFill>
            </a:endParaRPr>
          </a:p>
          <a:p>
            <a:endParaRPr lang="fr-BE" dirty="0">
              <a:solidFill>
                <a:schemeClr val="accent3">
                  <a:lumMod val="50000"/>
                </a:schemeClr>
              </a:solidFill>
            </a:endParaRPr>
          </a:p>
          <a:p>
            <a:endParaRPr lang="fr-BE" dirty="0">
              <a:solidFill>
                <a:schemeClr val="accent3">
                  <a:lumMod val="50000"/>
                </a:schemeClr>
              </a:solidFill>
            </a:endParaRPr>
          </a:p>
        </p:txBody>
      </p:sp>
      <p:pic>
        <p:nvPicPr>
          <p:cNvPr id="3" name="Image 2" descr="logo belge.jpg"/>
          <p:cNvPicPr>
            <a:picLocks noChangeAspect="1"/>
          </p:cNvPicPr>
          <p:nvPr/>
        </p:nvPicPr>
        <p:blipFill>
          <a:blip r:embed="rId2" cstate="print"/>
          <a:stretch>
            <a:fillRect/>
          </a:stretch>
        </p:blipFill>
        <p:spPr>
          <a:xfrm>
            <a:off x="5572132" y="3714752"/>
            <a:ext cx="2201984" cy="2212092"/>
          </a:xfrm>
          <a:prstGeom prst="rect">
            <a:avLst/>
          </a:prstGeom>
        </p:spPr>
      </p:pic>
      <p:pic>
        <p:nvPicPr>
          <p:cNvPr id="4" name="Image 3" descr="erasmus+logo_mic.jpg"/>
          <p:cNvPicPr>
            <a:picLocks noChangeAspect="1"/>
          </p:cNvPicPr>
          <p:nvPr/>
        </p:nvPicPr>
        <p:blipFill>
          <a:blip r:embed="rId3"/>
          <a:stretch>
            <a:fillRect/>
          </a:stretch>
        </p:blipFill>
        <p:spPr>
          <a:xfrm>
            <a:off x="1214414" y="4643446"/>
            <a:ext cx="3214690" cy="91618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14348" y="714356"/>
            <a:ext cx="7643866" cy="4124206"/>
          </a:xfrm>
          <a:prstGeom prst="rect">
            <a:avLst/>
          </a:prstGeom>
          <a:noFill/>
        </p:spPr>
        <p:txBody>
          <a:bodyPr wrap="square" rtlCol="0">
            <a:spAutoFit/>
          </a:bodyPr>
          <a:lstStyle/>
          <a:p>
            <a:r>
              <a:rPr lang="fr-BE" sz="2800" u="sng" dirty="0" smtClean="0"/>
              <a:t>Les consignes de travail </a:t>
            </a:r>
            <a:r>
              <a:rPr lang="fr-BE" dirty="0" smtClean="0"/>
              <a:t>:</a:t>
            </a:r>
          </a:p>
          <a:p>
            <a:endParaRPr lang="fr-BE" dirty="0"/>
          </a:p>
          <a:p>
            <a:r>
              <a:rPr lang="fr-BE" dirty="0" smtClean="0">
                <a:latin typeface="AR CENA" pitchFamily="2" charset="0"/>
              </a:rPr>
              <a:t>A/ Réaliser une ligne du temps avec les artistes (nom de l’artiste, date de naissance et de mort)</a:t>
            </a:r>
          </a:p>
          <a:p>
            <a:endParaRPr lang="fr-BE" dirty="0">
              <a:latin typeface="AR CENA" pitchFamily="2" charset="0"/>
            </a:endParaRPr>
          </a:p>
          <a:p>
            <a:r>
              <a:rPr lang="fr-BE" dirty="0" smtClean="0">
                <a:latin typeface="AR CENA" pitchFamily="2" charset="0"/>
              </a:rPr>
              <a:t>B/ Présentation de l’artiste (biographie) : résumé de 3 à 4 lignes sur sa vie mais aussi sur son style, son courant artistique.</a:t>
            </a:r>
          </a:p>
          <a:p>
            <a:endParaRPr lang="fr-BE" dirty="0">
              <a:latin typeface="AR CENA" pitchFamily="2" charset="0"/>
            </a:endParaRPr>
          </a:p>
          <a:p>
            <a:r>
              <a:rPr lang="fr-BE" dirty="0" smtClean="0">
                <a:latin typeface="AR CENA" pitchFamily="2" charset="0"/>
              </a:rPr>
              <a:t>C/ Analyse de l’œuvre : Titre, Date, Dimension; Sujet, Description de l’œuvre; Couleurs : Description des couleurs – tons chauds, froids, dominante.</a:t>
            </a:r>
          </a:p>
          <a:p>
            <a:r>
              <a:rPr lang="fr-BE" dirty="0" smtClean="0">
                <a:latin typeface="AR CENA" pitchFamily="2" charset="0"/>
              </a:rPr>
              <a:t>Réaliser des petits échantillons (crayons, pastels, feutres)</a:t>
            </a:r>
          </a:p>
          <a:p>
            <a:endParaRPr lang="fr-BE" dirty="0">
              <a:latin typeface="AR CENA" pitchFamily="2" charset="0"/>
            </a:endParaRPr>
          </a:p>
          <a:p>
            <a:r>
              <a:rPr lang="fr-BE" dirty="0" smtClean="0">
                <a:latin typeface="AR CENA" pitchFamily="2" charset="0"/>
              </a:rPr>
              <a:t>D/ Présentation orale de l’artiste avec une représentation couleur à l’appui.</a:t>
            </a:r>
          </a:p>
          <a:p>
            <a:r>
              <a:rPr lang="fr-BE" dirty="0">
                <a:latin typeface="AR CENA" pitchFamily="2" charset="0"/>
              </a:rPr>
              <a:t> </a:t>
            </a:r>
            <a:r>
              <a:rPr lang="fr-BE" dirty="0" smtClean="0">
                <a:latin typeface="AR CENA" pitchFamily="2" charset="0"/>
              </a:rPr>
              <a:t>    Avis personnel de l’œuvre.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4348" y="214290"/>
            <a:ext cx="3008313" cy="720744"/>
          </a:xfrm>
        </p:spPr>
        <p:txBody>
          <a:bodyPr>
            <a:normAutofit/>
          </a:bodyPr>
          <a:lstStyle/>
          <a:p>
            <a:r>
              <a:rPr lang="fr-BE" sz="4000" dirty="0" smtClean="0"/>
              <a:t>Emile Claus</a:t>
            </a:r>
            <a:endParaRPr lang="fr-BE" sz="4000" dirty="0"/>
          </a:p>
        </p:txBody>
      </p:sp>
      <p:pic>
        <p:nvPicPr>
          <p:cNvPr id="5" name="Espace réservé du contenu 4" descr="recolte des bettraves Emile Claus.gif"/>
          <p:cNvPicPr>
            <a:picLocks noGrp="1" noChangeAspect="1"/>
          </p:cNvPicPr>
          <p:nvPr>
            <p:ph idx="1"/>
          </p:nvPr>
        </p:nvPicPr>
        <p:blipFill>
          <a:blip r:embed="rId2"/>
          <a:stretch>
            <a:fillRect/>
          </a:stretch>
        </p:blipFill>
        <p:spPr>
          <a:xfrm>
            <a:off x="4357686" y="1000108"/>
            <a:ext cx="4351814" cy="2786082"/>
          </a:xfrm>
        </p:spPr>
      </p:pic>
      <p:sp>
        <p:nvSpPr>
          <p:cNvPr id="4" name="Espace réservé du texte 3"/>
          <p:cNvSpPr>
            <a:spLocks noGrp="1"/>
          </p:cNvSpPr>
          <p:nvPr>
            <p:ph type="body" sz="half" idx="2"/>
          </p:nvPr>
        </p:nvSpPr>
        <p:spPr/>
        <p:txBody>
          <a:bodyPr/>
          <a:lstStyle/>
          <a:p>
            <a:endParaRPr lang="fr-BE" dirty="0"/>
          </a:p>
        </p:txBody>
      </p:sp>
      <p:sp>
        <p:nvSpPr>
          <p:cNvPr id="6" name="ZoneTexte 5"/>
          <p:cNvSpPr txBox="1"/>
          <p:nvPr/>
        </p:nvSpPr>
        <p:spPr>
          <a:xfrm>
            <a:off x="4786314" y="4000504"/>
            <a:ext cx="3500462" cy="369332"/>
          </a:xfrm>
          <a:prstGeom prst="rect">
            <a:avLst/>
          </a:prstGeom>
          <a:noFill/>
        </p:spPr>
        <p:txBody>
          <a:bodyPr wrap="square" rtlCol="0">
            <a:spAutoFit/>
          </a:bodyPr>
          <a:lstStyle/>
          <a:p>
            <a:r>
              <a:rPr lang="fr-BE" dirty="0" smtClean="0">
                <a:solidFill>
                  <a:schemeClr val="tx2"/>
                </a:solidFill>
              </a:rPr>
              <a:t>La récolte des betteraves (1890)</a:t>
            </a:r>
            <a:endParaRPr lang="fr-BE" dirty="0">
              <a:solidFill>
                <a:schemeClr val="tx2"/>
              </a:solidFill>
            </a:endParaRPr>
          </a:p>
        </p:txBody>
      </p:sp>
      <p:pic>
        <p:nvPicPr>
          <p:cNvPr id="1026" name="Picture 2" descr="travail oeuvre 1"/>
          <p:cNvPicPr>
            <a:picLocks noChangeAspect="1" noChangeArrowheads="1"/>
          </p:cNvPicPr>
          <p:nvPr/>
        </p:nvPicPr>
        <p:blipFill>
          <a:blip r:embed="rId3" cstate="print"/>
          <a:srcRect/>
          <a:stretch>
            <a:fillRect/>
          </a:stretch>
        </p:blipFill>
        <p:spPr bwMode="auto">
          <a:xfrm>
            <a:off x="285720" y="857232"/>
            <a:ext cx="3973281" cy="5429288"/>
          </a:xfrm>
          <a:prstGeom prst="rect">
            <a:avLst/>
          </a:prstGeom>
          <a:noFill/>
          <a:ln w="9525" algn="in">
            <a:noFill/>
            <a:miter lim="800000"/>
            <a:headEnd/>
            <a:tailEnd/>
          </a:ln>
          <a:effectLst/>
        </p:spPr>
      </p:pic>
      <p:sp>
        <p:nvSpPr>
          <p:cNvPr id="8" name="ZoneTexte 7"/>
          <p:cNvSpPr txBox="1"/>
          <p:nvPr/>
        </p:nvSpPr>
        <p:spPr>
          <a:xfrm>
            <a:off x="4643438" y="4572008"/>
            <a:ext cx="3714776" cy="1200329"/>
          </a:xfrm>
          <a:prstGeom prst="rect">
            <a:avLst/>
          </a:prstGeom>
          <a:noFill/>
        </p:spPr>
        <p:txBody>
          <a:bodyPr wrap="square" rtlCol="0">
            <a:spAutoFit/>
          </a:bodyPr>
          <a:lstStyle/>
          <a:p>
            <a:r>
              <a:rPr lang="fr-BE" dirty="0" smtClean="0"/>
              <a:t>Peintre belge, luministe, né en 1849 et mort en 1924. Sa peinture est lumineuse, teintée de réalisme. Il peint la vie de tous les jours.</a:t>
            </a:r>
            <a:endParaRPr lang="fr-B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dirty="0"/>
          </a:p>
        </p:txBody>
      </p:sp>
      <p:pic>
        <p:nvPicPr>
          <p:cNvPr id="4" name="Espace réservé du contenu 3" descr="DSC01708.JPG"/>
          <p:cNvPicPr>
            <a:picLocks noGrp="1" noChangeAspect="1"/>
          </p:cNvPicPr>
          <p:nvPr>
            <p:ph idx="1"/>
          </p:nvPr>
        </p:nvPicPr>
        <p:blipFill>
          <a:blip r:embed="rId2" cstate="print"/>
          <a:stretch>
            <a:fillRect/>
          </a:stretch>
        </p:blipFill>
        <p:spPr>
          <a:xfrm>
            <a:off x="714348" y="607198"/>
            <a:ext cx="7762929" cy="5822197"/>
          </a:xfrm>
        </p:spPr>
      </p:pic>
      <p:sp>
        <p:nvSpPr>
          <p:cNvPr id="5" name="ZoneTexte 4"/>
          <p:cNvSpPr txBox="1"/>
          <p:nvPr/>
        </p:nvSpPr>
        <p:spPr>
          <a:xfrm>
            <a:off x="1142976" y="214290"/>
            <a:ext cx="3286148" cy="369332"/>
          </a:xfrm>
          <a:prstGeom prst="rect">
            <a:avLst/>
          </a:prstGeom>
          <a:noFill/>
        </p:spPr>
        <p:txBody>
          <a:bodyPr wrap="square" rtlCol="0">
            <a:spAutoFit/>
          </a:bodyPr>
          <a:lstStyle/>
          <a:p>
            <a:r>
              <a:rPr lang="fr-BE" dirty="0" smtClean="0"/>
              <a:t>Le travail de l’élève</a:t>
            </a:r>
            <a:endParaRPr lang="fr-B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5786" y="714356"/>
            <a:ext cx="5614998" cy="368280"/>
          </a:xfrm>
        </p:spPr>
        <p:txBody>
          <a:bodyPr>
            <a:noAutofit/>
          </a:bodyPr>
          <a:lstStyle/>
          <a:p>
            <a:r>
              <a:rPr lang="fr-BE" sz="2000" dirty="0" smtClean="0"/>
              <a:t>La présentation orale de l’élève</a:t>
            </a:r>
            <a:endParaRPr lang="fr-BE" sz="2000" dirty="0"/>
          </a:p>
        </p:txBody>
      </p:sp>
      <p:pic>
        <p:nvPicPr>
          <p:cNvPr id="4" name="Espace réservé du contenu 3" descr="DSC01704.JPG"/>
          <p:cNvPicPr>
            <a:picLocks noGrp="1" noChangeAspect="1"/>
          </p:cNvPicPr>
          <p:nvPr>
            <p:ph idx="1"/>
          </p:nvPr>
        </p:nvPicPr>
        <p:blipFill>
          <a:blip r:embed="rId2" cstate="print"/>
          <a:stretch>
            <a:fillRect/>
          </a:stretch>
        </p:blipFill>
        <p:spPr>
          <a:xfrm>
            <a:off x="1040320" y="1214422"/>
            <a:ext cx="6889265" cy="5166949"/>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BE" sz="4000" dirty="0" smtClean="0"/>
              <a:t>Constant Meunier</a:t>
            </a:r>
            <a:endParaRPr lang="fr-BE" sz="4000" dirty="0"/>
          </a:p>
        </p:txBody>
      </p:sp>
      <p:pic>
        <p:nvPicPr>
          <p:cNvPr id="5" name="Espace réservé du contenu 4" descr="meunier_10000_682_copy_large@2x.jpg"/>
          <p:cNvPicPr>
            <a:picLocks noGrp="1" noChangeAspect="1"/>
          </p:cNvPicPr>
          <p:nvPr>
            <p:ph idx="1"/>
          </p:nvPr>
        </p:nvPicPr>
        <p:blipFill>
          <a:blip r:embed="rId2"/>
          <a:stretch>
            <a:fillRect/>
          </a:stretch>
        </p:blipFill>
        <p:spPr>
          <a:xfrm>
            <a:off x="4071934" y="1458561"/>
            <a:ext cx="4754560" cy="3249742"/>
          </a:xfrm>
        </p:spPr>
      </p:pic>
      <p:sp>
        <p:nvSpPr>
          <p:cNvPr id="4" name="Espace réservé du texte 3"/>
          <p:cNvSpPr>
            <a:spLocks noGrp="1"/>
          </p:cNvSpPr>
          <p:nvPr>
            <p:ph type="body" sz="half" idx="2"/>
          </p:nvPr>
        </p:nvSpPr>
        <p:spPr/>
        <p:txBody>
          <a:bodyPr>
            <a:normAutofit fontScale="55000" lnSpcReduction="20000"/>
          </a:bodyPr>
          <a:lstStyle/>
          <a:p>
            <a:r>
              <a:rPr lang="fr-BE" sz="1500" b="1" dirty="0"/>
              <a:t>Constantin Meunier</a:t>
            </a:r>
            <a:r>
              <a:rPr lang="fr-BE" sz="1500" dirty="0"/>
              <a:t>, </a:t>
            </a:r>
            <a:r>
              <a:rPr lang="fr-BE" sz="1500" dirty="0" smtClean="0"/>
              <a:t>(1831- 1905)peintre </a:t>
            </a:r>
            <a:r>
              <a:rPr lang="fr-BE" sz="1500" dirty="0"/>
              <a:t>et sculpteur réaliste de la vie ouvrière belge, est né à Etterbeek (Bruxelles).</a:t>
            </a:r>
            <a:r>
              <a:rPr lang="fr-BE" sz="1500" dirty="0" smtClean="0"/>
              <a:t/>
            </a:r>
            <a:br>
              <a:rPr lang="fr-BE" sz="1500" dirty="0" smtClean="0"/>
            </a:br>
            <a:r>
              <a:rPr lang="fr-BE" sz="1500" dirty="0" smtClean="0"/>
              <a:t/>
            </a:r>
            <a:br>
              <a:rPr lang="fr-BE" sz="1500" dirty="0" smtClean="0"/>
            </a:br>
            <a:r>
              <a:rPr lang="fr-BE" sz="1500" dirty="0"/>
              <a:t>Ses débuts en sculpture datent de 1851, mais il abandonne cette discipline pour la peinture. Constantin Meunier a une prédilection pour les sujets religieux, puis aborde les portraits, les scènes familiales, les sujets historiques. Un voyage dans le bassin minier de la province de Hainaut en Belgique, en compagnie de son ami l'écrivain </a:t>
            </a:r>
            <a:r>
              <a:rPr lang="fr-BE" sz="1500" b="1" dirty="0"/>
              <a:t>Camille Lemonnier</a:t>
            </a:r>
            <a:r>
              <a:rPr lang="fr-BE" sz="1500" dirty="0"/>
              <a:t> (1844-1913), marque un tournant décisif dans son inspiration artistique et le conduit à représenter des </a:t>
            </a:r>
            <a:r>
              <a:rPr lang="fr-BE" sz="1500" b="1" dirty="0"/>
              <a:t>scènes de la vie des travailleurs</a:t>
            </a:r>
            <a:r>
              <a:rPr lang="fr-BE" sz="1500" dirty="0"/>
              <a:t> et à militer au Parti ouvrier belge.</a:t>
            </a:r>
            <a:r>
              <a:rPr lang="fr-BE" sz="1500" dirty="0" smtClean="0"/>
              <a:t/>
            </a:r>
            <a:br>
              <a:rPr lang="fr-BE" sz="1500" dirty="0" smtClean="0"/>
            </a:br>
            <a:r>
              <a:rPr lang="fr-BE" sz="1500" dirty="0" smtClean="0"/>
              <a:t/>
            </a:r>
            <a:br>
              <a:rPr lang="fr-BE" sz="1500" dirty="0" smtClean="0"/>
            </a:br>
            <a:r>
              <a:rPr lang="fr-BE" sz="1500" dirty="0"/>
              <a:t>Après 30 ans de peinture où il se fait l'interprète du réalisme sociale dans un style sombre et dramatique, Constantin Meunier revient à la sculpture et participe à l'exposition des XX avec </a:t>
            </a:r>
            <a:r>
              <a:rPr lang="fr-BE" sz="1500" dirty="0">
                <a:hlinkClick r:id="rId3"/>
              </a:rPr>
              <a:t>Auguste Rodin</a:t>
            </a:r>
            <a:r>
              <a:rPr lang="fr-BE" sz="1500" dirty="0"/>
              <a:t>. Ses œuvres, </a:t>
            </a:r>
            <a:r>
              <a:rPr lang="fr-BE" sz="1500" b="1" i="1" dirty="0"/>
              <a:t>Le Puddleur</a:t>
            </a:r>
            <a:r>
              <a:rPr lang="fr-BE" sz="1500" dirty="0"/>
              <a:t> et le </a:t>
            </a:r>
            <a:r>
              <a:rPr lang="fr-BE" sz="1500" b="1" i="1" dirty="0"/>
              <a:t>Débardeur</a:t>
            </a:r>
            <a:r>
              <a:rPr lang="fr-BE" sz="1500" dirty="0"/>
              <a:t>, le placent au rang des grands sculpteurs. Dès lors, commence une carrière parisienne glorifiant l'art social.</a:t>
            </a:r>
            <a:r>
              <a:rPr lang="fr-BE" sz="1500" dirty="0" smtClean="0"/>
              <a:t/>
            </a:r>
            <a:br>
              <a:rPr lang="fr-BE" sz="1500" dirty="0" smtClean="0"/>
            </a:br>
            <a:r>
              <a:rPr lang="fr-BE" sz="1500" dirty="0" smtClean="0"/>
              <a:t/>
            </a:r>
            <a:br>
              <a:rPr lang="fr-BE" sz="1500" dirty="0" smtClean="0"/>
            </a:br>
            <a:r>
              <a:rPr lang="fr-BE" sz="1500" dirty="0"/>
              <a:t>Dans les dernières années de sa vie, Constantin Meunier exécute les sculptures destinées au </a:t>
            </a:r>
            <a:r>
              <a:rPr lang="fr-BE" sz="1500" b="1" dirty="0"/>
              <a:t>Monument au Travail</a:t>
            </a:r>
            <a:r>
              <a:rPr lang="fr-BE" sz="1500" dirty="0"/>
              <a:t> qui ne sera édifié qu'après sa mort.</a:t>
            </a:r>
            <a:r>
              <a:rPr lang="fr-BE" sz="1500" dirty="0" smtClean="0"/>
              <a:t/>
            </a:r>
            <a:br>
              <a:rPr lang="fr-BE" sz="1500" dirty="0" smtClean="0"/>
            </a:br>
            <a:r>
              <a:rPr lang="fr-BE" sz="1500" dirty="0" smtClean="0"/>
              <a:t/>
            </a:r>
            <a:br>
              <a:rPr lang="fr-BE" sz="1500" dirty="0" smtClean="0"/>
            </a:br>
            <a:r>
              <a:rPr lang="fr-BE" sz="1500" dirty="0"/>
              <a:t>Ses œuvres sont visibles à Bruxelles, dans le </a:t>
            </a:r>
            <a:r>
              <a:rPr lang="fr-BE" sz="1500" b="1" dirty="0"/>
              <a:t>Musée Constantin Meunier</a:t>
            </a:r>
            <a:r>
              <a:rPr lang="fr-BE" sz="1500" dirty="0"/>
              <a:t> aménagé dans l'atelier de l'artiste, ainsi que dans des lieux publics en Belgique.</a:t>
            </a:r>
            <a:r>
              <a:rPr lang="fr-BE" sz="1500" dirty="0" smtClean="0"/>
              <a:t/>
            </a:r>
            <a:br>
              <a:rPr lang="fr-BE" sz="1500" dirty="0" smtClean="0"/>
            </a:br>
            <a:r>
              <a:rPr lang="fr-BE" sz="1500" dirty="0" smtClean="0"/>
              <a:t/>
            </a:r>
            <a:br>
              <a:rPr lang="fr-BE" sz="1500" dirty="0" smtClean="0"/>
            </a:br>
            <a:r>
              <a:rPr lang="fr-BE" sz="1500" b="1" dirty="0"/>
              <a:t>Quelques œuvres : </a:t>
            </a:r>
            <a:r>
              <a:rPr lang="fr-BE" sz="1500" dirty="0" smtClean="0"/>
              <a:t/>
            </a:r>
            <a:br>
              <a:rPr lang="fr-BE" sz="1500" dirty="0" smtClean="0"/>
            </a:br>
            <a:r>
              <a:rPr lang="fr-BE" sz="1500" dirty="0"/>
              <a:t>- Débardeur du port d'Anvers (bronze, Musée d'Orsay, Paris, 1885),</a:t>
            </a:r>
            <a:r>
              <a:rPr lang="fr-BE" sz="1500" dirty="0" smtClean="0"/>
              <a:t/>
            </a:r>
            <a:br>
              <a:rPr lang="fr-BE" sz="1500" dirty="0" smtClean="0"/>
            </a:br>
            <a:r>
              <a:rPr lang="fr-BE" sz="1500" dirty="0"/>
              <a:t>- L'Homme qui boit (bronze, Musée d'Orsay, Paris, 1890),</a:t>
            </a:r>
            <a:r>
              <a:rPr lang="fr-BE" sz="1500" dirty="0" smtClean="0"/>
              <a:t/>
            </a:r>
            <a:br>
              <a:rPr lang="fr-BE" sz="1500" dirty="0" smtClean="0"/>
            </a:br>
            <a:r>
              <a:rPr lang="fr-BE" sz="1500" dirty="0"/>
              <a:t>- La Glèbe (bronze, Musée d'Orsay, Paris, 1892),</a:t>
            </a:r>
            <a:r>
              <a:rPr lang="fr-BE" sz="1500" dirty="0" smtClean="0"/>
              <a:t/>
            </a:r>
            <a:br>
              <a:rPr lang="fr-BE" sz="1500" dirty="0" smtClean="0"/>
            </a:br>
            <a:r>
              <a:rPr lang="fr-BE" sz="1500" dirty="0"/>
              <a:t>- Mineur dans une veine (Los Angeles </a:t>
            </a:r>
            <a:r>
              <a:rPr lang="fr-BE" sz="1500" dirty="0" err="1"/>
              <a:t>County</a:t>
            </a:r>
            <a:r>
              <a:rPr lang="fr-BE" sz="1500" dirty="0"/>
              <a:t> </a:t>
            </a:r>
            <a:r>
              <a:rPr lang="fr-BE" sz="1500" dirty="0" err="1"/>
              <a:t>Museum</a:t>
            </a:r>
            <a:r>
              <a:rPr lang="fr-BE" sz="1500" dirty="0"/>
              <a:t> of Art, vers 1892),</a:t>
            </a:r>
            <a:r>
              <a:rPr lang="fr-BE" sz="1500" dirty="0" smtClean="0"/>
              <a:t/>
            </a:r>
            <a:br>
              <a:rPr lang="fr-BE" sz="1500" dirty="0" smtClean="0"/>
            </a:br>
            <a:r>
              <a:rPr lang="fr-BE" sz="1500" dirty="0"/>
              <a:t>- Puddleurs au four (bronze, Musée d'Orsay, Paris, 1893),</a:t>
            </a:r>
            <a:r>
              <a:rPr lang="fr-BE" sz="1500" dirty="0" smtClean="0"/>
              <a:t/>
            </a:r>
            <a:br>
              <a:rPr lang="fr-BE" sz="1500" dirty="0" smtClean="0"/>
            </a:br>
            <a:r>
              <a:rPr lang="fr-BE" sz="1500" dirty="0"/>
              <a:t>- La Moisson, (bronze, Musée d'Orsay, Paris,1895),</a:t>
            </a:r>
            <a:r>
              <a:rPr lang="fr-BE" sz="1500" dirty="0" smtClean="0"/>
              <a:t/>
            </a:r>
            <a:br>
              <a:rPr lang="fr-BE" sz="1500" dirty="0" smtClean="0"/>
            </a:br>
            <a:r>
              <a:rPr lang="fr-BE" sz="1500" dirty="0"/>
              <a:t>- Cheval à l'abreuvoir (Square </a:t>
            </a:r>
            <a:r>
              <a:rPr lang="fr-BE" sz="1500" dirty="0" err="1"/>
              <a:t>Ambiorix</a:t>
            </a:r>
            <a:r>
              <a:rPr lang="fr-BE" sz="1500" dirty="0"/>
              <a:t>, Bruxelles, 1899),</a:t>
            </a:r>
            <a:r>
              <a:rPr lang="fr-BE" sz="1500" dirty="0" smtClean="0"/>
              <a:t/>
            </a:r>
            <a:br>
              <a:rPr lang="fr-BE" sz="1500" dirty="0" smtClean="0"/>
            </a:br>
            <a:r>
              <a:rPr lang="fr-BE" sz="1500" dirty="0"/>
              <a:t>- Buste du Christ (bronze, J. Paul Getty </a:t>
            </a:r>
            <a:r>
              <a:rPr lang="fr-BE" sz="1500" dirty="0" err="1"/>
              <a:t>Museum</a:t>
            </a:r>
            <a:r>
              <a:rPr lang="fr-BE" sz="1500" dirty="0"/>
              <a:t>, Los Angeles, 1900),</a:t>
            </a:r>
            <a:r>
              <a:rPr lang="fr-BE" sz="1500" dirty="0" smtClean="0"/>
              <a:t/>
            </a:r>
            <a:br>
              <a:rPr lang="fr-BE" sz="1500" dirty="0" smtClean="0"/>
            </a:br>
            <a:r>
              <a:rPr lang="fr-BE" sz="1500" dirty="0"/>
              <a:t>- Maternité (bronze, Musée Van Gogh, Amsterdam, 1902),</a:t>
            </a:r>
            <a:r>
              <a:rPr lang="fr-BE" sz="1500" dirty="0" smtClean="0"/>
              <a:t/>
            </a:r>
            <a:br>
              <a:rPr lang="fr-BE" sz="1500" dirty="0" smtClean="0"/>
            </a:br>
            <a:r>
              <a:rPr lang="fr-BE" sz="1500" dirty="0"/>
              <a:t>- Débardeur (bronze, Musée d'Orsay, Paris, 1905),</a:t>
            </a:r>
            <a:r>
              <a:rPr lang="fr-BE" sz="1500" dirty="0" smtClean="0"/>
              <a:t/>
            </a:r>
            <a:br>
              <a:rPr lang="fr-BE" sz="1500" dirty="0" smtClean="0"/>
            </a:br>
            <a:r>
              <a:rPr lang="fr-BE" sz="1500" dirty="0"/>
              <a:t>- L'Industrie (Haut relief, bronze, Musée d'Orsay, Paris,1892-1896),</a:t>
            </a:r>
            <a:r>
              <a:rPr lang="fr-BE" sz="1500" dirty="0" smtClean="0"/>
              <a:t/>
            </a:r>
            <a:br>
              <a:rPr lang="fr-BE" sz="1500" dirty="0" smtClean="0"/>
            </a:br>
            <a:r>
              <a:rPr lang="fr-BE" sz="1500" dirty="0"/>
              <a:t>- Le marteleur (bronze, Musée royal des </a:t>
            </a:r>
            <a:r>
              <a:rPr lang="fr-BE" sz="1500" dirty="0" err="1"/>
              <a:t>Beaux-Arts</a:t>
            </a:r>
            <a:r>
              <a:rPr lang="fr-BE" sz="1500" dirty="0"/>
              <a:t>, Anvers),</a:t>
            </a:r>
            <a:r>
              <a:rPr lang="fr-BE" sz="1500" dirty="0" smtClean="0"/>
              <a:t/>
            </a:r>
            <a:br>
              <a:rPr lang="fr-BE" sz="1500" dirty="0" smtClean="0"/>
            </a:br>
            <a:r>
              <a:rPr lang="fr-BE" sz="1500" dirty="0"/>
              <a:t>- Grisou (bronze, Musée royal d'art ancien, Bruxelles).</a:t>
            </a:r>
            <a:r>
              <a:rPr lang="fr-BE" dirty="0" smtClean="0"/>
              <a:t/>
            </a:r>
            <a:br>
              <a:rPr lang="fr-BE" dirty="0" smtClean="0"/>
            </a:br>
            <a:endParaRPr lang="fr-BE" dirty="0"/>
          </a:p>
        </p:txBody>
      </p:sp>
      <p:sp>
        <p:nvSpPr>
          <p:cNvPr id="6" name="Rectangle 5"/>
          <p:cNvSpPr/>
          <p:nvPr/>
        </p:nvSpPr>
        <p:spPr>
          <a:xfrm>
            <a:off x="4857752" y="4857760"/>
            <a:ext cx="3786182" cy="1323439"/>
          </a:xfrm>
          <a:prstGeom prst="rect">
            <a:avLst/>
          </a:prstGeom>
        </p:spPr>
        <p:txBody>
          <a:bodyPr wrap="square">
            <a:spAutoFit/>
          </a:bodyPr>
          <a:lstStyle/>
          <a:p>
            <a:r>
              <a:rPr lang="fr-BE" sz="1600" dirty="0"/>
              <a:t>Constantin Meunier : « La moisson (Monument au Travail) », 1890-1893. Musées royaux des </a:t>
            </a:r>
            <a:r>
              <a:rPr lang="fr-BE" sz="1600" dirty="0" err="1"/>
              <a:t>Beaux-Arts</a:t>
            </a:r>
            <a:r>
              <a:rPr lang="fr-BE" sz="1600" dirty="0"/>
              <a:t> de Belgique, Bruxelles, inv. 10000 / 682 </a:t>
            </a:r>
            <a:endParaRPr lang="fr-BE" sz="1600" dirty="0" smtClean="0"/>
          </a:p>
          <a:p>
            <a:r>
              <a:rPr lang="fr-BE" sz="1600" dirty="0" smtClean="0"/>
              <a:t>Dimension s : 2,268 x 1,458 m</a:t>
            </a:r>
            <a:endParaRPr lang="fr-BE" sz="1600" dirty="0"/>
          </a:p>
        </p:txBody>
      </p:sp>
      <p:pic>
        <p:nvPicPr>
          <p:cNvPr id="7" name="Image 6" descr="constantin-meunier-activiteit-brussel-3(p-activity,5588)(c-0).jpg"/>
          <p:cNvPicPr>
            <a:picLocks noChangeAspect="1"/>
          </p:cNvPicPr>
          <p:nvPr/>
        </p:nvPicPr>
        <p:blipFill>
          <a:blip r:embed="rId4"/>
          <a:stretch>
            <a:fillRect/>
          </a:stretch>
        </p:blipFill>
        <p:spPr>
          <a:xfrm>
            <a:off x="3071802" y="214290"/>
            <a:ext cx="1628999" cy="108165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1" y="428604"/>
            <a:ext cx="2757478" cy="1006496"/>
          </a:xfrm>
        </p:spPr>
        <p:txBody>
          <a:bodyPr>
            <a:noAutofit/>
          </a:bodyPr>
          <a:lstStyle/>
          <a:p>
            <a:r>
              <a:rPr lang="fr-BE" sz="4000" dirty="0" smtClean="0"/>
              <a:t>Pierre Alechinsky</a:t>
            </a:r>
            <a:endParaRPr lang="fr-BE" sz="4000" dirty="0"/>
          </a:p>
        </p:txBody>
      </p:sp>
      <p:pic>
        <p:nvPicPr>
          <p:cNvPr id="5" name="Espace réservé du contenu 4" descr="arbrebleu Alechinsky.jpg"/>
          <p:cNvPicPr>
            <a:picLocks noGrp="1" noChangeAspect="1"/>
          </p:cNvPicPr>
          <p:nvPr>
            <p:ph idx="1"/>
          </p:nvPr>
        </p:nvPicPr>
        <p:blipFill>
          <a:blip r:embed="rId2"/>
          <a:stretch>
            <a:fillRect/>
          </a:stretch>
        </p:blipFill>
        <p:spPr>
          <a:xfrm>
            <a:off x="4500562" y="214290"/>
            <a:ext cx="3999045" cy="5432418"/>
          </a:xfrm>
        </p:spPr>
      </p:pic>
      <p:sp>
        <p:nvSpPr>
          <p:cNvPr id="4" name="Espace réservé du texte 3"/>
          <p:cNvSpPr>
            <a:spLocks noGrp="1"/>
          </p:cNvSpPr>
          <p:nvPr>
            <p:ph type="body" sz="half" idx="2"/>
          </p:nvPr>
        </p:nvSpPr>
        <p:spPr/>
        <p:txBody>
          <a:bodyPr>
            <a:normAutofit/>
          </a:bodyPr>
          <a:lstStyle/>
          <a:p>
            <a:r>
              <a:rPr lang="fr-BE" sz="1200" dirty="0" smtClean="0"/>
              <a:t>Né en 1927 à Schaerbeek, peintre graveur. Il réunit l’expressionnisme et le surréalisme. </a:t>
            </a:r>
          </a:p>
          <a:p>
            <a:r>
              <a:rPr lang="fr-BE" sz="1100" dirty="0"/>
              <a:t>Pierre Alechinsky quitte l'enseignement secondaire à l'âge de 17 ans pour étudier les techniques du livre à l'École nationale supérieure d'Architecture et des Arts décoratifs de La Cambre. Commençant son trajet par la gravure, Alechinsky entre dans le groupe de la Jeune Peinture Belge en 1947. Il a alors vingt ans et il est déjà de ceux dont une toile rend celui qui la contemple plus léger, plus rapide, plus vif. Gaucher contrarié, Alechinsky réserve sa main gauche au dessin et réalise, dès ses débuts, une œuvre marquée par le signe et la matière. On le dirait alors volontiers « </a:t>
            </a:r>
            <a:r>
              <a:rPr lang="fr-BE" sz="1100" dirty="0" err="1"/>
              <a:t>matériologue</a:t>
            </a:r>
            <a:r>
              <a:rPr lang="fr-BE" sz="1100" dirty="0"/>
              <a:t> », sans craindre le néologisme autorisé par l'exemple de Dubuffet, tant il prend alors de plaisir à jouer avec les textures. En 1949, il devient membre du groupe COBRA (</a:t>
            </a:r>
            <a:r>
              <a:rPr lang="fr-BE" sz="1100" dirty="0" err="1"/>
              <a:t>COpenhague</a:t>
            </a:r>
            <a:r>
              <a:rPr lang="fr-BE" sz="1100" dirty="0"/>
              <a:t>, </a:t>
            </a:r>
            <a:r>
              <a:rPr lang="fr-BE" sz="1100" dirty="0" err="1"/>
              <a:t>BRuxelles</a:t>
            </a:r>
            <a:r>
              <a:rPr lang="fr-BE" sz="1100" dirty="0"/>
              <a:t>, Amsterdam) et s'engage, avec Christian </a:t>
            </a:r>
            <a:r>
              <a:rPr lang="fr-BE" sz="1100" dirty="0" err="1"/>
              <a:t>Dotremont</a:t>
            </a:r>
            <a:r>
              <a:rPr lang="fr-BE" sz="1100" dirty="0"/>
              <a:t>, dans une vision de l'art dominée par l'expérimentation, les créations partagées, la liberté du geste, le refus des conventions et le décloisonnement des genres. La rencontre avec les peintres du mouvement Cobra sonne comme une libération. Il la relate dans ses « </a:t>
            </a:r>
            <a:r>
              <a:rPr lang="fr-BE" sz="1100" dirty="0" err="1"/>
              <a:t>Souvenotes</a:t>
            </a:r>
            <a:r>
              <a:rPr lang="fr-BE" sz="1100" dirty="0"/>
              <a:t> », un ouvrage publié en 1977 :</a:t>
            </a:r>
            <a:endParaRPr lang="fr-BE" sz="1100" dirty="0" smtClean="0"/>
          </a:p>
          <a:p>
            <a:endParaRPr lang="fr-BE" sz="1100" dirty="0"/>
          </a:p>
        </p:txBody>
      </p:sp>
      <p:pic>
        <p:nvPicPr>
          <p:cNvPr id="6" name="Image 5" descr="arbre bleue 2.jpg"/>
          <p:cNvPicPr>
            <a:picLocks noChangeAspect="1"/>
          </p:cNvPicPr>
          <p:nvPr/>
        </p:nvPicPr>
        <p:blipFill>
          <a:blip r:embed="rId3" cstate="print"/>
          <a:stretch>
            <a:fillRect/>
          </a:stretch>
        </p:blipFill>
        <p:spPr>
          <a:xfrm>
            <a:off x="6572264" y="4810134"/>
            <a:ext cx="2285984" cy="1523989"/>
          </a:xfrm>
          <a:prstGeom prst="rect">
            <a:avLst/>
          </a:prstGeom>
        </p:spPr>
      </p:pic>
      <p:pic>
        <p:nvPicPr>
          <p:cNvPr id="7" name="Image 6" descr="PierreAlechinsky_1.jpg"/>
          <p:cNvPicPr>
            <a:picLocks noChangeAspect="1"/>
          </p:cNvPicPr>
          <p:nvPr/>
        </p:nvPicPr>
        <p:blipFill>
          <a:blip r:embed="rId4"/>
          <a:stretch>
            <a:fillRect/>
          </a:stretch>
        </p:blipFill>
        <p:spPr>
          <a:xfrm>
            <a:off x="3071802" y="142852"/>
            <a:ext cx="1016000" cy="13271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2050" name="Picture 2" descr="C:\Users\Ghislain\Documents\Cultivons l'Europe\action logo et oeuvres artistiques\DSC01709.JPG"/>
          <p:cNvPicPr>
            <a:picLocks noGrp="1" noChangeAspect="1" noChangeArrowheads="1"/>
          </p:cNvPicPr>
          <p:nvPr>
            <p:ph idx="1"/>
          </p:nvPr>
        </p:nvPicPr>
        <p:blipFill>
          <a:blip r:embed="rId2" cstate="print"/>
          <a:srcRect/>
          <a:stretch>
            <a:fillRect/>
          </a:stretch>
        </p:blipFill>
        <p:spPr bwMode="auto">
          <a:xfrm>
            <a:off x="714348" y="428604"/>
            <a:ext cx="7406244" cy="555468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BE" sz="3200" dirty="0" smtClean="0"/>
              <a:t>Pieter Breughel le jeune</a:t>
            </a:r>
            <a:endParaRPr lang="fr-BE" sz="3200" dirty="0"/>
          </a:p>
        </p:txBody>
      </p:sp>
      <p:pic>
        <p:nvPicPr>
          <p:cNvPr id="5" name="Espace réservé du contenu 4" descr="Breughel le jeune l été.jpg"/>
          <p:cNvPicPr>
            <a:picLocks noGrp="1" noChangeAspect="1"/>
          </p:cNvPicPr>
          <p:nvPr>
            <p:ph idx="1"/>
          </p:nvPr>
        </p:nvPicPr>
        <p:blipFill>
          <a:blip r:embed="rId2"/>
          <a:stretch>
            <a:fillRect/>
          </a:stretch>
        </p:blipFill>
        <p:spPr>
          <a:xfrm>
            <a:off x="3643306" y="785794"/>
            <a:ext cx="5111750" cy="3706019"/>
          </a:xfrm>
        </p:spPr>
      </p:pic>
      <p:sp>
        <p:nvSpPr>
          <p:cNvPr id="4" name="Espace réservé du texte 3"/>
          <p:cNvSpPr>
            <a:spLocks noGrp="1"/>
          </p:cNvSpPr>
          <p:nvPr>
            <p:ph type="body" sz="half" idx="2"/>
          </p:nvPr>
        </p:nvSpPr>
        <p:spPr/>
        <p:txBody>
          <a:bodyPr>
            <a:normAutofit/>
          </a:bodyPr>
          <a:lstStyle/>
          <a:p>
            <a:r>
              <a:rPr lang="fr-BE" dirty="0" smtClean="0"/>
              <a:t>C’est un peintre brabançon né à Anvers en 1564 et mort en 1636.</a:t>
            </a:r>
          </a:p>
          <a:p>
            <a:endParaRPr lang="fr-BE" dirty="0" smtClean="0"/>
          </a:p>
          <a:p>
            <a:r>
              <a:rPr lang="fr-BE" sz="1200" dirty="0" smtClean="0"/>
              <a:t>Breughel (le jeune) était surnommé « Breughel l’enfer » à cause d’un de ces thèmes favoris : les incendies. Il se forme à Anvers où il est reçu  franc-maître en 1585. Il se retrouve très vite à la tête de l’atelier très productif et a de nombreux élèves. Il est longtemps imitateur de l’œuvre de son père, créant des œuvres du même style. Il situe souvent ses scènes dans un décor champêtre et rupestre.</a:t>
            </a:r>
          </a:p>
          <a:p>
            <a:r>
              <a:rPr lang="fr-BE" sz="1200" dirty="0"/>
              <a:t>Il conserve toute sa vie le style du réalisme flamand</a:t>
            </a:r>
            <a:r>
              <a:rPr lang="fr-BE" sz="1200" dirty="0" smtClean="0"/>
              <a:t>.</a:t>
            </a:r>
          </a:p>
          <a:p>
            <a:endParaRPr lang="fr-BE" sz="1200" dirty="0"/>
          </a:p>
        </p:txBody>
      </p:sp>
      <p:sp>
        <p:nvSpPr>
          <p:cNvPr id="6" name="ZoneTexte 5"/>
          <p:cNvSpPr txBox="1"/>
          <p:nvPr/>
        </p:nvSpPr>
        <p:spPr>
          <a:xfrm>
            <a:off x="4357686" y="4786322"/>
            <a:ext cx="4071966" cy="1354217"/>
          </a:xfrm>
          <a:prstGeom prst="rect">
            <a:avLst/>
          </a:prstGeom>
          <a:noFill/>
        </p:spPr>
        <p:txBody>
          <a:bodyPr wrap="square" rtlCol="0">
            <a:spAutoFit/>
          </a:bodyPr>
          <a:lstStyle/>
          <a:p>
            <a:r>
              <a:rPr lang="fr-BE" sz="1600" dirty="0" smtClean="0"/>
              <a:t>« L’été »  1570</a:t>
            </a:r>
          </a:p>
          <a:p>
            <a:r>
              <a:rPr lang="fr-BE" sz="1600" dirty="0" smtClean="0"/>
              <a:t>Dimension : 52 x 72 cm</a:t>
            </a:r>
          </a:p>
          <a:p>
            <a:r>
              <a:rPr lang="fr-BE" sz="1600" dirty="0" smtClean="0"/>
              <a:t>Cette œuvre représente la récolte des moissons sous un soleil éclatant</a:t>
            </a:r>
          </a:p>
          <a:p>
            <a:endParaRPr lang="fr-BE" dirty="0"/>
          </a:p>
        </p:txBody>
      </p:sp>
      <p:pic>
        <p:nvPicPr>
          <p:cNvPr id="3074" name="Picture 2" descr="C:\Users\Ghislain\Pictures\Van_Dyck_Pieter_Brueghel_the_Younger.jpg"/>
          <p:cNvPicPr>
            <a:picLocks noChangeAspect="1" noChangeArrowheads="1"/>
          </p:cNvPicPr>
          <p:nvPr/>
        </p:nvPicPr>
        <p:blipFill>
          <a:blip r:embed="rId3" cstate="print"/>
          <a:srcRect/>
          <a:stretch>
            <a:fillRect/>
          </a:stretch>
        </p:blipFill>
        <p:spPr bwMode="auto">
          <a:xfrm>
            <a:off x="1785918" y="4429132"/>
            <a:ext cx="1123951" cy="171559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489</Words>
  <Application>Microsoft Office PowerPoint</Application>
  <PresentationFormat>Affichage à l'écran (4:3)</PresentationFormat>
  <Paragraphs>47</Paragraphs>
  <Slides>13</Slides>
  <Notes>0</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Thème Office</vt:lpstr>
      <vt:lpstr>Analyse de 5 œuvres d’artistes belges</vt:lpstr>
      <vt:lpstr>Diapositive 2</vt:lpstr>
      <vt:lpstr>Emile Claus</vt:lpstr>
      <vt:lpstr>Diapositive 4</vt:lpstr>
      <vt:lpstr>La présentation orale de l’élève</vt:lpstr>
      <vt:lpstr>Constant Meunier</vt:lpstr>
      <vt:lpstr>Pierre Alechinsky</vt:lpstr>
      <vt:lpstr>Diapositive 8</vt:lpstr>
      <vt:lpstr>Pieter Breughel le jeune</vt:lpstr>
      <vt:lpstr>Bob Verschueren</vt:lpstr>
      <vt:lpstr>Diapositive 11</vt:lpstr>
      <vt:lpstr>Diapositive 12</vt:lpstr>
      <vt:lpstr>Diapositive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Analyse de 5 artistes belges</dc:title>
  <dc:creator>Ghislain</dc:creator>
  <cp:lastModifiedBy>Ghislain</cp:lastModifiedBy>
  <cp:revision>35</cp:revision>
  <dcterms:created xsi:type="dcterms:W3CDTF">2015-05-19T09:30:11Z</dcterms:created>
  <dcterms:modified xsi:type="dcterms:W3CDTF">2015-05-19T14:59:47Z</dcterms:modified>
</cp:coreProperties>
</file>