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10083800" cy="7556500"/>
  <p:notesSz cx="100838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2515"/>
            <a:ext cx="857123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1640"/>
            <a:ext cx="705866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4190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93157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040629" y="0"/>
            <a:ext cx="0" cy="7556500"/>
          </a:xfrm>
          <a:custGeom>
            <a:avLst/>
            <a:gdLst/>
            <a:ahLst/>
            <a:cxnLst/>
            <a:rect l="l" t="t" r="r" b="b"/>
            <a:pathLst>
              <a:path w="0" h="7556500">
                <a:moveTo>
                  <a:pt x="0" y="0"/>
                </a:moveTo>
                <a:lnTo>
                  <a:pt x="0" y="7556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80489" y="334009"/>
            <a:ext cx="7322820" cy="548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4190" y="1737995"/>
            <a:ext cx="907542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28492" y="7027545"/>
            <a:ext cx="3226816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4190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60336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Relationship Id="rId3" Type="http://schemas.openxmlformats.org/officeDocument/2006/relationships/image" Target="../media/image5.png"/><Relationship Id="rId4" Type="http://schemas.openxmlformats.org/officeDocument/2006/relationships/image" Target="../media/image6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409" y="215900"/>
            <a:ext cx="4392930" cy="40005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69850" rIns="0" bIns="0" rtlCol="0" vert="horz">
            <a:spAutoFit/>
          </a:bodyPr>
          <a:lstStyle/>
          <a:p>
            <a:pPr marL="883919">
              <a:lnSpc>
                <a:spcPct val="100000"/>
              </a:lnSpc>
              <a:spcBef>
                <a:spcPts val="550"/>
              </a:spcBef>
            </a:pPr>
            <a:r>
              <a:rPr dirty="0" sz="1800" spc="120">
                <a:solidFill>
                  <a:srgbClr val="333333"/>
                </a:solidFill>
                <a:latin typeface="Arial"/>
                <a:cs typeface="Arial"/>
              </a:rPr>
              <a:t>Semaine </a:t>
            </a:r>
            <a:r>
              <a:rPr dirty="0" sz="1800" spc="130">
                <a:solidFill>
                  <a:srgbClr val="333333"/>
                </a:solidFill>
                <a:latin typeface="Arial"/>
                <a:cs typeface="Arial"/>
              </a:rPr>
              <a:t>du </a:t>
            </a:r>
            <a:r>
              <a:rPr dirty="0" sz="1800" spc="80">
                <a:solidFill>
                  <a:srgbClr val="333333"/>
                </a:solidFill>
                <a:latin typeface="Arial"/>
                <a:cs typeface="Arial"/>
              </a:rPr>
              <a:t>5 </a:t>
            </a:r>
            <a:r>
              <a:rPr dirty="0" sz="1800" spc="30">
                <a:solidFill>
                  <a:srgbClr val="333333"/>
                </a:solidFill>
                <a:latin typeface="Arial"/>
                <a:cs typeface="Arial"/>
              </a:rPr>
              <a:t>Juin</a:t>
            </a:r>
            <a:r>
              <a:rPr dirty="0" sz="1800" spc="-33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800" spc="-55">
                <a:solidFill>
                  <a:srgbClr val="333333"/>
                </a:solidFill>
                <a:latin typeface="Arial"/>
                <a:cs typeface="Arial"/>
              </a:rPr>
              <a:t>2017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65200" y="725743"/>
            <a:ext cx="3178175" cy="568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>
              <a:lnSpc>
                <a:spcPct val="93300"/>
              </a:lnSpc>
            </a:pPr>
            <a:r>
              <a:rPr dirty="0" sz="1300" spc="60">
                <a:latin typeface="Arial"/>
                <a:cs typeface="Arial"/>
              </a:rPr>
              <a:t>PERIODE </a:t>
            </a:r>
            <a:r>
              <a:rPr dirty="0" sz="1300" spc="215">
                <a:latin typeface="Arial"/>
                <a:cs typeface="Arial"/>
              </a:rPr>
              <a:t>5 </a:t>
            </a:r>
            <a:r>
              <a:rPr dirty="0" sz="1300" spc="10">
                <a:latin typeface="Arial"/>
                <a:cs typeface="Arial"/>
              </a:rPr>
              <a:t>:ftars/Avril/ftai/Juin  </a:t>
            </a:r>
            <a:r>
              <a:rPr dirty="0" sz="1300" spc="-35" b="1">
                <a:latin typeface="Arial"/>
                <a:cs typeface="Arial"/>
              </a:rPr>
              <a:t>ftOBILISER </a:t>
            </a:r>
            <a:r>
              <a:rPr dirty="0" sz="1300" spc="-145" b="1">
                <a:latin typeface="Arial"/>
                <a:cs typeface="Arial"/>
              </a:rPr>
              <a:t>LE </a:t>
            </a:r>
            <a:r>
              <a:rPr dirty="0" sz="1300" spc="-160" b="1">
                <a:latin typeface="Arial"/>
                <a:cs typeface="Arial"/>
              </a:rPr>
              <a:t>LANGAGE DANS </a:t>
            </a:r>
            <a:r>
              <a:rPr dirty="0" sz="1300" spc="-170" b="1">
                <a:latin typeface="Arial"/>
                <a:cs typeface="Arial"/>
              </a:rPr>
              <a:t>TOUTES </a:t>
            </a:r>
            <a:r>
              <a:rPr dirty="0" sz="1300" spc="-165" b="1">
                <a:latin typeface="Arial"/>
                <a:cs typeface="Arial"/>
              </a:rPr>
              <a:t>SES  </a:t>
            </a:r>
            <a:r>
              <a:rPr dirty="0" sz="1300" spc="-55" b="1">
                <a:latin typeface="Arial"/>
                <a:cs typeface="Arial"/>
              </a:rPr>
              <a:t>DIftENSIONS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8290" y="1304289"/>
            <a:ext cx="4563110" cy="495300"/>
          </a:xfrm>
          <a:prstGeom prst="rect">
            <a:avLst/>
          </a:prstGeom>
          <a:ln w="3175">
            <a:solidFill>
              <a:srgbClr val="7F7F7F"/>
            </a:solidFill>
          </a:ln>
        </p:spPr>
        <p:txBody>
          <a:bodyPr wrap="square" lIns="0" tIns="22860" rIns="0" bIns="0" rtlCol="0" vert="horz">
            <a:spAutoFit/>
          </a:bodyPr>
          <a:lstStyle/>
          <a:p>
            <a:pPr marL="1421765" marR="519430" indent="-829310">
              <a:lnSpc>
                <a:spcPct val="117500"/>
              </a:lnSpc>
              <a:spcBef>
                <a:spcPts val="180"/>
              </a:spcBef>
            </a:pPr>
            <a:r>
              <a:rPr dirty="0" sz="1050" spc="10">
                <a:solidFill>
                  <a:srgbClr val="333333"/>
                </a:solidFill>
                <a:latin typeface="Lucida Sans Unicode"/>
                <a:cs typeface="Lucida Sans Unicode"/>
              </a:rPr>
              <a:t>Pourréussiràl’école,j’agis,jem’exprime,jecomprends  </a:t>
            </a:r>
            <a:r>
              <a:rPr dirty="0" sz="1050" spc="55">
                <a:solidFill>
                  <a:srgbClr val="333333"/>
                </a:solidFill>
                <a:latin typeface="Lucida Sans Unicode"/>
                <a:cs typeface="Lucida Sans Unicode"/>
              </a:rPr>
              <a:t>dansl’atelier</a:t>
            </a:r>
            <a:r>
              <a:rPr dirty="0" sz="1050" spc="55">
                <a:solidFill>
                  <a:srgbClr val="333333"/>
                </a:solidFill>
                <a:latin typeface="Arial"/>
                <a:cs typeface="Arial"/>
              </a:rPr>
              <a:t>LesPipelettes</a:t>
            </a:r>
            <a:endParaRPr sz="10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8290" y="1944370"/>
            <a:ext cx="4607560" cy="2159000"/>
          </a:xfrm>
          <a:prstGeom prst="rect">
            <a:avLst/>
          </a:prstGeom>
          <a:ln w="3175">
            <a:solidFill>
              <a:srgbClr val="7F7F7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L="2321560" marR="262890">
              <a:lnSpc>
                <a:spcPct val="97900"/>
              </a:lnSpc>
              <a:spcBef>
                <a:spcPts val="575"/>
              </a:spcBef>
            </a:pPr>
            <a:r>
              <a:rPr dirty="0" sz="900" spc="-5">
                <a:latin typeface="Trebuchet MS"/>
                <a:cs typeface="Trebuchet MS"/>
              </a:rPr>
              <a:t>Un petit album en emboitement  commençant par </a:t>
            </a:r>
            <a:r>
              <a:rPr dirty="0" sz="900">
                <a:latin typeface="Trebuchet MS"/>
                <a:cs typeface="Trebuchet MS"/>
              </a:rPr>
              <a:t>« </a:t>
            </a:r>
            <a:r>
              <a:rPr dirty="0" sz="900" spc="-5">
                <a:latin typeface="Trebuchet MS"/>
                <a:cs typeface="Trebuchet MS"/>
              </a:rPr>
              <a:t>Dans Paris, </a:t>
            </a:r>
            <a:r>
              <a:rPr dirty="0" sz="900">
                <a:latin typeface="Trebuchet MS"/>
                <a:cs typeface="Trebuchet MS"/>
              </a:rPr>
              <a:t>il y </a:t>
            </a:r>
            <a:r>
              <a:rPr dirty="0" sz="900" spc="-5">
                <a:latin typeface="Trebuchet MS"/>
                <a:cs typeface="Trebuchet MS"/>
              </a:rPr>
              <a:t>a… </a:t>
            </a:r>
            <a:r>
              <a:rPr dirty="0" sz="900">
                <a:latin typeface="Trebuchet MS"/>
                <a:cs typeface="Trebuchet MS"/>
              </a:rPr>
              <a:t>»  </a:t>
            </a:r>
            <a:r>
              <a:rPr dirty="0" sz="900" spc="-5">
                <a:latin typeface="Trebuchet MS"/>
                <a:cs typeface="Trebuchet MS"/>
              </a:rPr>
              <a:t>pour arriver </a:t>
            </a:r>
            <a:r>
              <a:rPr dirty="0" sz="900">
                <a:latin typeface="Trebuchet MS"/>
                <a:cs typeface="Trebuchet MS"/>
              </a:rPr>
              <a:t>à </a:t>
            </a:r>
            <a:r>
              <a:rPr dirty="0" sz="900" spc="-5">
                <a:latin typeface="Trebuchet MS"/>
                <a:cs typeface="Trebuchet MS"/>
              </a:rPr>
              <a:t>la rupture finale. Inspiré  par </a:t>
            </a:r>
            <a:r>
              <a:rPr dirty="0" sz="900">
                <a:latin typeface="Trebuchet MS"/>
                <a:cs typeface="Trebuchet MS"/>
              </a:rPr>
              <a:t>la </a:t>
            </a:r>
            <a:r>
              <a:rPr dirty="0" sz="900" spc="-5">
                <a:latin typeface="Trebuchet MS"/>
                <a:cs typeface="Trebuchet MS"/>
              </a:rPr>
              <a:t>comptine bien connue </a:t>
            </a:r>
            <a:r>
              <a:rPr dirty="0" sz="900">
                <a:latin typeface="Trebuchet MS"/>
                <a:cs typeface="Trebuchet MS"/>
              </a:rPr>
              <a:t>de </a:t>
            </a:r>
            <a:r>
              <a:rPr dirty="0" sz="900" spc="-5">
                <a:latin typeface="Trebuchet MS"/>
                <a:cs typeface="Trebuchet MS"/>
              </a:rPr>
              <a:t>Paul  Eluard.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965700">
              <a:lnSpc>
                <a:spcPct val="100000"/>
              </a:lnSpc>
            </a:pPr>
            <a:r>
              <a:rPr dirty="0" spc="-459"/>
              <a:t>A   </a:t>
            </a:r>
            <a:r>
              <a:rPr dirty="0" spc="-305"/>
              <a:t>l'ecole</a:t>
            </a:r>
            <a:r>
              <a:rPr dirty="0" sz="1800" spc="-305">
                <a:latin typeface="Gill Sans MT Condensed"/>
                <a:cs typeface="Gill Sans MT Condensed"/>
              </a:rPr>
              <a:t>,</a:t>
            </a:r>
            <a:r>
              <a:rPr dirty="0" sz="1800" spc="-75">
                <a:latin typeface="Gill Sans MT Condensed"/>
                <a:cs typeface="Gill Sans MT Condensed"/>
              </a:rPr>
              <a:t> </a:t>
            </a:r>
            <a:r>
              <a:rPr dirty="0" sz="3600" spc="-595"/>
              <a:t>j'apprends</a:t>
            </a:r>
            <a:endParaRPr sz="3600">
              <a:latin typeface="Gill Sans MT Condensed"/>
              <a:cs typeface="Gill Sans MT Condense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40170" y="5811520"/>
            <a:ext cx="2252980" cy="3587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-90">
                <a:latin typeface="Arial"/>
                <a:cs typeface="Arial"/>
              </a:rPr>
              <a:t>Je </a:t>
            </a:r>
            <a:r>
              <a:rPr dirty="0" sz="2200" spc="-210">
                <a:latin typeface="Arial"/>
                <a:cs typeface="Arial"/>
              </a:rPr>
              <a:t>m'aide  </a:t>
            </a:r>
            <a:r>
              <a:rPr dirty="0" sz="2200" spc="-260">
                <a:latin typeface="Arial"/>
                <a:cs typeface="Arial"/>
              </a:rPr>
              <a:t>des</a:t>
            </a:r>
            <a:r>
              <a:rPr dirty="0" sz="2200" spc="-70">
                <a:latin typeface="Arial"/>
                <a:cs typeface="Arial"/>
              </a:rPr>
              <a:t> </a:t>
            </a:r>
            <a:r>
              <a:rPr dirty="0" sz="2200" spc="-270">
                <a:latin typeface="Arial"/>
                <a:cs typeface="Arial"/>
              </a:rPr>
              <a:t>images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61609" y="1042670"/>
            <a:ext cx="4283075" cy="7131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95605">
              <a:lnSpc>
                <a:spcPct val="100000"/>
              </a:lnSpc>
            </a:pPr>
            <a:r>
              <a:rPr dirty="0" sz="900">
                <a:latin typeface="Arial"/>
                <a:cs typeface="Arial"/>
              </a:rPr>
              <a:t>A </a:t>
            </a:r>
            <a:r>
              <a:rPr dirty="0" sz="900" spc="-5">
                <a:latin typeface="Arial"/>
                <a:cs typeface="Arial"/>
              </a:rPr>
              <a:t>dire de </a:t>
            </a:r>
            <a:r>
              <a:rPr dirty="0" sz="900">
                <a:latin typeface="Arial"/>
                <a:cs typeface="Arial"/>
              </a:rPr>
              <a:t>mémoire </a:t>
            </a:r>
            <a:r>
              <a:rPr dirty="0" sz="900" spc="-5">
                <a:latin typeface="Arial"/>
                <a:cs typeface="Arial"/>
              </a:rPr>
              <a:t>et de </a:t>
            </a:r>
            <a:r>
              <a:rPr dirty="0" sz="900">
                <a:latin typeface="Arial"/>
                <a:cs typeface="Arial"/>
              </a:rPr>
              <a:t>manière </a:t>
            </a:r>
            <a:r>
              <a:rPr dirty="0" sz="900" spc="-5">
                <a:latin typeface="Arial"/>
                <a:cs typeface="Arial"/>
              </a:rPr>
              <a:t>expressive plusieurs </a:t>
            </a:r>
            <a:r>
              <a:rPr dirty="0" sz="900">
                <a:latin typeface="Arial"/>
                <a:cs typeface="Arial"/>
              </a:rPr>
              <a:t>comptines </a:t>
            </a:r>
            <a:r>
              <a:rPr dirty="0" sz="900" spc="-5">
                <a:latin typeface="Arial"/>
                <a:cs typeface="Arial"/>
              </a:rPr>
              <a:t>et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poésies.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15">
                <a:latin typeface="Lucida Sans"/>
                <a:cs typeface="Lucida Sans"/>
              </a:rPr>
              <a:t>Pour </a:t>
            </a:r>
            <a:r>
              <a:rPr dirty="0" sz="1400" spc="30">
                <a:latin typeface="Lucida Sans"/>
                <a:cs typeface="Lucida Sans"/>
              </a:rPr>
              <a:t>réciter le </a:t>
            </a:r>
            <a:r>
              <a:rPr dirty="0" sz="1400" spc="40">
                <a:latin typeface="Lucida Sans"/>
                <a:cs typeface="Lucida Sans"/>
              </a:rPr>
              <a:t>poème</a:t>
            </a:r>
            <a:r>
              <a:rPr dirty="0" sz="1400" spc="-5">
                <a:latin typeface="Lucida Sans"/>
                <a:cs typeface="Lucida Sans"/>
              </a:rPr>
              <a:t> </a:t>
            </a:r>
            <a:r>
              <a:rPr dirty="0" sz="1800" spc="35">
                <a:latin typeface="Lucida Sans"/>
                <a:cs typeface="Lucida Sans"/>
              </a:rPr>
              <a:t>:</a:t>
            </a:r>
            <a:endParaRPr sz="1800">
              <a:latin typeface="Lucida Sans"/>
              <a:cs typeface="Lucida San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32130" y="2155189"/>
            <a:ext cx="1771650" cy="18046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356859" y="2420620"/>
            <a:ext cx="4291330" cy="21869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92480" y="4607559"/>
            <a:ext cx="3816350" cy="20878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8290" y="359409"/>
            <a:ext cx="4607560" cy="35687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29209" rIns="0" bIns="0" rtlCol="0" vert="horz">
            <a:spAutoFit/>
          </a:bodyPr>
          <a:lstStyle/>
          <a:p>
            <a:pPr marL="574040">
              <a:lnSpc>
                <a:spcPct val="100000"/>
              </a:lnSpc>
              <a:spcBef>
                <a:spcPts val="229"/>
              </a:spcBef>
            </a:pPr>
            <a:r>
              <a:rPr dirty="0" sz="1800" spc="40">
                <a:latin typeface="Lucida Sans"/>
                <a:cs typeface="Lucida Sans"/>
              </a:rPr>
              <a:t>Dans </a:t>
            </a:r>
            <a:r>
              <a:rPr dirty="0" sz="1800" spc="35">
                <a:latin typeface="Lucida Sans"/>
                <a:cs typeface="Lucida Sans"/>
              </a:rPr>
              <a:t>l'atelier</a:t>
            </a:r>
            <a:r>
              <a:rPr dirty="0" sz="1800" spc="-80">
                <a:latin typeface="Lucida Sans"/>
                <a:cs typeface="Lucida Sans"/>
              </a:rPr>
              <a:t> </a:t>
            </a:r>
            <a:r>
              <a:rPr dirty="0" sz="1800" spc="409" b="1">
                <a:latin typeface="Times New Roman"/>
                <a:cs typeface="Times New Roman"/>
              </a:rPr>
              <a:t>Lespipelettes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77509" y="377190"/>
            <a:ext cx="3615690" cy="3143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360">
                <a:latin typeface="Arial"/>
                <a:cs typeface="Arial"/>
              </a:rPr>
              <a:t>DansParis,ilya</a:t>
            </a:r>
            <a:r>
              <a:rPr dirty="0" sz="1200" spc="360">
                <a:latin typeface="Arial"/>
                <a:cs typeface="Arial"/>
              </a:rPr>
              <a:t>dePaulEluard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69890" y="950722"/>
            <a:ext cx="4032250" cy="5282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7160" marR="128270" indent="567690">
              <a:lnSpc>
                <a:spcPts val="2080"/>
              </a:lnSpc>
            </a:pPr>
            <a:r>
              <a:rPr dirty="0" sz="1850" spc="-5">
                <a:latin typeface="Arial"/>
                <a:cs typeface="Arial"/>
              </a:rPr>
              <a:t>Dans Paris il </a:t>
            </a:r>
            <a:r>
              <a:rPr dirty="0" sz="1850">
                <a:latin typeface="Arial"/>
                <a:cs typeface="Arial"/>
              </a:rPr>
              <a:t>y a </a:t>
            </a:r>
            <a:r>
              <a:rPr dirty="0" sz="1850" spc="-5">
                <a:latin typeface="Arial"/>
                <a:cs typeface="Arial"/>
              </a:rPr>
              <a:t>une rue;  Dans cette rue il </a:t>
            </a:r>
            <a:r>
              <a:rPr dirty="0" sz="1850">
                <a:latin typeface="Arial"/>
                <a:cs typeface="Arial"/>
              </a:rPr>
              <a:t>y a </a:t>
            </a:r>
            <a:r>
              <a:rPr dirty="0" sz="1850" spc="-5">
                <a:latin typeface="Arial"/>
                <a:cs typeface="Arial"/>
              </a:rPr>
              <a:t>une maison;  Dans cette maison il </a:t>
            </a:r>
            <a:r>
              <a:rPr dirty="0" sz="1850">
                <a:latin typeface="Arial"/>
                <a:cs typeface="Arial"/>
              </a:rPr>
              <a:t>y a </a:t>
            </a:r>
            <a:r>
              <a:rPr dirty="0" sz="1850" spc="-5">
                <a:latin typeface="Arial"/>
                <a:cs typeface="Arial"/>
              </a:rPr>
              <a:t>un</a:t>
            </a:r>
            <a:r>
              <a:rPr dirty="0" sz="1850" spc="-70">
                <a:latin typeface="Arial"/>
                <a:cs typeface="Arial"/>
              </a:rPr>
              <a:t> </a:t>
            </a:r>
            <a:r>
              <a:rPr dirty="0" sz="1850" spc="-5">
                <a:latin typeface="Arial"/>
                <a:cs typeface="Arial"/>
              </a:rPr>
              <a:t>escalier;</a:t>
            </a:r>
            <a:endParaRPr sz="1850">
              <a:latin typeface="Arial"/>
              <a:cs typeface="Arial"/>
            </a:endParaRPr>
          </a:p>
          <a:p>
            <a:pPr algn="ctr" marL="91440" marR="82550">
              <a:lnSpc>
                <a:spcPts val="2070"/>
              </a:lnSpc>
              <a:spcBef>
                <a:spcPts val="5"/>
              </a:spcBef>
            </a:pPr>
            <a:r>
              <a:rPr dirty="0" sz="1850" spc="-5">
                <a:latin typeface="Arial"/>
                <a:cs typeface="Arial"/>
              </a:rPr>
              <a:t>Dans cet escalier il </a:t>
            </a:r>
            <a:r>
              <a:rPr dirty="0" sz="1850">
                <a:latin typeface="Arial"/>
                <a:cs typeface="Arial"/>
              </a:rPr>
              <a:t>y a </a:t>
            </a:r>
            <a:r>
              <a:rPr dirty="0" sz="1850" spc="-5">
                <a:latin typeface="Arial"/>
                <a:cs typeface="Arial"/>
              </a:rPr>
              <a:t>une</a:t>
            </a:r>
            <a:r>
              <a:rPr dirty="0" sz="1850" spc="-70">
                <a:latin typeface="Arial"/>
                <a:cs typeface="Arial"/>
              </a:rPr>
              <a:t> </a:t>
            </a:r>
            <a:r>
              <a:rPr dirty="0" sz="1850" spc="-5">
                <a:latin typeface="Arial"/>
                <a:cs typeface="Arial"/>
              </a:rPr>
              <a:t>chambre;  Dans cette chambre il </a:t>
            </a:r>
            <a:r>
              <a:rPr dirty="0" sz="1850">
                <a:latin typeface="Arial"/>
                <a:cs typeface="Arial"/>
              </a:rPr>
              <a:t>y a </a:t>
            </a:r>
            <a:r>
              <a:rPr dirty="0" sz="1850" spc="-5">
                <a:latin typeface="Arial"/>
                <a:cs typeface="Arial"/>
              </a:rPr>
              <a:t>une</a:t>
            </a:r>
            <a:r>
              <a:rPr dirty="0" sz="1850" spc="-65">
                <a:latin typeface="Arial"/>
                <a:cs typeface="Arial"/>
              </a:rPr>
              <a:t> </a:t>
            </a:r>
            <a:r>
              <a:rPr dirty="0" sz="1850" spc="-5">
                <a:latin typeface="Arial"/>
                <a:cs typeface="Arial"/>
              </a:rPr>
              <a:t>table;</a:t>
            </a:r>
            <a:endParaRPr sz="1850">
              <a:latin typeface="Arial"/>
              <a:cs typeface="Arial"/>
            </a:endParaRPr>
          </a:p>
          <a:p>
            <a:pPr algn="ctr">
              <a:lnSpc>
                <a:spcPts val="1964"/>
              </a:lnSpc>
            </a:pPr>
            <a:r>
              <a:rPr dirty="0" sz="1850" spc="-5">
                <a:latin typeface="Arial"/>
                <a:cs typeface="Arial"/>
              </a:rPr>
              <a:t>Sur cette table il </a:t>
            </a:r>
            <a:r>
              <a:rPr dirty="0" sz="1850">
                <a:latin typeface="Arial"/>
                <a:cs typeface="Arial"/>
              </a:rPr>
              <a:t>y a </a:t>
            </a:r>
            <a:r>
              <a:rPr dirty="0" sz="1850" spc="-5">
                <a:latin typeface="Arial"/>
                <a:cs typeface="Arial"/>
              </a:rPr>
              <a:t>un</a:t>
            </a:r>
            <a:r>
              <a:rPr dirty="0" sz="1850" spc="-55">
                <a:latin typeface="Arial"/>
                <a:cs typeface="Arial"/>
              </a:rPr>
              <a:t> </a:t>
            </a:r>
            <a:r>
              <a:rPr dirty="0" sz="1850" spc="-5">
                <a:latin typeface="Arial"/>
                <a:cs typeface="Arial"/>
              </a:rPr>
              <a:t>tapis;</a:t>
            </a:r>
            <a:endParaRPr sz="1850">
              <a:latin typeface="Arial"/>
              <a:cs typeface="Arial"/>
            </a:endParaRPr>
          </a:p>
          <a:p>
            <a:pPr algn="ctr">
              <a:lnSpc>
                <a:spcPts val="2080"/>
              </a:lnSpc>
            </a:pPr>
            <a:r>
              <a:rPr dirty="0" sz="1850" spc="-5">
                <a:latin typeface="Arial"/>
                <a:cs typeface="Arial"/>
              </a:rPr>
              <a:t>Sur ce tapis il </a:t>
            </a:r>
            <a:r>
              <a:rPr dirty="0" sz="1850">
                <a:latin typeface="Arial"/>
                <a:cs typeface="Arial"/>
              </a:rPr>
              <a:t>y a </a:t>
            </a:r>
            <a:r>
              <a:rPr dirty="0" sz="1850" spc="-5">
                <a:latin typeface="Arial"/>
                <a:cs typeface="Arial"/>
              </a:rPr>
              <a:t>une </a:t>
            </a:r>
            <a:r>
              <a:rPr dirty="0" sz="1850" spc="-160">
                <a:latin typeface="Arial"/>
                <a:cs typeface="Arial"/>
              </a:rPr>
              <a:t>cage; Dans  </a:t>
            </a:r>
            <a:r>
              <a:rPr dirty="0" sz="1850" spc="-5">
                <a:latin typeface="Arial"/>
                <a:cs typeface="Arial"/>
              </a:rPr>
              <a:t>cette</a:t>
            </a:r>
            <a:endParaRPr sz="1850">
              <a:latin typeface="Arial"/>
              <a:cs typeface="Arial"/>
            </a:endParaRPr>
          </a:p>
          <a:p>
            <a:pPr marL="685800" marR="675640" indent="646430">
              <a:lnSpc>
                <a:spcPts val="2080"/>
              </a:lnSpc>
              <a:spcBef>
                <a:spcPts val="114"/>
              </a:spcBef>
            </a:pPr>
            <a:r>
              <a:rPr dirty="0" sz="1850" spc="-5">
                <a:latin typeface="Arial"/>
                <a:cs typeface="Arial"/>
              </a:rPr>
              <a:t>cage il </a:t>
            </a:r>
            <a:r>
              <a:rPr dirty="0" sz="1850">
                <a:latin typeface="Arial"/>
                <a:cs typeface="Arial"/>
              </a:rPr>
              <a:t>y a </a:t>
            </a:r>
            <a:r>
              <a:rPr dirty="0" sz="1850" spc="-5">
                <a:latin typeface="Arial"/>
                <a:cs typeface="Arial"/>
              </a:rPr>
              <a:t>un nid;  Dans </a:t>
            </a:r>
            <a:r>
              <a:rPr dirty="0" sz="1850">
                <a:latin typeface="Arial"/>
                <a:cs typeface="Arial"/>
              </a:rPr>
              <a:t>ce </a:t>
            </a:r>
            <a:r>
              <a:rPr dirty="0" sz="1850" spc="-5">
                <a:latin typeface="Arial"/>
                <a:cs typeface="Arial"/>
              </a:rPr>
              <a:t>nid </a:t>
            </a:r>
            <a:r>
              <a:rPr dirty="0" sz="1850">
                <a:latin typeface="Arial"/>
                <a:cs typeface="Arial"/>
              </a:rPr>
              <a:t>il y a </a:t>
            </a:r>
            <a:r>
              <a:rPr dirty="0" sz="1850" spc="-5">
                <a:latin typeface="Arial"/>
                <a:cs typeface="Arial"/>
              </a:rPr>
              <a:t>un</a:t>
            </a:r>
            <a:r>
              <a:rPr dirty="0" sz="1850" spc="-90">
                <a:latin typeface="Arial"/>
                <a:cs typeface="Arial"/>
              </a:rPr>
              <a:t> </a:t>
            </a:r>
            <a:r>
              <a:rPr dirty="0" sz="1850" spc="-5">
                <a:latin typeface="Arial"/>
                <a:cs typeface="Arial"/>
              </a:rPr>
              <a:t>œuf,</a:t>
            </a:r>
            <a:endParaRPr sz="1850">
              <a:latin typeface="Arial"/>
              <a:cs typeface="Arial"/>
            </a:endParaRPr>
          </a:p>
          <a:p>
            <a:pPr algn="ctr" marL="125730">
              <a:lnSpc>
                <a:spcPts val="1955"/>
              </a:lnSpc>
            </a:pPr>
            <a:r>
              <a:rPr dirty="0" sz="1850" spc="-5">
                <a:latin typeface="Arial"/>
                <a:cs typeface="Arial"/>
              </a:rPr>
              <a:t>Dans cet œuf il </a:t>
            </a:r>
            <a:r>
              <a:rPr dirty="0" sz="1850">
                <a:latin typeface="Arial"/>
                <a:cs typeface="Arial"/>
              </a:rPr>
              <a:t>y a </a:t>
            </a:r>
            <a:r>
              <a:rPr dirty="0" sz="1850" spc="-5">
                <a:latin typeface="Arial"/>
                <a:cs typeface="Arial"/>
              </a:rPr>
              <a:t>un</a:t>
            </a:r>
            <a:r>
              <a:rPr dirty="0" sz="1850" spc="-60">
                <a:latin typeface="Arial"/>
                <a:cs typeface="Arial"/>
              </a:rPr>
              <a:t> </a:t>
            </a:r>
            <a:r>
              <a:rPr dirty="0" sz="1850" spc="-70">
                <a:latin typeface="Arial"/>
                <a:cs typeface="Arial"/>
              </a:rPr>
              <a:t>oiseau. </a:t>
            </a:r>
            <a:endParaRPr sz="1850">
              <a:latin typeface="Arial"/>
              <a:cs typeface="Arial"/>
            </a:endParaRPr>
          </a:p>
          <a:p>
            <a:pPr algn="ctr" marL="762635" marR="755015" indent="635">
              <a:lnSpc>
                <a:spcPts val="2080"/>
              </a:lnSpc>
              <a:spcBef>
                <a:spcPts val="114"/>
              </a:spcBef>
            </a:pPr>
            <a:r>
              <a:rPr dirty="0" sz="1850" spc="-5">
                <a:latin typeface="Arial"/>
                <a:cs typeface="Arial"/>
              </a:rPr>
              <a:t>L'oiseau renversa l'œuf;  L'œuf renversa le nid;  Le nid renversa la</a:t>
            </a:r>
            <a:r>
              <a:rPr dirty="0" sz="1850" spc="-75">
                <a:latin typeface="Arial"/>
                <a:cs typeface="Arial"/>
              </a:rPr>
              <a:t> </a:t>
            </a:r>
            <a:r>
              <a:rPr dirty="0" sz="1850" spc="-5">
                <a:latin typeface="Arial"/>
                <a:cs typeface="Arial"/>
              </a:rPr>
              <a:t>cage;</a:t>
            </a:r>
            <a:endParaRPr sz="1850">
              <a:latin typeface="Arial"/>
              <a:cs typeface="Arial"/>
            </a:endParaRPr>
          </a:p>
          <a:p>
            <a:pPr algn="ctr">
              <a:lnSpc>
                <a:spcPts val="1955"/>
              </a:lnSpc>
            </a:pPr>
            <a:r>
              <a:rPr dirty="0" sz="1850" spc="-5">
                <a:latin typeface="Arial"/>
                <a:cs typeface="Arial"/>
              </a:rPr>
              <a:t>La cage renversa le</a:t>
            </a:r>
            <a:r>
              <a:rPr dirty="0" sz="1850" spc="-70">
                <a:latin typeface="Arial"/>
                <a:cs typeface="Arial"/>
              </a:rPr>
              <a:t> </a:t>
            </a:r>
            <a:r>
              <a:rPr dirty="0" sz="1850" spc="-5">
                <a:latin typeface="Arial"/>
                <a:cs typeface="Arial"/>
              </a:rPr>
              <a:t>tapis;</a:t>
            </a:r>
            <a:endParaRPr sz="1850">
              <a:latin typeface="Arial"/>
              <a:cs typeface="Arial"/>
            </a:endParaRPr>
          </a:p>
          <a:p>
            <a:pPr marL="388620" marR="381000" indent="283210">
              <a:lnSpc>
                <a:spcPts val="2080"/>
              </a:lnSpc>
              <a:spcBef>
                <a:spcPts val="114"/>
              </a:spcBef>
            </a:pPr>
            <a:r>
              <a:rPr dirty="0" sz="1850" spc="-5">
                <a:latin typeface="Arial"/>
                <a:cs typeface="Arial"/>
              </a:rPr>
              <a:t>Le tapis renversa la table;  La table renversa la chambre;  La chambre renversa l'escalier;  L'escalier renversa la</a:t>
            </a:r>
            <a:r>
              <a:rPr dirty="0" sz="1850" spc="-75">
                <a:latin typeface="Arial"/>
                <a:cs typeface="Arial"/>
              </a:rPr>
              <a:t> </a:t>
            </a:r>
            <a:r>
              <a:rPr dirty="0" sz="1850" spc="-5">
                <a:latin typeface="Arial"/>
                <a:cs typeface="Arial"/>
              </a:rPr>
              <a:t>maison;</a:t>
            </a:r>
            <a:endParaRPr sz="1850">
              <a:latin typeface="Arial"/>
              <a:cs typeface="Arial"/>
            </a:endParaRPr>
          </a:p>
          <a:p>
            <a:pPr algn="ctr">
              <a:lnSpc>
                <a:spcPts val="1955"/>
              </a:lnSpc>
            </a:pPr>
            <a:r>
              <a:rPr dirty="0" sz="1850" spc="-5">
                <a:latin typeface="Arial"/>
                <a:cs typeface="Arial"/>
              </a:rPr>
              <a:t>la maison renversa la</a:t>
            </a:r>
            <a:r>
              <a:rPr dirty="0" sz="1850" spc="-70">
                <a:latin typeface="Arial"/>
                <a:cs typeface="Arial"/>
              </a:rPr>
              <a:t> </a:t>
            </a:r>
            <a:r>
              <a:rPr dirty="0" sz="1850" spc="-5">
                <a:latin typeface="Arial"/>
                <a:cs typeface="Arial"/>
              </a:rPr>
              <a:t>rue;</a:t>
            </a:r>
            <a:endParaRPr sz="1850">
              <a:latin typeface="Arial"/>
              <a:cs typeface="Arial"/>
            </a:endParaRPr>
          </a:p>
          <a:p>
            <a:pPr algn="ctr">
              <a:lnSpc>
                <a:spcPts val="2150"/>
              </a:lnSpc>
            </a:pPr>
            <a:r>
              <a:rPr dirty="0" sz="1850" spc="-5">
                <a:latin typeface="Arial"/>
                <a:cs typeface="Arial"/>
              </a:rPr>
              <a:t>la rue renversa la ville de</a:t>
            </a:r>
            <a:r>
              <a:rPr dirty="0" sz="1850" spc="-45">
                <a:latin typeface="Arial"/>
                <a:cs typeface="Arial"/>
              </a:rPr>
              <a:t> </a:t>
            </a:r>
            <a:r>
              <a:rPr dirty="0" sz="1850" spc="-5">
                <a:latin typeface="Arial"/>
                <a:cs typeface="Arial"/>
              </a:rPr>
              <a:t>Paris.</a:t>
            </a:r>
            <a:endParaRPr sz="18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61609" y="7020559"/>
            <a:ext cx="4245610" cy="2171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95">
                <a:latin typeface="Arial"/>
                <a:cs typeface="Arial"/>
              </a:rPr>
              <a:t>J'apprends </a:t>
            </a:r>
            <a:r>
              <a:rPr dirty="0" sz="1300" spc="-140">
                <a:latin typeface="Arial"/>
                <a:cs typeface="Arial"/>
              </a:rPr>
              <a:t>ce  </a:t>
            </a:r>
            <a:r>
              <a:rPr dirty="0" sz="1300" spc="-190">
                <a:latin typeface="Arial"/>
                <a:cs typeface="Arial"/>
              </a:rPr>
              <a:t>poème  </a:t>
            </a:r>
            <a:r>
              <a:rPr dirty="0" sz="1300" spc="-120">
                <a:latin typeface="Arial"/>
                <a:cs typeface="Arial"/>
              </a:rPr>
              <a:t>jusqu'à  </a:t>
            </a:r>
            <a:r>
              <a:rPr dirty="0" sz="1300" spc="-105">
                <a:latin typeface="Arial"/>
                <a:cs typeface="Arial"/>
              </a:rPr>
              <a:t>la </a:t>
            </a:r>
            <a:r>
              <a:rPr dirty="0" sz="1300" spc="-125">
                <a:latin typeface="Arial"/>
                <a:cs typeface="Arial"/>
              </a:rPr>
              <a:t>phrase  </a:t>
            </a:r>
            <a:r>
              <a:rPr dirty="0" sz="1300" spc="-195">
                <a:latin typeface="Arial"/>
                <a:cs typeface="Arial"/>
              </a:rPr>
              <a:t>Dans  </a:t>
            </a:r>
            <a:r>
              <a:rPr dirty="0" sz="1300" spc="-50">
                <a:latin typeface="Arial"/>
                <a:cs typeface="Arial"/>
              </a:rPr>
              <a:t>cet </a:t>
            </a:r>
            <a:r>
              <a:rPr dirty="0" sz="1300" spc="-140">
                <a:latin typeface="Arial"/>
                <a:cs typeface="Arial"/>
              </a:rPr>
              <a:t>œuf  </a:t>
            </a:r>
            <a:r>
              <a:rPr dirty="0" sz="1300" spc="-50">
                <a:latin typeface="Arial"/>
                <a:cs typeface="Arial"/>
              </a:rPr>
              <a:t>il </a:t>
            </a:r>
            <a:r>
              <a:rPr dirty="0" sz="1300" spc="-70">
                <a:latin typeface="Arial"/>
                <a:cs typeface="Arial"/>
              </a:rPr>
              <a:t>y </a:t>
            </a:r>
            <a:r>
              <a:rPr dirty="0" sz="1300" spc="-155">
                <a:latin typeface="Arial"/>
                <a:cs typeface="Arial"/>
              </a:rPr>
              <a:t>a  </a:t>
            </a:r>
            <a:r>
              <a:rPr dirty="0" sz="1300" spc="-190">
                <a:latin typeface="Arial"/>
                <a:cs typeface="Arial"/>
              </a:rPr>
              <a:t>un </a:t>
            </a:r>
            <a:r>
              <a:rPr dirty="0" sz="1300" spc="-40">
                <a:latin typeface="Arial"/>
                <a:cs typeface="Arial"/>
              </a:rPr>
              <a:t> </a:t>
            </a:r>
            <a:r>
              <a:rPr dirty="0" sz="1300" spc="-145">
                <a:latin typeface="Arial"/>
                <a:cs typeface="Arial"/>
              </a:rPr>
              <a:t>oiseau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983730" y="6269990"/>
            <a:ext cx="929640" cy="7861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728470" y="1104900"/>
            <a:ext cx="1795780" cy="28549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88290" y="4823459"/>
            <a:ext cx="4596130" cy="14998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isa </dc:creator>
  <dcterms:created xsi:type="dcterms:W3CDTF">2017-05-15T07:24:53Z</dcterms:created>
  <dcterms:modified xsi:type="dcterms:W3CDTF">2017-05-15T07:24:53Z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2017-05-15T00:00:00Z</vt:filetime>
  </property>
  <property fmtid="{D5CDD505-2E9C-101B-9397-08002B2CF9AE}" pid="3" name="Creator">
    <vt:lpwstr>Impress</vt:lpwstr>
  </property>
  <property fmtid="{D5CDD505-2E9C-101B-9397-08002B2CF9AE}" pid="4" name="LastSaved">
    <vt:filetime>2017-05-15T00:00:00Z</vt:filetime>
  </property>
</Properties>
</file>