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</p:sldIdLst>
  <p:sldSz cx="10083800" cy="7556500"/>
  <p:notesSz cx="10083800" cy="7556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6285" y="2342515"/>
            <a:ext cx="857123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12570" y="4231640"/>
            <a:ext cx="705866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04190" y="1737995"/>
            <a:ext cx="4386453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193157" y="1737995"/>
            <a:ext cx="4386453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040629" y="0"/>
            <a:ext cx="0" cy="7556500"/>
          </a:xfrm>
          <a:custGeom>
            <a:avLst/>
            <a:gdLst/>
            <a:ahLst/>
            <a:cxnLst/>
            <a:rect l="l" t="t" r="r" b="b"/>
            <a:pathLst>
              <a:path w="0" h="7556500">
                <a:moveTo>
                  <a:pt x="0" y="0"/>
                </a:moveTo>
                <a:lnTo>
                  <a:pt x="0" y="7556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76679" y="241300"/>
            <a:ext cx="7330440" cy="530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4190" y="1737995"/>
            <a:ext cx="907542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428492" y="7027545"/>
            <a:ext cx="3226816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04190" y="7027545"/>
            <a:ext cx="2319274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260336" y="7027545"/>
            <a:ext cx="2319274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jpg"/><Relationship Id="rId3" Type="http://schemas.openxmlformats.org/officeDocument/2006/relationships/image" Target="../media/image7.jpg"/><Relationship Id="rId4" Type="http://schemas.openxmlformats.org/officeDocument/2006/relationships/image" Target="../media/image8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9409" y="215900"/>
            <a:ext cx="4392930" cy="40005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69850" rIns="0" bIns="0" rtlCol="0" vert="horz">
            <a:spAutoFit/>
          </a:bodyPr>
          <a:lstStyle/>
          <a:p>
            <a:pPr marL="589280">
              <a:lnSpc>
                <a:spcPct val="100000"/>
              </a:lnSpc>
              <a:spcBef>
                <a:spcPts val="550"/>
              </a:spcBef>
            </a:pPr>
            <a:r>
              <a:rPr dirty="0" sz="1800" spc="120">
                <a:solidFill>
                  <a:srgbClr val="333333"/>
                </a:solidFill>
                <a:latin typeface="Arial"/>
                <a:cs typeface="Arial"/>
              </a:rPr>
              <a:t>Semaine</a:t>
            </a:r>
            <a:r>
              <a:rPr dirty="0" sz="1800" spc="-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1800" spc="130">
                <a:solidFill>
                  <a:srgbClr val="333333"/>
                </a:solidFill>
                <a:latin typeface="Arial"/>
                <a:cs typeface="Arial"/>
              </a:rPr>
              <a:t>du</a:t>
            </a:r>
            <a:r>
              <a:rPr dirty="0" sz="1800" spc="-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1800" spc="120">
                <a:solidFill>
                  <a:srgbClr val="333333"/>
                </a:solidFill>
                <a:latin typeface="Arial"/>
                <a:cs typeface="Arial"/>
              </a:rPr>
              <a:t>23</a:t>
            </a:r>
            <a:r>
              <a:rPr dirty="0" sz="18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1800" spc="155">
                <a:solidFill>
                  <a:srgbClr val="333333"/>
                </a:solidFill>
                <a:latin typeface="Arial"/>
                <a:cs typeface="Arial"/>
              </a:rPr>
              <a:t>Janvier</a:t>
            </a:r>
            <a:r>
              <a:rPr dirty="0" sz="18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1800" spc="-55">
                <a:solidFill>
                  <a:srgbClr val="333333"/>
                </a:solidFill>
                <a:latin typeface="Arial"/>
                <a:cs typeface="Arial"/>
              </a:rPr>
              <a:t>2017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16000" y="725743"/>
            <a:ext cx="3076575" cy="5689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700" marR="5080" indent="1905">
              <a:lnSpc>
                <a:spcPct val="93300"/>
              </a:lnSpc>
            </a:pPr>
            <a:r>
              <a:rPr dirty="0" sz="1300" spc="60">
                <a:latin typeface="Arial"/>
                <a:cs typeface="Arial"/>
              </a:rPr>
              <a:t>PERIODE </a:t>
            </a:r>
            <a:r>
              <a:rPr dirty="0" sz="1300" spc="235">
                <a:latin typeface="Arial"/>
                <a:cs typeface="Arial"/>
              </a:rPr>
              <a:t>3 </a:t>
            </a:r>
            <a:r>
              <a:rPr dirty="0" sz="1300" spc="-135">
                <a:latin typeface="Arial"/>
                <a:cs typeface="Arial"/>
              </a:rPr>
              <a:t>: </a:t>
            </a:r>
            <a:r>
              <a:rPr dirty="0" sz="1300">
                <a:latin typeface="Arial"/>
                <a:cs typeface="Arial"/>
              </a:rPr>
              <a:t>Janvier/Février  </a:t>
            </a:r>
            <a:r>
              <a:rPr dirty="0" sz="1300" spc="-135" b="1">
                <a:latin typeface="Arial"/>
                <a:cs typeface="Arial"/>
              </a:rPr>
              <a:t>CONSTRUIRE </a:t>
            </a:r>
            <a:r>
              <a:rPr dirty="0" sz="1300" spc="-155" b="1">
                <a:latin typeface="Arial"/>
                <a:cs typeface="Arial"/>
              </a:rPr>
              <a:t>LES </a:t>
            </a:r>
            <a:r>
              <a:rPr dirty="0" sz="1300" spc="-75" b="1">
                <a:latin typeface="Arial"/>
                <a:cs typeface="Arial"/>
              </a:rPr>
              <a:t>PREftIERS </a:t>
            </a:r>
            <a:r>
              <a:rPr dirty="0" sz="1300" spc="-85" b="1">
                <a:latin typeface="Arial"/>
                <a:cs typeface="Arial"/>
              </a:rPr>
              <a:t>OUTILS </a:t>
            </a:r>
            <a:r>
              <a:rPr dirty="0" sz="1300" spc="-220" b="1">
                <a:latin typeface="Arial"/>
                <a:cs typeface="Arial"/>
              </a:rPr>
              <a:t>POUR  </a:t>
            </a:r>
            <a:r>
              <a:rPr dirty="0" sz="1300" spc="-175" b="1">
                <a:latin typeface="Arial"/>
                <a:cs typeface="Arial"/>
              </a:rPr>
              <a:t>STRUCTURER  </a:t>
            </a:r>
            <a:r>
              <a:rPr dirty="0" sz="1300" spc="-135" b="1">
                <a:latin typeface="Arial"/>
                <a:cs typeface="Arial"/>
              </a:rPr>
              <a:t>SA</a:t>
            </a:r>
            <a:r>
              <a:rPr dirty="0" sz="1300" spc="-40" b="1">
                <a:latin typeface="Arial"/>
                <a:cs typeface="Arial"/>
              </a:rPr>
              <a:t> </a:t>
            </a:r>
            <a:r>
              <a:rPr dirty="0" sz="1300" spc="-160" b="1">
                <a:latin typeface="Arial"/>
                <a:cs typeface="Arial"/>
              </a:rPr>
              <a:t>PENSEE</a:t>
            </a:r>
            <a:endParaRPr sz="13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8290" y="1304289"/>
            <a:ext cx="4563110" cy="495300"/>
          </a:xfrm>
          <a:prstGeom prst="rect">
            <a:avLst/>
          </a:prstGeom>
          <a:ln w="3175">
            <a:solidFill>
              <a:srgbClr val="7F7F7F"/>
            </a:solidFill>
          </a:ln>
        </p:spPr>
        <p:txBody>
          <a:bodyPr wrap="square" lIns="0" tIns="22860" rIns="0" bIns="0" rtlCol="0" vert="horz">
            <a:spAutoFit/>
          </a:bodyPr>
          <a:lstStyle/>
          <a:p>
            <a:pPr marL="1370965" marR="519430" indent="-778510">
              <a:lnSpc>
                <a:spcPct val="117500"/>
              </a:lnSpc>
              <a:spcBef>
                <a:spcPts val="180"/>
              </a:spcBef>
            </a:pPr>
            <a:r>
              <a:rPr dirty="0" sz="1050" spc="10">
                <a:solidFill>
                  <a:srgbClr val="333333"/>
                </a:solidFill>
                <a:latin typeface="Lucida Sans Unicode"/>
                <a:cs typeface="Lucida Sans Unicode"/>
              </a:rPr>
              <a:t>Pourréussiràl’école,j’agis,jem’exprime,jecomprends  </a:t>
            </a:r>
            <a:r>
              <a:rPr dirty="0" sz="1050" spc="65">
                <a:solidFill>
                  <a:srgbClr val="333333"/>
                </a:solidFill>
                <a:latin typeface="Lucida Sans Unicode"/>
                <a:cs typeface="Lucida Sans Unicode"/>
              </a:rPr>
              <a:t>dansl’atelier</a:t>
            </a:r>
            <a:r>
              <a:rPr dirty="0" sz="1050" spc="65">
                <a:solidFill>
                  <a:srgbClr val="333333"/>
                </a:solidFill>
                <a:latin typeface="Arial"/>
                <a:cs typeface="Arial"/>
              </a:rPr>
              <a:t>C'estpasdujeu</a:t>
            </a:r>
            <a:endParaRPr sz="10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8290" y="1944370"/>
            <a:ext cx="4607560" cy="2159000"/>
          </a:xfrm>
          <a:prstGeom prst="rect">
            <a:avLst/>
          </a:prstGeom>
          <a:ln w="3175">
            <a:solidFill>
              <a:srgbClr val="7F7F7F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2321560" marR="275590">
              <a:lnSpc>
                <a:spcPct val="92200"/>
              </a:lnSpc>
              <a:spcBef>
                <a:spcPts val="565"/>
              </a:spcBef>
            </a:pP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Le grand méchant loup </a:t>
            </a:r>
            <a:r>
              <a:rPr dirty="0" sz="800">
                <a:solidFill>
                  <a:srgbClr val="1C1C1C"/>
                </a:solidFill>
                <a:latin typeface="Arial"/>
                <a:cs typeface="Arial"/>
              </a:rPr>
              <a:t>a </a:t>
            </a: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faim. Il </a:t>
            </a:r>
            <a:r>
              <a:rPr dirty="0" sz="800">
                <a:solidFill>
                  <a:srgbClr val="1C1C1C"/>
                </a:solidFill>
                <a:latin typeface="Arial"/>
                <a:cs typeface="Arial"/>
              </a:rPr>
              <a:t>a </a:t>
            </a: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décidé de  manger les trois petits cochons qui </a:t>
            </a:r>
            <a:r>
              <a:rPr dirty="0" sz="800">
                <a:solidFill>
                  <a:srgbClr val="1C1C1C"/>
                </a:solidFill>
                <a:latin typeface="Arial"/>
                <a:cs typeface="Arial"/>
              </a:rPr>
              <a:t>se </a:t>
            </a: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sont,  chacun, construit une</a:t>
            </a:r>
            <a:r>
              <a:rPr dirty="0" sz="800" spc="-35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maison.</a:t>
            </a:r>
            <a:endParaRPr sz="8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973320">
              <a:lnSpc>
                <a:spcPts val="4175"/>
              </a:lnSpc>
            </a:pPr>
            <a:r>
              <a:rPr dirty="0" spc="-459"/>
              <a:t>A   </a:t>
            </a:r>
            <a:r>
              <a:rPr dirty="0" spc="-305"/>
              <a:t>l'ecole</a:t>
            </a:r>
            <a:r>
              <a:rPr dirty="0" sz="1800" spc="-305">
                <a:latin typeface="Gill Sans MT Condensed"/>
                <a:cs typeface="Gill Sans MT Condensed"/>
              </a:rPr>
              <a:t>,</a:t>
            </a:r>
            <a:r>
              <a:rPr dirty="0" sz="1800" spc="-75">
                <a:latin typeface="Gill Sans MT Condensed"/>
                <a:cs typeface="Gill Sans MT Condensed"/>
              </a:rPr>
              <a:t> </a:t>
            </a:r>
            <a:r>
              <a:rPr dirty="0" sz="3600" spc="-595"/>
              <a:t>j'apprends</a:t>
            </a:r>
            <a:endParaRPr sz="3600">
              <a:latin typeface="Gill Sans MT Condensed"/>
              <a:cs typeface="Gill Sans MT Condensed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15940" y="943610"/>
            <a:ext cx="3743960" cy="496570"/>
          </a:xfrm>
          <a:prstGeom prst="rect">
            <a:avLst/>
          </a:prstGeom>
          <a:ln w="3175">
            <a:solidFill>
              <a:srgbClr val="7F7F7F"/>
            </a:solidFill>
          </a:ln>
        </p:spPr>
        <p:txBody>
          <a:bodyPr wrap="square" lIns="0" tIns="45720" rIns="0" bIns="0" rtlCol="0" vert="horz">
            <a:spAutoFit/>
          </a:bodyPr>
          <a:lstStyle/>
          <a:p>
            <a:pPr marL="133350" marR="337820">
              <a:lnSpc>
                <a:spcPts val="1010"/>
              </a:lnSpc>
              <a:spcBef>
                <a:spcPts val="360"/>
              </a:spcBef>
            </a:pPr>
            <a:r>
              <a:rPr dirty="0" sz="900">
                <a:latin typeface="Arial"/>
                <a:cs typeface="Arial"/>
              </a:rPr>
              <a:t>A </a:t>
            </a:r>
            <a:r>
              <a:rPr dirty="0" sz="900" spc="-5">
                <a:latin typeface="Arial"/>
                <a:cs typeface="Arial"/>
              </a:rPr>
              <a:t>utiliser le dénombrement pour </a:t>
            </a:r>
            <a:r>
              <a:rPr dirty="0" sz="900">
                <a:latin typeface="Arial"/>
                <a:cs typeface="Arial"/>
              </a:rPr>
              <a:t>comparer </a:t>
            </a:r>
            <a:r>
              <a:rPr dirty="0" sz="900" spc="-5">
                <a:latin typeface="Arial"/>
                <a:cs typeface="Arial"/>
              </a:rPr>
              <a:t>deux quantités, pour  </a:t>
            </a:r>
            <a:r>
              <a:rPr dirty="0" sz="900">
                <a:latin typeface="Arial"/>
                <a:cs typeface="Arial"/>
              </a:rPr>
              <a:t>constituer une collection </a:t>
            </a:r>
            <a:r>
              <a:rPr dirty="0" sz="900" spc="-5">
                <a:latin typeface="Arial"/>
                <a:cs typeface="Arial"/>
              </a:rPr>
              <a:t>d'une taille donnée ou pour </a:t>
            </a:r>
            <a:r>
              <a:rPr dirty="0" sz="900">
                <a:latin typeface="Arial"/>
                <a:cs typeface="Arial"/>
              </a:rPr>
              <a:t>réaliser </a:t>
            </a:r>
            <a:r>
              <a:rPr dirty="0" sz="900" spc="-5">
                <a:latin typeface="Arial"/>
                <a:cs typeface="Arial"/>
              </a:rPr>
              <a:t>une  </a:t>
            </a:r>
            <a:r>
              <a:rPr dirty="0" sz="900">
                <a:latin typeface="Arial"/>
                <a:cs typeface="Arial"/>
              </a:rPr>
              <a:t>collection </a:t>
            </a:r>
            <a:r>
              <a:rPr dirty="0" sz="900" spc="-5">
                <a:latin typeface="Arial"/>
                <a:cs typeface="Arial"/>
              </a:rPr>
              <a:t>de quantité égale </a:t>
            </a:r>
            <a:r>
              <a:rPr dirty="0" sz="900">
                <a:latin typeface="Arial"/>
                <a:cs typeface="Arial"/>
              </a:rPr>
              <a:t>à </a:t>
            </a:r>
            <a:r>
              <a:rPr dirty="0" sz="900" spc="-5">
                <a:latin typeface="Arial"/>
                <a:cs typeface="Arial"/>
              </a:rPr>
              <a:t>la collection</a:t>
            </a:r>
            <a:r>
              <a:rPr dirty="0" sz="900" spc="-50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proposée.</a:t>
            </a:r>
            <a:endParaRPr sz="9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85850" y="4197654"/>
            <a:ext cx="3090545" cy="100139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130"/>
              </a:lnSpc>
            </a:pPr>
            <a:r>
              <a:rPr dirty="0" sz="1800" spc="100" b="1">
                <a:latin typeface="Lucida Sans"/>
                <a:cs typeface="Lucida Sans"/>
              </a:rPr>
              <a:t>Les </a:t>
            </a:r>
            <a:r>
              <a:rPr dirty="0" sz="1800" spc="70" b="1">
                <a:latin typeface="Lucida Sans"/>
                <a:cs typeface="Lucida Sans"/>
              </a:rPr>
              <a:t>trois </a:t>
            </a:r>
            <a:r>
              <a:rPr dirty="0" sz="1800" spc="95" b="1">
                <a:latin typeface="Lucida Sans"/>
                <a:cs typeface="Lucida Sans"/>
              </a:rPr>
              <a:t>petits</a:t>
            </a:r>
            <a:r>
              <a:rPr dirty="0" sz="1800" spc="-45" b="1">
                <a:latin typeface="Lucida Sans"/>
                <a:cs typeface="Lucida Sans"/>
              </a:rPr>
              <a:t> </a:t>
            </a:r>
            <a:r>
              <a:rPr dirty="0" sz="1800" spc="85" b="1">
                <a:latin typeface="Lucida Sans"/>
                <a:cs typeface="Lucida Sans"/>
              </a:rPr>
              <a:t>cochons</a:t>
            </a:r>
            <a:endParaRPr sz="1800">
              <a:latin typeface="Lucida Sans"/>
              <a:cs typeface="Lucida Sans"/>
            </a:endParaRPr>
          </a:p>
          <a:p>
            <a:pPr algn="ctr" marL="73660" marR="258445" indent="1270">
              <a:lnSpc>
                <a:spcPct val="93000"/>
              </a:lnSpc>
              <a:spcBef>
                <a:spcPts val="315"/>
              </a:spcBef>
            </a:pPr>
            <a:r>
              <a:rPr dirty="0" sz="1600" spc="-5">
                <a:latin typeface="Arial"/>
                <a:cs typeface="Arial"/>
              </a:rPr>
              <a:t>J'ai dessiné </a:t>
            </a:r>
            <a:r>
              <a:rPr dirty="0" sz="1600">
                <a:latin typeface="Arial"/>
                <a:cs typeface="Arial"/>
              </a:rPr>
              <a:t>3 </a:t>
            </a:r>
            <a:r>
              <a:rPr dirty="0" sz="1600" spc="-5">
                <a:latin typeface="Arial"/>
                <a:cs typeface="Arial"/>
              </a:rPr>
              <a:t>petits </a:t>
            </a:r>
            <a:r>
              <a:rPr dirty="0" sz="1600">
                <a:latin typeface="Arial"/>
                <a:cs typeface="Arial"/>
              </a:rPr>
              <a:t>cochons  </a:t>
            </a:r>
            <a:r>
              <a:rPr dirty="0" sz="1600" spc="-5">
                <a:latin typeface="Arial"/>
                <a:cs typeface="Arial"/>
              </a:rPr>
              <a:t>pour mon album </a:t>
            </a:r>
            <a:r>
              <a:rPr dirty="0" sz="1600">
                <a:latin typeface="Arial"/>
                <a:cs typeface="Arial"/>
              </a:rPr>
              <a:t>à </a:t>
            </a:r>
            <a:r>
              <a:rPr dirty="0" sz="1600" spc="-5">
                <a:latin typeface="Arial"/>
                <a:cs typeface="Arial"/>
              </a:rPr>
              <a:t>compter  J'apprends </a:t>
            </a:r>
            <a:r>
              <a:rPr dirty="0" sz="1600">
                <a:latin typeface="Arial"/>
                <a:cs typeface="Arial"/>
              </a:rPr>
              <a:t>à </a:t>
            </a:r>
            <a:r>
              <a:rPr dirty="0" sz="1600" spc="-5">
                <a:latin typeface="Arial"/>
                <a:cs typeface="Arial"/>
              </a:rPr>
              <a:t>raconter</a:t>
            </a:r>
            <a:r>
              <a:rPr dirty="0" sz="1600" spc="-75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l'histoire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74640" y="6079642"/>
            <a:ext cx="4440555" cy="690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065" marR="5080">
              <a:lnSpc>
                <a:spcPct val="115999"/>
              </a:lnSpc>
            </a:pPr>
            <a:r>
              <a:rPr dirty="0" sz="1400" spc="130">
                <a:latin typeface="Arial"/>
                <a:cs typeface="Arial"/>
              </a:rPr>
              <a:t>J'ai</a:t>
            </a:r>
            <a:r>
              <a:rPr dirty="0" sz="1400" spc="120">
                <a:latin typeface="Arial"/>
                <a:cs typeface="Arial"/>
              </a:rPr>
              <a:t> </a:t>
            </a:r>
            <a:r>
              <a:rPr dirty="0" sz="1400" spc="200">
                <a:latin typeface="Arial"/>
                <a:cs typeface="Arial"/>
              </a:rPr>
              <a:t>joué</a:t>
            </a:r>
            <a:r>
              <a:rPr dirty="0" sz="1400" spc="120">
                <a:latin typeface="Arial"/>
                <a:cs typeface="Arial"/>
              </a:rPr>
              <a:t> </a:t>
            </a:r>
            <a:r>
              <a:rPr dirty="0" sz="1400" spc="204">
                <a:latin typeface="Arial"/>
                <a:cs typeface="Arial"/>
              </a:rPr>
              <a:t>au</a:t>
            </a:r>
            <a:r>
              <a:rPr dirty="0" sz="1400" spc="125">
                <a:latin typeface="Arial"/>
                <a:cs typeface="Arial"/>
              </a:rPr>
              <a:t> </a:t>
            </a:r>
            <a:r>
              <a:rPr dirty="0" sz="1400" spc="175">
                <a:latin typeface="Arial"/>
                <a:cs typeface="Arial"/>
              </a:rPr>
              <a:t>jeu</a:t>
            </a:r>
            <a:r>
              <a:rPr dirty="0" sz="1400" spc="125">
                <a:latin typeface="Arial"/>
                <a:cs typeface="Arial"/>
              </a:rPr>
              <a:t> </a:t>
            </a:r>
            <a:r>
              <a:rPr dirty="0" sz="1400" spc="175">
                <a:latin typeface="Arial"/>
                <a:cs typeface="Arial"/>
              </a:rPr>
              <a:t>«</a:t>
            </a:r>
            <a:r>
              <a:rPr dirty="0" sz="1400" spc="125">
                <a:latin typeface="Arial"/>
                <a:cs typeface="Arial"/>
              </a:rPr>
              <a:t> </a:t>
            </a:r>
            <a:r>
              <a:rPr dirty="0" sz="1400" spc="290">
                <a:latin typeface="Arial"/>
                <a:cs typeface="Arial"/>
              </a:rPr>
              <a:t>Attention</a:t>
            </a:r>
            <a:r>
              <a:rPr dirty="0" sz="1400" spc="120">
                <a:latin typeface="Arial"/>
                <a:cs typeface="Arial"/>
              </a:rPr>
              <a:t> </a:t>
            </a:r>
            <a:r>
              <a:rPr dirty="0" sz="1400" spc="260">
                <a:latin typeface="Arial"/>
                <a:cs typeface="Arial"/>
              </a:rPr>
              <a:t>y'en</a:t>
            </a:r>
            <a:r>
              <a:rPr dirty="0" sz="1400" spc="130">
                <a:latin typeface="Arial"/>
                <a:cs typeface="Arial"/>
              </a:rPr>
              <a:t> </a:t>
            </a:r>
            <a:r>
              <a:rPr dirty="0" sz="1400" spc="245">
                <a:latin typeface="Arial"/>
                <a:cs typeface="Arial"/>
              </a:rPr>
              <a:t>a</a:t>
            </a:r>
            <a:r>
              <a:rPr dirty="0" sz="1400" spc="114">
                <a:latin typeface="Arial"/>
                <a:cs typeface="Arial"/>
              </a:rPr>
              <a:t> </a:t>
            </a:r>
            <a:r>
              <a:rPr dirty="0" sz="1400" spc="295">
                <a:latin typeface="Arial"/>
                <a:cs typeface="Arial"/>
              </a:rPr>
              <a:t>trois</a:t>
            </a:r>
            <a:r>
              <a:rPr dirty="0" sz="1400" spc="120">
                <a:latin typeface="Arial"/>
                <a:cs typeface="Arial"/>
              </a:rPr>
              <a:t> </a:t>
            </a:r>
            <a:r>
              <a:rPr dirty="0" sz="1400" spc="170">
                <a:latin typeface="Arial"/>
                <a:cs typeface="Arial"/>
              </a:rPr>
              <a:t>»</a:t>
            </a:r>
            <a:r>
              <a:rPr dirty="0" sz="1400" spc="130">
                <a:latin typeface="Arial"/>
                <a:cs typeface="Arial"/>
              </a:rPr>
              <a:t> </a:t>
            </a:r>
            <a:r>
              <a:rPr dirty="0" sz="1400" spc="-70">
                <a:latin typeface="Arial"/>
                <a:cs typeface="Arial"/>
              </a:rPr>
              <a:t>:  </a:t>
            </a:r>
            <a:r>
              <a:rPr dirty="0" sz="1200" spc="200">
                <a:latin typeface="Arial"/>
                <a:cs typeface="Arial"/>
              </a:rPr>
              <a:t>Reconnaitre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 spc="125">
                <a:latin typeface="Arial"/>
                <a:cs typeface="Arial"/>
              </a:rPr>
              <a:t>le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 spc="150">
                <a:latin typeface="Arial"/>
                <a:cs typeface="Arial"/>
              </a:rPr>
              <a:t>plus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 spc="240">
                <a:latin typeface="Arial"/>
                <a:cs typeface="Arial"/>
              </a:rPr>
              <a:t>vite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 spc="175">
                <a:latin typeface="Arial"/>
                <a:cs typeface="Arial"/>
              </a:rPr>
              <a:t>possible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 spc="170">
                <a:latin typeface="Arial"/>
                <a:cs typeface="Arial"/>
              </a:rPr>
              <a:t>les</a:t>
            </a:r>
            <a:r>
              <a:rPr dirty="0" sz="1200" spc="105">
                <a:latin typeface="Arial"/>
                <a:cs typeface="Arial"/>
              </a:rPr>
              <a:t> </a:t>
            </a:r>
            <a:r>
              <a:rPr dirty="0" sz="1200" spc="290">
                <a:latin typeface="Arial"/>
                <a:cs typeface="Arial"/>
              </a:rPr>
              <a:t>cartes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 spc="80">
                <a:latin typeface="Arial"/>
                <a:cs typeface="Arial"/>
              </a:rPr>
              <a:t>qui,  </a:t>
            </a:r>
            <a:r>
              <a:rPr dirty="0" sz="1200" spc="180">
                <a:latin typeface="Arial"/>
                <a:cs typeface="Arial"/>
              </a:rPr>
              <a:t>ensemble, </a:t>
            </a:r>
            <a:r>
              <a:rPr dirty="0" sz="1200" spc="345">
                <a:latin typeface="Arial"/>
                <a:cs typeface="Arial"/>
              </a:rPr>
              <a:t>font</a:t>
            </a:r>
            <a:r>
              <a:rPr dirty="0" sz="1200" spc="-185">
                <a:latin typeface="Arial"/>
                <a:cs typeface="Arial"/>
              </a:rPr>
              <a:t> </a:t>
            </a:r>
            <a:r>
              <a:rPr dirty="0" sz="1200" spc="160">
                <a:latin typeface="Arial"/>
                <a:cs typeface="Arial"/>
              </a:rPr>
              <a:t>3 </a:t>
            </a:r>
            <a:r>
              <a:rPr dirty="0" sz="1200" spc="250">
                <a:latin typeface="Arial"/>
                <a:cs typeface="Arial"/>
              </a:rPr>
              <a:t>(même </a:t>
            </a:r>
            <a:r>
              <a:rPr dirty="0" sz="1200" spc="185">
                <a:latin typeface="Arial"/>
                <a:cs typeface="Arial"/>
              </a:rPr>
              <a:t>image)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32790" y="2087879"/>
            <a:ext cx="1499870" cy="18122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474459" y="1741170"/>
            <a:ext cx="2310130" cy="394589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88290" y="5516879"/>
            <a:ext cx="1440180" cy="11785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871979" y="5471159"/>
            <a:ext cx="1440180" cy="117855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239770" y="5516879"/>
            <a:ext cx="1440180" cy="11785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8290" y="359409"/>
            <a:ext cx="4607560" cy="35687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29209" rIns="0" bIns="0" rtlCol="0" vert="horz">
            <a:spAutoFit/>
          </a:bodyPr>
          <a:lstStyle/>
          <a:p>
            <a:pPr marL="400685">
              <a:lnSpc>
                <a:spcPct val="100000"/>
              </a:lnSpc>
              <a:spcBef>
                <a:spcPts val="229"/>
              </a:spcBef>
            </a:pPr>
            <a:r>
              <a:rPr dirty="0" sz="1800" spc="40">
                <a:latin typeface="Lucida Sans"/>
                <a:cs typeface="Lucida Sans"/>
              </a:rPr>
              <a:t>Dans </a:t>
            </a:r>
            <a:r>
              <a:rPr dirty="0" sz="1800" spc="35">
                <a:latin typeface="Lucida Sans"/>
                <a:cs typeface="Lucida Sans"/>
              </a:rPr>
              <a:t>l'atelier</a:t>
            </a:r>
            <a:r>
              <a:rPr dirty="0" sz="1800" spc="-35">
                <a:latin typeface="Lucida Sans"/>
                <a:cs typeface="Lucida Sans"/>
              </a:rPr>
              <a:t> </a:t>
            </a:r>
            <a:r>
              <a:rPr dirty="0" sz="1800" spc="490" b="1">
                <a:latin typeface="Times New Roman"/>
                <a:cs typeface="Times New Roman"/>
              </a:rPr>
              <a:t>C'estpasdujeu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80530" y="247650"/>
            <a:ext cx="1732280" cy="2876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150" b="1">
                <a:latin typeface="Lucida Sans"/>
                <a:cs typeface="Lucida Sans"/>
              </a:rPr>
              <a:t>Ma</a:t>
            </a:r>
            <a:r>
              <a:rPr dirty="0" sz="1800" spc="-40" b="1">
                <a:latin typeface="Lucida Sans"/>
                <a:cs typeface="Lucida Sans"/>
              </a:rPr>
              <a:t> </a:t>
            </a:r>
            <a:r>
              <a:rPr dirty="0" sz="1800" spc="85" b="1">
                <a:latin typeface="Lucida Sans"/>
                <a:cs typeface="Lucida Sans"/>
              </a:rPr>
              <a:t>collection</a:t>
            </a:r>
            <a:endParaRPr sz="1800">
              <a:latin typeface="Lucida Sans"/>
              <a:cs typeface="Lucida San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759450" y="2678429"/>
            <a:ext cx="3492500" cy="43472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6557009" y="7183119"/>
            <a:ext cx="2191385" cy="2495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55">
                <a:latin typeface="Lucida Sans Unicode"/>
                <a:cs typeface="Lucida Sans Unicode"/>
              </a:rPr>
              <a:t>dansmonsacàcollection</a:t>
            </a:r>
            <a:endParaRPr sz="140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77509" y="758128"/>
            <a:ext cx="3975735" cy="15538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338455">
              <a:lnSpc>
                <a:spcPct val="116700"/>
              </a:lnSpc>
            </a:pPr>
            <a:r>
              <a:rPr dirty="0" sz="1200" spc="40">
                <a:latin typeface="Lucida Sans Unicode"/>
                <a:cs typeface="Lucida Sans Unicode"/>
              </a:rPr>
              <a:t>Avecl'aidedemafamille,jeremplismacollection.  </a:t>
            </a:r>
            <a:r>
              <a:rPr dirty="0" sz="1200" spc="80">
                <a:latin typeface="Lucida Sans Unicode"/>
                <a:cs typeface="Lucida Sans Unicode"/>
              </a:rPr>
              <a:t>J'aidéjà1+1+1,çafait3  </a:t>
            </a:r>
            <a:r>
              <a:rPr dirty="0" sz="1200" spc="45">
                <a:latin typeface="Lucida Sans Unicode"/>
                <a:cs typeface="Lucida Sans Unicode"/>
              </a:rPr>
              <a:t>Jepeuxencoreenrajoutermaismafamillenoteen  </a:t>
            </a:r>
            <a:r>
              <a:rPr dirty="0" sz="1200" spc="-25">
                <a:latin typeface="Lucida Sans Unicode"/>
                <a:cs typeface="Lucida Sans Unicode"/>
              </a:rPr>
              <a:t>indiquant1+1...</a:t>
            </a:r>
            <a:endParaRPr sz="12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3962400" algn="l"/>
              </a:tabLst>
            </a:pPr>
            <a:r>
              <a:rPr dirty="0" sz="1800" spc="-5">
                <a:latin typeface="Arial"/>
                <a:cs typeface="Arial"/>
              </a:rPr>
              <a:t>J'ai </a:t>
            </a:r>
            <a:r>
              <a:rPr dirty="0" sz="1800">
                <a:latin typeface="Arial"/>
                <a:cs typeface="Arial"/>
              </a:rPr>
              <a:t>rajouté</a:t>
            </a:r>
            <a:r>
              <a:rPr dirty="0" sz="1800" spc="-9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:</a:t>
            </a:r>
            <a:r>
              <a:rPr dirty="0" sz="1800" u="heavy">
                <a:latin typeface="Times New Roman"/>
                <a:cs typeface="Times New Roman"/>
              </a:rPr>
              <a:t> 	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59409" y="1049019"/>
            <a:ext cx="4391660" cy="24790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04190" y="4032250"/>
            <a:ext cx="4103370" cy="264033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isa </dc:creator>
  <dcterms:created xsi:type="dcterms:W3CDTF">2017-01-05T11:40:46Z</dcterms:created>
  <dcterms:modified xsi:type="dcterms:W3CDTF">2017-01-05T11:40:46Z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2017-01-05T00:00:00Z</vt:filetime>
  </property>
  <property fmtid="{D5CDD505-2E9C-101B-9397-08002B2CF9AE}" pid="3" name="Creator">
    <vt:lpwstr>Impress</vt:lpwstr>
  </property>
  <property fmtid="{D5CDD505-2E9C-101B-9397-08002B2CF9AE}" pid="4" name="LastSaved">
    <vt:filetime>2017-01-05T00:00:00Z</vt:filetime>
  </property>
</Properties>
</file>