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724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03350" y="360680"/>
            <a:ext cx="7886700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84"/>
              <a:t>Semaine   </a:t>
            </a:r>
            <a:r>
              <a:rPr dirty="0" spc="-365"/>
              <a:t>du  </a:t>
            </a:r>
            <a:r>
              <a:rPr dirty="0" spc="-710"/>
              <a:t>13                                                              </a:t>
            </a:r>
            <a:r>
              <a:rPr dirty="0" spc="-254"/>
              <a:t>Juin</a:t>
            </a:r>
            <a:r>
              <a:rPr dirty="0" spc="170"/>
              <a:t> </a:t>
            </a:r>
            <a:r>
              <a:rPr dirty="0" spc="-484"/>
              <a:t>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500" y="900430"/>
            <a:ext cx="5086985" cy="2083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Kalinga"/>
                <a:cs typeface="Kalinga"/>
              </a:rPr>
              <a:t>Période 5 MOBILISER LE LANGAGE DANS TOUTES SES</a:t>
            </a:r>
            <a:r>
              <a:rPr dirty="0" sz="1200" spc="-20">
                <a:latin typeface="Kalinga"/>
                <a:cs typeface="Kalinga"/>
              </a:rPr>
              <a:t> </a:t>
            </a:r>
            <a:r>
              <a:rPr dirty="0" sz="1200" spc="-5">
                <a:latin typeface="Kalinga"/>
                <a:cs typeface="Kalinga"/>
              </a:rPr>
              <a:t>DIMENSIONS</a:t>
            </a:r>
            <a:endParaRPr sz="1200">
              <a:latin typeface="Kalinga"/>
              <a:cs typeface="Kalinga"/>
            </a:endParaRPr>
          </a:p>
          <a:p>
            <a:pPr marL="656590" marR="67945" indent="-582930">
              <a:lnSpc>
                <a:spcPct val="100000"/>
              </a:lnSpc>
            </a:pP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Les auteurs comme Mo Willems </a:t>
            </a:r>
            <a:r>
              <a:rPr dirty="0" sz="1100" u="sng">
                <a:solidFill>
                  <a:srgbClr val="333333"/>
                </a:solidFill>
                <a:latin typeface="Kalinga"/>
                <a:cs typeface="Kalinga"/>
              </a:rPr>
              <a:t>ont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du talent, moi aussi avec mes copains 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nous mettons nos talents en commun pour écrire </a:t>
            </a:r>
            <a:r>
              <a:rPr dirty="0" sz="1100" u="sng">
                <a:solidFill>
                  <a:srgbClr val="333333"/>
                </a:solidFill>
                <a:latin typeface="Kalinga"/>
                <a:cs typeface="Kalinga"/>
              </a:rPr>
              <a:t>un</a:t>
            </a:r>
            <a:r>
              <a:rPr dirty="0" sz="1100" spc="10" u="sng">
                <a:solidFill>
                  <a:srgbClr val="333333"/>
                </a:solidFill>
                <a:latin typeface="Kalinga"/>
                <a:cs typeface="Kalinga"/>
              </a:rPr>
              <a:t>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livre</a:t>
            </a:r>
            <a:endParaRPr sz="1100">
              <a:latin typeface="Kalinga"/>
              <a:cs typeface="Kaling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510155">
              <a:lnSpc>
                <a:spcPts val="1495"/>
              </a:lnSpc>
              <a:spcBef>
                <a:spcPts val="844"/>
              </a:spcBef>
            </a:pPr>
            <a:r>
              <a:rPr dirty="0" sz="1250" spc="-35" i="1">
                <a:latin typeface="Kalinga"/>
                <a:cs typeface="Kalinga"/>
              </a:rPr>
              <a:t>Le </a:t>
            </a:r>
            <a:r>
              <a:rPr dirty="0" sz="1250" spc="-25" i="1">
                <a:latin typeface="Kalinga"/>
                <a:cs typeface="Kalinga"/>
              </a:rPr>
              <a:t>livre</a:t>
            </a:r>
            <a:r>
              <a:rPr dirty="0" sz="1250" spc="-65" i="1">
                <a:latin typeface="Kalinga"/>
                <a:cs typeface="Kalinga"/>
              </a:rPr>
              <a:t> </a:t>
            </a:r>
            <a:r>
              <a:rPr dirty="0" sz="1250" spc="-30" i="1">
                <a:latin typeface="Kalinga"/>
                <a:cs typeface="Kalinga"/>
              </a:rPr>
              <a:t>raconte:</a:t>
            </a:r>
            <a:r>
              <a:rPr dirty="0" sz="1250" i="1">
                <a:latin typeface="Kalinga"/>
                <a:cs typeface="Kalinga"/>
              </a:rPr>
              <a:t> </a:t>
            </a:r>
            <a:endParaRPr sz="1250">
              <a:latin typeface="Kalinga"/>
              <a:cs typeface="Kalinga"/>
            </a:endParaRPr>
          </a:p>
          <a:p>
            <a:pPr marL="2510790" marR="459105">
              <a:lnSpc>
                <a:spcPts val="1080"/>
              </a:lnSpc>
              <a:spcBef>
                <a:spcPts val="30"/>
              </a:spcBef>
            </a:pPr>
            <a:r>
              <a:rPr dirty="0" sz="900" spc="-5">
                <a:latin typeface="Trebuchet MS"/>
                <a:cs typeface="Trebuchet MS"/>
              </a:rPr>
              <a:t>Un renard affamé rencontre une oie bien  dodue,l’invite dans </a:t>
            </a:r>
            <a:r>
              <a:rPr dirty="0" sz="900">
                <a:latin typeface="Trebuchet MS"/>
                <a:cs typeface="Trebuchet MS"/>
              </a:rPr>
              <a:t>sa </a:t>
            </a:r>
            <a:r>
              <a:rPr dirty="0" sz="900" spc="-5">
                <a:latin typeface="Trebuchet MS"/>
                <a:cs typeface="Trebuchet MS"/>
              </a:rPr>
              <a:t>cuisine… et l’oie  accepte</a:t>
            </a:r>
            <a:r>
              <a:rPr dirty="0" sz="900" spc="-60">
                <a:latin typeface="Trebuchet MS"/>
                <a:cs typeface="Trebuchet MS"/>
              </a:rPr>
              <a:t> </a:t>
            </a:r>
            <a:r>
              <a:rPr dirty="0" sz="900" spc="-5">
                <a:latin typeface="Trebuchet MS"/>
                <a:cs typeface="Trebuchet MS"/>
              </a:rPr>
              <a:t>l’invitation.</a:t>
            </a:r>
            <a:endParaRPr sz="900">
              <a:latin typeface="Trebuchet MS"/>
              <a:cs typeface="Trebuchet MS"/>
            </a:endParaRPr>
          </a:p>
          <a:p>
            <a:pPr marL="2510790" marR="478155">
              <a:lnSpc>
                <a:spcPts val="1080"/>
              </a:lnSpc>
            </a:pPr>
            <a:r>
              <a:rPr dirty="0" sz="900" spc="-5">
                <a:latin typeface="Trebuchet MS"/>
                <a:cs typeface="Trebuchet MS"/>
              </a:rPr>
              <a:t>Mais l’affaire se complique, car question  soupe,ils n’ont pas DU TOUT la même  recette</a:t>
            </a:r>
            <a:r>
              <a:rPr dirty="0" sz="900" spc="-95">
                <a:latin typeface="Trebuchet MS"/>
                <a:cs typeface="Trebuchet MS"/>
              </a:rPr>
              <a:t> </a:t>
            </a:r>
            <a:r>
              <a:rPr dirty="0" sz="900">
                <a:latin typeface="Trebuchet MS"/>
                <a:cs typeface="Trebuchet MS"/>
              </a:rPr>
              <a:t>!</a:t>
            </a:r>
            <a:endParaRPr sz="900">
              <a:latin typeface="Trebuchet MS"/>
              <a:cs typeface="Trebuchet MS"/>
            </a:endParaRPr>
          </a:p>
          <a:p>
            <a:pPr marL="2510790" marR="654685">
              <a:lnSpc>
                <a:spcPts val="1080"/>
              </a:lnSpc>
            </a:pPr>
            <a:r>
              <a:rPr dirty="0" sz="900" spc="-5">
                <a:latin typeface="Trebuchet MS"/>
                <a:cs typeface="Trebuchet MS"/>
              </a:rPr>
              <a:t>Quel rôle jouera l’oie dans la recette  du rusé renard</a:t>
            </a:r>
            <a:r>
              <a:rPr dirty="0" sz="900" spc="-75">
                <a:latin typeface="Trebuchet MS"/>
                <a:cs typeface="Trebuchet MS"/>
              </a:rPr>
              <a:t> </a:t>
            </a:r>
            <a:r>
              <a:rPr dirty="0" sz="900">
                <a:latin typeface="Trebuchet MS"/>
                <a:cs typeface="Trebuchet MS"/>
              </a:rPr>
              <a:t>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01509" y="180340"/>
            <a:ext cx="1977389" cy="303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70" b="1">
                <a:latin typeface="Arial"/>
                <a:cs typeface="Arial"/>
              </a:rPr>
              <a:t>ECRIRE  </a:t>
            </a:r>
            <a:r>
              <a:rPr dirty="0" sz="1800" spc="-170" b="1">
                <a:latin typeface="Arial"/>
                <a:cs typeface="Arial"/>
              </a:rPr>
              <a:t>UN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LIVRE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40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1B1B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88950" y="3881120"/>
            <a:ext cx="4560570" cy="591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56590" marR="5080" indent="-643890">
              <a:lnSpc>
                <a:spcPct val="100000"/>
              </a:lnSpc>
            </a:pPr>
            <a:r>
              <a:rPr dirty="0" sz="1800" spc="-10">
                <a:latin typeface="Kalinga"/>
                <a:cs typeface="Kalinga"/>
              </a:rPr>
              <a:t>Sur </a:t>
            </a:r>
            <a:r>
              <a:rPr dirty="0" sz="1800" spc="-5">
                <a:latin typeface="Kalinga"/>
                <a:cs typeface="Kalinga"/>
              </a:rPr>
              <a:t>le modèle de </a:t>
            </a:r>
            <a:r>
              <a:rPr dirty="0" sz="1800">
                <a:latin typeface="Kalinga"/>
                <a:cs typeface="Kalinga"/>
              </a:rPr>
              <a:t>Mo </a:t>
            </a:r>
            <a:r>
              <a:rPr dirty="0" sz="1800" spc="-5">
                <a:latin typeface="Kalinga"/>
                <a:cs typeface="Kalinga"/>
              </a:rPr>
              <a:t>Willems, nous </a:t>
            </a:r>
            <a:r>
              <a:rPr dirty="0" sz="1800" spc="-10">
                <a:latin typeface="Kalinga"/>
                <a:cs typeface="Kalinga"/>
              </a:rPr>
              <a:t>avons  écrit </a:t>
            </a:r>
            <a:r>
              <a:rPr dirty="0" sz="1800" spc="-5">
                <a:latin typeface="Kalinga"/>
                <a:cs typeface="Kalinga"/>
              </a:rPr>
              <a:t>une autre version </a:t>
            </a:r>
            <a:r>
              <a:rPr dirty="0" sz="1800">
                <a:latin typeface="Kalinga"/>
                <a:cs typeface="Kalinga"/>
              </a:rPr>
              <a:t>du</a:t>
            </a:r>
            <a:r>
              <a:rPr dirty="0" sz="1800" spc="-65">
                <a:latin typeface="Kalinga"/>
                <a:cs typeface="Kalinga"/>
              </a:rPr>
              <a:t> </a:t>
            </a:r>
            <a:r>
              <a:rPr dirty="0" sz="1800" spc="-5">
                <a:latin typeface="Kalinga"/>
                <a:cs typeface="Kalinga"/>
              </a:rPr>
              <a:t>livre</a:t>
            </a:r>
            <a:endParaRPr sz="1800">
              <a:latin typeface="Kalinga"/>
              <a:cs typeface="Kaling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759" y="4704079"/>
            <a:ext cx="3302000" cy="821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">
                <a:latin typeface="Courier New"/>
                <a:cs typeface="Courier New"/>
              </a:rPr>
              <a:t>Nous </a:t>
            </a:r>
            <a:r>
              <a:rPr dirty="0" sz="1050" spc="-5">
                <a:latin typeface="Courier New"/>
                <a:cs typeface="Courier New"/>
              </a:rPr>
              <a:t>avons choisi deux autres</a:t>
            </a:r>
            <a:r>
              <a:rPr dirty="0" sz="1050" spc="-10">
                <a:latin typeface="Courier New"/>
                <a:cs typeface="Courier New"/>
              </a:rPr>
              <a:t> personnages</a:t>
            </a:r>
            <a:endParaRPr sz="1050">
              <a:latin typeface="Courier New"/>
              <a:cs typeface="Courier New"/>
            </a:endParaRPr>
          </a:p>
          <a:p>
            <a:pPr marL="12700" marR="485140">
              <a:lnSpc>
                <a:spcPct val="200000"/>
              </a:lnSpc>
            </a:pPr>
            <a:r>
              <a:rPr dirty="0" sz="1050" spc="-10">
                <a:latin typeface="Courier New"/>
                <a:cs typeface="Courier New"/>
              </a:rPr>
              <a:t>Nous </a:t>
            </a:r>
            <a:r>
              <a:rPr dirty="0" sz="1050" spc="-5">
                <a:latin typeface="Courier New"/>
                <a:cs typeface="Courier New"/>
              </a:rPr>
              <a:t>avons </a:t>
            </a:r>
            <a:r>
              <a:rPr dirty="0" sz="1050" spc="-10">
                <a:latin typeface="Courier New"/>
                <a:cs typeface="Courier New"/>
              </a:rPr>
              <a:t>imaginé </a:t>
            </a:r>
            <a:r>
              <a:rPr dirty="0" sz="1050" spc="-5">
                <a:latin typeface="Courier New"/>
                <a:cs typeface="Courier New"/>
              </a:rPr>
              <a:t>d'autres lieux  </a:t>
            </a:r>
            <a:r>
              <a:rPr dirty="0" sz="1050" spc="-10">
                <a:latin typeface="Courier New"/>
                <a:cs typeface="Courier New"/>
              </a:rPr>
              <a:t>Nous </a:t>
            </a:r>
            <a:r>
              <a:rPr dirty="0" sz="1050" spc="-5">
                <a:latin typeface="Courier New"/>
                <a:cs typeface="Courier New"/>
              </a:rPr>
              <a:t>avons </a:t>
            </a:r>
            <a:r>
              <a:rPr dirty="0" sz="1050" spc="-10">
                <a:latin typeface="Courier New"/>
                <a:cs typeface="Courier New"/>
              </a:rPr>
              <a:t>proposé </a:t>
            </a:r>
            <a:r>
              <a:rPr dirty="0" sz="1050">
                <a:latin typeface="Courier New"/>
                <a:cs typeface="Courier New"/>
              </a:rPr>
              <a:t>à </a:t>
            </a:r>
            <a:r>
              <a:rPr dirty="0" sz="1050" spc="-5">
                <a:latin typeface="Courier New"/>
                <a:cs typeface="Courier New"/>
              </a:rPr>
              <a:t>un autre</a:t>
            </a:r>
            <a:r>
              <a:rPr dirty="0" sz="1050" spc="-10">
                <a:latin typeface="Courier New"/>
                <a:cs typeface="Courier New"/>
              </a:rPr>
              <a:t> repas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81979" y="693419"/>
            <a:ext cx="4467860" cy="2243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50570" marR="5080" indent="-590550">
              <a:lnSpc>
                <a:spcPct val="100000"/>
              </a:lnSpc>
            </a:pPr>
            <a:r>
              <a:rPr dirty="0" sz="2600" spc="-25" b="0">
                <a:latin typeface="Bookman Old Style"/>
                <a:cs typeface="Bookman Old Style"/>
              </a:rPr>
              <a:t>J'apprends </a:t>
            </a:r>
            <a:r>
              <a:rPr dirty="0" sz="2600" spc="-45" b="0">
                <a:latin typeface="Bookman Old Style"/>
                <a:cs typeface="Bookman Old Style"/>
              </a:rPr>
              <a:t>à </a:t>
            </a:r>
            <a:r>
              <a:rPr dirty="0" sz="2600" spc="10" b="0">
                <a:latin typeface="Bookman Old Style"/>
                <a:cs typeface="Bookman Old Style"/>
              </a:rPr>
              <a:t>organiser</a:t>
            </a:r>
            <a:r>
              <a:rPr dirty="0" sz="2600" spc="-575" b="0">
                <a:latin typeface="Bookman Old Style"/>
                <a:cs typeface="Bookman Old Style"/>
              </a:rPr>
              <a:t> </a:t>
            </a:r>
            <a:r>
              <a:rPr dirty="0" sz="2600" spc="-70" b="0">
                <a:latin typeface="Bookman Old Style"/>
                <a:cs typeface="Bookman Old Style"/>
              </a:rPr>
              <a:t>une  </a:t>
            </a:r>
            <a:r>
              <a:rPr dirty="0" sz="2600" spc="15" b="0">
                <a:latin typeface="Bookman Old Style"/>
                <a:cs typeface="Bookman Old Style"/>
              </a:rPr>
              <a:t>couverture </a:t>
            </a:r>
            <a:r>
              <a:rPr dirty="0" sz="2600" spc="-20" b="0">
                <a:latin typeface="Bookman Old Style"/>
                <a:cs typeface="Bookman Old Style"/>
              </a:rPr>
              <a:t>de</a:t>
            </a:r>
            <a:r>
              <a:rPr dirty="0" sz="2600" spc="-459" b="0">
                <a:latin typeface="Bookman Old Style"/>
                <a:cs typeface="Bookman Old Style"/>
              </a:rPr>
              <a:t> </a:t>
            </a:r>
            <a:r>
              <a:rPr dirty="0" sz="2600" spc="80" b="0">
                <a:latin typeface="Bookman Old Style"/>
                <a:cs typeface="Bookman Old Style"/>
              </a:rPr>
              <a:t>livre</a:t>
            </a:r>
            <a:endParaRPr sz="26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2340"/>
              </a:spcBef>
            </a:pPr>
            <a:r>
              <a:rPr dirty="0" sz="1500" spc="-5">
                <a:latin typeface="Arial"/>
                <a:cs typeface="Arial"/>
              </a:rPr>
              <a:t>Pour </a:t>
            </a:r>
            <a:r>
              <a:rPr dirty="0" sz="1500">
                <a:latin typeface="Arial"/>
                <a:cs typeface="Arial"/>
              </a:rPr>
              <a:t>ce </a:t>
            </a:r>
            <a:r>
              <a:rPr dirty="0" sz="1500" spc="-5">
                <a:latin typeface="Arial"/>
                <a:cs typeface="Arial"/>
              </a:rPr>
              <a:t>projet </a:t>
            </a:r>
            <a:r>
              <a:rPr dirty="0" sz="1500">
                <a:latin typeface="Arial"/>
                <a:cs typeface="Arial"/>
              </a:rPr>
              <a:t>, </a:t>
            </a:r>
            <a:r>
              <a:rPr dirty="0" sz="1500" spc="-5">
                <a:latin typeface="Arial"/>
                <a:cs typeface="Arial"/>
              </a:rPr>
              <a:t>il faut </a:t>
            </a:r>
            <a:r>
              <a:rPr dirty="0" sz="1500" spc="-5" u="sng">
                <a:latin typeface="Arial"/>
                <a:cs typeface="Arial"/>
              </a:rPr>
              <a:t>fabriquer une</a:t>
            </a:r>
            <a:r>
              <a:rPr dirty="0" sz="1500" spc="25" u="sng">
                <a:latin typeface="Arial"/>
                <a:cs typeface="Arial"/>
              </a:rPr>
              <a:t> </a:t>
            </a:r>
            <a:r>
              <a:rPr dirty="0" sz="1500" spc="-5" u="sng">
                <a:latin typeface="Arial"/>
                <a:cs typeface="Arial"/>
              </a:rPr>
              <a:t>couverture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75260">
              <a:lnSpc>
                <a:spcPct val="100000"/>
              </a:lnSpc>
            </a:pPr>
            <a:r>
              <a:rPr dirty="0" sz="1500" spc="-5">
                <a:latin typeface="Arial"/>
                <a:cs typeface="Arial"/>
              </a:rPr>
              <a:t>Une couverture </a:t>
            </a:r>
            <a:r>
              <a:rPr dirty="0" sz="1500">
                <a:latin typeface="Arial"/>
                <a:cs typeface="Arial"/>
              </a:rPr>
              <a:t>de </a:t>
            </a:r>
            <a:r>
              <a:rPr dirty="0" sz="1500" spc="-5">
                <a:latin typeface="Arial"/>
                <a:cs typeface="Arial"/>
              </a:rPr>
              <a:t>livre </a:t>
            </a:r>
            <a:r>
              <a:rPr dirty="0" sz="1500">
                <a:latin typeface="Arial"/>
                <a:cs typeface="Arial"/>
              </a:rPr>
              <a:t>c’est ce </a:t>
            </a:r>
            <a:r>
              <a:rPr dirty="0" sz="1500" spc="-5">
                <a:latin typeface="Arial"/>
                <a:cs typeface="Arial"/>
              </a:rPr>
              <a:t>qu’on </a:t>
            </a:r>
            <a:r>
              <a:rPr dirty="0" sz="1500">
                <a:latin typeface="Arial"/>
                <a:cs typeface="Arial"/>
              </a:rPr>
              <a:t>voit </a:t>
            </a:r>
            <a:r>
              <a:rPr dirty="0" sz="1500" spc="-5">
                <a:latin typeface="Arial"/>
                <a:cs typeface="Arial"/>
              </a:rPr>
              <a:t>d’abord.  J'ai dessiné le portrait de notre</a:t>
            </a:r>
            <a:r>
              <a:rPr dirty="0" sz="1500" spc="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marionnette.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789"/>
              </a:lnSpc>
            </a:pPr>
            <a:r>
              <a:rPr dirty="0" sz="1500" spc="-5">
                <a:latin typeface="Arial"/>
                <a:cs typeface="Arial"/>
              </a:rPr>
              <a:t>Sur la couverture, il </a:t>
            </a:r>
            <a:r>
              <a:rPr dirty="0" sz="1500">
                <a:latin typeface="Arial"/>
                <a:cs typeface="Arial"/>
              </a:rPr>
              <a:t>y a </a:t>
            </a:r>
            <a:r>
              <a:rPr dirty="0" sz="1500" spc="-5">
                <a:latin typeface="Arial"/>
                <a:cs typeface="Arial"/>
              </a:rPr>
              <a:t>le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titre.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4190" y="1511300"/>
            <a:ext cx="1944370" cy="2087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80409" y="5193029"/>
            <a:ext cx="1903730" cy="200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12890" y="3600450"/>
            <a:ext cx="2315209" cy="2519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4719" y="320040"/>
            <a:ext cx="3679825" cy="748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7340" marR="5080" indent="-294640">
              <a:lnSpc>
                <a:spcPct val="100000"/>
              </a:lnSpc>
            </a:pPr>
            <a:r>
              <a:rPr dirty="0" sz="2400" spc="90">
                <a:latin typeface="Gill Sans MT"/>
                <a:cs typeface="Gill Sans MT"/>
              </a:rPr>
              <a:t>J’emmène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165">
                <a:latin typeface="Gill Sans MT"/>
                <a:cs typeface="Gill Sans MT"/>
              </a:rPr>
              <a:t>ma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45">
                <a:latin typeface="Gill Sans MT"/>
                <a:cs typeface="Gill Sans MT"/>
              </a:rPr>
              <a:t>valise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240">
                <a:latin typeface="Gill Sans MT"/>
                <a:cs typeface="Gill Sans MT"/>
              </a:rPr>
              <a:t>à</a:t>
            </a:r>
            <a:r>
              <a:rPr dirty="0" sz="2400" spc="-210">
                <a:latin typeface="Gill Sans MT"/>
                <a:cs typeface="Gill Sans MT"/>
              </a:rPr>
              <a:t> </a:t>
            </a:r>
            <a:r>
              <a:rPr dirty="0" sz="2400" spc="25">
                <a:latin typeface="Gill Sans MT"/>
                <a:cs typeface="Gill Sans MT"/>
              </a:rPr>
              <a:t>talents  </a:t>
            </a:r>
            <a:r>
              <a:rPr dirty="0" sz="2400" spc="240">
                <a:latin typeface="Gill Sans MT"/>
                <a:cs typeface="Gill Sans MT"/>
              </a:rPr>
              <a:t>à</a:t>
            </a:r>
            <a:r>
              <a:rPr dirty="0" sz="2400" spc="-210">
                <a:latin typeface="Gill Sans MT"/>
                <a:cs typeface="Gill Sans MT"/>
              </a:rPr>
              <a:t> </a:t>
            </a:r>
            <a:r>
              <a:rPr dirty="0" sz="2400" spc="50">
                <a:latin typeface="Gill Sans MT"/>
                <a:cs typeface="Gill Sans MT"/>
              </a:rPr>
              <a:t>la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45">
                <a:latin typeface="Gill Sans MT"/>
                <a:cs typeface="Gill Sans MT"/>
              </a:rPr>
              <a:t>maison,</a:t>
            </a:r>
            <a:r>
              <a:rPr dirty="0" sz="2400" spc="-204">
                <a:latin typeface="Gill Sans MT"/>
                <a:cs typeface="Gill Sans MT"/>
              </a:rPr>
              <a:t> </a:t>
            </a:r>
            <a:r>
              <a:rPr dirty="0" sz="2400" spc="-55">
                <a:latin typeface="Gill Sans MT"/>
                <a:cs typeface="Gill Sans MT"/>
              </a:rPr>
              <a:t>elle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-25">
                <a:latin typeface="Gill Sans MT"/>
                <a:cs typeface="Gill Sans MT"/>
              </a:rPr>
              <a:t>contient</a:t>
            </a:r>
            <a:r>
              <a:rPr dirty="0" sz="2400" spc="-204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: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6030" y="1661159"/>
            <a:ext cx="3099435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400" spc="-165">
                <a:latin typeface="Gill Sans MT"/>
                <a:cs typeface="Gill Sans MT"/>
              </a:rPr>
              <a:t>Mon </a:t>
            </a:r>
            <a:r>
              <a:rPr dirty="0" sz="2400" spc="40">
                <a:latin typeface="Gill Sans MT"/>
                <a:cs typeface="Gill Sans MT"/>
              </a:rPr>
              <a:t>album </a:t>
            </a:r>
            <a:r>
              <a:rPr dirty="0" sz="2400" spc="95">
                <a:latin typeface="Gill Sans MT"/>
                <a:cs typeface="Gill Sans MT"/>
              </a:rPr>
              <a:t>des</a:t>
            </a:r>
            <a:r>
              <a:rPr dirty="0" sz="2400" spc="-500">
                <a:latin typeface="Gill Sans MT"/>
                <a:cs typeface="Gill Sans MT"/>
              </a:rPr>
              <a:t> </a:t>
            </a:r>
            <a:r>
              <a:rPr dirty="0" sz="2400" spc="70">
                <a:latin typeface="Gill Sans MT"/>
                <a:cs typeface="Gill Sans MT"/>
              </a:rPr>
              <a:t>réussites</a:t>
            </a:r>
            <a:endParaRPr sz="2400">
              <a:latin typeface="Gill Sans MT"/>
              <a:cs typeface="Gill Sans MT"/>
            </a:endParaRPr>
          </a:p>
          <a:p>
            <a:pPr algn="ctr" marL="3810">
              <a:lnSpc>
                <a:spcPct val="100000"/>
              </a:lnSpc>
            </a:pPr>
            <a:r>
              <a:rPr dirty="0" sz="1600" spc="-114">
                <a:latin typeface="Gill Sans MT"/>
                <a:cs typeface="Gill Sans MT"/>
              </a:rPr>
              <a:t>Mon</a:t>
            </a:r>
            <a:r>
              <a:rPr dirty="0" sz="1600" spc="-210">
                <a:latin typeface="Gill Sans MT"/>
                <a:cs typeface="Gill Sans MT"/>
              </a:rPr>
              <a:t> </a:t>
            </a:r>
            <a:r>
              <a:rPr dirty="0" sz="1600" spc="25">
                <a:latin typeface="Gill Sans MT"/>
                <a:cs typeface="Gill Sans MT"/>
              </a:rPr>
              <a:t>prénom</a:t>
            </a:r>
            <a:endParaRPr sz="1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2470" y="382269"/>
            <a:ext cx="3772535" cy="1153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Kalinga"/>
                <a:cs typeface="Kalinga"/>
              </a:rPr>
              <a:t>Pour ne pas faire</a:t>
            </a:r>
            <a:r>
              <a:rPr dirty="0" sz="2400" spc="-50">
                <a:latin typeface="Kalinga"/>
                <a:cs typeface="Kalinga"/>
              </a:rPr>
              <a:t> </a:t>
            </a:r>
            <a:r>
              <a:rPr dirty="0" sz="2400" spc="-5">
                <a:latin typeface="Kalinga"/>
                <a:cs typeface="Kalinga"/>
              </a:rPr>
              <a:t>comme,</a:t>
            </a:r>
            <a:endParaRPr sz="2400">
              <a:latin typeface="Kalinga"/>
              <a:cs typeface="Kalinga"/>
            </a:endParaRPr>
          </a:p>
          <a:p>
            <a:pPr marL="719455">
              <a:lnSpc>
                <a:spcPct val="100000"/>
              </a:lnSpc>
              <a:spcBef>
                <a:spcPts val="1280"/>
              </a:spcBef>
            </a:pPr>
            <a:r>
              <a:rPr dirty="0" sz="4000" spc="15">
                <a:latin typeface="Lucida Sans Unicode"/>
                <a:cs typeface="Lucida Sans Unicode"/>
              </a:rPr>
              <a:t>MODIGLIANI</a:t>
            </a:r>
            <a:endParaRPr sz="4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5520" y="6741159"/>
            <a:ext cx="4065904" cy="2495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Kalinga"/>
                <a:cs typeface="Kalinga"/>
              </a:rPr>
              <a:t>J'ai peint mon portrait qui exprime mon</a:t>
            </a:r>
            <a:r>
              <a:rPr dirty="0" sz="1400" spc="-30">
                <a:latin typeface="Kalinga"/>
                <a:cs typeface="Kalinga"/>
              </a:rPr>
              <a:t> </a:t>
            </a:r>
            <a:r>
              <a:rPr dirty="0" sz="1400" spc="-5">
                <a:latin typeface="Kalinga"/>
                <a:cs typeface="Kalinga"/>
              </a:rPr>
              <a:t>émotion</a:t>
            </a:r>
            <a:endParaRPr sz="1400">
              <a:latin typeface="Kalinga"/>
              <a:cs typeface="Kaling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95440" y="1634489"/>
            <a:ext cx="2807970" cy="4701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24280" y="2880360"/>
            <a:ext cx="3239770" cy="32397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4850">
              <a:latin typeface="Times New Roman"/>
              <a:cs typeface="Times New Roman"/>
            </a:endParaRPr>
          </a:p>
          <a:p>
            <a:pPr marL="949325">
              <a:lnSpc>
                <a:spcPct val="100000"/>
              </a:lnSpc>
            </a:pPr>
            <a:r>
              <a:rPr dirty="0" sz="4000" spc="-10" b="1">
                <a:latin typeface="Arial Black"/>
                <a:cs typeface="Arial Black"/>
              </a:rPr>
              <a:t>LIAM</a:t>
            </a:r>
            <a:endParaRPr sz="4000">
              <a:latin typeface="Arial Black"/>
              <a:cs typeface="Arial Black"/>
            </a:endParaRPr>
          </a:p>
          <a:p>
            <a:pPr marL="979169">
              <a:lnSpc>
                <a:spcPct val="100000"/>
              </a:lnSpc>
              <a:spcBef>
                <a:spcPts val="2980"/>
              </a:spcBef>
            </a:pPr>
            <a:r>
              <a:rPr dirty="0" sz="4400" spc="375" b="1">
                <a:latin typeface="Arial"/>
                <a:cs typeface="Arial"/>
              </a:rPr>
              <a:t>Liam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</dc:creator>
  <dc:title>Diapositive 1</dc:title>
  <dcterms:created xsi:type="dcterms:W3CDTF">2016-05-26T16:44:23Z</dcterms:created>
  <dcterms:modified xsi:type="dcterms:W3CDTF">2016-05-26T16:44:23Z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2016-05-26T00:00:00Z</vt:filetime>
  </property>
  <property fmtid="{D5CDD505-2E9C-101B-9397-08002B2CF9AE}" pid="3" name="Creator">
    <vt:lpwstr>Impress</vt:lpwstr>
  </property>
  <property fmtid="{D5CDD505-2E9C-101B-9397-08002B2CF9AE}" pid="4" name="LastSaved">
    <vt:filetime>2016-05-26T00:00:00Z</vt:filetime>
  </property>
</Properties>
</file>