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64350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DF"/>
    <a:srgbClr val="FF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4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82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10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13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79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02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09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9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54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24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82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BA58-661C-4761-BFAB-F928D29A6585}" type="datetimeFigureOut">
              <a:rPr lang="fr-FR" smtClean="0"/>
              <a:pPr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3B3BB-E3C5-4C25-A0B6-32AF550AF8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13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sabelle.goude@free.fr" TargetMode="External"/><Relationship Id="rId2" Type="http://schemas.openxmlformats.org/officeDocument/2006/relationships/hyperlink" Target="mailto:da.simon@free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tif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/>
          <p:cNvSpPr>
            <a:spLocks noGrp="1"/>
          </p:cNvSpPr>
          <p:nvPr>
            <p:ph sz="half" idx="1"/>
          </p:nvPr>
        </p:nvSpPr>
        <p:spPr>
          <a:xfrm>
            <a:off x="-427856" y="0"/>
            <a:ext cx="4495800" cy="68580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fr-FR" b="1" u="sng" dirty="0" smtClean="0"/>
          </a:p>
          <a:p>
            <a:pPr marL="0" indent="0" algn="ctr">
              <a:buNone/>
            </a:pPr>
            <a:endParaRPr lang="fr-FR" b="1" u="sng" dirty="0"/>
          </a:p>
          <a:p>
            <a:pPr marL="0" indent="0" algn="ctr">
              <a:buNone/>
            </a:pPr>
            <a:endParaRPr lang="fr-FR" b="1" u="sng" dirty="0" smtClean="0"/>
          </a:p>
          <a:p>
            <a:pPr marL="0" indent="0" algn="ctr">
              <a:buNone/>
            </a:pPr>
            <a:endParaRPr lang="fr-FR" b="1" u="sng" dirty="0" smtClean="0"/>
          </a:p>
          <a:p>
            <a:pPr marL="0" indent="0" algn="ctr"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Renseignements </a:t>
            </a:r>
            <a:r>
              <a:rPr lang="fr-FR" b="1" u="sng" dirty="0">
                <a:solidFill>
                  <a:srgbClr val="7030A0"/>
                </a:solidFill>
              </a:rPr>
              <a:t>auprès de</a:t>
            </a:r>
            <a:r>
              <a:rPr lang="fr-FR" b="1" dirty="0">
                <a:solidFill>
                  <a:srgbClr val="7030A0"/>
                </a:solidFill>
              </a:rPr>
              <a:t> :</a:t>
            </a:r>
            <a:endParaRPr lang="fr-FR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7030A0"/>
                </a:solidFill>
              </a:rPr>
              <a:t>Danièle Simon : </a:t>
            </a:r>
            <a:r>
              <a:rPr lang="fr-FR" u="sng" dirty="0">
                <a:solidFill>
                  <a:srgbClr val="660066"/>
                </a:solidFill>
                <a:hlinkClick r:id="rId2"/>
              </a:rPr>
              <a:t>da.simon@free.fr</a:t>
            </a:r>
            <a:r>
              <a:rPr lang="fr-FR" dirty="0">
                <a:solidFill>
                  <a:srgbClr val="660066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</a:rPr>
              <a:t>ou 06 84 61 96 03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7030A0"/>
                </a:solidFill>
              </a:rPr>
              <a:t>Isabelle </a:t>
            </a:r>
            <a:r>
              <a:rPr lang="fr-FR" dirty="0" err="1">
                <a:solidFill>
                  <a:srgbClr val="7030A0"/>
                </a:solidFill>
              </a:rPr>
              <a:t>Goudé</a:t>
            </a:r>
            <a:r>
              <a:rPr lang="fr-FR" dirty="0">
                <a:solidFill>
                  <a:srgbClr val="7030A0"/>
                </a:solidFill>
              </a:rPr>
              <a:t> Lavarde : </a:t>
            </a:r>
            <a:r>
              <a:rPr lang="fr-FR" u="sng" dirty="0">
                <a:solidFill>
                  <a:srgbClr val="660066"/>
                </a:solidFill>
                <a:hlinkClick r:id="rId3"/>
              </a:rPr>
              <a:t>isabelle.goude@free.fr</a:t>
            </a:r>
            <a:r>
              <a:rPr lang="fr-FR" dirty="0">
                <a:solidFill>
                  <a:srgbClr val="660066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</a:rPr>
              <a:t>ou </a:t>
            </a:r>
            <a:endParaRPr lang="fr-FR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7030A0"/>
                </a:solidFill>
              </a:rPr>
              <a:t>06 </a:t>
            </a:r>
            <a:r>
              <a:rPr lang="fr-FR" dirty="0">
                <a:solidFill>
                  <a:srgbClr val="7030A0"/>
                </a:solidFill>
              </a:rPr>
              <a:t>19 55 82 37</a:t>
            </a:r>
          </a:p>
          <a:p>
            <a:pPr marL="0" indent="0">
              <a:buNone/>
            </a:pPr>
            <a:r>
              <a:rPr lang="fr-FR" b="1" dirty="0">
                <a:solidFill>
                  <a:srgbClr val="660066"/>
                </a:solidFill>
              </a:rPr>
              <a:t> </a:t>
            </a:r>
            <a:endParaRPr lang="fr-FR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660066"/>
                </a:solidFill>
              </a:rPr>
              <a:t> </a:t>
            </a:r>
          </a:p>
          <a:p>
            <a:pPr marL="0" indent="0">
              <a:buNone/>
            </a:pPr>
            <a:endParaRPr lang="fr-FR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660066"/>
                </a:solidFill>
              </a:rPr>
              <a:t> </a:t>
            </a:r>
            <a:r>
              <a:rPr lang="fr-FR" b="1" u="sng" dirty="0" smtClean="0">
                <a:solidFill>
                  <a:srgbClr val="7030A0"/>
                </a:solidFill>
              </a:rPr>
              <a:t>Conditions </a:t>
            </a:r>
            <a:r>
              <a:rPr lang="fr-FR" b="1" u="sng" dirty="0">
                <a:solidFill>
                  <a:srgbClr val="7030A0"/>
                </a:solidFill>
              </a:rPr>
              <a:t>d’inscription</a:t>
            </a:r>
            <a:r>
              <a:rPr lang="fr-FR" dirty="0">
                <a:solidFill>
                  <a:srgbClr val="7030A0"/>
                </a:solidFill>
              </a:rPr>
              <a:t> :</a:t>
            </a:r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</a:p>
          <a:p>
            <a:pPr marL="400050" lvl="1" indent="0">
              <a:buNone/>
            </a:pPr>
            <a:r>
              <a:rPr lang="fr-FR" dirty="0">
                <a:solidFill>
                  <a:srgbClr val="7030A0"/>
                </a:solidFill>
              </a:rPr>
              <a:t>Remplir le bulletin ci-après et le renvoyer avec un chèque d’arrhes de 45 € à l’ordre du </a:t>
            </a:r>
            <a:r>
              <a:rPr lang="fr-FR" dirty="0" smtClean="0">
                <a:solidFill>
                  <a:srgbClr val="7030A0"/>
                </a:solidFill>
              </a:rPr>
              <a:t>cabinet Goudé Lavarde, </a:t>
            </a:r>
            <a:r>
              <a:rPr lang="fr-FR" dirty="0">
                <a:solidFill>
                  <a:srgbClr val="7030A0"/>
                </a:solidFill>
              </a:rPr>
              <a:t>186 allée de la clairière, </a:t>
            </a:r>
            <a:r>
              <a:rPr lang="fr-FR" dirty="0" smtClean="0">
                <a:solidFill>
                  <a:srgbClr val="7030A0"/>
                </a:solidFill>
              </a:rPr>
              <a:t>91</a:t>
            </a:r>
            <a:r>
              <a:rPr lang="fr-FR" dirty="0">
                <a:solidFill>
                  <a:srgbClr val="7030A0"/>
                </a:solidFill>
              </a:rPr>
              <a:t> 190 -  Gif-sur-Yvette</a:t>
            </a:r>
          </a:p>
          <a:p>
            <a:pPr marL="400050" lvl="1" indent="0" fontAlgn="base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  <a:r>
              <a:rPr lang="fr-FR" dirty="0" smtClean="0">
                <a:solidFill>
                  <a:srgbClr val="7030A0"/>
                </a:solidFill>
              </a:rPr>
              <a:t> </a:t>
            </a:r>
          </a:p>
          <a:p>
            <a:pPr marL="400050" lvl="1" indent="0" fontAlgn="base">
              <a:buNone/>
            </a:pPr>
            <a:r>
              <a:rPr lang="fr-FR" dirty="0">
                <a:solidFill>
                  <a:srgbClr val="7030A0"/>
                </a:solidFill>
              </a:rPr>
              <a:t>NOM : </a:t>
            </a:r>
            <a:r>
              <a:rPr lang="fr-FR" dirty="0" smtClean="0">
                <a:solidFill>
                  <a:srgbClr val="7030A0"/>
                </a:solidFill>
              </a:rPr>
              <a:t>………………………………………………………………………………….</a:t>
            </a:r>
          </a:p>
          <a:p>
            <a:pPr marL="400050" lvl="1" indent="0" fontAlgn="base">
              <a:buNone/>
            </a:pPr>
            <a:r>
              <a:rPr lang="fr-FR" dirty="0" smtClean="0">
                <a:solidFill>
                  <a:srgbClr val="7030A0"/>
                </a:solidFill>
              </a:rPr>
              <a:t>PRENOM : ……………………………………………………………………………</a:t>
            </a:r>
          </a:p>
          <a:p>
            <a:pPr marL="400050" lvl="1" indent="0" fontAlgn="base">
              <a:buNone/>
            </a:pPr>
            <a:r>
              <a:rPr lang="fr-FR" dirty="0" smtClean="0">
                <a:solidFill>
                  <a:srgbClr val="7030A0"/>
                </a:solidFill>
              </a:rPr>
              <a:t>ADRESSE : ……………………………………………………………………………</a:t>
            </a:r>
          </a:p>
          <a:p>
            <a:pPr marL="400050" lvl="1" indent="0" fontAlgn="base">
              <a:buNone/>
            </a:pPr>
            <a:r>
              <a:rPr lang="fr-FR" dirty="0" smtClean="0">
                <a:solidFill>
                  <a:srgbClr val="7030A0"/>
                </a:solidFill>
              </a:rPr>
              <a:t>…………………………………………………………………………………………….</a:t>
            </a:r>
          </a:p>
          <a:p>
            <a:pPr marL="400050" lvl="1" indent="0" fontAlgn="base">
              <a:buNone/>
            </a:pPr>
            <a:r>
              <a:rPr lang="fr-FR" dirty="0" smtClean="0">
                <a:solidFill>
                  <a:srgbClr val="7030A0"/>
                </a:solidFill>
              </a:rPr>
              <a:t>…………………………………………………………………………………………….</a:t>
            </a:r>
          </a:p>
          <a:p>
            <a:pPr marL="400050" lvl="1" indent="0" fontAlgn="base">
              <a:buNone/>
            </a:pPr>
            <a:r>
              <a:rPr lang="fr-FR" dirty="0" smtClean="0">
                <a:solidFill>
                  <a:srgbClr val="7030A0"/>
                </a:solidFill>
              </a:rPr>
              <a:t>MAIL</a:t>
            </a:r>
            <a:r>
              <a:rPr lang="fr-FR" dirty="0">
                <a:solidFill>
                  <a:srgbClr val="7030A0"/>
                </a:solidFill>
              </a:rPr>
              <a:t> : </a:t>
            </a:r>
            <a:r>
              <a:rPr lang="fr-FR" dirty="0" smtClean="0">
                <a:solidFill>
                  <a:srgbClr val="7030A0"/>
                </a:solidFill>
              </a:rPr>
              <a:t>………………………………………………………………………………….</a:t>
            </a:r>
          </a:p>
          <a:p>
            <a:pPr marL="400050" lvl="1" indent="0" fontAlgn="base">
              <a:buNone/>
            </a:pPr>
            <a:r>
              <a:rPr lang="fr-FR" dirty="0">
                <a:solidFill>
                  <a:srgbClr val="7030A0"/>
                </a:solidFill>
              </a:rPr>
              <a:t>TELEPHONE : </a:t>
            </a:r>
            <a:r>
              <a:rPr lang="fr-FR" dirty="0" smtClean="0">
                <a:solidFill>
                  <a:srgbClr val="7030A0"/>
                </a:solidFill>
              </a:rPr>
              <a:t>……………………………………………………………………….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2"/>
          </p:nvPr>
        </p:nvSpPr>
        <p:spPr>
          <a:xfrm>
            <a:off x="5040560" y="-27384"/>
            <a:ext cx="4572000" cy="68580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sz="3400" dirty="0" smtClean="0">
              <a:solidFill>
                <a:srgbClr val="660066"/>
              </a:solidFill>
            </a:endParaRPr>
          </a:p>
          <a:p>
            <a:pPr marL="0" indent="0" algn="ctr">
              <a:buNone/>
            </a:pPr>
            <a:endParaRPr lang="fr-FR" sz="3400" dirty="0" smtClean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fr-FR" sz="3400" dirty="0" smtClean="0">
                <a:solidFill>
                  <a:srgbClr val="660066"/>
                </a:solidFill>
              </a:rPr>
              <a:t> </a:t>
            </a:r>
            <a:endParaRPr lang="fr-FR" sz="3400" dirty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fr-FR" sz="3400" dirty="0" smtClean="0">
                <a:solidFill>
                  <a:srgbClr val="660066"/>
                </a:solidFill>
              </a:rPr>
              <a:t> </a:t>
            </a:r>
          </a:p>
          <a:p>
            <a:pPr marL="0" indent="0" algn="ctr">
              <a:buNone/>
            </a:pPr>
            <a:endParaRPr lang="fr-FR" sz="3400" dirty="0" smtClean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fr-FR" sz="4364" b="1" u="sng" dirty="0">
                <a:solidFill>
                  <a:srgbClr val="7030A0"/>
                </a:solidFill>
              </a:rPr>
              <a:t>CORPS et COMMUNICATION</a:t>
            </a:r>
            <a:endParaRPr lang="fr-FR" sz="4364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4364" b="1" dirty="0">
                <a:solidFill>
                  <a:srgbClr val="7030A0"/>
                </a:solidFill>
              </a:rPr>
              <a:t>Expérimenter la communication </a:t>
            </a:r>
            <a:r>
              <a:rPr lang="fr-FR" sz="4364" b="1" dirty="0" smtClean="0">
                <a:solidFill>
                  <a:srgbClr val="7030A0"/>
                </a:solidFill>
              </a:rPr>
              <a:t>bienveillante</a:t>
            </a:r>
            <a:r>
              <a:rPr lang="fr-FR" sz="4364" dirty="0">
                <a:solidFill>
                  <a:srgbClr val="7030A0"/>
                </a:solidFill>
              </a:rPr>
              <a:t> </a:t>
            </a:r>
            <a:r>
              <a:rPr lang="fr-FR" sz="4364" b="1" dirty="0" smtClean="0">
                <a:solidFill>
                  <a:srgbClr val="7030A0"/>
                </a:solidFill>
              </a:rPr>
              <a:t>à </a:t>
            </a:r>
            <a:r>
              <a:rPr lang="fr-FR" sz="4364" b="1" dirty="0">
                <a:solidFill>
                  <a:srgbClr val="7030A0"/>
                </a:solidFill>
              </a:rPr>
              <a:t>travers le corps</a:t>
            </a:r>
            <a:endParaRPr lang="fr-FR" sz="4364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3400" dirty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sz="3400" dirty="0" smtClean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endParaRPr lang="fr-FR" sz="34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545" u="sng" dirty="0">
                <a:solidFill>
                  <a:srgbClr val="7030A0"/>
                </a:solidFill>
              </a:rPr>
              <a:t>Animatrices</a:t>
            </a:r>
            <a:r>
              <a:rPr lang="fr-FR" sz="2545" dirty="0">
                <a:solidFill>
                  <a:srgbClr val="7030A0"/>
                </a:solidFill>
              </a:rPr>
              <a:t> :</a:t>
            </a:r>
          </a:p>
          <a:p>
            <a:pPr marL="0" indent="0" algn="ctr">
              <a:buNone/>
            </a:pPr>
            <a:r>
              <a:rPr lang="fr-FR" sz="2545" dirty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sz="2545" dirty="0">
                <a:solidFill>
                  <a:srgbClr val="7030A0"/>
                </a:solidFill>
              </a:rPr>
              <a:t>Isabelle </a:t>
            </a:r>
            <a:r>
              <a:rPr lang="fr-FR" sz="2545" dirty="0" err="1">
                <a:solidFill>
                  <a:srgbClr val="7030A0"/>
                </a:solidFill>
              </a:rPr>
              <a:t>Goudé</a:t>
            </a:r>
            <a:r>
              <a:rPr lang="fr-FR" sz="2545" dirty="0">
                <a:solidFill>
                  <a:srgbClr val="7030A0"/>
                </a:solidFill>
              </a:rPr>
              <a:t> Lavarde, médiatrice spécialisée</a:t>
            </a:r>
            <a:r>
              <a:rPr lang="fr-FR" sz="2545" dirty="0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2545" dirty="0" smtClean="0">
                <a:solidFill>
                  <a:srgbClr val="7030A0"/>
                </a:solidFill>
              </a:rPr>
              <a:t>dans </a:t>
            </a:r>
            <a:r>
              <a:rPr lang="fr-FR" sz="2545" dirty="0">
                <a:solidFill>
                  <a:srgbClr val="7030A0"/>
                </a:solidFill>
              </a:rPr>
              <a:t>la gestion de </a:t>
            </a:r>
            <a:r>
              <a:rPr lang="fr-FR" sz="2545" dirty="0" smtClean="0">
                <a:solidFill>
                  <a:srgbClr val="7030A0"/>
                </a:solidFill>
              </a:rPr>
              <a:t>conflits</a:t>
            </a:r>
          </a:p>
          <a:p>
            <a:pPr marL="0" indent="0" algn="ctr">
              <a:buNone/>
            </a:pPr>
            <a:endParaRPr lang="fr-FR" sz="2545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545" dirty="0">
                <a:solidFill>
                  <a:srgbClr val="7030A0"/>
                </a:solidFill>
              </a:rPr>
              <a:t>Danièle Simon, Consultante-Formatrice-Coach Accréditée</a:t>
            </a:r>
            <a:r>
              <a:rPr lang="fr-FR" sz="2545" dirty="0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2545" dirty="0" smtClean="0">
                <a:solidFill>
                  <a:srgbClr val="7030A0"/>
                </a:solidFill>
              </a:rPr>
              <a:t>et </a:t>
            </a:r>
            <a:r>
              <a:rPr lang="fr-FR" sz="2545" dirty="0">
                <a:solidFill>
                  <a:srgbClr val="7030A0"/>
                </a:solidFill>
              </a:rPr>
              <a:t>Moniteur de </a:t>
            </a:r>
            <a:r>
              <a:rPr lang="fr-FR" sz="2545" dirty="0" smtClean="0">
                <a:solidFill>
                  <a:srgbClr val="7030A0"/>
                </a:solidFill>
              </a:rPr>
              <a:t>Yoga</a:t>
            </a:r>
          </a:p>
          <a:p>
            <a:pPr marL="0" indent="0" algn="ctr">
              <a:buNone/>
            </a:pPr>
            <a:endParaRPr lang="fr-FR" sz="3400" dirty="0"/>
          </a:p>
          <a:p>
            <a:pPr marL="0" indent="0" algn="ctr">
              <a:buNone/>
            </a:pPr>
            <a:r>
              <a:rPr lang="fr-FR" sz="3400" dirty="0" smtClean="0"/>
              <a:t> </a:t>
            </a:r>
            <a:endParaRPr lang="fr-FR" sz="3400" dirty="0"/>
          </a:p>
          <a:p>
            <a:endParaRPr lang="fr-FR" dirty="0"/>
          </a:p>
        </p:txBody>
      </p:sp>
      <p:pic>
        <p:nvPicPr>
          <p:cNvPr id="4" name="Image 3" descr="C:\Users\dell\AppData\Local\Temp\IM\bienveillanceetperformance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72" y="80392"/>
            <a:ext cx="2095500" cy="684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ouper 17"/>
          <p:cNvGrpSpPr/>
          <p:nvPr/>
        </p:nvGrpSpPr>
        <p:grpSpPr>
          <a:xfrm>
            <a:off x="7085384" y="152400"/>
            <a:ext cx="2743200" cy="609600"/>
            <a:chOff x="6858000" y="152400"/>
            <a:chExt cx="2743200" cy="609600"/>
          </a:xfrm>
        </p:grpSpPr>
        <p:pic>
          <p:nvPicPr>
            <p:cNvPr id="5" name="Image 4" descr="logo réduit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152400"/>
              <a:ext cx="762000" cy="533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ZoneTexte 11"/>
            <p:cNvSpPr txBox="1"/>
            <p:nvPr/>
          </p:nvSpPr>
          <p:spPr>
            <a:xfrm>
              <a:off x="7620000" y="331113"/>
              <a:ext cx="198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7030A0"/>
                  </a:solidFill>
                </a:rPr>
                <a:t>Coach – Formatrice </a:t>
              </a:r>
            </a:p>
            <a:p>
              <a:r>
                <a:rPr lang="fr-FR" sz="1100" i="1" dirty="0" smtClean="0">
                  <a:solidFill>
                    <a:srgbClr val="7030A0"/>
                  </a:solidFill>
                </a:rPr>
                <a:t>Moniteur de yoga</a:t>
              </a:r>
              <a:endParaRPr lang="fr-FR" sz="1100" i="1" dirty="0">
                <a:solidFill>
                  <a:srgbClr val="7030A0"/>
                </a:solidFill>
              </a:endParaRPr>
            </a:p>
          </p:txBody>
        </p:sp>
        <p:pic>
          <p:nvPicPr>
            <p:cNvPr id="15" name="Image 14" descr="3.tif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62582" y="152400"/>
              <a:ext cx="1252818" cy="247650"/>
            </a:xfrm>
            <a:prstGeom prst="rect">
              <a:avLst/>
            </a:prstGeom>
          </p:spPr>
        </p:pic>
      </p:grpSp>
      <p:pic>
        <p:nvPicPr>
          <p:cNvPr id="19" name="Image 18" descr="C:\Users\dell\AppData\Local\Temp\IM\bienveillanceetperformance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904656"/>
            <a:ext cx="1969468" cy="9087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er 19"/>
          <p:cNvGrpSpPr/>
          <p:nvPr/>
        </p:nvGrpSpPr>
        <p:grpSpPr>
          <a:xfrm>
            <a:off x="1907704" y="6096000"/>
            <a:ext cx="2743200" cy="609600"/>
            <a:chOff x="6858000" y="152400"/>
            <a:chExt cx="2743200" cy="609600"/>
          </a:xfrm>
        </p:grpSpPr>
        <p:pic>
          <p:nvPicPr>
            <p:cNvPr id="21" name="Image 20" descr="logo réduit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152400"/>
              <a:ext cx="762000" cy="533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ZoneTexte 21"/>
            <p:cNvSpPr txBox="1"/>
            <p:nvPr/>
          </p:nvSpPr>
          <p:spPr>
            <a:xfrm>
              <a:off x="7620000" y="331113"/>
              <a:ext cx="198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7030A0"/>
                  </a:solidFill>
                </a:rPr>
                <a:t>Coach – Formatrice </a:t>
              </a:r>
            </a:p>
            <a:p>
              <a:r>
                <a:rPr lang="fr-FR" sz="1100" i="1" dirty="0" smtClean="0">
                  <a:solidFill>
                    <a:srgbClr val="7030A0"/>
                  </a:solidFill>
                </a:rPr>
                <a:t>Moniteur de yoga</a:t>
              </a:r>
              <a:endParaRPr lang="fr-FR" sz="1100" i="1" dirty="0">
                <a:solidFill>
                  <a:srgbClr val="7030A0"/>
                </a:solidFill>
              </a:endParaRPr>
            </a:p>
          </p:txBody>
        </p:sp>
        <p:pic>
          <p:nvPicPr>
            <p:cNvPr id="23" name="Image 22" descr="3.tif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62582" y="152400"/>
              <a:ext cx="1252818" cy="247650"/>
            </a:xfrm>
            <a:prstGeom prst="rect">
              <a:avLst/>
            </a:prstGeom>
          </p:spPr>
        </p:pic>
      </p:grpSp>
      <p:cxnSp>
        <p:nvCxnSpPr>
          <p:cNvPr id="16" name="Connecteur droit 15"/>
          <p:cNvCxnSpPr/>
          <p:nvPr/>
        </p:nvCxnSpPr>
        <p:spPr>
          <a:xfrm rot="5400000">
            <a:off x="1067594" y="3429000"/>
            <a:ext cx="6857206" cy="79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917504" y="990600"/>
            <a:ext cx="4191000" cy="1588"/>
          </a:xfrm>
          <a:prstGeom prst="line">
            <a:avLst/>
          </a:prstGeom>
          <a:ln>
            <a:solidFill>
              <a:srgbClr val="7030A0"/>
            </a:solidFill>
          </a:ln>
          <a:effectLst>
            <a:outerShdw blurRad="40000" dist="20000" dir="4980000" rotWithShape="0">
              <a:schemeClr val="bg1">
                <a:lumMod val="50000"/>
                <a:alpha val="9000"/>
              </a:schemeClr>
            </a:outerShdw>
            <a:reflection stA="50000" endPos="75000" dist="127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-36512" y="5867400"/>
            <a:ext cx="4176464" cy="0"/>
          </a:xfrm>
          <a:prstGeom prst="line">
            <a:avLst/>
          </a:prstGeom>
          <a:ln>
            <a:solidFill>
              <a:srgbClr val="7030A0"/>
            </a:solidFill>
          </a:ln>
          <a:effectLst>
            <a:outerShdw blurRad="40000" dist="20000" dir="4980000" rotWithShape="0">
              <a:schemeClr val="bg1">
                <a:lumMod val="50000"/>
                <a:alpha val="9000"/>
              </a:schemeClr>
            </a:outerShdw>
            <a:reflection stA="50000" endPos="75000" dist="127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656584" y="1556792"/>
            <a:ext cx="32004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Séminaire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 du 22 septembre 2015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1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-252536" y="0"/>
            <a:ext cx="4495800" cy="68580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fr-FR" b="1" i="1" dirty="0" smtClean="0"/>
          </a:p>
          <a:p>
            <a:pPr marL="0" indent="0" algn="ctr">
              <a:buNone/>
            </a:pPr>
            <a:endParaRPr lang="fr-FR" b="1" i="1" dirty="0" smtClean="0"/>
          </a:p>
          <a:p>
            <a:pPr marL="0" indent="0" algn="ctr">
              <a:buNone/>
            </a:pPr>
            <a:r>
              <a:rPr lang="fr-FR" sz="2947" b="1" i="1" dirty="0" smtClean="0">
                <a:solidFill>
                  <a:srgbClr val="7030A0"/>
                </a:solidFill>
              </a:rPr>
              <a:t>Vous </a:t>
            </a:r>
            <a:r>
              <a:rPr lang="fr-FR" sz="2947" b="1" i="1" dirty="0">
                <a:solidFill>
                  <a:srgbClr val="7030A0"/>
                </a:solidFill>
              </a:rPr>
              <a:t>avez du mal à poser vos limites ?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i="1" dirty="0">
                <a:solidFill>
                  <a:srgbClr val="7030A0"/>
                </a:solidFill>
              </a:rPr>
              <a:t>Vous avez du mal à dire vos besoins ?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i="1" dirty="0">
                <a:solidFill>
                  <a:srgbClr val="7030A0"/>
                </a:solidFill>
              </a:rPr>
              <a:t>Vous aimeriez simplifier vos relations</a:t>
            </a:r>
            <a:r>
              <a:rPr lang="fr-FR" sz="2947" b="1" i="1" dirty="0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2947" b="1" i="1" dirty="0" smtClean="0">
                <a:solidFill>
                  <a:srgbClr val="7030A0"/>
                </a:solidFill>
              </a:rPr>
              <a:t>et </a:t>
            </a:r>
            <a:r>
              <a:rPr lang="fr-FR" sz="2947" b="1" i="1" dirty="0">
                <a:solidFill>
                  <a:srgbClr val="7030A0"/>
                </a:solidFill>
              </a:rPr>
              <a:t>aller vers plus d’authenticité ?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sz="2947" b="1" dirty="0">
                <a:solidFill>
                  <a:srgbClr val="7030A0"/>
                </a:solidFill>
              </a:rPr>
              <a:t>Nous vous proposons un séminaire alliant</a:t>
            </a:r>
            <a:r>
              <a:rPr lang="fr-FR" sz="2947" b="1" dirty="0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2947" b="1" dirty="0" smtClean="0">
                <a:solidFill>
                  <a:srgbClr val="7030A0"/>
                </a:solidFill>
              </a:rPr>
              <a:t>travail </a:t>
            </a:r>
            <a:r>
              <a:rPr lang="fr-FR" sz="2947" b="1" dirty="0">
                <a:solidFill>
                  <a:srgbClr val="7030A0"/>
                </a:solidFill>
              </a:rPr>
              <a:t>corporel</a:t>
            </a:r>
            <a:r>
              <a:rPr lang="fr-FR" sz="2947" b="1" dirty="0" smtClean="0">
                <a:solidFill>
                  <a:srgbClr val="7030A0"/>
                </a:solidFill>
              </a:rPr>
              <a:t>, échanges et apports théoriques.</a:t>
            </a:r>
            <a:endParaRPr lang="fr-FR" sz="2947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sz="2947" u="sng" dirty="0">
                <a:solidFill>
                  <a:srgbClr val="7030A0"/>
                </a:solidFill>
              </a:rPr>
              <a:t>Objectifs</a:t>
            </a:r>
            <a:r>
              <a:rPr lang="fr-FR" sz="2947" dirty="0">
                <a:solidFill>
                  <a:srgbClr val="7030A0"/>
                </a:solidFill>
              </a:rPr>
              <a:t> :</a:t>
            </a:r>
          </a:p>
          <a:p>
            <a:pPr marL="0" indent="0">
              <a:buNone/>
            </a:pPr>
            <a:r>
              <a:rPr lang="fr-FR" sz="2526" dirty="0">
                <a:solidFill>
                  <a:srgbClr val="7030A0"/>
                </a:solidFill>
              </a:rPr>
              <a:t>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526" dirty="0">
                <a:solidFill>
                  <a:srgbClr val="7030A0"/>
                </a:solidFill>
              </a:rPr>
              <a:t>Décoder les postures au service de la relation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526" dirty="0">
                <a:solidFill>
                  <a:srgbClr val="7030A0"/>
                </a:solidFill>
              </a:rPr>
              <a:t>Oser se dire dans ses besoins et ses ressentis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526" dirty="0">
                <a:solidFill>
                  <a:srgbClr val="7030A0"/>
                </a:solidFill>
              </a:rPr>
              <a:t>Exprimer de vraies demandes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526" dirty="0">
                <a:solidFill>
                  <a:srgbClr val="7030A0"/>
                </a:solidFill>
              </a:rPr>
              <a:t>Passer des rapports de force à la coopération</a:t>
            </a:r>
            <a:r>
              <a:rPr lang="fr-FR" sz="2526" dirty="0" smtClean="0">
                <a:solidFill>
                  <a:srgbClr val="7030A0"/>
                </a:solidFill>
              </a:rPr>
              <a:t> </a:t>
            </a:r>
          </a:p>
          <a:p>
            <a:pPr lvl="1">
              <a:buNone/>
            </a:pPr>
            <a:r>
              <a:rPr lang="fr-FR" sz="2526" dirty="0" smtClean="0">
                <a:solidFill>
                  <a:srgbClr val="7030A0"/>
                </a:solidFill>
              </a:rPr>
              <a:t>	pour </a:t>
            </a:r>
            <a:r>
              <a:rPr lang="fr-FR" sz="2526" dirty="0">
                <a:solidFill>
                  <a:srgbClr val="7030A0"/>
                </a:solidFill>
              </a:rPr>
              <a:t>une négociation réussie.</a:t>
            </a:r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r-FR" sz="2947" b="1" u="sng" dirty="0">
                <a:solidFill>
                  <a:srgbClr val="7030A0"/>
                </a:solidFill>
              </a:rPr>
              <a:t>Lieu</a:t>
            </a:r>
            <a:r>
              <a:rPr lang="fr-FR" sz="2947" dirty="0">
                <a:solidFill>
                  <a:srgbClr val="7030A0"/>
                </a:solidFill>
              </a:rPr>
              <a:t> : </a:t>
            </a:r>
          </a:p>
          <a:p>
            <a:pPr marL="0" indent="0" algn="ctr">
              <a:buNone/>
            </a:pPr>
            <a:r>
              <a:rPr lang="fr-FR" sz="2947" b="1" dirty="0" smtClean="0">
                <a:solidFill>
                  <a:srgbClr val="7030A0"/>
                </a:solidFill>
              </a:rPr>
              <a:t>Route du Taillis </a:t>
            </a:r>
            <a:r>
              <a:rPr lang="fr-FR" sz="2947" b="1" dirty="0" err="1" smtClean="0">
                <a:solidFill>
                  <a:srgbClr val="7030A0"/>
                </a:solidFill>
              </a:rPr>
              <a:t>Bourdrie</a:t>
            </a:r>
            <a:r>
              <a:rPr lang="fr-FR" sz="2947" b="1" dirty="0" smtClean="0">
                <a:solidFill>
                  <a:srgbClr val="7030A0"/>
                </a:solidFill>
              </a:rPr>
              <a:t> – 91400 – </a:t>
            </a:r>
            <a:r>
              <a:rPr lang="fr-FR" sz="2947" b="1" dirty="0" err="1" smtClean="0">
                <a:solidFill>
                  <a:srgbClr val="7030A0"/>
                </a:solidFill>
              </a:rPr>
              <a:t>Gometz</a:t>
            </a:r>
            <a:r>
              <a:rPr lang="fr-FR" sz="2947" b="1" smtClean="0">
                <a:solidFill>
                  <a:srgbClr val="7030A0"/>
                </a:solidFill>
              </a:rPr>
              <a:t>-le-Ville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dirty="0">
                <a:solidFill>
                  <a:srgbClr val="7030A0"/>
                </a:solidFill>
              </a:rPr>
              <a:t> 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u="sng" dirty="0">
                <a:solidFill>
                  <a:srgbClr val="7030A0"/>
                </a:solidFill>
              </a:rPr>
              <a:t>Horaires</a:t>
            </a:r>
            <a:r>
              <a:rPr lang="fr-FR" sz="2947" b="1" dirty="0">
                <a:solidFill>
                  <a:srgbClr val="7030A0"/>
                </a:solidFill>
              </a:rPr>
              <a:t> :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dirty="0" smtClean="0">
                <a:solidFill>
                  <a:srgbClr val="7030A0"/>
                </a:solidFill>
              </a:rPr>
              <a:t>De 10 à 17 h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dirty="0">
                <a:solidFill>
                  <a:srgbClr val="7030A0"/>
                </a:solidFill>
              </a:rPr>
              <a:t> 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u="sng" dirty="0">
                <a:solidFill>
                  <a:srgbClr val="7030A0"/>
                </a:solidFill>
              </a:rPr>
              <a:t>Tarif</a:t>
            </a:r>
            <a:r>
              <a:rPr lang="fr-FR" sz="2947" b="1" dirty="0">
                <a:solidFill>
                  <a:srgbClr val="7030A0"/>
                </a:solidFill>
              </a:rPr>
              <a:t> :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947" b="1" dirty="0">
                <a:solidFill>
                  <a:srgbClr val="7030A0"/>
                </a:solidFill>
              </a:rPr>
              <a:t>6</a:t>
            </a:r>
            <a:r>
              <a:rPr lang="fr-FR" sz="2947" b="1" dirty="0" smtClean="0">
                <a:solidFill>
                  <a:srgbClr val="7030A0"/>
                </a:solidFill>
              </a:rPr>
              <a:t>0 </a:t>
            </a:r>
            <a:r>
              <a:rPr lang="fr-FR" sz="2947" b="1" dirty="0">
                <a:solidFill>
                  <a:srgbClr val="7030A0"/>
                </a:solidFill>
              </a:rPr>
              <a:t>€ pour </a:t>
            </a:r>
            <a:r>
              <a:rPr lang="fr-FR" sz="2947" b="1" dirty="0" smtClean="0">
                <a:solidFill>
                  <a:srgbClr val="7030A0"/>
                </a:solidFill>
              </a:rPr>
              <a:t>la journée</a:t>
            </a:r>
            <a:endParaRPr lang="fr-FR" sz="2947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947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0032" y="0"/>
            <a:ext cx="4343400" cy="6858000"/>
          </a:xfrm>
        </p:spPr>
        <p:txBody>
          <a:bodyPr anchor="t">
            <a:normAutofit fontScale="47500" lnSpcReduction="20000"/>
          </a:bodyPr>
          <a:lstStyle/>
          <a:p>
            <a:pPr marL="0" indent="0" algn="ctr">
              <a:buNone/>
            </a:pPr>
            <a:endParaRPr lang="fr-FR" sz="2526" b="1" u="sng" dirty="0" smtClean="0"/>
          </a:p>
          <a:p>
            <a:pPr marL="0" indent="0">
              <a:buNone/>
            </a:pPr>
            <a:endParaRPr lang="fr-FR" sz="1200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sz="1200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fr-FR" sz="1200" dirty="0" smtClean="0">
                <a:solidFill>
                  <a:srgbClr val="660066"/>
                </a:solidFill>
              </a:rPr>
              <a:t> </a:t>
            </a:r>
            <a:endParaRPr lang="fr-FR" sz="2316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sz="2526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fr-FR" sz="2526" b="1" dirty="0" smtClean="0">
                <a:solidFill>
                  <a:srgbClr val="7030A0"/>
                </a:solidFill>
              </a:rPr>
              <a:t>Isabelle </a:t>
            </a:r>
            <a:r>
              <a:rPr lang="fr-FR" sz="2526" b="1" dirty="0" err="1">
                <a:solidFill>
                  <a:srgbClr val="7030A0"/>
                </a:solidFill>
              </a:rPr>
              <a:t>Goudé</a:t>
            </a:r>
            <a:r>
              <a:rPr lang="fr-FR" sz="2526" b="1" dirty="0">
                <a:solidFill>
                  <a:srgbClr val="7030A0"/>
                </a:solidFill>
              </a:rPr>
              <a:t> </a:t>
            </a:r>
            <a:r>
              <a:rPr lang="fr-FR" sz="2526" b="1" dirty="0" smtClean="0">
                <a:solidFill>
                  <a:srgbClr val="7030A0"/>
                </a:solidFill>
              </a:rPr>
              <a:t>Lavarde</a:t>
            </a:r>
            <a:r>
              <a:rPr lang="fr-FR" sz="2526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7030A0"/>
                </a:solidFill>
              </a:rPr>
              <a:t>Elle dirige </a:t>
            </a:r>
            <a:r>
              <a:rPr lang="fr-FR" sz="2200" dirty="0">
                <a:solidFill>
                  <a:srgbClr val="7030A0"/>
                </a:solidFill>
              </a:rPr>
              <a:t>Bienveillance</a:t>
            </a:r>
            <a:r>
              <a:rPr lang="fr-FR" sz="2200" dirty="0" smtClean="0">
                <a:solidFill>
                  <a:srgbClr val="7030A0"/>
                </a:solidFill>
              </a:rPr>
              <a:t> et Performance</a:t>
            </a:r>
            <a:r>
              <a:rPr lang="fr-FR" sz="2200" dirty="0">
                <a:solidFill>
                  <a:srgbClr val="7030A0"/>
                </a:solidFill>
              </a:rPr>
              <a:t>,</a:t>
            </a:r>
            <a:r>
              <a:rPr lang="fr-FR" sz="2200" dirty="0" smtClean="0">
                <a:solidFill>
                  <a:srgbClr val="7030A0"/>
                </a:solidFill>
              </a:rPr>
              <a:t> un </a:t>
            </a:r>
            <a:r>
              <a:rPr lang="fr-FR" sz="2200" dirty="0">
                <a:solidFill>
                  <a:srgbClr val="7030A0"/>
                </a:solidFill>
              </a:rPr>
              <a:t>cabinet de conseil</a:t>
            </a:r>
            <a:r>
              <a:rPr lang="fr-FR" sz="2200" dirty="0" smtClean="0">
                <a:solidFill>
                  <a:srgbClr val="7030A0"/>
                </a:solidFill>
              </a:rPr>
              <a:t> et formation spécialisé dans </a:t>
            </a:r>
            <a:r>
              <a:rPr lang="fr-FR" sz="2200" dirty="0">
                <a:solidFill>
                  <a:srgbClr val="7030A0"/>
                </a:solidFill>
              </a:rPr>
              <a:t>la </a:t>
            </a:r>
            <a:r>
              <a:rPr lang="fr-FR" sz="2200" dirty="0" smtClean="0">
                <a:solidFill>
                  <a:srgbClr val="7030A0"/>
                </a:solidFill>
              </a:rPr>
              <a:t>gestion </a:t>
            </a:r>
            <a:r>
              <a:rPr lang="fr-FR" sz="2200" dirty="0">
                <a:solidFill>
                  <a:srgbClr val="7030A0"/>
                </a:solidFill>
              </a:rPr>
              <a:t>des </a:t>
            </a:r>
            <a:r>
              <a:rPr lang="fr-FR" sz="2200" dirty="0" smtClean="0">
                <a:solidFill>
                  <a:srgbClr val="7030A0"/>
                </a:solidFill>
              </a:rPr>
              <a:t>conflits.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7030A0"/>
                </a:solidFill>
              </a:rPr>
              <a:t>Médiatrice </a:t>
            </a:r>
            <a:r>
              <a:rPr lang="fr-FR" sz="2200" dirty="0">
                <a:solidFill>
                  <a:srgbClr val="7030A0"/>
                </a:solidFill>
              </a:rPr>
              <a:t>en entreprise, elle anime des </a:t>
            </a:r>
            <a:r>
              <a:rPr lang="fr-FR" sz="2200" dirty="0" smtClean="0">
                <a:solidFill>
                  <a:srgbClr val="7030A0"/>
                </a:solidFill>
              </a:rPr>
              <a:t>formations sur </a:t>
            </a:r>
            <a:r>
              <a:rPr lang="fr-FR" sz="2200" dirty="0">
                <a:solidFill>
                  <a:srgbClr val="7030A0"/>
                </a:solidFill>
              </a:rPr>
              <a:t>la </a:t>
            </a:r>
            <a:r>
              <a:rPr lang="fr-FR" sz="2200" dirty="0" smtClean="0">
                <a:solidFill>
                  <a:srgbClr val="7030A0"/>
                </a:solidFill>
              </a:rPr>
              <a:t>prévention et </a:t>
            </a:r>
            <a:r>
              <a:rPr lang="fr-FR" sz="2200" dirty="0">
                <a:solidFill>
                  <a:srgbClr val="7030A0"/>
                </a:solidFill>
              </a:rPr>
              <a:t>la gestion des conflits, </a:t>
            </a:r>
            <a:r>
              <a:rPr lang="fr-FR" sz="2200" dirty="0" smtClean="0">
                <a:solidFill>
                  <a:srgbClr val="7030A0"/>
                </a:solidFill>
              </a:rPr>
              <a:t>conduit des </a:t>
            </a:r>
            <a:r>
              <a:rPr lang="fr-FR" sz="2200" dirty="0">
                <a:solidFill>
                  <a:srgbClr val="7030A0"/>
                </a:solidFill>
              </a:rPr>
              <a:t>réunions de prise de </a:t>
            </a:r>
            <a:r>
              <a:rPr lang="fr-FR" sz="2200" dirty="0" smtClean="0">
                <a:solidFill>
                  <a:srgbClr val="7030A0"/>
                </a:solidFill>
              </a:rPr>
              <a:t>décision par consentement </a:t>
            </a:r>
            <a:r>
              <a:rPr lang="fr-FR" sz="2200" dirty="0">
                <a:solidFill>
                  <a:srgbClr val="7030A0"/>
                </a:solidFill>
              </a:rPr>
              <a:t>et donne des </a:t>
            </a:r>
            <a:r>
              <a:rPr lang="fr-FR" sz="2200" dirty="0" smtClean="0">
                <a:solidFill>
                  <a:srgbClr val="7030A0"/>
                </a:solidFill>
              </a:rPr>
              <a:t>conférences sur </a:t>
            </a:r>
            <a:r>
              <a:rPr lang="fr-FR" sz="2200" dirty="0">
                <a:solidFill>
                  <a:srgbClr val="7030A0"/>
                </a:solidFill>
              </a:rPr>
              <a:t>l’intelligence émotionnelle et la négociation.</a:t>
            </a:r>
            <a:r>
              <a:rPr lang="fr-FR" sz="22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7030A0"/>
                </a:solidFill>
              </a:rPr>
              <a:t>Dans </a:t>
            </a:r>
            <a:r>
              <a:rPr lang="fr-FR" sz="2200" dirty="0">
                <a:solidFill>
                  <a:srgbClr val="7030A0"/>
                </a:solidFill>
              </a:rPr>
              <a:t>ses interventions, elle s’appuie sur 17 années</a:t>
            </a:r>
            <a:r>
              <a:rPr lang="fr-FR" sz="2200" dirty="0" smtClean="0">
                <a:solidFill>
                  <a:srgbClr val="7030A0"/>
                </a:solidFill>
              </a:rPr>
              <a:t> d’expérience de </a:t>
            </a:r>
            <a:r>
              <a:rPr lang="fr-FR" sz="2200" dirty="0">
                <a:solidFill>
                  <a:srgbClr val="7030A0"/>
                </a:solidFill>
              </a:rPr>
              <a:t>cadre dirigeant, pour illustrer de manière concrète,</a:t>
            </a:r>
            <a:r>
              <a:rPr lang="fr-FR" sz="2200" dirty="0" smtClean="0">
                <a:solidFill>
                  <a:srgbClr val="7030A0"/>
                </a:solidFill>
              </a:rPr>
              <a:t> avec </a:t>
            </a:r>
            <a:r>
              <a:rPr lang="fr-FR" sz="2200" dirty="0">
                <a:solidFill>
                  <a:srgbClr val="7030A0"/>
                </a:solidFill>
              </a:rPr>
              <a:t>l’enthousiasme qui est le sien, comment la bienveillance</a:t>
            </a:r>
            <a:r>
              <a:rPr lang="fr-FR" sz="2200" dirty="0" smtClean="0">
                <a:solidFill>
                  <a:srgbClr val="7030A0"/>
                </a:solidFill>
              </a:rPr>
              <a:t> et </a:t>
            </a:r>
            <a:r>
              <a:rPr lang="fr-FR" sz="2200" dirty="0">
                <a:solidFill>
                  <a:srgbClr val="7030A0"/>
                </a:solidFill>
              </a:rPr>
              <a:t>la créativité permettent bien souvent de dépasser les </a:t>
            </a:r>
            <a:r>
              <a:rPr lang="fr-FR" sz="2200" dirty="0" smtClean="0">
                <a:solidFill>
                  <a:srgbClr val="7030A0"/>
                </a:solidFill>
              </a:rPr>
              <a:t>différences </a:t>
            </a:r>
            <a:r>
              <a:rPr lang="fr-FR" sz="2200" dirty="0">
                <a:solidFill>
                  <a:srgbClr val="7030A0"/>
                </a:solidFill>
              </a:rPr>
              <a:t>de points de vue et de respecter </a:t>
            </a:r>
            <a:r>
              <a:rPr lang="fr-FR" sz="2200" dirty="0" smtClean="0">
                <a:solidFill>
                  <a:srgbClr val="7030A0"/>
                </a:solidFill>
              </a:rPr>
              <a:t>les </a:t>
            </a:r>
            <a:r>
              <a:rPr lang="fr-FR" sz="2200" dirty="0">
                <a:solidFill>
                  <a:srgbClr val="7030A0"/>
                </a:solidFill>
              </a:rPr>
              <a:t>limites de </a:t>
            </a:r>
            <a:r>
              <a:rPr lang="fr-FR" sz="2200" dirty="0" smtClean="0">
                <a:solidFill>
                  <a:srgbClr val="7030A0"/>
                </a:solidFill>
              </a:rPr>
              <a:t>tolérance </a:t>
            </a:r>
            <a:r>
              <a:rPr lang="fr-FR" sz="2200" dirty="0">
                <a:solidFill>
                  <a:srgbClr val="7030A0"/>
                </a:solidFill>
              </a:rPr>
              <a:t>de tous pour sortir des conflits.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316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r>
              <a:rPr lang="fr-FR" sz="2316" dirty="0" smtClean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316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526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526" b="1" dirty="0" smtClean="0">
                <a:solidFill>
                  <a:srgbClr val="7030A0"/>
                </a:solidFill>
              </a:rPr>
              <a:t>Danièle Simon</a:t>
            </a:r>
            <a:endParaRPr lang="fr-FR" sz="2526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200" dirty="0" smtClean="0">
                <a:solidFill>
                  <a:srgbClr val="7030A0"/>
                </a:solidFill>
              </a:rPr>
              <a:t>Formatrice dans </a:t>
            </a:r>
            <a:r>
              <a:rPr lang="fr-FR" sz="2200" dirty="0">
                <a:solidFill>
                  <a:srgbClr val="7030A0"/>
                </a:solidFill>
              </a:rPr>
              <a:t>le domaine des relations humaines</a:t>
            </a:r>
            <a:r>
              <a:rPr lang="fr-FR" sz="2200" dirty="0" smtClean="0">
                <a:solidFill>
                  <a:srgbClr val="7030A0"/>
                </a:solidFill>
              </a:rPr>
              <a:t>, de </a:t>
            </a:r>
            <a:r>
              <a:rPr lang="fr-FR" sz="2200" dirty="0">
                <a:solidFill>
                  <a:srgbClr val="7030A0"/>
                </a:solidFill>
              </a:rPr>
              <a:t>la communication</a:t>
            </a:r>
            <a:r>
              <a:rPr lang="fr-FR" sz="2200" dirty="0" smtClean="0">
                <a:solidFill>
                  <a:srgbClr val="7030A0"/>
                </a:solidFill>
              </a:rPr>
              <a:t> et </a:t>
            </a:r>
            <a:r>
              <a:rPr lang="fr-FR" sz="2200" dirty="0">
                <a:solidFill>
                  <a:srgbClr val="7030A0"/>
                </a:solidFill>
              </a:rPr>
              <a:t>du développement personnel.</a:t>
            </a:r>
            <a:r>
              <a:rPr lang="fr-FR" sz="2200" dirty="0" smtClean="0">
                <a:solidFill>
                  <a:srgbClr val="7030A0"/>
                </a:solidFill>
              </a:rPr>
              <a:t> Monitrice </a:t>
            </a:r>
            <a:r>
              <a:rPr lang="fr-FR" sz="2200" dirty="0">
                <a:solidFill>
                  <a:srgbClr val="7030A0"/>
                </a:solidFill>
              </a:rPr>
              <a:t>de yoga,</a:t>
            </a:r>
            <a:r>
              <a:rPr lang="fr-FR" sz="2200" dirty="0" smtClean="0">
                <a:solidFill>
                  <a:srgbClr val="7030A0"/>
                </a:solidFill>
              </a:rPr>
              <a:t> elle </a:t>
            </a:r>
            <a:r>
              <a:rPr lang="fr-FR" sz="2200" dirty="0">
                <a:solidFill>
                  <a:srgbClr val="7030A0"/>
                </a:solidFill>
              </a:rPr>
              <a:t>s’est aussi </a:t>
            </a:r>
            <a:r>
              <a:rPr lang="fr-FR" sz="2200" dirty="0" smtClean="0">
                <a:solidFill>
                  <a:srgbClr val="7030A0"/>
                </a:solidFill>
              </a:rPr>
              <a:t>formée à </a:t>
            </a:r>
            <a:r>
              <a:rPr lang="fr-FR" sz="2200" dirty="0">
                <a:solidFill>
                  <a:srgbClr val="7030A0"/>
                </a:solidFill>
              </a:rPr>
              <a:t>la relaxation</a:t>
            </a:r>
            <a:r>
              <a:rPr lang="fr-FR" sz="2200" dirty="0" smtClean="0">
                <a:solidFill>
                  <a:srgbClr val="7030A0"/>
                </a:solidFill>
              </a:rPr>
              <a:t> et </a:t>
            </a:r>
            <a:r>
              <a:rPr lang="fr-FR" sz="2200" dirty="0">
                <a:solidFill>
                  <a:srgbClr val="7030A0"/>
                </a:solidFill>
              </a:rPr>
              <a:t>aux techniques douces</a:t>
            </a:r>
            <a:r>
              <a:rPr lang="fr-FR" sz="2200" dirty="0" smtClean="0">
                <a:solidFill>
                  <a:srgbClr val="7030A0"/>
                </a:solidFill>
              </a:rPr>
              <a:t> de </a:t>
            </a:r>
            <a:r>
              <a:rPr lang="fr-FR" sz="2200" dirty="0">
                <a:solidFill>
                  <a:srgbClr val="7030A0"/>
                </a:solidFill>
              </a:rPr>
              <a:t>gymnastique interactive et à </a:t>
            </a:r>
            <a:r>
              <a:rPr lang="fr-FR" sz="2200" dirty="0" smtClean="0">
                <a:solidFill>
                  <a:srgbClr val="7030A0"/>
                </a:solidFill>
              </a:rPr>
              <a:t>l’anatomie </a:t>
            </a:r>
            <a:r>
              <a:rPr lang="fr-FR" sz="2200" dirty="0">
                <a:solidFill>
                  <a:srgbClr val="7030A0"/>
                </a:solidFill>
              </a:rPr>
              <a:t>par le mouvement.</a:t>
            </a:r>
            <a:r>
              <a:rPr lang="fr-FR" sz="2200" dirty="0" smtClean="0">
                <a:solidFill>
                  <a:srgbClr val="7030A0"/>
                </a:solidFill>
              </a:rPr>
              <a:t> Elle </a:t>
            </a:r>
            <a:r>
              <a:rPr lang="fr-FR" sz="2200" dirty="0">
                <a:solidFill>
                  <a:srgbClr val="7030A0"/>
                </a:solidFill>
              </a:rPr>
              <a:t>s’est formée à la relation d’aide</a:t>
            </a:r>
            <a:r>
              <a:rPr lang="fr-FR" sz="2200" dirty="0" smtClean="0">
                <a:solidFill>
                  <a:srgbClr val="7030A0"/>
                </a:solidFill>
              </a:rPr>
              <a:t> auprès </a:t>
            </a:r>
            <a:r>
              <a:rPr lang="fr-FR" sz="2200" dirty="0">
                <a:solidFill>
                  <a:srgbClr val="7030A0"/>
                </a:solidFill>
              </a:rPr>
              <a:t>de Jacques Salomé</a:t>
            </a:r>
            <a:r>
              <a:rPr lang="fr-FR" sz="2200" dirty="0" smtClean="0">
                <a:solidFill>
                  <a:srgbClr val="7030A0"/>
                </a:solidFill>
              </a:rPr>
              <a:t> et </a:t>
            </a:r>
            <a:r>
              <a:rPr lang="fr-FR" sz="2200" dirty="0">
                <a:solidFill>
                  <a:srgbClr val="7030A0"/>
                </a:solidFill>
              </a:rPr>
              <a:t>a suivi une formation</a:t>
            </a:r>
            <a:r>
              <a:rPr lang="fr-FR" sz="2200" dirty="0" smtClean="0">
                <a:solidFill>
                  <a:srgbClr val="7030A0"/>
                </a:solidFill>
              </a:rPr>
              <a:t> à </a:t>
            </a:r>
            <a:r>
              <a:rPr lang="fr-FR" sz="2200" dirty="0">
                <a:solidFill>
                  <a:srgbClr val="7030A0"/>
                </a:solidFill>
              </a:rPr>
              <a:t>l’accompagnement des personnes et des équipes.</a:t>
            </a:r>
            <a:r>
              <a:rPr lang="fr-FR" sz="22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7030A0"/>
                </a:solidFill>
              </a:rPr>
              <a:t>Membre </a:t>
            </a:r>
            <a:r>
              <a:rPr lang="fr-FR" sz="2200" dirty="0">
                <a:solidFill>
                  <a:srgbClr val="7030A0"/>
                </a:solidFill>
              </a:rPr>
              <a:t>accrédité de l’EMCC-France (Association </a:t>
            </a:r>
            <a:r>
              <a:rPr lang="fr-FR" sz="2200" dirty="0" smtClean="0">
                <a:solidFill>
                  <a:srgbClr val="7030A0"/>
                </a:solidFill>
              </a:rPr>
              <a:t>Européenne de Coaching</a:t>
            </a:r>
            <a:r>
              <a:rPr lang="fr-FR" sz="2200" dirty="0">
                <a:solidFill>
                  <a:srgbClr val="7030A0"/>
                </a:solidFill>
              </a:rPr>
              <a:t>),</a:t>
            </a:r>
            <a:r>
              <a:rPr lang="fr-FR" sz="2200" dirty="0" smtClean="0">
                <a:solidFill>
                  <a:srgbClr val="7030A0"/>
                </a:solidFill>
              </a:rPr>
              <a:t> de </a:t>
            </a:r>
            <a:r>
              <a:rPr lang="fr-FR" sz="2200" dirty="0">
                <a:solidFill>
                  <a:srgbClr val="7030A0"/>
                </a:solidFill>
              </a:rPr>
              <a:t>la FIDHY (Fédération Inter-enseignements de </a:t>
            </a:r>
            <a:r>
              <a:rPr lang="fr-FR" sz="2200" dirty="0" err="1" smtClean="0">
                <a:solidFill>
                  <a:srgbClr val="7030A0"/>
                </a:solidFill>
              </a:rPr>
              <a:t>HathaYoga</a:t>
            </a:r>
            <a:r>
              <a:rPr lang="fr-FR" sz="2200" dirty="0">
                <a:solidFill>
                  <a:srgbClr val="7030A0"/>
                </a:solidFill>
              </a:rPr>
              <a:t>)</a:t>
            </a:r>
            <a:r>
              <a:rPr lang="fr-FR" sz="2200" dirty="0" smtClean="0">
                <a:solidFill>
                  <a:srgbClr val="7030A0"/>
                </a:solidFill>
              </a:rPr>
              <a:t> et </a:t>
            </a:r>
            <a:r>
              <a:rPr lang="fr-FR" sz="2200" dirty="0">
                <a:solidFill>
                  <a:srgbClr val="7030A0"/>
                </a:solidFill>
              </a:rPr>
              <a:t>du SYCFI (Syndicat des Consultants </a:t>
            </a:r>
            <a:r>
              <a:rPr lang="fr-FR" sz="2200" dirty="0" smtClean="0">
                <a:solidFill>
                  <a:srgbClr val="7030A0"/>
                </a:solidFill>
              </a:rPr>
              <a:t>Formateurs Indépendants</a:t>
            </a:r>
            <a:r>
              <a:rPr lang="fr-FR" sz="2200" dirty="0">
                <a:solidFill>
                  <a:srgbClr val="7030A0"/>
                </a:solidFill>
              </a:rPr>
              <a:t>)</a:t>
            </a:r>
            <a:r>
              <a:rPr lang="fr-FR" sz="2200" dirty="0" smtClean="0">
                <a:solidFill>
                  <a:srgbClr val="7030A0"/>
                </a:solidFill>
              </a:rPr>
              <a:t>, </a:t>
            </a:r>
            <a:r>
              <a:rPr lang="fr-FR" sz="2200" dirty="0">
                <a:solidFill>
                  <a:srgbClr val="7030A0"/>
                </a:solidFill>
              </a:rPr>
              <a:t>elle s’est engagée à respecter la </a:t>
            </a:r>
            <a:r>
              <a:rPr lang="fr-FR" sz="2200" dirty="0" smtClean="0">
                <a:solidFill>
                  <a:srgbClr val="7030A0"/>
                </a:solidFill>
              </a:rPr>
              <a:t>Charte Déontologique </a:t>
            </a:r>
            <a:r>
              <a:rPr lang="fr-FR" sz="2200" dirty="0">
                <a:solidFill>
                  <a:srgbClr val="7030A0"/>
                </a:solidFill>
              </a:rPr>
              <a:t>du Formateur Consultant</a:t>
            </a:r>
            <a:r>
              <a:rPr lang="fr-FR" sz="2200" b="1" dirty="0">
                <a:solidFill>
                  <a:srgbClr val="7030A0"/>
                </a:solidFill>
              </a:rPr>
              <a:t>.</a:t>
            </a:r>
            <a:r>
              <a:rPr lang="fr-FR" sz="2200" dirty="0">
                <a:solidFill>
                  <a:srgbClr val="7030A0"/>
                </a:solidFill>
              </a:rPr>
              <a:t> Elle est également </a:t>
            </a:r>
            <a:r>
              <a:rPr lang="fr-FR" sz="2200" dirty="0" smtClean="0">
                <a:solidFill>
                  <a:srgbClr val="7030A0"/>
                </a:solidFill>
              </a:rPr>
              <a:t>qualifiée par </a:t>
            </a:r>
            <a:r>
              <a:rPr lang="fr-FR" sz="2200" dirty="0">
                <a:solidFill>
                  <a:srgbClr val="7030A0"/>
                </a:solidFill>
              </a:rPr>
              <a:t>l'ICPF (Institut de certification des Professions de la Formation).</a:t>
            </a:r>
            <a:r>
              <a:rPr lang="fr-FR" sz="22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7030A0"/>
                </a:solidFill>
              </a:rPr>
              <a:t>Elle </a:t>
            </a:r>
            <a:r>
              <a:rPr lang="fr-FR" sz="2200" dirty="0">
                <a:solidFill>
                  <a:srgbClr val="7030A0"/>
                </a:solidFill>
              </a:rPr>
              <a:t>pratique le zen au Centre </a:t>
            </a:r>
            <a:r>
              <a:rPr lang="fr-FR" sz="2200" dirty="0" err="1">
                <a:solidFill>
                  <a:srgbClr val="7030A0"/>
                </a:solidFill>
              </a:rPr>
              <a:t>Dürckheim</a:t>
            </a:r>
            <a:r>
              <a:rPr lang="fr-FR" sz="2200" dirty="0">
                <a:solidFill>
                  <a:srgbClr val="7030A0"/>
                </a:solidFill>
              </a:rPr>
              <a:t>. Elle est l’auteure de « </a:t>
            </a:r>
            <a:r>
              <a:rPr lang="fr-FR" sz="2200" i="1" dirty="0" smtClean="0">
                <a:solidFill>
                  <a:srgbClr val="7030A0"/>
                </a:solidFill>
              </a:rPr>
              <a:t>Corps </a:t>
            </a:r>
            <a:r>
              <a:rPr lang="fr-FR" sz="2200" i="1" dirty="0">
                <a:solidFill>
                  <a:srgbClr val="7030A0"/>
                </a:solidFill>
              </a:rPr>
              <a:t>parlant, corps parlé »</a:t>
            </a:r>
            <a:r>
              <a:rPr lang="fr-FR" sz="2200" dirty="0">
                <a:solidFill>
                  <a:srgbClr val="7030A0"/>
                </a:solidFill>
              </a:rPr>
              <a:t> et </a:t>
            </a:r>
            <a:r>
              <a:rPr lang="fr-FR" sz="2200" i="1" dirty="0">
                <a:solidFill>
                  <a:srgbClr val="7030A0"/>
                </a:solidFill>
              </a:rPr>
              <a:t>de « Stress, comment s’en faire un allié »</a:t>
            </a:r>
            <a:r>
              <a:rPr lang="fr-FR" sz="2200" i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fr-FR" sz="2526" dirty="0" smtClean="0"/>
          </a:p>
          <a:p>
            <a:pPr marL="0" indent="0" algn="just">
              <a:buNone/>
            </a:pPr>
            <a:endParaRPr lang="fr-FR" sz="1200" dirty="0" smtClean="0"/>
          </a:p>
          <a:p>
            <a:pPr marL="0" indent="0" algn="just">
              <a:buNone/>
            </a:pPr>
            <a:endParaRPr lang="fr-FR" sz="1200" dirty="0" smtClean="0"/>
          </a:p>
          <a:p>
            <a:pPr marL="0" indent="0" algn="just">
              <a:buNone/>
            </a:pPr>
            <a:endParaRPr lang="fr-FR" sz="1200" dirty="0"/>
          </a:p>
        </p:txBody>
      </p:sp>
      <p:pic>
        <p:nvPicPr>
          <p:cNvPr id="1026" name="Picture 2" descr="C:\Users\dell\AppData\Local\Temp\IM\DSC_39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14935" r="50000" b="4915"/>
          <a:stretch>
            <a:fillRect/>
          </a:stretch>
        </p:blipFill>
        <p:spPr bwMode="auto">
          <a:xfrm>
            <a:off x="5946719" y="2420888"/>
            <a:ext cx="964909" cy="137160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ll\Documents\photos\Photos DS\photo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19" y="2420888"/>
            <a:ext cx="938665" cy="137160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499992" y="3429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smtClean="0">
                <a:solidFill>
                  <a:srgbClr val="7030A0"/>
                </a:solidFill>
              </a:rPr>
              <a:t>Isabelle </a:t>
            </a:r>
            <a:r>
              <a:rPr lang="fr-FR" sz="1000" dirty="0" err="1" smtClean="0">
                <a:solidFill>
                  <a:srgbClr val="7030A0"/>
                </a:solidFill>
              </a:rPr>
              <a:t>Goudé</a:t>
            </a:r>
            <a:r>
              <a:rPr lang="fr-FR" sz="1000" dirty="0" smtClean="0">
                <a:solidFill>
                  <a:srgbClr val="7030A0"/>
                </a:solidFill>
              </a:rPr>
              <a:t> </a:t>
            </a:r>
          </a:p>
          <a:p>
            <a:pPr algn="r"/>
            <a:r>
              <a:rPr lang="fr-FR" sz="1000" dirty="0" smtClean="0">
                <a:solidFill>
                  <a:srgbClr val="7030A0"/>
                </a:solidFill>
              </a:rPr>
              <a:t>Lavarde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020744" y="3573016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7030A0"/>
                </a:solidFill>
              </a:rPr>
              <a:t>Danièle Simon</a:t>
            </a: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1067594" y="3429000"/>
            <a:ext cx="6857206" cy="79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917504" y="152400"/>
            <a:ext cx="4191000" cy="338554"/>
          </a:xfrm>
          <a:prstGeom prst="rect">
            <a:avLst/>
          </a:prstGeom>
          <a:solidFill>
            <a:srgbClr val="7030A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Les animatrices</a:t>
            </a:r>
            <a:r>
              <a:rPr lang="fr-FR" sz="1600" dirty="0" smtClean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373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31</Words>
  <Application>Microsoft Office PowerPoint</Application>
  <PresentationFormat>Affichage à l'écran (4:3)</PresentationFormat>
  <Paragraphs>119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isabelle goude</cp:lastModifiedBy>
  <cp:revision>19</cp:revision>
  <cp:lastPrinted>2014-05-18T08:54:53Z</cp:lastPrinted>
  <dcterms:created xsi:type="dcterms:W3CDTF">2014-05-07T15:47:34Z</dcterms:created>
  <dcterms:modified xsi:type="dcterms:W3CDTF">2015-06-02T15:15:22Z</dcterms:modified>
</cp:coreProperties>
</file>