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3" r:id="rId5"/>
    <p:sldId id="259" r:id="rId6"/>
    <p:sldId id="260" r:id="rId7"/>
    <p:sldId id="261" r:id="rId8"/>
    <p:sldId id="264" r:id="rId9"/>
    <p:sldId id="265" r:id="rId10"/>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6" d="100"/>
          <a:sy n="106" d="100"/>
        </p:scale>
        <p:origin x="-1128"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C132B857-E3DF-4F47-A397-54F3E2B10C89}" type="datetimeFigureOut">
              <a:rPr lang="fr-FR" smtClean="0"/>
              <a:pPr/>
              <a:t>10/09/2013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901F946-7C4A-4084-8EA1-F8965DD77269}"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C132B857-E3DF-4F47-A397-54F3E2B10C89}" type="datetimeFigureOut">
              <a:rPr lang="fr-FR" smtClean="0"/>
              <a:pPr/>
              <a:t>10/09/2013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901F946-7C4A-4084-8EA1-F8965DD77269}"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C132B857-E3DF-4F47-A397-54F3E2B10C89}" type="datetimeFigureOut">
              <a:rPr lang="fr-FR" smtClean="0"/>
              <a:pPr/>
              <a:t>10/09/2013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901F946-7C4A-4084-8EA1-F8965DD77269}"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C132B857-E3DF-4F47-A397-54F3E2B10C89}" type="datetimeFigureOut">
              <a:rPr lang="fr-FR" smtClean="0"/>
              <a:pPr/>
              <a:t>10/09/2013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901F946-7C4A-4084-8EA1-F8965DD77269}"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C132B857-E3DF-4F47-A397-54F3E2B10C89}" type="datetimeFigureOut">
              <a:rPr lang="fr-FR" smtClean="0"/>
              <a:pPr/>
              <a:t>10/09/2013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901F946-7C4A-4084-8EA1-F8965DD77269}"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C132B857-E3DF-4F47-A397-54F3E2B10C89}" type="datetimeFigureOut">
              <a:rPr lang="fr-FR" smtClean="0"/>
              <a:pPr/>
              <a:t>10/09/2013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D901F946-7C4A-4084-8EA1-F8965DD77269}"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C132B857-E3DF-4F47-A397-54F3E2B10C89}" type="datetimeFigureOut">
              <a:rPr lang="fr-FR" smtClean="0"/>
              <a:pPr/>
              <a:t>10/09/2013</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D901F946-7C4A-4084-8EA1-F8965DD77269}"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C132B857-E3DF-4F47-A397-54F3E2B10C89}" type="datetimeFigureOut">
              <a:rPr lang="fr-FR" smtClean="0"/>
              <a:pPr/>
              <a:t>10/09/2013</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D901F946-7C4A-4084-8EA1-F8965DD77269}"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C132B857-E3DF-4F47-A397-54F3E2B10C89}" type="datetimeFigureOut">
              <a:rPr lang="fr-FR" smtClean="0"/>
              <a:pPr/>
              <a:t>10/09/2013</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D901F946-7C4A-4084-8EA1-F8965DD77269}"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C132B857-E3DF-4F47-A397-54F3E2B10C89}" type="datetimeFigureOut">
              <a:rPr lang="fr-FR" smtClean="0"/>
              <a:pPr/>
              <a:t>10/09/2013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D901F946-7C4A-4084-8EA1-F8965DD77269}"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C132B857-E3DF-4F47-A397-54F3E2B10C89}" type="datetimeFigureOut">
              <a:rPr lang="fr-FR" smtClean="0"/>
              <a:pPr/>
              <a:t>10/09/2013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D901F946-7C4A-4084-8EA1-F8965DD77269}"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132B857-E3DF-4F47-A397-54F3E2B10C89}" type="datetimeFigureOut">
              <a:rPr lang="fr-FR" smtClean="0"/>
              <a:pPr/>
              <a:t>10/09/2013</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901F946-7C4A-4084-8EA1-F8965DD77269}"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11560" y="0"/>
            <a:ext cx="7772400" cy="1470025"/>
          </a:xfrm>
        </p:spPr>
        <p:txBody>
          <a:bodyPr/>
          <a:lstStyle/>
          <a:p>
            <a:r>
              <a:rPr lang="fr-FR" b="1" u="sng" dirty="0"/>
              <a:t>LES SOURCES DE LA CROISSANCE A TRAVERS UNE FABLE</a:t>
            </a:r>
            <a:endParaRPr lang="fr-FR" dirty="0"/>
          </a:p>
        </p:txBody>
      </p:sp>
      <p:pic>
        <p:nvPicPr>
          <p:cNvPr id="4" name="Picture 2"/>
          <p:cNvPicPr>
            <a:picLocks noChangeAspect="1" noChangeArrowheads="1"/>
          </p:cNvPicPr>
          <p:nvPr/>
        </p:nvPicPr>
        <p:blipFill>
          <a:blip r:embed="rId2" cstate="print">
            <a:lum bright="6000" contrast="6000"/>
          </a:blip>
          <a:srcRect/>
          <a:stretch>
            <a:fillRect/>
          </a:stretch>
        </p:blipFill>
        <p:spPr bwMode="auto">
          <a:xfrm>
            <a:off x="2483768" y="1772816"/>
            <a:ext cx="2954775" cy="3733279"/>
          </a:xfrm>
          <a:prstGeom prst="rect">
            <a:avLst/>
          </a:prstGeom>
          <a:solidFill>
            <a:srgbClr val="FFFFFF"/>
          </a:solid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059832" y="0"/>
            <a:ext cx="5626968" cy="6126163"/>
          </a:xfrm>
        </p:spPr>
        <p:txBody>
          <a:bodyPr>
            <a:normAutofit fontScale="77500" lnSpcReduction="20000"/>
          </a:bodyPr>
          <a:lstStyle/>
          <a:p>
            <a:pPr lvl="0"/>
            <a:r>
              <a:rPr lang="fr-FR" u="sng" dirty="0"/>
              <a:t>De quelles ressources Robinson dispose-t-il ? Quel arbitrage économique doit-il effectuer ?</a:t>
            </a:r>
            <a:endParaRPr lang="fr-FR" dirty="0"/>
          </a:p>
          <a:p>
            <a:r>
              <a:rPr lang="fr-FR" dirty="0"/>
              <a:t>Sur son île, Robinson dispose de 2 ressources : </a:t>
            </a:r>
            <a:r>
              <a:rPr lang="fr-FR" dirty="0">
                <a:solidFill>
                  <a:srgbClr val="FF0000"/>
                </a:solidFill>
              </a:rPr>
              <a:t>le travail </a:t>
            </a:r>
            <a:r>
              <a:rPr lang="fr-FR" dirty="0"/>
              <a:t>qu’il peut fournir et la quantité de blé existant initialement  et d’une vaste étendue de bonne terre. (</a:t>
            </a:r>
            <a:r>
              <a:rPr lang="fr-FR" dirty="0">
                <a:solidFill>
                  <a:srgbClr val="FF0000"/>
                </a:solidFill>
              </a:rPr>
              <a:t>le capital</a:t>
            </a:r>
            <a:r>
              <a:rPr lang="fr-FR" dirty="0"/>
              <a:t>)</a:t>
            </a:r>
          </a:p>
          <a:p>
            <a:r>
              <a:rPr lang="fr-FR" dirty="0"/>
              <a:t>L’arbitrage </a:t>
            </a:r>
            <a:r>
              <a:rPr lang="fr-FR" dirty="0" smtClean="0"/>
              <a:t>éco</a:t>
            </a:r>
            <a:r>
              <a:rPr lang="fr-FR" dirty="0"/>
              <a:t> </a:t>
            </a:r>
            <a:r>
              <a:rPr lang="fr-FR" dirty="0" smtClean="0"/>
              <a:t>: consommer ou investir </a:t>
            </a:r>
          </a:p>
          <a:p>
            <a:pPr>
              <a:buNone/>
            </a:pPr>
            <a:endParaRPr lang="fr-FR" dirty="0"/>
          </a:p>
          <a:p>
            <a:pPr>
              <a:buNone/>
            </a:pPr>
            <a:r>
              <a:rPr lang="fr-FR" dirty="0" smtClean="0"/>
              <a:t>-&gt;soit </a:t>
            </a:r>
            <a:r>
              <a:rPr lang="fr-FR" dirty="0"/>
              <a:t>il peut </a:t>
            </a:r>
            <a:r>
              <a:rPr lang="fr-FR" dirty="0">
                <a:solidFill>
                  <a:srgbClr val="FF0000"/>
                </a:solidFill>
              </a:rPr>
              <a:t>consommer</a:t>
            </a:r>
            <a:r>
              <a:rPr lang="fr-FR" dirty="0"/>
              <a:t> le sac de blé pour se nourrir, ce qui accroît son bien être aujourd’hui à </a:t>
            </a:r>
            <a:r>
              <a:rPr lang="fr-FR" u="sng" dirty="0"/>
              <a:t>court terme</a:t>
            </a:r>
            <a:r>
              <a:rPr lang="fr-FR" dirty="0"/>
              <a:t> ; </a:t>
            </a:r>
            <a:endParaRPr lang="fr-FR" dirty="0" smtClean="0"/>
          </a:p>
          <a:p>
            <a:pPr>
              <a:buNone/>
            </a:pPr>
            <a:r>
              <a:rPr lang="fr-FR" dirty="0" smtClean="0"/>
              <a:t>-&gt;soit </a:t>
            </a:r>
            <a:r>
              <a:rPr lang="fr-FR" dirty="0"/>
              <a:t>il décide de la quantité de blé consacrée à la semence, il peut donc </a:t>
            </a:r>
            <a:r>
              <a:rPr lang="fr-FR" dirty="0">
                <a:solidFill>
                  <a:srgbClr val="FF0000"/>
                </a:solidFill>
              </a:rPr>
              <a:t>investir</a:t>
            </a:r>
            <a:r>
              <a:rPr lang="fr-FR" dirty="0"/>
              <a:t> pour produire demain, ce qui lui permettra d’accroître son bien être </a:t>
            </a:r>
            <a:r>
              <a:rPr lang="fr-FR" u="sng" dirty="0"/>
              <a:t>futur</a:t>
            </a:r>
          </a:p>
        </p:txBody>
      </p:sp>
      <p:pic>
        <p:nvPicPr>
          <p:cNvPr id="1026" name="Picture 2"/>
          <p:cNvPicPr>
            <a:picLocks noChangeAspect="1" noChangeArrowheads="1"/>
          </p:cNvPicPr>
          <p:nvPr/>
        </p:nvPicPr>
        <p:blipFill>
          <a:blip r:embed="rId2" cstate="print">
            <a:lum bright="6000" contrast="6000"/>
          </a:blip>
          <a:srcRect/>
          <a:stretch>
            <a:fillRect/>
          </a:stretch>
        </p:blipFill>
        <p:spPr bwMode="auto">
          <a:xfrm>
            <a:off x="0" y="0"/>
            <a:ext cx="3059832" cy="6858000"/>
          </a:xfrm>
          <a:prstGeom prst="rect">
            <a:avLst/>
          </a:prstGeom>
          <a:solidFill>
            <a:srgbClr val="FFFFFF"/>
          </a:solidFill>
          <a:ln w="9525">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347864" y="116632"/>
            <a:ext cx="5338936" cy="6009531"/>
          </a:xfrm>
        </p:spPr>
        <p:txBody>
          <a:bodyPr>
            <a:normAutofit fontScale="62500" lnSpcReduction="20000"/>
          </a:bodyPr>
          <a:lstStyle/>
          <a:p>
            <a:pPr lvl="0"/>
            <a:r>
              <a:rPr lang="fr-FR" u="sng" dirty="0"/>
              <a:t>Comment la production de blé évolue-t-elle ? Pourquoi se stabilise-t-elle ?</a:t>
            </a:r>
            <a:endParaRPr lang="fr-FR" dirty="0"/>
          </a:p>
          <a:p>
            <a:r>
              <a:rPr lang="fr-FR" dirty="0"/>
              <a:t>La quantité de blé s’accroît rapidement dans un premier temps puis continue ensuite de croître mais de moins en moins vite puis se stabilise. </a:t>
            </a:r>
          </a:p>
          <a:p>
            <a:r>
              <a:rPr lang="fr-FR" dirty="0" smtClean="0"/>
              <a:t> </a:t>
            </a:r>
            <a:r>
              <a:rPr lang="fr-FR" dirty="0"/>
              <a:t>Robinson renonce à faire croître sa quantité de blé à partir du moment où la quantité de blé semé supplémentaire est supérieure à la quantité de blé qu’elle permet de récolter. </a:t>
            </a:r>
            <a:r>
              <a:rPr lang="fr-FR" dirty="0">
                <a:solidFill>
                  <a:srgbClr val="FF0000"/>
                </a:solidFill>
              </a:rPr>
              <a:t>Le rendement marginal du mécanisme qui transforme les facteurs de production (travail et capital) en produit (le blé) est décroissant</a:t>
            </a:r>
            <a:r>
              <a:rPr lang="fr-FR" dirty="0"/>
              <a:t>. Le coût marginal augmente avec les quantités à niveau d’équipement inchangé car </a:t>
            </a:r>
            <a:r>
              <a:rPr lang="fr-FR" dirty="0">
                <a:solidFill>
                  <a:srgbClr val="FF0000"/>
                </a:solidFill>
              </a:rPr>
              <a:t>la productivité marginale diminue</a:t>
            </a:r>
            <a:r>
              <a:rPr lang="fr-FR" dirty="0"/>
              <a:t> =&gt; au fur et à mesure du développement économique , on utilise des ressources (la terre) dont la productivité marginale est décroissante =&gt; </a:t>
            </a:r>
            <a:r>
              <a:rPr lang="fr-FR" b="1" dirty="0"/>
              <a:t>la croissance économique doit donc s’arrêter un jour</a:t>
            </a:r>
          </a:p>
          <a:p>
            <a:endParaRPr lang="fr-FR" dirty="0"/>
          </a:p>
        </p:txBody>
      </p:sp>
      <p:pic>
        <p:nvPicPr>
          <p:cNvPr id="2050" name="Picture 2"/>
          <p:cNvPicPr>
            <a:picLocks noChangeAspect="1" noChangeArrowheads="1"/>
          </p:cNvPicPr>
          <p:nvPr/>
        </p:nvPicPr>
        <p:blipFill>
          <a:blip r:embed="rId2" cstate="print"/>
          <a:srcRect/>
          <a:stretch>
            <a:fillRect/>
          </a:stretch>
        </p:blipFill>
        <p:spPr bwMode="auto">
          <a:xfrm>
            <a:off x="251520" y="0"/>
            <a:ext cx="2987824" cy="6741368"/>
          </a:xfrm>
          <a:prstGeom prst="rect">
            <a:avLst/>
          </a:prstGeom>
          <a:solidFill>
            <a:srgbClr val="FFFFFF"/>
          </a:solidFill>
          <a:ln w="9525">
            <a:noFill/>
            <a:miter lim="800000"/>
            <a:headEnd/>
            <a:tailEnd/>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p:cNvPicPr>
            <a:picLocks noChangeAspect="1" noChangeArrowheads="1"/>
          </p:cNvPicPr>
          <p:nvPr/>
        </p:nvPicPr>
        <p:blipFill>
          <a:blip r:embed="rId2" cstate="print"/>
          <a:srcRect/>
          <a:stretch>
            <a:fillRect/>
          </a:stretch>
        </p:blipFill>
        <p:spPr bwMode="auto">
          <a:xfrm>
            <a:off x="1547664" y="116633"/>
            <a:ext cx="4838700" cy="1800200"/>
          </a:xfrm>
          <a:prstGeom prst="rect">
            <a:avLst/>
          </a:prstGeom>
          <a:noFill/>
          <a:ln w="9525">
            <a:noFill/>
            <a:miter lim="800000"/>
            <a:headEnd/>
            <a:tailEnd/>
          </a:ln>
        </p:spPr>
      </p:pic>
      <p:pic>
        <p:nvPicPr>
          <p:cNvPr id="6147" name="Picture 3"/>
          <p:cNvPicPr>
            <a:picLocks noChangeAspect="1" noChangeArrowheads="1"/>
          </p:cNvPicPr>
          <p:nvPr/>
        </p:nvPicPr>
        <p:blipFill>
          <a:blip r:embed="rId3" cstate="print"/>
          <a:srcRect/>
          <a:stretch>
            <a:fillRect/>
          </a:stretch>
        </p:blipFill>
        <p:spPr bwMode="auto">
          <a:xfrm>
            <a:off x="1403648" y="4293096"/>
            <a:ext cx="5286375" cy="2457450"/>
          </a:xfrm>
          <a:prstGeom prst="rect">
            <a:avLst/>
          </a:prstGeom>
          <a:noFill/>
          <a:ln w="9525">
            <a:noFill/>
            <a:miter lim="800000"/>
            <a:headEnd/>
            <a:tailEnd/>
          </a:ln>
        </p:spPr>
      </p:pic>
      <p:pic>
        <p:nvPicPr>
          <p:cNvPr id="1026" name="Picture 2"/>
          <p:cNvPicPr>
            <a:picLocks noChangeAspect="1" noChangeArrowheads="1"/>
          </p:cNvPicPr>
          <p:nvPr/>
        </p:nvPicPr>
        <p:blipFill>
          <a:blip r:embed="rId4" cstate="print"/>
          <a:srcRect/>
          <a:stretch>
            <a:fillRect/>
          </a:stretch>
        </p:blipFill>
        <p:spPr bwMode="auto">
          <a:xfrm>
            <a:off x="6300192" y="2420888"/>
            <a:ext cx="590550" cy="828675"/>
          </a:xfrm>
          <a:prstGeom prst="rect">
            <a:avLst/>
          </a:prstGeom>
          <a:noFill/>
          <a:ln w="9525">
            <a:noFill/>
            <a:miter lim="800000"/>
            <a:headEnd/>
            <a:tailEnd/>
          </a:ln>
        </p:spPr>
      </p:pic>
      <p:pic>
        <p:nvPicPr>
          <p:cNvPr id="7" name="Picture 2"/>
          <p:cNvPicPr>
            <a:picLocks noChangeAspect="1" noChangeArrowheads="1"/>
          </p:cNvPicPr>
          <p:nvPr/>
        </p:nvPicPr>
        <p:blipFill>
          <a:blip r:embed="rId2" cstate="print"/>
          <a:srcRect/>
          <a:stretch>
            <a:fillRect/>
          </a:stretch>
        </p:blipFill>
        <p:spPr bwMode="auto">
          <a:xfrm>
            <a:off x="1475656" y="1988841"/>
            <a:ext cx="4838700" cy="2016224"/>
          </a:xfrm>
          <a:prstGeom prst="rect">
            <a:avLst/>
          </a:prstGeom>
          <a:noFill/>
          <a:ln w="9525">
            <a:noFill/>
            <a:miter lim="800000"/>
            <a:headEnd/>
            <a:tailEnd/>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339752" y="0"/>
            <a:ext cx="5915000" cy="6126163"/>
          </a:xfrm>
        </p:spPr>
        <p:txBody>
          <a:bodyPr>
            <a:normAutofit fontScale="70000" lnSpcReduction="20000"/>
          </a:bodyPr>
          <a:lstStyle/>
          <a:p>
            <a:pPr lvl="0"/>
            <a:r>
              <a:rPr lang="fr-FR" u="sng" dirty="0"/>
              <a:t>Quelle notion économique symbolise le perroquet ? Pourquoi la production s’est-elle mise à croître de façon ininterrompue ?</a:t>
            </a:r>
            <a:endParaRPr lang="fr-FR" dirty="0"/>
          </a:p>
          <a:p>
            <a:r>
              <a:rPr lang="fr-FR" dirty="0"/>
              <a:t>Le perroquet symbolise le progrès technique. La production de blé retrouve une croissance ininterrompue grâce aux nouveaux savoirs que le perroquet apporte. Ainsi Robinson peut améliorer la productivité de son travail =&gt; croissance illimitée qualifiée d’</a:t>
            </a:r>
            <a:r>
              <a:rPr lang="fr-FR" dirty="0">
                <a:solidFill>
                  <a:srgbClr val="FF0000"/>
                </a:solidFill>
              </a:rPr>
              <a:t>exogène</a:t>
            </a:r>
            <a:r>
              <a:rPr lang="fr-FR" dirty="0"/>
              <a:t> car le progrès technique est défini en dehors du modèle (le savoir du perroquet a été acquis en dehors de l’île et Robinson en bénéficie gratuitement) Ainsi le rythme de croissance de long terme ne dépend que de la vitesse du progrès technique (la croissance provient du perroquet et non du choix que réalise Robinson entre consommer et </a:t>
            </a:r>
            <a:r>
              <a:rPr lang="fr-FR" dirty="0" smtClean="0"/>
              <a:t>investir)</a:t>
            </a:r>
            <a:endParaRPr lang="fr-FR" dirty="0"/>
          </a:p>
        </p:txBody>
      </p:sp>
      <p:pic>
        <p:nvPicPr>
          <p:cNvPr id="3074" name="Picture 2"/>
          <p:cNvPicPr>
            <a:picLocks noChangeAspect="1" noChangeArrowheads="1"/>
          </p:cNvPicPr>
          <p:nvPr/>
        </p:nvPicPr>
        <p:blipFill>
          <a:blip r:embed="rId2" cstate="print"/>
          <a:srcRect/>
          <a:stretch>
            <a:fillRect/>
          </a:stretch>
        </p:blipFill>
        <p:spPr bwMode="auto">
          <a:xfrm>
            <a:off x="0" y="0"/>
            <a:ext cx="2376264" cy="2717180"/>
          </a:xfrm>
          <a:prstGeom prst="rect">
            <a:avLst/>
          </a:prstGeom>
          <a:solidFill>
            <a:srgbClr val="FFFFFF"/>
          </a:solidFill>
          <a:ln w="9525">
            <a:noFill/>
            <a:miter lim="800000"/>
            <a:headEnd/>
            <a:tailEnd/>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203848" y="0"/>
            <a:ext cx="5482952" cy="6741368"/>
          </a:xfrm>
        </p:spPr>
        <p:txBody>
          <a:bodyPr>
            <a:normAutofit fontScale="85000" lnSpcReduction="20000"/>
          </a:bodyPr>
          <a:lstStyle/>
          <a:p>
            <a:pPr lvl="0"/>
            <a:r>
              <a:rPr lang="fr-FR" u="sng" dirty="0"/>
              <a:t>le progrès technique a-t-il disparu ?</a:t>
            </a:r>
            <a:endParaRPr lang="fr-FR" dirty="0"/>
          </a:p>
          <a:p>
            <a:r>
              <a:rPr lang="fr-FR" dirty="0"/>
              <a:t>le perroquet est parti mais le progrès technique n’a pas disparu, Robinson cherche lui-même les moyens d’améliorer l’efficacité de son travail. Le progrès technique n’est plus exogène, il devient </a:t>
            </a:r>
            <a:r>
              <a:rPr lang="fr-FR" dirty="0">
                <a:solidFill>
                  <a:srgbClr val="FF0000"/>
                </a:solidFill>
              </a:rPr>
              <a:t>endogène</a:t>
            </a:r>
            <a:r>
              <a:rPr lang="fr-FR" dirty="0"/>
              <a:t> : il résulte d’un choix fondé sur des motivations économique d’un nouvel arbitrage entre produire et rechercher, il a un coût.</a:t>
            </a:r>
          </a:p>
          <a:p>
            <a:r>
              <a:rPr lang="fr-FR" dirty="0"/>
              <a:t>C’est un nouvel arbitrage entre travailler (pouvoir  produire pour consommer ) et se former (accroitre son efficacité pour produire et pouvoir consommer plus demain)</a:t>
            </a:r>
          </a:p>
          <a:p>
            <a:endParaRPr lang="fr-FR" dirty="0"/>
          </a:p>
        </p:txBody>
      </p:sp>
      <p:pic>
        <p:nvPicPr>
          <p:cNvPr id="4098" name="Picture 2"/>
          <p:cNvPicPr>
            <a:picLocks noChangeAspect="1" noChangeArrowheads="1"/>
          </p:cNvPicPr>
          <p:nvPr/>
        </p:nvPicPr>
        <p:blipFill>
          <a:blip r:embed="rId2" cstate="print">
            <a:lum bright="6000" contrast="6000"/>
          </a:blip>
          <a:srcRect/>
          <a:stretch>
            <a:fillRect/>
          </a:stretch>
        </p:blipFill>
        <p:spPr bwMode="auto">
          <a:xfrm>
            <a:off x="179512" y="0"/>
            <a:ext cx="2791073" cy="6858000"/>
          </a:xfrm>
          <a:prstGeom prst="rect">
            <a:avLst/>
          </a:prstGeom>
          <a:solidFill>
            <a:srgbClr val="FFFFFF"/>
          </a:solidFill>
          <a:ln w="9525">
            <a:noFill/>
            <a:miter lim="800000"/>
            <a:headEnd/>
            <a:tailEnd/>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347864" y="0"/>
            <a:ext cx="4176464" cy="6525344"/>
          </a:xfrm>
        </p:spPr>
        <p:txBody>
          <a:bodyPr>
            <a:normAutofit fontScale="85000" lnSpcReduction="20000"/>
          </a:bodyPr>
          <a:lstStyle/>
          <a:p>
            <a:r>
              <a:rPr lang="fr-FR" dirty="0"/>
              <a:t>Vendredi symbolise la concurrence, il construit une palissade pour protéger son innovation pour ne pas être copié, cette palissade symbolise le brevet qui protège l’innovateur.</a:t>
            </a:r>
          </a:p>
          <a:p>
            <a:r>
              <a:rPr lang="fr-FR" dirty="0"/>
              <a:t>Les deux hommes n’utilisant pas les mêmes méthodes, la production de blé se diversifie (blé à haut rendement mais de basse qualité, blé de qualité supérieure mais à faible rendement, du coup les deux hommes se mettent à échanger</a:t>
            </a:r>
          </a:p>
          <a:p>
            <a:endParaRPr lang="fr-FR" dirty="0"/>
          </a:p>
        </p:txBody>
      </p:sp>
      <p:pic>
        <p:nvPicPr>
          <p:cNvPr id="5122" name="Picture 2"/>
          <p:cNvPicPr>
            <a:picLocks noChangeAspect="1" noChangeArrowheads="1"/>
          </p:cNvPicPr>
          <p:nvPr/>
        </p:nvPicPr>
        <p:blipFill>
          <a:blip r:embed="rId2" cstate="print"/>
          <a:srcRect/>
          <a:stretch>
            <a:fillRect/>
          </a:stretch>
        </p:blipFill>
        <p:spPr bwMode="auto">
          <a:xfrm>
            <a:off x="0" y="0"/>
            <a:ext cx="3563888" cy="4238625"/>
          </a:xfrm>
          <a:prstGeom prst="rect">
            <a:avLst/>
          </a:prstGeom>
          <a:noFill/>
          <a:ln w="9525">
            <a:noFill/>
            <a:miter lim="800000"/>
            <a:headEnd/>
            <a:tailEnd/>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755576" y="0"/>
            <a:ext cx="7139136" cy="6126163"/>
          </a:xfrm>
        </p:spPr>
        <p:txBody>
          <a:bodyPr>
            <a:normAutofit lnSpcReduction="10000"/>
          </a:bodyPr>
          <a:lstStyle/>
          <a:p>
            <a:r>
              <a:rPr lang="fr-FR" dirty="0" smtClean="0"/>
              <a:t>Robinson pourrait espionner Vendredi et profiter de ses découvertes. Si Vendredi n’arrive pas à se protéger, il y a externalité. Robinson préférait que Vendredi étudie plus et travaille moins car il bénéficierait des investissements intellectuels de son compagnon, cela peut aboutir à une coopération. Mais Vendredi ne prend pas en compte les conséquences de ses actes sur Robinson, les comportements individuels ne sont pas optimaux sur le plan collectif.</a:t>
            </a:r>
          </a:p>
          <a:p>
            <a:endParaRPr lang="fr-F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043608" y="116632"/>
            <a:ext cx="5832648" cy="6009531"/>
          </a:xfrm>
        </p:spPr>
        <p:txBody>
          <a:bodyPr/>
          <a:lstStyle/>
          <a:p>
            <a:r>
              <a:rPr lang="fr-FR" dirty="0" smtClean="0"/>
              <a:t>Si Vendredi protège ses découvertes, il n’y a plus d’externalité. Mais la concurrence va devenir imparfaite car les biens ne seront plus homogènes, chacun sera alors en position de monopole et là encore, les comportements individuels ne sont pas optimaux sur le plan collectif.</a:t>
            </a:r>
          </a:p>
          <a:p>
            <a:endParaRPr lang="fr-FR" dirty="0"/>
          </a:p>
        </p:txBody>
      </p:sp>
    </p:spTree>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TotalTime>
  <Words>227</Words>
  <Application>Microsoft Office PowerPoint</Application>
  <PresentationFormat>Affichage à l'écran (4:3)</PresentationFormat>
  <Paragraphs>19</Paragraphs>
  <Slides>9</Slides>
  <Notes>0</Notes>
  <HiddenSlides>0</HiddenSlides>
  <MMClips>0</MMClips>
  <ScaleCrop>false</ScaleCrop>
  <HeadingPairs>
    <vt:vector size="4" baseType="variant">
      <vt:variant>
        <vt:lpstr>Thème</vt:lpstr>
      </vt:variant>
      <vt:variant>
        <vt:i4>1</vt:i4>
      </vt:variant>
      <vt:variant>
        <vt:lpstr>Titres des diapositives</vt:lpstr>
      </vt:variant>
      <vt:variant>
        <vt:i4>9</vt:i4>
      </vt:variant>
    </vt:vector>
  </HeadingPairs>
  <TitlesOfParts>
    <vt:vector size="10" baseType="lpstr">
      <vt:lpstr>Thème Office</vt:lpstr>
      <vt:lpstr>LES SOURCES DE LA CROISSANCE A TRAVERS UNE FABLE</vt:lpstr>
      <vt:lpstr>Diapositive 2</vt:lpstr>
      <vt:lpstr>Diapositive 3</vt:lpstr>
      <vt:lpstr>Diapositive 4</vt:lpstr>
      <vt:lpstr>Diapositive 5</vt:lpstr>
      <vt:lpstr>Diapositive 6</vt:lpstr>
      <vt:lpstr>Diapositive 7</vt:lpstr>
      <vt:lpstr>Diapositive 8</vt:lpstr>
      <vt:lpstr>Diapositive 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 SOURCES DE LA CROISSANCE A TRAVERS UNE FABLE</dc:title>
  <dc:creator>macmini</dc:creator>
  <cp:lastModifiedBy>macmini</cp:lastModifiedBy>
  <cp:revision>3</cp:revision>
  <dcterms:created xsi:type="dcterms:W3CDTF">2013-09-07T09:40:24Z</dcterms:created>
  <dcterms:modified xsi:type="dcterms:W3CDTF">2013-09-10T05:25:15Z</dcterms:modified>
</cp:coreProperties>
</file>