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>
        <p:scale>
          <a:sx n="110" d="100"/>
          <a:sy n="110" d="100"/>
        </p:scale>
        <p:origin x="-1008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4F67-45C7-4D06-BFB0-6AB25B326668}" type="datetimeFigureOut">
              <a:rPr lang="it-IT" smtClean="0"/>
              <a:pPr/>
              <a:t>10/12/2015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E3EA-50BF-47D0-A400-80540C688E2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4F67-45C7-4D06-BFB0-6AB25B326668}" type="datetimeFigureOut">
              <a:rPr lang="it-IT" smtClean="0"/>
              <a:pPr/>
              <a:t>10/12/2015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E3EA-50BF-47D0-A400-80540C688E2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4F67-45C7-4D06-BFB0-6AB25B326668}" type="datetimeFigureOut">
              <a:rPr lang="it-IT" smtClean="0"/>
              <a:pPr/>
              <a:t>10/12/2015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E3EA-50BF-47D0-A400-80540C688E2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4F67-45C7-4D06-BFB0-6AB25B326668}" type="datetimeFigureOut">
              <a:rPr lang="it-IT" smtClean="0"/>
              <a:pPr/>
              <a:t>10/12/2015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E3EA-50BF-47D0-A400-80540C688E2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4F67-45C7-4D06-BFB0-6AB25B326668}" type="datetimeFigureOut">
              <a:rPr lang="it-IT" smtClean="0"/>
              <a:pPr/>
              <a:t>10/12/2015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E3EA-50BF-47D0-A400-80540C688E2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4F67-45C7-4D06-BFB0-6AB25B326668}" type="datetimeFigureOut">
              <a:rPr lang="it-IT" smtClean="0"/>
              <a:pPr/>
              <a:t>10/12/2015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E3EA-50BF-47D0-A400-80540C688E2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4F67-45C7-4D06-BFB0-6AB25B326668}" type="datetimeFigureOut">
              <a:rPr lang="it-IT" smtClean="0"/>
              <a:pPr/>
              <a:t>10/12/2015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E3EA-50BF-47D0-A400-80540C688E2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4F67-45C7-4D06-BFB0-6AB25B326668}" type="datetimeFigureOut">
              <a:rPr lang="it-IT" smtClean="0"/>
              <a:pPr/>
              <a:t>10/12/2015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E3EA-50BF-47D0-A400-80540C688E2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4F67-45C7-4D06-BFB0-6AB25B326668}" type="datetimeFigureOut">
              <a:rPr lang="it-IT" smtClean="0"/>
              <a:pPr/>
              <a:t>10/12/2015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E3EA-50BF-47D0-A400-80540C688E2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4F67-45C7-4D06-BFB0-6AB25B326668}" type="datetimeFigureOut">
              <a:rPr lang="it-IT" smtClean="0"/>
              <a:pPr/>
              <a:t>10/12/2015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E3EA-50BF-47D0-A400-80540C688E2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4F67-45C7-4D06-BFB0-6AB25B326668}" type="datetimeFigureOut">
              <a:rPr lang="it-IT" smtClean="0"/>
              <a:pPr/>
              <a:t>10/12/2015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E3EA-50BF-47D0-A400-80540C688E2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B4F67-45C7-4D06-BFB0-6AB25B326668}" type="datetimeFigureOut">
              <a:rPr lang="it-IT" smtClean="0"/>
              <a:pPr/>
              <a:t>10/12/2015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6E3EA-50BF-47D0-A400-80540C688E26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Casa\Downloads\Karaok&#233;%20La%20vie%20en%20rose%20-%20Edith%20Piaf%20-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it.wikipedia.org/wiki/File:Flag_of_Alsace.sv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www.google.it/url?sa=i&amp;rct=j&amp;q=&amp;esrc=s&amp;source=images&amp;cd=&amp;cad=rja&amp;uact=8&amp;ved=0ahUKEwiC_pjdzcnJAhXKuhQKHbmuBP0QjRwIBw&amp;url=http://aforismi.meglio.it/aforisma.htm?id=1e58&amp;bvm=bv.108538919,d.d24&amp;psig=AFQjCNFNHV_MYQkZ4g9KorHB58LxFspFsg&amp;ust=144957226400768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>
            <a:prstTxWarp prst="textChevron">
              <a:avLst/>
            </a:prstTxWarp>
            <a:scene3d>
              <a:camera prst="obliqueTopLeft"/>
              <a:lightRig rig="threePt" dir="t"/>
            </a:scene3d>
          </a:bodyPr>
          <a:lstStyle/>
          <a:p>
            <a:r>
              <a:rPr lang="fr-FR" dirty="0" smtClean="0">
                <a:solidFill>
                  <a:srgbClr val="7030A0"/>
                </a:solidFill>
                <a:latin typeface="Curlz MT" pitchFamily="82" charset="0"/>
              </a:rPr>
              <a:t>ALSACE</a:t>
            </a:r>
            <a:endParaRPr lang="fr-FR" dirty="0">
              <a:solidFill>
                <a:srgbClr val="7030A0"/>
              </a:solidFill>
              <a:latin typeface="Curlz MT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di Carola Grandi</a:t>
            </a:r>
          </a:p>
          <a:p>
            <a:r>
              <a:rPr lang="it-IT" dirty="0" smtClean="0"/>
              <a:t>Classe 2° B</a:t>
            </a:r>
          </a:p>
          <a:p>
            <a:r>
              <a:rPr lang="it-IT" dirty="0" smtClean="0"/>
              <a:t>Scuola E. Fermi</a:t>
            </a:r>
            <a:endParaRPr lang="it-IT" dirty="0"/>
          </a:p>
        </p:txBody>
      </p:sp>
      <p:grpSp>
        <p:nvGrpSpPr>
          <p:cNvPr id="6" name="Gruppo 5"/>
          <p:cNvGrpSpPr/>
          <p:nvPr/>
        </p:nvGrpSpPr>
        <p:grpSpPr>
          <a:xfrm>
            <a:off x="251520" y="332656"/>
            <a:ext cx="8640960" cy="6264696"/>
            <a:chOff x="323528" y="332656"/>
            <a:chExt cx="8640960" cy="6264696"/>
          </a:xfrm>
        </p:grpSpPr>
        <p:sp>
          <p:nvSpPr>
            <p:cNvPr id="7" name="Ritaglia e arrotonda singolo angolo rettangolo 6"/>
            <p:cNvSpPr/>
            <p:nvPr/>
          </p:nvSpPr>
          <p:spPr>
            <a:xfrm>
              <a:off x="323528" y="332656"/>
              <a:ext cx="8640960" cy="6264696"/>
            </a:xfrm>
            <a:prstGeom prst="snipRoundRect">
              <a:avLst>
                <a:gd name="adj1" fmla="val 16667"/>
                <a:gd name="adj2" fmla="val 25599"/>
              </a:avLst>
            </a:prstGeom>
            <a:noFill/>
            <a:ln>
              <a:solidFill>
                <a:srgbClr val="7030A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8" name="Picture 2" descr="http://2.bp.blogspot.com/-57ysPdByk-M/Upxvh0reEWI/AAAAAAAACRo/UWiCMBEd0Xo/s1600/alsacedpthbr.gif"/>
            <p:cNvPicPr>
              <a:picLocks noChangeAspect="1" noChangeArrowheads="1"/>
            </p:cNvPicPr>
            <p:nvPr/>
          </p:nvPicPr>
          <p:blipFill>
            <a:blip r:embed="rId3" cstate="print"/>
            <a:srcRect r="38947"/>
            <a:stretch>
              <a:fillRect/>
            </a:stretch>
          </p:blipFill>
          <p:spPr bwMode="auto">
            <a:xfrm>
              <a:off x="8244408" y="332656"/>
              <a:ext cx="576064" cy="1008112"/>
            </a:xfrm>
            <a:prstGeom prst="rect">
              <a:avLst/>
            </a:prstGeom>
            <a:noFill/>
          </p:spPr>
        </p:pic>
      </p:grpSp>
      <p:pic>
        <p:nvPicPr>
          <p:cNvPr id="5122" name="Picture 2" descr="Alsazia – Bandiera">
            <a:hlinkClick r:id="rId4" tooltip="Alsazia – Bandiera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869160"/>
            <a:ext cx="2161107" cy="14349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Karaoké La vie en rose - Edith Piaf 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000" numSld="7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2458615" cy="1571774"/>
          </a:xfrm>
        </p:spPr>
        <p:txBody>
          <a:bodyPr>
            <a:normAutofit/>
          </a:bodyPr>
          <a:lstStyle/>
          <a:p>
            <a:pPr algn="ctr"/>
            <a:r>
              <a:rPr lang="fr-FR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L’Alsace </a:t>
            </a:r>
            <a:endParaRPr lang="fr-FR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23528" y="2348880"/>
            <a:ext cx="3034679" cy="4802211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L’alsace est la plus petite région française, mais c’est très importante pour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son histoire. Elle a été autrefois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disputée entre France et Allemagne, et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elle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a Strasbourg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sa ville capitale, très importante.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tripvinz.com/images/francia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4396" y="1196752"/>
            <a:ext cx="5302089" cy="4968552"/>
          </a:xfrm>
          <a:prstGeom prst="rect">
            <a:avLst/>
          </a:prstGeom>
          <a:noFill/>
        </p:spPr>
      </p:pic>
      <p:grpSp>
        <p:nvGrpSpPr>
          <p:cNvPr id="9" name="Gruppo 8"/>
          <p:cNvGrpSpPr/>
          <p:nvPr/>
        </p:nvGrpSpPr>
        <p:grpSpPr>
          <a:xfrm>
            <a:off x="251520" y="332656"/>
            <a:ext cx="8640960" cy="6264696"/>
            <a:chOff x="323528" y="332656"/>
            <a:chExt cx="8640960" cy="6264696"/>
          </a:xfrm>
        </p:grpSpPr>
        <p:sp>
          <p:nvSpPr>
            <p:cNvPr id="6" name="Ritaglia e arrotonda singolo angolo rettangolo 5"/>
            <p:cNvSpPr/>
            <p:nvPr/>
          </p:nvSpPr>
          <p:spPr>
            <a:xfrm>
              <a:off x="323528" y="332656"/>
              <a:ext cx="8640960" cy="6264696"/>
            </a:xfrm>
            <a:prstGeom prst="snipRoundRect">
              <a:avLst>
                <a:gd name="adj1" fmla="val 16667"/>
                <a:gd name="adj2" fmla="val 25599"/>
              </a:avLst>
            </a:prstGeom>
            <a:noFill/>
            <a:ln>
              <a:solidFill>
                <a:srgbClr val="7030A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7" name="Picture 2" descr="http://2.bp.blogspot.com/-57ysPdByk-M/Upxvh0reEWI/AAAAAAAACRo/UWiCMBEd0Xo/s1600/alsacedpthbr.gif"/>
            <p:cNvPicPr>
              <a:picLocks noChangeAspect="1" noChangeArrowheads="1"/>
            </p:cNvPicPr>
            <p:nvPr/>
          </p:nvPicPr>
          <p:blipFill>
            <a:blip r:embed="rId3" cstate="print"/>
            <a:srcRect r="38947"/>
            <a:stretch>
              <a:fillRect/>
            </a:stretch>
          </p:blipFill>
          <p:spPr bwMode="auto">
            <a:xfrm>
              <a:off x="8244408" y="332656"/>
              <a:ext cx="576064" cy="10081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3034679" cy="1139726"/>
          </a:xfrm>
        </p:spPr>
        <p:txBody>
          <a:bodyPr>
            <a:normAutofit/>
          </a:bodyPr>
          <a:lstStyle/>
          <a:p>
            <a:pPr algn="ctr"/>
            <a:r>
              <a:rPr lang="fr-FR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L’Alsace géographique </a:t>
            </a:r>
            <a:endParaRPr lang="fr-FR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7544" y="1772816"/>
            <a:ext cx="3008313" cy="4691063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L’ Alsace est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divisée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de l’Allemagne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par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le Rhin.</a:t>
            </a:r>
          </a:p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Elle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a un paysage avec principalement des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collines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et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une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plaine où se trouve Strasbourg.</a:t>
            </a:r>
          </a:p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Elle est divisée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n deux départements: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Le Bas-Rhin</a:t>
            </a:r>
          </a:p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et 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Le Haut-Rhin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po 6"/>
          <p:cNvGrpSpPr/>
          <p:nvPr/>
        </p:nvGrpSpPr>
        <p:grpSpPr>
          <a:xfrm>
            <a:off x="251520" y="332656"/>
            <a:ext cx="8640960" cy="6264696"/>
            <a:chOff x="323528" y="332656"/>
            <a:chExt cx="8640960" cy="6264696"/>
          </a:xfrm>
        </p:grpSpPr>
        <p:sp>
          <p:nvSpPr>
            <p:cNvPr id="8" name="Ritaglia e arrotonda singolo angolo rettangolo 7"/>
            <p:cNvSpPr/>
            <p:nvPr/>
          </p:nvSpPr>
          <p:spPr>
            <a:xfrm>
              <a:off x="323528" y="332656"/>
              <a:ext cx="8640960" cy="6264696"/>
            </a:xfrm>
            <a:prstGeom prst="snipRoundRect">
              <a:avLst>
                <a:gd name="adj1" fmla="val 16667"/>
                <a:gd name="adj2" fmla="val 25599"/>
              </a:avLst>
            </a:prstGeom>
            <a:noFill/>
            <a:ln>
              <a:solidFill>
                <a:srgbClr val="7030A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9" name="Picture 2" descr="http://2.bp.blogspot.com/-57ysPdByk-M/Upxvh0reEWI/AAAAAAAACRo/UWiCMBEd0Xo/s1600/alsacedpthbr.gif"/>
            <p:cNvPicPr>
              <a:picLocks noChangeAspect="1" noChangeArrowheads="1"/>
            </p:cNvPicPr>
            <p:nvPr/>
          </p:nvPicPr>
          <p:blipFill>
            <a:blip r:embed="rId2" cstate="print"/>
            <a:srcRect r="38947"/>
            <a:stretch>
              <a:fillRect/>
            </a:stretch>
          </p:blipFill>
          <p:spPr bwMode="auto">
            <a:xfrm>
              <a:off x="8244408" y="332656"/>
              <a:ext cx="576064" cy="1008112"/>
            </a:xfrm>
            <a:prstGeom prst="rect">
              <a:avLst/>
            </a:prstGeom>
            <a:noFill/>
          </p:spPr>
        </p:pic>
      </p:grpSp>
      <p:grpSp>
        <p:nvGrpSpPr>
          <p:cNvPr id="5" name="Gruppo 10"/>
          <p:cNvGrpSpPr/>
          <p:nvPr/>
        </p:nvGrpSpPr>
        <p:grpSpPr>
          <a:xfrm>
            <a:off x="4139952" y="1916832"/>
            <a:ext cx="3888432" cy="3600400"/>
            <a:chOff x="3203848" y="980728"/>
            <a:chExt cx="5080806" cy="4392488"/>
          </a:xfrm>
        </p:grpSpPr>
        <p:pic>
          <p:nvPicPr>
            <p:cNvPr id="2050" name="Picture 2" descr="http://digilander.libero.it/spillo65/immagini/Cartine%20nazioni/Cartine_Francia/carte_Alsac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3848" y="980728"/>
              <a:ext cx="2448272" cy="4389759"/>
            </a:xfrm>
            <a:prstGeom prst="rect">
              <a:avLst/>
            </a:prstGeom>
            <a:noFill/>
          </p:spPr>
        </p:pic>
        <p:pic>
          <p:nvPicPr>
            <p:cNvPr id="2054" name="Picture 6" descr="http://upload.wikimedia.org/wikipedia/commons/f/f7/Alsace_Adve2.PNG#Alsatian%20%28language%29%20666x99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80112" y="1340768"/>
              <a:ext cx="2704542" cy="403244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3034679" cy="1139726"/>
          </a:xfrm>
        </p:spPr>
        <p:txBody>
          <a:bodyPr>
            <a:normAutofit/>
          </a:bodyPr>
          <a:lstStyle/>
          <a:p>
            <a:pPr algn="ctr"/>
            <a:r>
              <a:rPr lang="fr-FR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L’ Alsace politique </a:t>
            </a:r>
            <a:endParaRPr lang="fr-FR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7544" y="1700808"/>
            <a:ext cx="3008313" cy="4691063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Aujourd’hui  c’est une région à forte vocation européenne, grâce à sa position au centre de l’Europe occidentale. Strasbourg est une des capitales européennes, siège du Conseil d’Europe et du Parlement Européen. 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4" name="Picture 4" descr="http://noel.tourisme-alsace.com/medias/cartes/accueil/carte-it.png"/>
          <p:cNvPicPr>
            <a:picLocks noChangeAspect="1" noChangeArrowheads="1"/>
          </p:cNvPicPr>
          <p:nvPr/>
        </p:nvPicPr>
        <p:blipFill>
          <a:blip r:embed="rId2" cstate="print"/>
          <a:srcRect l="3377" t="9024" b="2242"/>
          <a:stretch>
            <a:fillRect/>
          </a:stretch>
        </p:blipFill>
        <p:spPr bwMode="auto">
          <a:xfrm>
            <a:off x="3563888" y="1124744"/>
            <a:ext cx="4120792" cy="4248472"/>
          </a:xfrm>
          <a:prstGeom prst="rect">
            <a:avLst/>
          </a:prstGeom>
          <a:noFill/>
        </p:spPr>
      </p:pic>
      <p:grpSp>
        <p:nvGrpSpPr>
          <p:cNvPr id="7" name="Gruppo 6"/>
          <p:cNvGrpSpPr/>
          <p:nvPr/>
        </p:nvGrpSpPr>
        <p:grpSpPr>
          <a:xfrm>
            <a:off x="251520" y="332656"/>
            <a:ext cx="8640960" cy="6264696"/>
            <a:chOff x="323528" y="332656"/>
            <a:chExt cx="8640960" cy="6264696"/>
          </a:xfrm>
        </p:grpSpPr>
        <p:sp>
          <p:nvSpPr>
            <p:cNvPr id="8" name="Ritaglia e arrotonda singolo angolo rettangolo 7"/>
            <p:cNvSpPr/>
            <p:nvPr/>
          </p:nvSpPr>
          <p:spPr>
            <a:xfrm>
              <a:off x="323528" y="332656"/>
              <a:ext cx="8640960" cy="6264696"/>
            </a:xfrm>
            <a:prstGeom prst="snipRoundRect">
              <a:avLst>
                <a:gd name="adj1" fmla="val 16667"/>
                <a:gd name="adj2" fmla="val 25599"/>
              </a:avLst>
            </a:prstGeom>
            <a:noFill/>
            <a:ln>
              <a:solidFill>
                <a:srgbClr val="7030A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9" name="Picture 2" descr="http://2.bp.blogspot.com/-57ysPdByk-M/Upxvh0reEWI/AAAAAAAACRo/UWiCMBEd0Xo/s1600/alsacedpthbr.gif"/>
            <p:cNvPicPr>
              <a:picLocks noChangeAspect="1" noChangeArrowheads="1"/>
            </p:cNvPicPr>
            <p:nvPr/>
          </p:nvPicPr>
          <p:blipFill>
            <a:blip r:embed="rId3" cstate="print"/>
            <a:srcRect r="38947"/>
            <a:stretch>
              <a:fillRect/>
            </a:stretch>
          </p:blipFill>
          <p:spPr bwMode="auto">
            <a:xfrm>
              <a:off x="8244408" y="332656"/>
              <a:ext cx="576064" cy="1008112"/>
            </a:xfrm>
            <a:prstGeom prst="rect">
              <a:avLst/>
            </a:prstGeom>
            <a:noFill/>
          </p:spPr>
        </p:pic>
      </p:grpSp>
      <p:pic>
        <p:nvPicPr>
          <p:cNvPr id="10" name="Picture 4" descr="http://www.vinoinrete.it/sommelier/immagini/cartina_alsazia.gif"/>
          <p:cNvPicPr>
            <a:picLocks noChangeAspect="1" noChangeArrowheads="1"/>
          </p:cNvPicPr>
          <p:nvPr/>
        </p:nvPicPr>
        <p:blipFill>
          <a:blip r:embed="rId4" cstate="print"/>
          <a:srcRect t="8101"/>
          <a:stretch>
            <a:fillRect/>
          </a:stretch>
        </p:blipFill>
        <p:spPr bwMode="auto">
          <a:xfrm>
            <a:off x="7020272" y="3140968"/>
            <a:ext cx="1872208" cy="32560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2458615" cy="1571774"/>
          </a:xfrm>
        </p:spPr>
        <p:txBody>
          <a:bodyPr>
            <a:normAutofit/>
          </a:bodyPr>
          <a:lstStyle/>
          <a:p>
            <a:pPr algn="ctr"/>
            <a:r>
              <a:rPr lang="fr-FR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L’histoire Alsacienne </a:t>
            </a:r>
            <a:endParaRPr lang="fr-FR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1916832"/>
            <a:ext cx="3034679" cy="4802211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L’Alsace est très importante pour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son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histoire, autrefois disputée entre France et Allemagne. </a:t>
            </a:r>
          </a:p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De 1929 à 1940 l’Alsace a la Ligne Maginot, un système défensif à la mesure de tout un pays.</a:t>
            </a:r>
          </a:p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ctr"/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  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po 8"/>
          <p:cNvGrpSpPr/>
          <p:nvPr/>
        </p:nvGrpSpPr>
        <p:grpSpPr>
          <a:xfrm>
            <a:off x="251520" y="332656"/>
            <a:ext cx="8640960" cy="6264696"/>
            <a:chOff x="323528" y="332656"/>
            <a:chExt cx="8640960" cy="6264696"/>
          </a:xfrm>
        </p:grpSpPr>
        <p:sp>
          <p:nvSpPr>
            <p:cNvPr id="6" name="Ritaglia e arrotonda singolo angolo rettangolo 5"/>
            <p:cNvSpPr/>
            <p:nvPr/>
          </p:nvSpPr>
          <p:spPr>
            <a:xfrm>
              <a:off x="323528" y="332656"/>
              <a:ext cx="8640960" cy="6264696"/>
            </a:xfrm>
            <a:prstGeom prst="snipRoundRect">
              <a:avLst>
                <a:gd name="adj1" fmla="val 16667"/>
                <a:gd name="adj2" fmla="val 25599"/>
              </a:avLst>
            </a:prstGeom>
            <a:noFill/>
            <a:ln>
              <a:solidFill>
                <a:srgbClr val="7030A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7" name="Picture 2" descr="http://2.bp.blogspot.com/-57ysPdByk-M/Upxvh0reEWI/AAAAAAAACRo/UWiCMBEd0Xo/s1600/alsacedpthbr.gif"/>
            <p:cNvPicPr>
              <a:picLocks noChangeAspect="1" noChangeArrowheads="1"/>
            </p:cNvPicPr>
            <p:nvPr/>
          </p:nvPicPr>
          <p:blipFill>
            <a:blip r:embed="rId2" cstate="print"/>
            <a:srcRect r="38947"/>
            <a:stretch>
              <a:fillRect/>
            </a:stretch>
          </p:blipFill>
          <p:spPr bwMode="auto">
            <a:xfrm>
              <a:off x="8244408" y="332656"/>
              <a:ext cx="576064" cy="1008112"/>
            </a:xfrm>
            <a:prstGeom prst="rect">
              <a:avLst/>
            </a:prstGeom>
            <a:noFill/>
          </p:spPr>
        </p:pic>
      </p:grp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429000"/>
            <a:ext cx="305688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 descr="800px-Mappa_Linea_Maginot.png"/>
          <p:cNvPicPr>
            <a:picLocks noChangeAspect="1"/>
          </p:cNvPicPr>
          <p:nvPr/>
        </p:nvPicPr>
        <p:blipFill>
          <a:blip r:embed="rId4" cstate="print"/>
          <a:srcRect l="75175" t="20600" r="1086" b="53150"/>
          <a:stretch>
            <a:fillRect/>
          </a:stretch>
        </p:blipFill>
        <p:spPr>
          <a:xfrm>
            <a:off x="3563888" y="908720"/>
            <a:ext cx="1906772" cy="22322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5530" r="2109"/>
          <a:stretch>
            <a:fillRect/>
          </a:stretch>
        </p:blipFill>
        <p:spPr bwMode="auto">
          <a:xfrm>
            <a:off x="6660232" y="3429000"/>
            <a:ext cx="1944216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uppo 15"/>
          <p:cNvGrpSpPr/>
          <p:nvPr/>
        </p:nvGrpSpPr>
        <p:grpSpPr>
          <a:xfrm>
            <a:off x="5652120" y="908720"/>
            <a:ext cx="2207808" cy="2304256"/>
            <a:chOff x="5652120" y="908720"/>
            <a:chExt cx="2207808" cy="230425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52120" y="980728"/>
              <a:ext cx="2207808" cy="223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riangolo rettangolo 14"/>
            <p:cNvSpPr/>
            <p:nvPr/>
          </p:nvSpPr>
          <p:spPr>
            <a:xfrm rot="5400000">
              <a:off x="5940152" y="620688"/>
              <a:ext cx="360040" cy="936104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034679" cy="1139726"/>
          </a:xfrm>
        </p:spPr>
        <p:txBody>
          <a:bodyPr>
            <a:normAutofit/>
          </a:bodyPr>
          <a:lstStyle/>
          <a:p>
            <a:pPr algn="ctr"/>
            <a:r>
              <a:rPr lang="fr-FR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Gastronomie  </a:t>
            </a:r>
            <a:endParaRPr lang="fr-FR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7544" y="1700808"/>
            <a:ext cx="3008313" cy="4691063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Le plat typique de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cette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région est la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choucroute alsacienne.</a:t>
            </a:r>
          </a:p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lle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est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préparée avec 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des choux au vin, des pommes de terre, des saucisses et du jambon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Un autre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produit important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est le vin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blanc: le meilleur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vin blanc de l’Alsace!  </a:t>
            </a:r>
          </a:p>
          <a:p>
            <a:pPr algn="ctr"/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po 6"/>
          <p:cNvGrpSpPr/>
          <p:nvPr/>
        </p:nvGrpSpPr>
        <p:grpSpPr>
          <a:xfrm>
            <a:off x="251520" y="332656"/>
            <a:ext cx="8640960" cy="6264696"/>
            <a:chOff x="323528" y="332656"/>
            <a:chExt cx="8640960" cy="6264696"/>
          </a:xfrm>
        </p:grpSpPr>
        <p:sp>
          <p:nvSpPr>
            <p:cNvPr id="8" name="Ritaglia e arrotonda singolo angolo rettangolo 7"/>
            <p:cNvSpPr/>
            <p:nvPr/>
          </p:nvSpPr>
          <p:spPr>
            <a:xfrm>
              <a:off x="323528" y="332656"/>
              <a:ext cx="8640960" cy="6264696"/>
            </a:xfrm>
            <a:prstGeom prst="snipRoundRect">
              <a:avLst>
                <a:gd name="adj1" fmla="val 16667"/>
                <a:gd name="adj2" fmla="val 25599"/>
              </a:avLst>
            </a:prstGeom>
            <a:noFill/>
            <a:ln>
              <a:solidFill>
                <a:srgbClr val="7030A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9" name="Picture 2" descr="http://2.bp.blogspot.com/-57ysPdByk-M/Upxvh0reEWI/AAAAAAAACRo/UWiCMBEd0Xo/s1600/alsacedpthbr.gif"/>
            <p:cNvPicPr>
              <a:picLocks noChangeAspect="1" noChangeArrowheads="1"/>
            </p:cNvPicPr>
            <p:nvPr/>
          </p:nvPicPr>
          <p:blipFill>
            <a:blip r:embed="rId2" cstate="print"/>
            <a:srcRect r="38947"/>
            <a:stretch>
              <a:fillRect/>
            </a:stretch>
          </p:blipFill>
          <p:spPr bwMode="auto">
            <a:xfrm>
              <a:off x="8244408" y="332656"/>
              <a:ext cx="576064" cy="1008112"/>
            </a:xfrm>
            <a:prstGeom prst="rect">
              <a:avLst/>
            </a:prstGeom>
            <a:noFill/>
          </p:spPr>
        </p:pic>
      </p:grpSp>
      <p:sp>
        <p:nvSpPr>
          <p:cNvPr id="2050" name="AutoShape 2" descr="Risultati immagini per choucroute alsacienn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2052" name="AutoShape 4" descr="Risultati immagini per choucroute alsacienn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2054" name="AutoShape 6" descr="Risultati immagini per choucroute alsacienn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2056" name="AutoShape 8" descr="Risultati immagini per choucroute alsacienn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2058" name="AutoShape 10" descr="Risultati immagini per choucroute alsacienn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2060" name="AutoShape 12" descr="Risultati immagini per choucroute alsacienn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2062" name="AutoShape 14" descr="Risultati immagini per choucroute alsacienn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2064" name="AutoShape 16" descr="Risultati immagini per choucroute alsacienn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2066" name="AutoShape 18" descr="Risultati immagini per choucroute alsacienn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pic>
        <p:nvPicPr>
          <p:cNvPr id="5" name="Picture 2" descr="http://tse1.mm.bing.net/th?id=OIP.M1024482d874b74b2dc102b0d30d9df01o0&amp;w=200&amp;h=146&amp;c=7&amp;rs=1&amp;qlt=90&amp;o=4&amp;pid=1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980728"/>
            <a:ext cx="2268744" cy="1656184"/>
          </a:xfrm>
          <a:prstGeom prst="rect">
            <a:avLst/>
          </a:prstGeom>
          <a:noFill/>
        </p:spPr>
      </p:pic>
      <p:pic>
        <p:nvPicPr>
          <p:cNvPr id="6" name="Picture 4" descr="http://tse1.mm.bing.net/th?id=OIP.Md87fce4a4a4c0d81d7141ecb5ada864eo0&amp;w=171&amp;h=154&amp;c=7&amp;rs=1&amp;qlt=90&amp;o=4&amp;pid=1.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132856"/>
            <a:ext cx="1839008" cy="1656184"/>
          </a:xfrm>
          <a:prstGeom prst="rect">
            <a:avLst/>
          </a:prstGeom>
          <a:noFill/>
        </p:spPr>
      </p:pic>
      <p:pic>
        <p:nvPicPr>
          <p:cNvPr id="7" name="Picture 6" descr="http://tse1.mm.bing.net/th?id=OIP.M2477b6be0f7c1247208737ba95bbfa35o0&amp;w=148&amp;h=151&amp;c=7&amp;rs=1&amp;qlt=90&amp;o=4&amp;pid=1.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429000"/>
            <a:ext cx="1764433" cy="1800199"/>
          </a:xfrm>
          <a:prstGeom prst="rect">
            <a:avLst/>
          </a:prstGeom>
          <a:noFill/>
        </p:spPr>
      </p:pic>
      <p:pic>
        <p:nvPicPr>
          <p:cNvPr id="10" name="Picture 8" descr="http://tse1.mm.bing.net/th?&amp;id=OIP.M8dc66f03d7d2c5115d00425ca00f9acbo0&amp;w=153&amp;h=150&amp;c=0&amp;pid=1.9&amp;rs=0&amp;p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437112"/>
            <a:ext cx="1872208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034679" cy="1139726"/>
          </a:xfrm>
        </p:spPr>
        <p:txBody>
          <a:bodyPr>
            <a:normAutofit/>
          </a:bodyPr>
          <a:lstStyle/>
          <a:p>
            <a:pPr algn="ctr"/>
            <a:r>
              <a:rPr lang="fr-FR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La culture de l’Alsace</a:t>
            </a:r>
            <a:endParaRPr lang="fr-FR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7544" y="1700808"/>
            <a:ext cx="3008313" cy="4691063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Un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personnage très important de la littérature française est Gustave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Flaubert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écrivain français du XIXème siècle.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ville fortifiée de Neuf-Brisach est un des deux sites militaires </a:t>
            </a:r>
          </a:p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que l'UNESCO a reconnu comme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sites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du patrimoine mondial .</a:t>
            </a:r>
          </a:p>
          <a:p>
            <a:pPr algn="ctr"/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po 6"/>
          <p:cNvGrpSpPr/>
          <p:nvPr/>
        </p:nvGrpSpPr>
        <p:grpSpPr>
          <a:xfrm>
            <a:off x="251520" y="332656"/>
            <a:ext cx="8640960" cy="6264696"/>
            <a:chOff x="323528" y="332656"/>
            <a:chExt cx="8640960" cy="6264696"/>
          </a:xfrm>
        </p:grpSpPr>
        <p:sp>
          <p:nvSpPr>
            <p:cNvPr id="8" name="Ritaglia e arrotonda singolo angolo rettangolo 7"/>
            <p:cNvSpPr/>
            <p:nvPr/>
          </p:nvSpPr>
          <p:spPr>
            <a:xfrm>
              <a:off x="323528" y="332656"/>
              <a:ext cx="8640960" cy="6264696"/>
            </a:xfrm>
            <a:prstGeom prst="snipRoundRect">
              <a:avLst>
                <a:gd name="adj1" fmla="val 16667"/>
                <a:gd name="adj2" fmla="val 25599"/>
              </a:avLst>
            </a:prstGeom>
            <a:noFill/>
            <a:ln>
              <a:solidFill>
                <a:srgbClr val="7030A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9" name="Picture 2" descr="http://2.bp.blogspot.com/-57ysPdByk-M/Upxvh0reEWI/AAAAAAAACRo/UWiCMBEd0Xo/s1600/alsacedpthbr.gif"/>
            <p:cNvPicPr>
              <a:picLocks noChangeAspect="1" noChangeArrowheads="1"/>
            </p:cNvPicPr>
            <p:nvPr/>
          </p:nvPicPr>
          <p:blipFill>
            <a:blip r:embed="rId2" cstate="print"/>
            <a:srcRect r="38947"/>
            <a:stretch>
              <a:fillRect/>
            </a:stretch>
          </p:blipFill>
          <p:spPr bwMode="auto">
            <a:xfrm>
              <a:off x="8244408" y="332656"/>
              <a:ext cx="576064" cy="1008112"/>
            </a:xfrm>
            <a:prstGeom prst="rect">
              <a:avLst/>
            </a:prstGeom>
            <a:noFill/>
          </p:spPr>
        </p:pic>
      </p:grpSp>
      <p:pic>
        <p:nvPicPr>
          <p:cNvPr id="10" name="Segnaposto contenuto 7" descr="244550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25094" y="836711"/>
            <a:ext cx="1738994" cy="2344711"/>
          </a:xfrm>
        </p:spPr>
      </p:pic>
      <p:pic>
        <p:nvPicPr>
          <p:cNvPr id="11" name="Picture 4" descr="http://aforismi.meglio.it/img/frasi/social/flaubert-cuore-ricchezza-don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b="6452"/>
          <a:stretch>
            <a:fillRect/>
          </a:stretch>
        </p:blipFill>
        <p:spPr bwMode="auto">
          <a:xfrm>
            <a:off x="5652120" y="1412776"/>
            <a:ext cx="1872208" cy="1751421"/>
          </a:xfrm>
          <a:prstGeom prst="rect">
            <a:avLst/>
          </a:prstGeom>
          <a:noFill/>
        </p:spPr>
      </p:pic>
      <p:pic>
        <p:nvPicPr>
          <p:cNvPr id="12" name="Immagine 11" descr="Neuf-Brisach-castelli-alsazia-586x322.jpg"/>
          <p:cNvPicPr>
            <a:picLocks noChangeAspect="1"/>
          </p:cNvPicPr>
          <p:nvPr/>
        </p:nvPicPr>
        <p:blipFill>
          <a:blip r:embed="rId6" cstate="print"/>
          <a:srcRect l="7427" r="3557"/>
          <a:stretch>
            <a:fillRect/>
          </a:stretch>
        </p:blipFill>
        <p:spPr>
          <a:xfrm>
            <a:off x="3635896" y="3284984"/>
            <a:ext cx="4968552" cy="3067050"/>
          </a:xfrm>
          <a:prstGeom prst="rect">
            <a:avLst/>
          </a:prstGeom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262</Words>
  <Application>Microsoft Office PowerPoint</Application>
  <PresentationFormat>Presentazione su schermo (4:3)</PresentationFormat>
  <Paragraphs>30</Paragraphs>
  <Slides>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ALSACE</vt:lpstr>
      <vt:lpstr>L’Alsace </vt:lpstr>
      <vt:lpstr>L’Alsace géographique </vt:lpstr>
      <vt:lpstr>L’ Alsace politique </vt:lpstr>
      <vt:lpstr>L’histoire Alsacienne </vt:lpstr>
      <vt:lpstr>Gastronomie  </vt:lpstr>
      <vt:lpstr>La culture de l’Alsace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ALSACE</dc:title>
  <dc:creator>Carola</dc:creator>
  <cp:lastModifiedBy>Michela Sala</cp:lastModifiedBy>
  <cp:revision>81</cp:revision>
  <dcterms:created xsi:type="dcterms:W3CDTF">2015-11-14T09:56:22Z</dcterms:created>
  <dcterms:modified xsi:type="dcterms:W3CDTF">2015-12-10T14:16:55Z</dcterms:modified>
</cp:coreProperties>
</file>